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Alexandria" panose="020B0604020202020204" charset="-78"/>
      <p:regular r:id="rId14"/>
    </p:embeddedFont>
    <p:embeddedFont>
      <p:font typeface="Nobil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7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0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8307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Creative Coding and the Sphero Bolt: A Case Study on Engaging Students with a Shapes Tutorial Demo.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516647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2"/>
          <p:cNvSpPr/>
          <p:nvPr/>
        </p:nvSpPr>
        <p:spPr>
          <a:xfrm>
            <a:off x="10755416" y="6941796"/>
            <a:ext cx="223647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Gerard Vella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</a:rPr>
              <a:t>Newark School Malta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18515" y="930235"/>
            <a:ext cx="7679769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Overcoming obstacles:</a:t>
            </a: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Strategies for successful implementation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18515" y="1604724"/>
            <a:ext cx="3682960" cy="690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5400" dirty="0"/>
          </a:p>
        </p:txBody>
      </p:sp>
      <p:sp>
        <p:nvSpPr>
          <p:cNvPr id="5" name="Text 2"/>
          <p:cNvSpPr/>
          <p:nvPr/>
        </p:nvSpPr>
        <p:spPr>
          <a:xfrm>
            <a:off x="6752511" y="2556391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Training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218515" y="3008709"/>
            <a:ext cx="3682960" cy="1338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teachers with adequate training on using the Sphero Bolt and integrating it into their curriculum.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215205" y="1604724"/>
            <a:ext cx="3683079" cy="690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5400" dirty="0"/>
          </a:p>
        </p:txBody>
      </p:sp>
      <p:sp>
        <p:nvSpPr>
          <p:cNvPr id="8" name="Text 5"/>
          <p:cNvSpPr/>
          <p:nvPr/>
        </p:nvSpPr>
        <p:spPr>
          <a:xfrm>
            <a:off x="10749201" y="2556391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Resources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215205" y="3008709"/>
            <a:ext cx="3683079" cy="1004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access to sufficient Sphero Bolt robots and other resources to support classroom activities.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218515" y="5079563"/>
            <a:ext cx="3682960" cy="690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5400" dirty="0"/>
          </a:p>
        </p:txBody>
      </p:sp>
      <p:sp>
        <p:nvSpPr>
          <p:cNvPr id="11" name="Text 8"/>
          <p:cNvSpPr/>
          <p:nvPr/>
        </p:nvSpPr>
        <p:spPr>
          <a:xfrm>
            <a:off x="6566059" y="6031230"/>
            <a:ext cx="298775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Curriculum Integration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218515" y="6483548"/>
            <a:ext cx="3682960" cy="1004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engaging lesson plans and projects that align with existing curriculum standards.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215205" y="5079563"/>
            <a:ext cx="3683079" cy="690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5400" dirty="0"/>
          </a:p>
        </p:txBody>
      </p:sp>
      <p:sp>
        <p:nvSpPr>
          <p:cNvPr id="14" name="Text 11"/>
          <p:cNvSpPr/>
          <p:nvPr/>
        </p:nvSpPr>
        <p:spPr>
          <a:xfrm>
            <a:off x="10749201" y="6031230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Support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215205" y="6483548"/>
            <a:ext cx="3683079" cy="1004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 ongoing support to teachers and students to address any technical challenges or questions.</a:t>
            </a:r>
            <a:endParaRPr lang="en-US" sz="1600" dirty="0"/>
          </a:p>
        </p:txBody>
      </p:sp>
      <p:pic>
        <p:nvPicPr>
          <p:cNvPr id="17" name="Picture 16" descr="A group of children sitting in a room&#10;&#10;Description automatically generated">
            <a:extLst>
              <a:ext uri="{FF2B5EF4-FFF2-40B4-BE49-F238E27FC236}">
                <a16:creationId xmlns:a16="http://schemas.microsoft.com/office/drawing/2014/main" id="{3118788E-F9DB-3DD1-0F60-D46B12DF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2" y="1604725"/>
            <a:ext cx="5829250" cy="54767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770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Conclusion: The transformative potential of creative coding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654862"/>
            <a:ext cx="4643438" cy="27218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298" y="3654862"/>
            <a:ext cx="4643438" cy="272188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187" y="3654862"/>
            <a:ext cx="3377803" cy="27218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40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Introduction: The power of creative coding in the classroom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88594"/>
            <a:ext cx="32301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Empowering Creativity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6973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Creative coding fosters innovation and empowers students to turn their ideas into reality, fostering an environment where exploration and experimentation are encouraged.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88594"/>
            <a:ext cx="34607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Developing Critical Skills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6973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Coding teaches valuable skills like problem-solving, critical thinking, and computational thinking, preparing students for future success in a technology-driven world.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phero Draw_ Shape Tutorial">
            <a:hlinkClick r:id="" action="ppaction://media"/>
            <a:extLst>
              <a:ext uri="{FF2B5EF4-FFF2-40B4-BE49-F238E27FC236}">
                <a16:creationId xmlns:a16="http://schemas.microsoft.com/office/drawing/2014/main" id="{BAF72D85-0EB0-5C3D-51D2-F5538A38C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371600"/>
            <a:ext cx="9753600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EE0134-3E07-0478-D9CD-907AFD1287F9}"/>
              </a:ext>
            </a:extLst>
          </p:cNvPr>
          <p:cNvSpPr txBox="1"/>
          <p:nvPr/>
        </p:nvSpPr>
        <p:spPr>
          <a:xfrm>
            <a:off x="3389376" y="541431"/>
            <a:ext cx="847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Drawing Shapes Example using Shero Bolt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71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5496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Challenges in keeping students engaged: A common pain point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6783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417439" y="5567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Passive Learning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17439" y="6058257"/>
            <a:ext cx="57844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methods often rely on passive learning, which can lead to disengagement and a lack of motivation among students.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28667" y="556783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052316" y="5567839"/>
            <a:ext cx="41636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Lack of Real-World Relevance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052316" y="6058257"/>
            <a:ext cx="57844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Students may struggle to see the practical application of concepts, leading to a disconnect between classroom learning and real-world applications.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1007" y="830699"/>
            <a:ext cx="7814786" cy="1186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Introducing the Sphero Bolt: An interactive learning tool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007" y="2302073"/>
            <a:ext cx="474702" cy="4747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51007" y="2966561"/>
            <a:ext cx="237363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Interactive Robotics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151007" y="3377089"/>
            <a:ext cx="3764994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Sphero Bolt is a programmable robot that allows students to control its movements and actions, bringing coding to life in a tangible and engaging way.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799" y="2302073"/>
            <a:ext cx="474702" cy="4747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0799" y="2966561"/>
            <a:ext cx="237363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Engaging Activities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0200799" y="3377089"/>
            <a:ext cx="3764994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 offers a variety of activities and challenges that encourage creativity and problem-solving, making learning fun and interactive.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007" y="5162074"/>
            <a:ext cx="474702" cy="4747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51007" y="5826562"/>
            <a:ext cx="3764994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Coding Fundamentals</a:t>
            </a:r>
            <a:endParaRPr lang="en-US" sz="1150" dirty="0"/>
          </a:p>
        </p:txBody>
      </p:sp>
      <p:sp>
        <p:nvSpPr>
          <p:cNvPr id="12" name="Text 6"/>
          <p:cNvSpPr/>
          <p:nvPr/>
        </p:nvSpPr>
        <p:spPr>
          <a:xfrm>
            <a:off x="6151007" y="6183392"/>
            <a:ext cx="3764994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Sphero Bolt provides an accessible platform for learning fundamental coding concepts, making it suitable for students of all skill levels.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6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486" y="538282"/>
            <a:ext cx="7773829" cy="1835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Sphero Bolt in action: Sparking creativity and imagination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453664" y="2667119"/>
            <a:ext cx="22860" cy="5027295"/>
          </a:xfrm>
          <a:prstGeom prst="roundRect">
            <a:avLst>
              <a:gd name="adj" fmla="val 359675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662440" y="3095982"/>
            <a:ext cx="685086" cy="22860"/>
          </a:xfrm>
          <a:prstGeom prst="roundRect">
            <a:avLst>
              <a:gd name="adj" fmla="val 359675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44888" y="2887266"/>
            <a:ext cx="440412" cy="44041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410027" y="2960608"/>
            <a:ext cx="110133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7541776" y="2862858"/>
            <a:ext cx="244697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Coding Challenges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541776" y="3286006"/>
            <a:ext cx="6403538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Students can create complex obstacle courses or design games for their Sphero Bolt, using their coding skills to bring their ideas to life.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662440" y="4732615"/>
            <a:ext cx="685086" cy="22860"/>
          </a:xfrm>
          <a:prstGeom prst="roundRect">
            <a:avLst>
              <a:gd name="adj" fmla="val 359675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244888" y="4523899"/>
            <a:ext cx="440412" cy="44041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379190" y="4597241"/>
            <a:ext cx="171807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541776" y="4499491"/>
            <a:ext cx="264175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Collaborative Projects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541776" y="4922639"/>
            <a:ext cx="6403538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Groups can work together to build a robotic symphony, with each student programming their Sphero Bolt to play a specific note or melody.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662440" y="6682383"/>
            <a:ext cx="685086" cy="22860"/>
          </a:xfrm>
          <a:prstGeom prst="roundRect">
            <a:avLst>
              <a:gd name="adj" fmla="val 359675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6244888" y="6473666"/>
            <a:ext cx="440412" cy="44041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378595" y="6547009"/>
            <a:ext cx="172879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7541776" y="6449258"/>
            <a:ext cx="2763917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Interactive Storytelling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541776" y="6872407"/>
            <a:ext cx="6403538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Students can create interactive stories using the Sphero Bolt as a character, programming it to move and react to user input.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0445" y="550307"/>
            <a:ext cx="13229511" cy="1250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Integrating the Sphero Bolt into the curriculum: Lessons learned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317" y="2201108"/>
            <a:ext cx="2182773" cy="17932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0733" y="3136583"/>
            <a:ext cx="93821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5299115" y="2561153"/>
            <a:ext cx="2799040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Focus on Engagement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299115" y="2993827"/>
            <a:ext cx="8430816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Prioritize interactive learning experiences that encourage student participation and foster a sense of accomplishment.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149096" y="4009787"/>
            <a:ext cx="8730853" cy="11430"/>
          </a:xfrm>
          <a:prstGeom prst="roundRect">
            <a:avLst>
              <a:gd name="adj" fmla="val 73543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871" y="4044315"/>
            <a:ext cx="4365665" cy="17932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34420" y="4740831"/>
            <a:ext cx="146447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6390561" y="4404360"/>
            <a:ext cx="2780705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Adaptable Curriculum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6390561" y="4837033"/>
            <a:ext cx="7339370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flexible lesson plans that can be adapted to different learning styles and skill levels.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6240542" y="5852993"/>
            <a:ext cx="7639407" cy="11430"/>
          </a:xfrm>
          <a:prstGeom prst="roundRect">
            <a:avLst>
              <a:gd name="adj" fmla="val 73543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5887522"/>
            <a:ext cx="6548557" cy="17932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33944" y="6584037"/>
            <a:ext cx="147399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7482007" y="6087547"/>
            <a:ext cx="2710220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Applications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7482007" y="6520220"/>
            <a:ext cx="6247924" cy="960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coding concepts to real-world applications, showing students how coding can be used to solve problems and create solutions.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1983"/>
            <a:ext cx="13047107" cy="1413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Student reactions and feedback: Measuring the impact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7" y="2488049"/>
            <a:ext cx="4111466" cy="25410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1647" y="5311735"/>
            <a:ext cx="327350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Increased Engagement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1647" y="5800725"/>
            <a:ext cx="4122896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Students reported higher levels of engagement and enthusiasm for learning, showing a clear shift in their approach to coding.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52" y="2488049"/>
            <a:ext cx="4111466" cy="25410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3752" y="5311735"/>
            <a:ext cx="340494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Enhanced Collaboration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3752" y="5800725"/>
            <a:ext cx="4122896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Collaborative projects fostered teamwork, communication, and problem-solving skills, demonstrating the value of interactive learning.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857" y="2488049"/>
            <a:ext cx="4111466" cy="25410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857" y="5311735"/>
            <a:ext cx="380226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Confidence and Innovation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857" y="5800725"/>
            <a:ext cx="4122896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Students displayed increased confidence in their coding abilities and showcased innovative ideas, showcasing the transformative potential of creative coding.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379" y="588764"/>
            <a:ext cx="13131641" cy="1338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Real-world applications: Preparing students for the future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49379" y="2355294"/>
            <a:ext cx="2188488" cy="1576507"/>
          </a:xfrm>
          <a:prstGeom prst="roundRect">
            <a:avLst>
              <a:gd name="adj" fmla="val 570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71074" y="2929414"/>
            <a:ext cx="100370" cy="42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3151942" y="2569369"/>
            <a:ext cx="343733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Robotics and Automation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3151942" y="3032403"/>
            <a:ext cx="10515005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Sphero Bolt can be used to explore the field of robotics and automation, preparing students for careers in these growing industries.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3044904" y="3916561"/>
            <a:ext cx="10729079" cy="15240"/>
          </a:xfrm>
          <a:prstGeom prst="roundRect">
            <a:avLst>
              <a:gd name="adj" fmla="val 590145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49379" y="4038838"/>
            <a:ext cx="4377095" cy="1576507"/>
          </a:xfrm>
          <a:prstGeom prst="roundRect">
            <a:avLst>
              <a:gd name="adj" fmla="val 570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971074" y="4612958"/>
            <a:ext cx="156567" cy="42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340548" y="4252913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Game Development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5340548" y="4715947"/>
            <a:ext cx="8326398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Students can learn basic game design principles and experiment with creating their own interactive games using the Sphero Bolt.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5233511" y="5600105"/>
            <a:ext cx="8540472" cy="15240"/>
          </a:xfrm>
          <a:prstGeom prst="roundRect">
            <a:avLst>
              <a:gd name="adj" fmla="val 590145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749379" y="5722382"/>
            <a:ext cx="6565821" cy="1919168"/>
          </a:xfrm>
          <a:prstGeom prst="roundRect">
            <a:avLst>
              <a:gd name="adj" fmla="val 468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71074" y="6467832"/>
            <a:ext cx="157639" cy="42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7529274" y="5936456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Internet of Things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7529274" y="6399490"/>
            <a:ext cx="6137672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Sphero Bolt can be used to explore the concept of the Internet of Things, enabling students to create connected devices and systems.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660</Words>
  <Application>Microsoft Office PowerPoint</Application>
  <PresentationFormat>Custom</PresentationFormat>
  <Paragraphs>82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Nobile Bold</vt:lpstr>
      <vt:lpstr>Nobile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Gerard Vella</cp:lastModifiedBy>
  <cp:revision>3</cp:revision>
  <dcterms:created xsi:type="dcterms:W3CDTF">2025-01-03T13:57:38Z</dcterms:created>
  <dcterms:modified xsi:type="dcterms:W3CDTF">2025-01-06T14:38:37Z</dcterms:modified>
</cp:coreProperties>
</file>