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4630400" cy="8229600"/>
  <p:notesSz cx="8229600" cy="1463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1" d="100"/>
          <a:sy n="81" d="100"/>
        </p:scale>
        <p:origin x="10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6288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24124" y="2504242"/>
            <a:ext cx="7468553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kern="0" spc="-89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Creative Coding: Engaging Students in New Ways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6324124" y="4271248"/>
            <a:ext cx="7468553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This presentation will explore the concept of creative coding, its benefits for students, and practical ways to implement it in the classroom.</a:t>
            </a:r>
            <a:endParaRPr lang="en-US" sz="1850" dirty="0"/>
          </a:p>
        </p:txBody>
      </p:sp>
      <p:sp>
        <p:nvSpPr>
          <p:cNvPr id="5" name="Shape 2"/>
          <p:cNvSpPr/>
          <p:nvPr/>
        </p:nvSpPr>
        <p:spPr>
          <a:xfrm>
            <a:off x="6324124" y="5324356"/>
            <a:ext cx="382905" cy="382905"/>
          </a:xfrm>
          <a:prstGeom prst="roundRect">
            <a:avLst>
              <a:gd name="adj" fmla="val 23878209"/>
            </a:avLst>
          </a:prstGeom>
          <a:noFill/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3"/>
          <p:cNvSpPr/>
          <p:nvPr/>
        </p:nvSpPr>
        <p:spPr>
          <a:xfrm>
            <a:off x="6826687" y="5306497"/>
            <a:ext cx="5852365" cy="4188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250"/>
              </a:lnSpc>
              <a:buNone/>
            </a:pPr>
            <a:r>
              <a:rPr lang="en-US" sz="2350" b="1" kern="0" spc="-38" dirty="0">
                <a:solidFill>
                  <a:srgbClr val="272525"/>
                </a:solidFill>
                <a:latin typeface="Source Sans Pro Bold" pitchFamily="34" charset="0"/>
                <a:ea typeface="Source Sans Pro Bold" pitchFamily="34" charset="-122"/>
                <a:cs typeface="Source Sans Pro Bold" pitchFamily="34" charset="-120"/>
              </a:rPr>
              <a:t>by Gerard Vella</a:t>
            </a:r>
          </a:p>
          <a:p>
            <a:pPr marL="0" indent="0" algn="l">
              <a:lnSpc>
                <a:spcPts val="3250"/>
              </a:lnSpc>
              <a:buNone/>
            </a:pPr>
            <a:r>
              <a:rPr lang="en-US" sz="2350" b="1" kern="0" spc="-38" dirty="0">
                <a:solidFill>
                  <a:srgbClr val="272525"/>
                </a:solidFill>
                <a:latin typeface="Source Sans Pro Bold" pitchFamily="34" charset="0"/>
                <a:ea typeface="Source Sans Pro Bold" pitchFamily="34" charset="-122"/>
              </a:rPr>
              <a:t>Newark School Malta.</a:t>
            </a:r>
          </a:p>
          <a:p>
            <a:pPr marL="0" indent="0" algn="l">
              <a:lnSpc>
                <a:spcPts val="3250"/>
              </a:lnSpc>
              <a:buNone/>
            </a:pPr>
            <a:endParaRPr lang="en-US" sz="23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2485787"/>
            <a:ext cx="6058019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kern="0" spc="-89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What is Creative Coding?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837724" y="3788093"/>
            <a:ext cx="4110157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Beyond Traditional Programming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37724" y="4379357"/>
            <a:ext cx="6185535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Creative coding involves using programming languages to create art, music, games, and interactive experiences. It blends programming with artistic expression.</a:t>
            </a:r>
            <a:endParaRPr lang="en-US" sz="1850" dirty="0"/>
          </a:p>
        </p:txBody>
      </p:sp>
      <p:sp>
        <p:nvSpPr>
          <p:cNvPr id="5" name="Text 3"/>
          <p:cNvSpPr/>
          <p:nvPr/>
        </p:nvSpPr>
        <p:spPr>
          <a:xfrm>
            <a:off x="7614761" y="3788093"/>
            <a:ext cx="3893106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Visual Programming Languages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614761" y="4379357"/>
            <a:ext cx="6185535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Tools like Scratch and p5.js offer user-friendly interfaces and visual blocks for easier coding. Students can learn fundamental programming concepts through creative projects.</a:t>
            </a:r>
            <a:endParaRPr lang="en-US" sz="18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929771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20341" y="3574852"/>
            <a:ext cx="7525226" cy="6893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400"/>
              </a:lnSpc>
              <a:buNone/>
            </a:pPr>
            <a:r>
              <a:rPr lang="en-US" sz="4300" kern="0" spc="-87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The Benefits of Creative Coding</a:t>
            </a:r>
            <a:endParaRPr lang="en-US" sz="4300" dirty="0"/>
          </a:p>
        </p:txBody>
      </p:sp>
      <p:sp>
        <p:nvSpPr>
          <p:cNvPr id="4" name="Shape 1"/>
          <p:cNvSpPr/>
          <p:nvPr/>
        </p:nvSpPr>
        <p:spPr>
          <a:xfrm>
            <a:off x="820341" y="4879300"/>
            <a:ext cx="527328" cy="527328"/>
          </a:xfrm>
          <a:prstGeom prst="roundRect">
            <a:avLst>
              <a:gd name="adj" fmla="val 18668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1001316" y="4977527"/>
            <a:ext cx="165378" cy="3308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kern="0" spc="-52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1</a:t>
            </a:r>
            <a:endParaRPr lang="en-US" sz="2600" dirty="0"/>
          </a:p>
        </p:txBody>
      </p:sp>
      <p:sp>
        <p:nvSpPr>
          <p:cNvPr id="6" name="Text 3"/>
          <p:cNvSpPr/>
          <p:nvPr/>
        </p:nvSpPr>
        <p:spPr>
          <a:xfrm>
            <a:off x="1581983" y="4879300"/>
            <a:ext cx="3412093" cy="6893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kern="0" spc="-43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Developing Computational Thinking</a:t>
            </a:r>
            <a:endParaRPr lang="en-US" sz="2150" dirty="0"/>
          </a:p>
        </p:txBody>
      </p:sp>
      <p:sp>
        <p:nvSpPr>
          <p:cNvPr id="7" name="Text 4"/>
          <p:cNvSpPr/>
          <p:nvPr/>
        </p:nvSpPr>
        <p:spPr>
          <a:xfrm>
            <a:off x="1581983" y="5709285"/>
            <a:ext cx="3412093" cy="15001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950"/>
              </a:lnSpc>
              <a:buNone/>
            </a:pPr>
            <a:r>
              <a:rPr lang="en-US" sz="1800" kern="0" spc="-37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Creative coding projects encourage students to break down complex problems, think logically, and solve problems systematically.</a:t>
            </a:r>
            <a:endParaRPr lang="en-US" sz="1800" dirty="0"/>
          </a:p>
        </p:txBody>
      </p:sp>
      <p:sp>
        <p:nvSpPr>
          <p:cNvPr id="8" name="Shape 5"/>
          <p:cNvSpPr/>
          <p:nvPr/>
        </p:nvSpPr>
        <p:spPr>
          <a:xfrm>
            <a:off x="5228392" y="4879300"/>
            <a:ext cx="527328" cy="527328"/>
          </a:xfrm>
          <a:prstGeom prst="roundRect">
            <a:avLst>
              <a:gd name="adj" fmla="val 18668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5409367" y="4977527"/>
            <a:ext cx="165378" cy="3308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kern="0" spc="-52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2</a:t>
            </a:r>
            <a:endParaRPr lang="en-US" sz="2600" dirty="0"/>
          </a:p>
        </p:txBody>
      </p:sp>
      <p:sp>
        <p:nvSpPr>
          <p:cNvPr id="10" name="Text 7"/>
          <p:cNvSpPr/>
          <p:nvPr/>
        </p:nvSpPr>
        <p:spPr>
          <a:xfrm>
            <a:off x="5990034" y="4879300"/>
            <a:ext cx="3412093" cy="6893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kern="0" spc="-43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Fostering Creativity and Innovation</a:t>
            </a:r>
            <a:endParaRPr lang="en-US" sz="2150" dirty="0"/>
          </a:p>
        </p:txBody>
      </p:sp>
      <p:sp>
        <p:nvSpPr>
          <p:cNvPr id="11" name="Text 8"/>
          <p:cNvSpPr/>
          <p:nvPr/>
        </p:nvSpPr>
        <p:spPr>
          <a:xfrm>
            <a:off x="5990034" y="5709285"/>
            <a:ext cx="3412093" cy="15001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950"/>
              </a:lnSpc>
              <a:buNone/>
            </a:pPr>
            <a:r>
              <a:rPr lang="en-US" sz="1800" kern="0" spc="-37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Students can explore their imagination and express themselves through interactive projects, leading to unique creations and solutions.</a:t>
            </a:r>
            <a:endParaRPr lang="en-US" sz="1800" dirty="0"/>
          </a:p>
        </p:txBody>
      </p:sp>
      <p:sp>
        <p:nvSpPr>
          <p:cNvPr id="12" name="Shape 9"/>
          <p:cNvSpPr/>
          <p:nvPr/>
        </p:nvSpPr>
        <p:spPr>
          <a:xfrm>
            <a:off x="9636443" y="4879300"/>
            <a:ext cx="527328" cy="527328"/>
          </a:xfrm>
          <a:prstGeom prst="roundRect">
            <a:avLst>
              <a:gd name="adj" fmla="val 18668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0"/>
          <p:cNvSpPr/>
          <p:nvPr/>
        </p:nvSpPr>
        <p:spPr>
          <a:xfrm>
            <a:off x="9817418" y="4977527"/>
            <a:ext cx="165378" cy="3308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kern="0" spc="-52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3</a:t>
            </a:r>
            <a:endParaRPr lang="en-US" sz="2600" dirty="0"/>
          </a:p>
        </p:txBody>
      </p:sp>
      <p:sp>
        <p:nvSpPr>
          <p:cNvPr id="14" name="Text 11"/>
          <p:cNvSpPr/>
          <p:nvPr/>
        </p:nvSpPr>
        <p:spPr>
          <a:xfrm>
            <a:off x="10398085" y="4879300"/>
            <a:ext cx="3412093" cy="6893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kern="0" spc="-43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Increased Engagement and Motivation</a:t>
            </a:r>
            <a:endParaRPr lang="en-US" sz="2150" dirty="0"/>
          </a:p>
        </p:txBody>
      </p:sp>
      <p:sp>
        <p:nvSpPr>
          <p:cNvPr id="15" name="Text 12"/>
          <p:cNvSpPr/>
          <p:nvPr/>
        </p:nvSpPr>
        <p:spPr>
          <a:xfrm>
            <a:off x="10398085" y="5709285"/>
            <a:ext cx="3412093" cy="18752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950"/>
              </a:lnSpc>
              <a:buNone/>
            </a:pPr>
            <a:r>
              <a:rPr lang="en-US" sz="1800" kern="0" spc="-37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The hands-on nature of creative coding and the ability to see tangible results can significantly boost student engagement and motivation.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853321"/>
            <a:ext cx="10338554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kern="0" spc="-89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Developing Computational Thinking Skills</a:t>
            </a:r>
            <a:endParaRPr lang="en-US" sz="44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7638" y="2036088"/>
            <a:ext cx="2137529" cy="174021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001572" y="2891909"/>
            <a:ext cx="149543" cy="4786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750"/>
              </a:lnSpc>
              <a:buNone/>
            </a:pPr>
            <a:r>
              <a:rPr lang="en-US" sz="2350" kern="0" spc="-47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1</a:t>
            </a:r>
            <a:endParaRPr lang="en-US" sz="2350" dirty="0"/>
          </a:p>
        </p:txBody>
      </p:sp>
      <p:sp>
        <p:nvSpPr>
          <p:cNvPr id="5" name="Text 2"/>
          <p:cNvSpPr/>
          <p:nvPr/>
        </p:nvSpPr>
        <p:spPr>
          <a:xfrm>
            <a:off x="5384482" y="227540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Problem Solving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5384482" y="2770942"/>
            <a:ext cx="8168878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Students learn to identify problems, break them down into smaller steps, and develop strategies for solving them.</a:t>
            </a:r>
            <a:endParaRPr lang="en-US" sz="1850" dirty="0"/>
          </a:p>
        </p:txBody>
      </p:sp>
      <p:sp>
        <p:nvSpPr>
          <p:cNvPr id="7" name="Shape 4"/>
          <p:cNvSpPr/>
          <p:nvPr/>
        </p:nvSpPr>
        <p:spPr>
          <a:xfrm>
            <a:off x="5204936" y="3790950"/>
            <a:ext cx="8527971" cy="15240"/>
          </a:xfrm>
          <a:prstGeom prst="roundRect">
            <a:avLst>
              <a:gd name="adj" fmla="val 659712"/>
            </a:avLst>
          </a:prstGeom>
          <a:solidFill>
            <a:srgbClr val="DABADD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8814" y="3836075"/>
            <a:ext cx="4275058" cy="1740218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4001572" y="4466868"/>
            <a:ext cx="149543" cy="4786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750"/>
              </a:lnSpc>
              <a:buNone/>
            </a:pPr>
            <a:r>
              <a:rPr lang="en-US" sz="2350" kern="0" spc="-47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2</a:t>
            </a:r>
            <a:endParaRPr lang="en-US" sz="2350" dirty="0"/>
          </a:p>
        </p:txBody>
      </p:sp>
      <p:sp>
        <p:nvSpPr>
          <p:cNvPr id="10" name="Text 6"/>
          <p:cNvSpPr/>
          <p:nvPr/>
        </p:nvSpPr>
        <p:spPr>
          <a:xfrm>
            <a:off x="6453187" y="4075390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Logical Reasoning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6453187" y="4570928"/>
            <a:ext cx="7100173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Coding requires logical thinking, understanding sequences, and building connections between different instructions.</a:t>
            </a:r>
            <a:endParaRPr lang="en-US" sz="1850" dirty="0"/>
          </a:p>
        </p:txBody>
      </p:sp>
      <p:sp>
        <p:nvSpPr>
          <p:cNvPr id="12" name="Shape 8"/>
          <p:cNvSpPr/>
          <p:nvPr/>
        </p:nvSpPr>
        <p:spPr>
          <a:xfrm>
            <a:off x="6273641" y="5590937"/>
            <a:ext cx="7459266" cy="15240"/>
          </a:xfrm>
          <a:prstGeom prst="roundRect">
            <a:avLst>
              <a:gd name="adj" fmla="val 659712"/>
            </a:avLst>
          </a:prstGeom>
          <a:solidFill>
            <a:srgbClr val="DABADD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109" y="5636062"/>
            <a:ext cx="6412587" cy="1740218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4001572" y="6266855"/>
            <a:ext cx="149543" cy="4786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750"/>
              </a:lnSpc>
              <a:buNone/>
            </a:pPr>
            <a:r>
              <a:rPr lang="en-US" sz="2350" kern="0" spc="-47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3</a:t>
            </a:r>
            <a:endParaRPr lang="en-US" sz="2350" dirty="0"/>
          </a:p>
        </p:txBody>
      </p:sp>
      <p:sp>
        <p:nvSpPr>
          <p:cNvPr id="15" name="Text 10"/>
          <p:cNvSpPr/>
          <p:nvPr/>
        </p:nvSpPr>
        <p:spPr>
          <a:xfrm>
            <a:off x="7522012" y="5875377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Algorithmic Thinking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7522012" y="6370915"/>
            <a:ext cx="6031349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Students learn to design and implement step-by-step instructions (algorithms) to achieve desired outcomes.</a:t>
            </a:r>
            <a:endParaRPr lang="en-US" sz="18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27008" y="650438"/>
            <a:ext cx="7489984" cy="13899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450"/>
              </a:lnSpc>
              <a:buNone/>
            </a:pPr>
            <a:r>
              <a:rPr lang="en-US" sz="4350" kern="0" spc="-88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Fostering Creativity and Innovation</a:t>
            </a:r>
            <a:endParaRPr lang="en-US" sz="4350" dirty="0"/>
          </a:p>
        </p:txBody>
      </p:sp>
      <p:sp>
        <p:nvSpPr>
          <p:cNvPr id="4" name="Shape 1"/>
          <p:cNvSpPr/>
          <p:nvPr/>
        </p:nvSpPr>
        <p:spPr>
          <a:xfrm>
            <a:off x="827008" y="2394823"/>
            <a:ext cx="3626882" cy="3214926"/>
          </a:xfrm>
          <a:prstGeom prst="roundRect">
            <a:avLst>
              <a:gd name="adj" fmla="val 3087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1070848" y="2638663"/>
            <a:ext cx="2780109" cy="3474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Expressing Ideas</a:t>
            </a:r>
            <a:endParaRPr lang="en-US" sz="2150" dirty="0"/>
          </a:p>
        </p:txBody>
      </p:sp>
      <p:sp>
        <p:nvSpPr>
          <p:cNvPr id="6" name="Text 3"/>
          <p:cNvSpPr/>
          <p:nvPr/>
        </p:nvSpPr>
        <p:spPr>
          <a:xfrm>
            <a:off x="1070848" y="3127772"/>
            <a:ext cx="3139202" cy="11344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950"/>
              </a:lnSpc>
              <a:buNone/>
            </a:pPr>
            <a:r>
              <a:rPr lang="en-US" sz="1850" kern="0" spc="-37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Students can bring their creative visions to life through interactive art, games, and stories.</a:t>
            </a:r>
            <a:endParaRPr lang="en-US" sz="1850" dirty="0"/>
          </a:p>
        </p:txBody>
      </p:sp>
      <p:sp>
        <p:nvSpPr>
          <p:cNvPr id="7" name="Shape 4"/>
          <p:cNvSpPr/>
          <p:nvPr/>
        </p:nvSpPr>
        <p:spPr>
          <a:xfrm>
            <a:off x="4690110" y="2394823"/>
            <a:ext cx="3626882" cy="3214926"/>
          </a:xfrm>
          <a:prstGeom prst="roundRect">
            <a:avLst>
              <a:gd name="adj" fmla="val 3087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4933950" y="2638663"/>
            <a:ext cx="3139202" cy="694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Experimentation and Exploration</a:t>
            </a:r>
            <a:endParaRPr lang="en-US" sz="2150" dirty="0"/>
          </a:p>
        </p:txBody>
      </p:sp>
      <p:sp>
        <p:nvSpPr>
          <p:cNvPr id="9" name="Text 6"/>
          <p:cNvSpPr/>
          <p:nvPr/>
        </p:nvSpPr>
        <p:spPr>
          <a:xfrm>
            <a:off x="4933950" y="3475196"/>
            <a:ext cx="3139202" cy="18907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950"/>
              </a:lnSpc>
              <a:buNone/>
            </a:pPr>
            <a:r>
              <a:rPr lang="en-US" sz="1850" kern="0" spc="-37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The freedom to experiment with code and explore different possibilities encourages creative thinking and innovative solutions.</a:t>
            </a:r>
            <a:endParaRPr lang="en-US" sz="1850" dirty="0"/>
          </a:p>
        </p:txBody>
      </p:sp>
      <p:sp>
        <p:nvSpPr>
          <p:cNvPr id="10" name="Shape 7"/>
          <p:cNvSpPr/>
          <p:nvPr/>
        </p:nvSpPr>
        <p:spPr>
          <a:xfrm>
            <a:off x="827008" y="5845969"/>
            <a:ext cx="7489984" cy="1733074"/>
          </a:xfrm>
          <a:prstGeom prst="roundRect">
            <a:avLst>
              <a:gd name="adj" fmla="val 5727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1070848" y="6089809"/>
            <a:ext cx="2780109" cy="3474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Developing New Ideas</a:t>
            </a:r>
            <a:endParaRPr lang="en-US" sz="2150" dirty="0"/>
          </a:p>
        </p:txBody>
      </p:sp>
      <p:sp>
        <p:nvSpPr>
          <p:cNvPr id="12" name="Text 9"/>
          <p:cNvSpPr/>
          <p:nvPr/>
        </p:nvSpPr>
        <p:spPr>
          <a:xfrm>
            <a:off x="1070848" y="6578918"/>
            <a:ext cx="7002304" cy="7562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950"/>
              </a:lnSpc>
              <a:buNone/>
            </a:pPr>
            <a:r>
              <a:rPr lang="en-US" sz="1850" kern="0" spc="-37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Creative coding provides a platform for students to develop their own unique projects and ideas, pushing the boundaries of their imagination.</a:t>
            </a:r>
            <a:endParaRPr lang="en-US" sz="18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09705" y="733782"/>
            <a:ext cx="7697391" cy="1215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750"/>
              </a:lnSpc>
              <a:buNone/>
            </a:pPr>
            <a:r>
              <a:rPr lang="en-US" sz="3800" kern="0" spc="-77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Increased Engagement and Motivation</a:t>
            </a:r>
            <a:endParaRPr lang="en-US" sz="38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9705" y="2259330"/>
            <a:ext cx="516612" cy="516612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209705" y="2982516"/>
            <a:ext cx="2431256" cy="3038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kern="0" spc="-38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Fun and Engaging</a:t>
            </a:r>
            <a:endParaRPr lang="en-US" sz="1900" dirty="0"/>
          </a:p>
        </p:txBody>
      </p:sp>
      <p:sp>
        <p:nvSpPr>
          <p:cNvPr id="6" name="Text 2"/>
          <p:cNvSpPr/>
          <p:nvPr/>
        </p:nvSpPr>
        <p:spPr>
          <a:xfrm>
            <a:off x="6209705" y="3410307"/>
            <a:ext cx="3693676" cy="9919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kern="0" spc="-33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Creative coding projects offer a fun and engaging way to learn, turning learning into a playful and enjoyable experience.</a:t>
            </a:r>
            <a:endParaRPr lang="en-US" sz="16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13300" y="2259330"/>
            <a:ext cx="516612" cy="516612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0213300" y="2982516"/>
            <a:ext cx="2724864" cy="3038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kern="0" spc="-38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Sense of Accomplishment</a:t>
            </a:r>
            <a:endParaRPr lang="en-US" sz="1900" dirty="0"/>
          </a:p>
        </p:txBody>
      </p:sp>
      <p:sp>
        <p:nvSpPr>
          <p:cNvPr id="9" name="Text 4"/>
          <p:cNvSpPr/>
          <p:nvPr/>
        </p:nvSpPr>
        <p:spPr>
          <a:xfrm>
            <a:off x="10213300" y="3410307"/>
            <a:ext cx="3693795" cy="9919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kern="0" spc="-33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Seeing their creations come to life provides a sense of achievement and motivates students to continue learning and exploring.</a:t>
            </a:r>
            <a:endParaRPr lang="en-US" sz="16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9705" y="5022175"/>
            <a:ext cx="516612" cy="516612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209705" y="5745361"/>
            <a:ext cx="3061335" cy="3038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kern="0" spc="-38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Collaboration and Teamwork</a:t>
            </a:r>
            <a:endParaRPr lang="en-US" sz="1900" dirty="0"/>
          </a:p>
        </p:txBody>
      </p:sp>
      <p:sp>
        <p:nvSpPr>
          <p:cNvPr id="12" name="Text 6"/>
          <p:cNvSpPr/>
          <p:nvPr/>
        </p:nvSpPr>
        <p:spPr>
          <a:xfrm>
            <a:off x="6209705" y="6173153"/>
            <a:ext cx="3693676" cy="13225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kern="0" spc="-33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Creative coding projects encourage collaboration and teamwork, fostering a sense of community and shared learning experiences.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67093" y="635794"/>
            <a:ext cx="7582614" cy="13120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150"/>
              </a:lnSpc>
              <a:buNone/>
            </a:pPr>
            <a:r>
              <a:rPr lang="en-US" sz="4100" kern="0" spc="-83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Successful Examples of Creative Coding Projects</a:t>
            </a:r>
            <a:endParaRPr lang="en-US" sz="4100" dirty="0"/>
          </a:p>
        </p:txBody>
      </p:sp>
      <p:sp>
        <p:nvSpPr>
          <p:cNvPr id="4" name="Shape 1"/>
          <p:cNvSpPr/>
          <p:nvPr/>
        </p:nvSpPr>
        <p:spPr>
          <a:xfrm>
            <a:off x="6586418" y="2282428"/>
            <a:ext cx="30480" cy="5311259"/>
          </a:xfrm>
          <a:prstGeom prst="roundRect">
            <a:avLst>
              <a:gd name="adj" fmla="val 307371"/>
            </a:avLst>
          </a:prstGeom>
          <a:solidFill>
            <a:srgbClr val="DABAD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6822103" y="2768918"/>
            <a:ext cx="780693" cy="30480"/>
          </a:xfrm>
          <a:prstGeom prst="roundRect">
            <a:avLst>
              <a:gd name="adj" fmla="val 307371"/>
            </a:avLst>
          </a:prstGeom>
          <a:solidFill>
            <a:srgbClr val="DABAD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6350734" y="2533293"/>
            <a:ext cx="501848" cy="501848"/>
          </a:xfrm>
          <a:prstGeom prst="roundRect">
            <a:avLst>
              <a:gd name="adj" fmla="val 18668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6522899" y="2626757"/>
            <a:ext cx="157401" cy="3149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kern="0" spc="-5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1</a:t>
            </a:r>
            <a:endParaRPr lang="en-US" sz="2450" dirty="0"/>
          </a:p>
        </p:txBody>
      </p:sp>
      <p:sp>
        <p:nvSpPr>
          <p:cNvPr id="8" name="Text 5"/>
          <p:cNvSpPr/>
          <p:nvPr/>
        </p:nvSpPr>
        <p:spPr>
          <a:xfrm>
            <a:off x="7828478" y="2505432"/>
            <a:ext cx="2624257" cy="328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kern="0" spc="-41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Interactive Storytelling</a:t>
            </a:r>
            <a:endParaRPr lang="en-US" sz="2050" dirty="0"/>
          </a:p>
        </p:txBody>
      </p:sp>
      <p:sp>
        <p:nvSpPr>
          <p:cNvPr id="9" name="Text 6"/>
          <p:cNvSpPr/>
          <p:nvPr/>
        </p:nvSpPr>
        <p:spPr>
          <a:xfrm>
            <a:off x="7828478" y="2967276"/>
            <a:ext cx="6021229" cy="7138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Students can create interactive stories where readers make choices that influence the narrative.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822103" y="4613672"/>
            <a:ext cx="780693" cy="30480"/>
          </a:xfrm>
          <a:prstGeom prst="roundRect">
            <a:avLst>
              <a:gd name="adj" fmla="val 307371"/>
            </a:avLst>
          </a:prstGeom>
          <a:solidFill>
            <a:srgbClr val="DABAD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8"/>
          <p:cNvSpPr/>
          <p:nvPr/>
        </p:nvSpPr>
        <p:spPr>
          <a:xfrm>
            <a:off x="6350734" y="4378047"/>
            <a:ext cx="501848" cy="501848"/>
          </a:xfrm>
          <a:prstGeom prst="roundRect">
            <a:avLst>
              <a:gd name="adj" fmla="val 18668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/>
          <p:nvPr/>
        </p:nvSpPr>
        <p:spPr>
          <a:xfrm>
            <a:off x="6522899" y="4471511"/>
            <a:ext cx="157401" cy="3149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kern="0" spc="-5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2</a:t>
            </a:r>
            <a:endParaRPr lang="en-US" sz="2450" dirty="0"/>
          </a:p>
        </p:txBody>
      </p:sp>
      <p:sp>
        <p:nvSpPr>
          <p:cNvPr id="13" name="Text 10"/>
          <p:cNvSpPr/>
          <p:nvPr/>
        </p:nvSpPr>
        <p:spPr>
          <a:xfrm>
            <a:off x="7828478" y="4350187"/>
            <a:ext cx="2624257" cy="328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kern="0" spc="-41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Data Visualization</a:t>
            </a:r>
            <a:endParaRPr lang="en-US" sz="2050" dirty="0"/>
          </a:p>
        </p:txBody>
      </p:sp>
      <p:sp>
        <p:nvSpPr>
          <p:cNvPr id="14" name="Text 11"/>
          <p:cNvSpPr/>
          <p:nvPr/>
        </p:nvSpPr>
        <p:spPr>
          <a:xfrm>
            <a:off x="7828478" y="4812030"/>
            <a:ext cx="6021229" cy="7138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Students can use code to visualize complex datasets, making data more accessible and engaging.</a:t>
            </a:r>
            <a:endParaRPr lang="en-US" sz="1750" dirty="0"/>
          </a:p>
        </p:txBody>
      </p:sp>
      <p:sp>
        <p:nvSpPr>
          <p:cNvPr id="15" name="Shape 12"/>
          <p:cNvSpPr/>
          <p:nvPr/>
        </p:nvSpPr>
        <p:spPr>
          <a:xfrm>
            <a:off x="6822103" y="6458426"/>
            <a:ext cx="780693" cy="30480"/>
          </a:xfrm>
          <a:prstGeom prst="roundRect">
            <a:avLst>
              <a:gd name="adj" fmla="val 307371"/>
            </a:avLst>
          </a:prstGeom>
          <a:solidFill>
            <a:srgbClr val="DABAD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Shape 13"/>
          <p:cNvSpPr/>
          <p:nvPr/>
        </p:nvSpPr>
        <p:spPr>
          <a:xfrm>
            <a:off x="6350734" y="6222802"/>
            <a:ext cx="501848" cy="501848"/>
          </a:xfrm>
          <a:prstGeom prst="roundRect">
            <a:avLst>
              <a:gd name="adj" fmla="val 18668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4"/>
          <p:cNvSpPr/>
          <p:nvPr/>
        </p:nvSpPr>
        <p:spPr>
          <a:xfrm>
            <a:off x="6522899" y="6316266"/>
            <a:ext cx="157401" cy="3149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kern="0" spc="-5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3</a:t>
            </a:r>
            <a:endParaRPr lang="en-US" sz="2450" dirty="0"/>
          </a:p>
        </p:txBody>
      </p:sp>
      <p:sp>
        <p:nvSpPr>
          <p:cNvPr id="18" name="Text 15"/>
          <p:cNvSpPr/>
          <p:nvPr/>
        </p:nvSpPr>
        <p:spPr>
          <a:xfrm>
            <a:off x="7828478" y="6194941"/>
            <a:ext cx="2790587" cy="328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kern="0" spc="-41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Music and Sound Design</a:t>
            </a:r>
            <a:endParaRPr lang="en-US" sz="2050" dirty="0"/>
          </a:p>
        </p:txBody>
      </p:sp>
      <p:sp>
        <p:nvSpPr>
          <p:cNvPr id="19" name="Text 16"/>
          <p:cNvSpPr/>
          <p:nvPr/>
        </p:nvSpPr>
        <p:spPr>
          <a:xfrm>
            <a:off x="7828478" y="6656784"/>
            <a:ext cx="6021229" cy="7138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Students can explore sound programming and create their own music, sound effects, and interactive sound installations.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28028" y="504468"/>
            <a:ext cx="7860744" cy="10787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200"/>
              </a:lnSpc>
              <a:buNone/>
            </a:pPr>
            <a:r>
              <a:rPr lang="en-US" sz="3350" kern="0" spc="-68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Implementing Creative Coding in the Classroom</a:t>
            </a:r>
            <a:endParaRPr lang="en-US" sz="33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8028" y="1858089"/>
            <a:ext cx="916662" cy="146673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319605" y="2041327"/>
            <a:ext cx="2157055" cy="2696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650" kern="0" spc="-3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Start Small</a:t>
            </a:r>
            <a:endParaRPr lang="en-US" sz="1650" dirty="0"/>
          </a:p>
        </p:txBody>
      </p:sp>
      <p:sp>
        <p:nvSpPr>
          <p:cNvPr id="6" name="Text 2"/>
          <p:cNvSpPr/>
          <p:nvPr/>
        </p:nvSpPr>
        <p:spPr>
          <a:xfrm>
            <a:off x="7319605" y="2420898"/>
            <a:ext cx="6669167" cy="2933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00" kern="0" spc="-29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Begin with simple projects and gradually introduce more complex concepts and tools.</a:t>
            </a:r>
            <a:endParaRPr lang="en-US" sz="14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028" y="3324820"/>
            <a:ext cx="916662" cy="1466731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319605" y="3508058"/>
            <a:ext cx="2383274" cy="2696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650" kern="0" spc="-3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Use Real-World Examples</a:t>
            </a:r>
            <a:endParaRPr lang="en-US" sz="1650" dirty="0"/>
          </a:p>
        </p:txBody>
      </p:sp>
      <p:sp>
        <p:nvSpPr>
          <p:cNvPr id="9" name="Text 4"/>
          <p:cNvSpPr/>
          <p:nvPr/>
        </p:nvSpPr>
        <p:spPr>
          <a:xfrm>
            <a:off x="7319605" y="3887629"/>
            <a:ext cx="6669167" cy="5867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00" kern="0" spc="-29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Connect creative coding projects to real-world applications and inspire students to see the relevance of their learning.</a:t>
            </a:r>
            <a:endParaRPr lang="en-US" sz="14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8028" y="4791551"/>
            <a:ext cx="916662" cy="1466731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319605" y="4974788"/>
            <a:ext cx="2330648" cy="2696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650" kern="0" spc="-3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Encourage Collaboration</a:t>
            </a:r>
            <a:endParaRPr lang="en-US" sz="1650" dirty="0"/>
          </a:p>
        </p:txBody>
      </p:sp>
      <p:sp>
        <p:nvSpPr>
          <p:cNvPr id="12" name="Text 6"/>
          <p:cNvSpPr/>
          <p:nvPr/>
        </p:nvSpPr>
        <p:spPr>
          <a:xfrm>
            <a:off x="7319605" y="5354360"/>
            <a:ext cx="6669167" cy="5867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00" kern="0" spc="-29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Promote teamwork and collaboration, allowing students to learn from each other and share their ideas.</a:t>
            </a:r>
            <a:endParaRPr lang="en-US" sz="14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8028" y="6258282"/>
            <a:ext cx="916662" cy="1466731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7319605" y="6441519"/>
            <a:ext cx="2157055" cy="2696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650" kern="0" spc="-3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Provide Feedback</a:t>
            </a:r>
            <a:endParaRPr lang="en-US" sz="1650" dirty="0"/>
          </a:p>
        </p:txBody>
      </p:sp>
      <p:sp>
        <p:nvSpPr>
          <p:cNvPr id="15" name="Text 8"/>
          <p:cNvSpPr/>
          <p:nvPr/>
        </p:nvSpPr>
        <p:spPr>
          <a:xfrm>
            <a:off x="7319605" y="6821091"/>
            <a:ext cx="6669167" cy="5867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00" kern="0" spc="-29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Provide constructive feedback and support to help students grow their coding skills and creative thinking.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24124" y="2625685"/>
            <a:ext cx="6461760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kern="0" spc="-89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Conclusion and Next Steps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6324124" y="3688675"/>
            <a:ext cx="7468553" cy="1915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Creative coding offers a dynamic and engaging approach to learning. By embracing creative coding projects, educators can empower students to develop essential 21st-century skills and foster a passion for technology and innovation. Encourage students to explore creative coding resources and experiment with different projects. The possibilities are endless!</a:t>
            </a:r>
            <a:endParaRPr lang="en-US" sz="18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597</Words>
  <Application>Microsoft Office PowerPoint</Application>
  <PresentationFormat>Custom</PresentationFormat>
  <Paragraphs>73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Source Sans Pro</vt:lpstr>
      <vt:lpstr>Source Sans Pro Bold</vt:lpstr>
      <vt:lpstr>Source Serif Pro Semi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Gerard Vella</cp:lastModifiedBy>
  <cp:revision>2</cp:revision>
  <dcterms:created xsi:type="dcterms:W3CDTF">2025-01-03T11:38:15Z</dcterms:created>
  <dcterms:modified xsi:type="dcterms:W3CDTF">2025-01-06T13:46:03Z</dcterms:modified>
</cp:coreProperties>
</file>