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1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5DF58A-2609-4A32-8281-F4D45D216740}" type="doc">
      <dgm:prSet loTypeId="urn:microsoft.com/office/officeart/2005/8/layout/cycle1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0AD377-ED30-4724-9A9C-D06824BA5F4D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Benefits of Creative Coding</a:t>
          </a:r>
          <a:endParaRPr lang="en-US" dirty="0">
            <a:solidFill>
              <a:srgbClr val="FFFF00"/>
            </a:solidFill>
          </a:endParaRPr>
        </a:p>
      </dgm:t>
    </dgm:pt>
    <dgm:pt modelId="{EAD6F48E-D279-4DFF-9064-61A871B3157E}" type="parTrans" cxnId="{91CF1BB1-4536-4C71-86C7-0C389ECD0971}">
      <dgm:prSet/>
      <dgm:spPr/>
      <dgm:t>
        <a:bodyPr/>
        <a:lstStyle/>
        <a:p>
          <a:endParaRPr lang="en-US"/>
        </a:p>
      </dgm:t>
    </dgm:pt>
    <dgm:pt modelId="{021FBBE2-46AD-4A0A-95C3-7CADE4A9C9A0}" type="sibTrans" cxnId="{91CF1BB1-4536-4C71-86C7-0C389ECD0971}">
      <dgm:prSet/>
      <dgm:spPr/>
      <dgm:t>
        <a:bodyPr/>
        <a:lstStyle/>
        <a:p>
          <a:endParaRPr lang="en-US"/>
        </a:p>
      </dgm:t>
    </dgm:pt>
    <dgm:pt modelId="{858AF344-A1C4-45C5-A862-E3BF792B95D3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Student Engagement</a:t>
          </a:r>
          <a:br>
            <a:rPr lang="en-US" dirty="0"/>
          </a:br>
          <a:br>
            <a:rPr lang="en-US" dirty="0"/>
          </a:br>
          <a:r>
            <a:rPr lang="en-US" dirty="0"/>
            <a:t>Stimulates interest in coding as a fun, creative process.</a:t>
          </a:r>
          <a:br>
            <a:rPr lang="en-US" dirty="0"/>
          </a:br>
          <a:r>
            <a:rPr lang="en-US" dirty="0"/>
            <a:t>Fosters collaborative learning through project-based activities.</a:t>
          </a:r>
        </a:p>
      </dgm:t>
    </dgm:pt>
    <dgm:pt modelId="{26354B47-F7A3-4A10-B700-31F6D4C8BDF0}" type="parTrans" cxnId="{3221D48B-D8B3-4962-80D1-0DC731CFFB77}">
      <dgm:prSet/>
      <dgm:spPr/>
      <dgm:t>
        <a:bodyPr/>
        <a:lstStyle/>
        <a:p>
          <a:endParaRPr lang="en-US"/>
        </a:p>
      </dgm:t>
    </dgm:pt>
    <dgm:pt modelId="{F733B79E-5CE0-430E-A8DD-867CEF189062}" type="sibTrans" cxnId="{3221D48B-D8B3-4962-80D1-0DC731CFFB77}">
      <dgm:prSet/>
      <dgm:spPr/>
      <dgm:t>
        <a:bodyPr/>
        <a:lstStyle/>
        <a:p>
          <a:endParaRPr lang="en-US"/>
        </a:p>
      </dgm:t>
    </dgm:pt>
    <dgm:pt modelId="{F8172FA0-E624-4161-A3E3-CFED16D186FA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Skill Development</a:t>
          </a:r>
          <a:br>
            <a:rPr lang="en-US" dirty="0"/>
          </a:br>
          <a:br>
            <a:rPr lang="en-US" dirty="0"/>
          </a:br>
          <a:r>
            <a:rPr lang="en-US" dirty="0"/>
            <a:t>Develops computational thinking, problem-solving, and critical thinking skills.</a:t>
          </a:r>
        </a:p>
      </dgm:t>
    </dgm:pt>
    <dgm:pt modelId="{0C1861D4-BF8B-4A56-B247-BC0E01FFD026}" type="parTrans" cxnId="{F13A8BF3-9F66-4A47-A0D6-F7B3A499E58A}">
      <dgm:prSet/>
      <dgm:spPr/>
      <dgm:t>
        <a:bodyPr/>
        <a:lstStyle/>
        <a:p>
          <a:endParaRPr lang="en-US"/>
        </a:p>
      </dgm:t>
    </dgm:pt>
    <dgm:pt modelId="{705BB0C9-A393-4C55-9916-618E538646A7}" type="sibTrans" cxnId="{F13A8BF3-9F66-4A47-A0D6-F7B3A499E58A}">
      <dgm:prSet/>
      <dgm:spPr/>
      <dgm:t>
        <a:bodyPr/>
        <a:lstStyle/>
        <a:p>
          <a:endParaRPr lang="en-US"/>
        </a:p>
      </dgm:t>
    </dgm:pt>
    <dgm:pt modelId="{864B4113-E702-4C8A-BAA3-0707EC2A134A}">
      <dgm:prSet/>
      <dgm:spPr/>
      <dgm:t>
        <a:bodyPr/>
        <a:lstStyle/>
        <a:p>
          <a:r>
            <a:rPr lang="en-US" dirty="0"/>
            <a:t>Builds resilience and adaptability through </a:t>
          </a:r>
          <a:r>
            <a:rPr lang="en-US" dirty="0" err="1"/>
            <a:t>frequentive</a:t>
          </a:r>
          <a:r>
            <a:rPr lang="en-US" dirty="0"/>
            <a:t> design processes.</a:t>
          </a:r>
          <a:br>
            <a:rPr lang="en-US" dirty="0"/>
          </a:br>
          <a:endParaRPr lang="en-US" dirty="0"/>
        </a:p>
      </dgm:t>
    </dgm:pt>
    <dgm:pt modelId="{D963475C-0B17-48E9-B639-FE3489E018DC}" type="parTrans" cxnId="{07F4079B-794E-4755-848D-4B0862304962}">
      <dgm:prSet/>
      <dgm:spPr/>
      <dgm:t>
        <a:bodyPr/>
        <a:lstStyle/>
        <a:p>
          <a:endParaRPr lang="en-US"/>
        </a:p>
      </dgm:t>
    </dgm:pt>
    <dgm:pt modelId="{354A088C-59C7-4D22-9C84-1AF7D3698C54}" type="sibTrans" cxnId="{07F4079B-794E-4755-848D-4B0862304962}">
      <dgm:prSet/>
      <dgm:spPr/>
      <dgm:t>
        <a:bodyPr/>
        <a:lstStyle/>
        <a:p>
          <a:endParaRPr lang="en-US"/>
        </a:p>
      </dgm:t>
    </dgm:pt>
    <dgm:pt modelId="{43DC24EF-B71F-4EAD-9FBA-5EF09E7A87F2}" type="pres">
      <dgm:prSet presAssocID="{555DF58A-2609-4A32-8281-F4D45D216740}" presName="cycle" presStyleCnt="0">
        <dgm:presLayoutVars>
          <dgm:dir/>
          <dgm:resizeHandles val="exact"/>
        </dgm:presLayoutVars>
      </dgm:prSet>
      <dgm:spPr/>
    </dgm:pt>
    <dgm:pt modelId="{9457FF33-14E6-4B39-A391-42B34D4C4F2E}" type="pres">
      <dgm:prSet presAssocID="{6E0AD377-ED30-4724-9A9C-D06824BA5F4D}" presName="dummy" presStyleCnt="0"/>
      <dgm:spPr/>
    </dgm:pt>
    <dgm:pt modelId="{9F12E879-7A71-4F2B-AC74-DA31FFE4149E}" type="pres">
      <dgm:prSet presAssocID="{6E0AD377-ED30-4724-9A9C-D06824BA5F4D}" presName="node" presStyleLbl="revTx" presStyleIdx="0" presStyleCnt="4">
        <dgm:presLayoutVars>
          <dgm:bulletEnabled val="1"/>
        </dgm:presLayoutVars>
      </dgm:prSet>
      <dgm:spPr/>
    </dgm:pt>
    <dgm:pt modelId="{C5592258-6211-40C0-9D7D-438EC5153E61}" type="pres">
      <dgm:prSet presAssocID="{021FBBE2-46AD-4A0A-95C3-7CADE4A9C9A0}" presName="sibTrans" presStyleLbl="node1" presStyleIdx="0" presStyleCnt="4"/>
      <dgm:spPr/>
    </dgm:pt>
    <dgm:pt modelId="{A4A91345-DEDB-4C75-812A-0D29F392004C}" type="pres">
      <dgm:prSet presAssocID="{858AF344-A1C4-45C5-A862-E3BF792B95D3}" presName="dummy" presStyleCnt="0"/>
      <dgm:spPr/>
    </dgm:pt>
    <dgm:pt modelId="{4D05AE6E-F548-4A5F-8F54-15FF1C515ACC}" type="pres">
      <dgm:prSet presAssocID="{858AF344-A1C4-45C5-A862-E3BF792B95D3}" presName="node" presStyleLbl="revTx" presStyleIdx="1" presStyleCnt="4">
        <dgm:presLayoutVars>
          <dgm:bulletEnabled val="1"/>
        </dgm:presLayoutVars>
      </dgm:prSet>
      <dgm:spPr/>
    </dgm:pt>
    <dgm:pt modelId="{025EB6C2-6FC8-4411-9E50-2DDADBDDCBFD}" type="pres">
      <dgm:prSet presAssocID="{F733B79E-5CE0-430E-A8DD-867CEF189062}" presName="sibTrans" presStyleLbl="node1" presStyleIdx="1" presStyleCnt="4"/>
      <dgm:spPr/>
    </dgm:pt>
    <dgm:pt modelId="{1FEF1A96-8907-407C-A46C-56439046A092}" type="pres">
      <dgm:prSet presAssocID="{F8172FA0-E624-4161-A3E3-CFED16D186FA}" presName="dummy" presStyleCnt="0"/>
      <dgm:spPr/>
    </dgm:pt>
    <dgm:pt modelId="{F85A6BE3-4E55-427E-BF0A-72FC445F9EF6}" type="pres">
      <dgm:prSet presAssocID="{F8172FA0-E624-4161-A3E3-CFED16D186FA}" presName="node" presStyleLbl="revTx" presStyleIdx="2" presStyleCnt="4">
        <dgm:presLayoutVars>
          <dgm:bulletEnabled val="1"/>
        </dgm:presLayoutVars>
      </dgm:prSet>
      <dgm:spPr/>
    </dgm:pt>
    <dgm:pt modelId="{C3C64EDE-A14B-4E50-863C-5D2478DBB13F}" type="pres">
      <dgm:prSet presAssocID="{705BB0C9-A393-4C55-9916-618E538646A7}" presName="sibTrans" presStyleLbl="node1" presStyleIdx="2" presStyleCnt="4"/>
      <dgm:spPr/>
    </dgm:pt>
    <dgm:pt modelId="{D4BAC8FA-0FAE-4BE8-8DB2-F4E0A5AC7CB7}" type="pres">
      <dgm:prSet presAssocID="{864B4113-E702-4C8A-BAA3-0707EC2A134A}" presName="dummy" presStyleCnt="0"/>
      <dgm:spPr/>
    </dgm:pt>
    <dgm:pt modelId="{F4030D2D-70E1-4B72-8695-4BCF058ACDE8}" type="pres">
      <dgm:prSet presAssocID="{864B4113-E702-4C8A-BAA3-0707EC2A134A}" presName="node" presStyleLbl="revTx" presStyleIdx="3" presStyleCnt="4">
        <dgm:presLayoutVars>
          <dgm:bulletEnabled val="1"/>
        </dgm:presLayoutVars>
      </dgm:prSet>
      <dgm:spPr/>
    </dgm:pt>
    <dgm:pt modelId="{EB4368A6-727E-4220-9D1C-937A6DEFFE03}" type="pres">
      <dgm:prSet presAssocID="{354A088C-59C7-4D22-9C84-1AF7D3698C54}" presName="sibTrans" presStyleLbl="node1" presStyleIdx="3" presStyleCnt="4"/>
      <dgm:spPr/>
    </dgm:pt>
  </dgm:ptLst>
  <dgm:cxnLst>
    <dgm:cxn modelId="{624BBE10-3A3F-4F85-BE61-5055EFB1EEB6}" type="presOf" srcId="{858AF344-A1C4-45C5-A862-E3BF792B95D3}" destId="{4D05AE6E-F548-4A5F-8F54-15FF1C515ACC}" srcOrd="0" destOrd="0" presId="urn:microsoft.com/office/officeart/2005/8/layout/cycle1"/>
    <dgm:cxn modelId="{4D5EA64E-81C6-4A10-8D63-1236C346E752}" type="presOf" srcId="{F8172FA0-E624-4161-A3E3-CFED16D186FA}" destId="{F85A6BE3-4E55-427E-BF0A-72FC445F9EF6}" srcOrd="0" destOrd="0" presId="urn:microsoft.com/office/officeart/2005/8/layout/cycle1"/>
    <dgm:cxn modelId="{846F2C59-FAF5-471A-9F5D-00D95E68BE18}" type="presOf" srcId="{705BB0C9-A393-4C55-9916-618E538646A7}" destId="{C3C64EDE-A14B-4E50-863C-5D2478DBB13F}" srcOrd="0" destOrd="0" presId="urn:microsoft.com/office/officeart/2005/8/layout/cycle1"/>
    <dgm:cxn modelId="{3221D48B-D8B3-4962-80D1-0DC731CFFB77}" srcId="{555DF58A-2609-4A32-8281-F4D45D216740}" destId="{858AF344-A1C4-45C5-A862-E3BF792B95D3}" srcOrd="1" destOrd="0" parTransId="{26354B47-F7A3-4A10-B700-31F6D4C8BDF0}" sibTransId="{F733B79E-5CE0-430E-A8DD-867CEF189062}"/>
    <dgm:cxn modelId="{4D78C396-A3A9-446F-9A1B-F8F7E406C262}" type="presOf" srcId="{6E0AD377-ED30-4724-9A9C-D06824BA5F4D}" destId="{9F12E879-7A71-4F2B-AC74-DA31FFE4149E}" srcOrd="0" destOrd="0" presId="urn:microsoft.com/office/officeart/2005/8/layout/cycle1"/>
    <dgm:cxn modelId="{07F4079B-794E-4755-848D-4B0862304962}" srcId="{555DF58A-2609-4A32-8281-F4D45D216740}" destId="{864B4113-E702-4C8A-BAA3-0707EC2A134A}" srcOrd="3" destOrd="0" parTransId="{D963475C-0B17-48E9-B639-FE3489E018DC}" sibTransId="{354A088C-59C7-4D22-9C84-1AF7D3698C54}"/>
    <dgm:cxn modelId="{F8E8FDAF-ABF4-4568-8E5A-9FC17780182F}" type="presOf" srcId="{021FBBE2-46AD-4A0A-95C3-7CADE4A9C9A0}" destId="{C5592258-6211-40C0-9D7D-438EC5153E61}" srcOrd="0" destOrd="0" presId="urn:microsoft.com/office/officeart/2005/8/layout/cycle1"/>
    <dgm:cxn modelId="{91CF1BB1-4536-4C71-86C7-0C389ECD0971}" srcId="{555DF58A-2609-4A32-8281-F4D45D216740}" destId="{6E0AD377-ED30-4724-9A9C-D06824BA5F4D}" srcOrd="0" destOrd="0" parTransId="{EAD6F48E-D279-4DFF-9064-61A871B3157E}" sibTransId="{021FBBE2-46AD-4A0A-95C3-7CADE4A9C9A0}"/>
    <dgm:cxn modelId="{4E531EB7-C6D6-4A2C-B7CB-CEDE78933B58}" type="presOf" srcId="{354A088C-59C7-4D22-9C84-1AF7D3698C54}" destId="{EB4368A6-727E-4220-9D1C-937A6DEFFE03}" srcOrd="0" destOrd="0" presId="urn:microsoft.com/office/officeart/2005/8/layout/cycle1"/>
    <dgm:cxn modelId="{5678F9C7-2C3E-49DD-9592-AE843408687A}" type="presOf" srcId="{864B4113-E702-4C8A-BAA3-0707EC2A134A}" destId="{F4030D2D-70E1-4B72-8695-4BCF058ACDE8}" srcOrd="0" destOrd="0" presId="urn:microsoft.com/office/officeart/2005/8/layout/cycle1"/>
    <dgm:cxn modelId="{A3550CD4-E143-41F1-B8C7-98ADE3479FF7}" type="presOf" srcId="{555DF58A-2609-4A32-8281-F4D45D216740}" destId="{43DC24EF-B71F-4EAD-9FBA-5EF09E7A87F2}" srcOrd="0" destOrd="0" presId="urn:microsoft.com/office/officeart/2005/8/layout/cycle1"/>
    <dgm:cxn modelId="{166A9CEB-C76A-42E8-B527-302B7D70D0FE}" type="presOf" srcId="{F733B79E-5CE0-430E-A8DD-867CEF189062}" destId="{025EB6C2-6FC8-4411-9E50-2DDADBDDCBFD}" srcOrd="0" destOrd="0" presId="urn:microsoft.com/office/officeart/2005/8/layout/cycle1"/>
    <dgm:cxn modelId="{F13A8BF3-9F66-4A47-A0D6-F7B3A499E58A}" srcId="{555DF58A-2609-4A32-8281-F4D45D216740}" destId="{F8172FA0-E624-4161-A3E3-CFED16D186FA}" srcOrd="2" destOrd="0" parTransId="{0C1861D4-BF8B-4A56-B247-BC0E01FFD026}" sibTransId="{705BB0C9-A393-4C55-9916-618E538646A7}"/>
    <dgm:cxn modelId="{13E1B499-6D07-4A8A-A8D3-BF90C4C8B6B2}" type="presParOf" srcId="{43DC24EF-B71F-4EAD-9FBA-5EF09E7A87F2}" destId="{9457FF33-14E6-4B39-A391-42B34D4C4F2E}" srcOrd="0" destOrd="0" presId="urn:microsoft.com/office/officeart/2005/8/layout/cycle1"/>
    <dgm:cxn modelId="{D89B33C2-5962-4412-A4B4-38A6DCE2CFE9}" type="presParOf" srcId="{43DC24EF-B71F-4EAD-9FBA-5EF09E7A87F2}" destId="{9F12E879-7A71-4F2B-AC74-DA31FFE4149E}" srcOrd="1" destOrd="0" presId="urn:microsoft.com/office/officeart/2005/8/layout/cycle1"/>
    <dgm:cxn modelId="{BCA92167-E084-46C9-88E6-36C71B698666}" type="presParOf" srcId="{43DC24EF-B71F-4EAD-9FBA-5EF09E7A87F2}" destId="{C5592258-6211-40C0-9D7D-438EC5153E61}" srcOrd="2" destOrd="0" presId="urn:microsoft.com/office/officeart/2005/8/layout/cycle1"/>
    <dgm:cxn modelId="{DB65669A-A5EA-4119-9B14-0A4340173FD2}" type="presParOf" srcId="{43DC24EF-B71F-4EAD-9FBA-5EF09E7A87F2}" destId="{A4A91345-DEDB-4C75-812A-0D29F392004C}" srcOrd="3" destOrd="0" presId="urn:microsoft.com/office/officeart/2005/8/layout/cycle1"/>
    <dgm:cxn modelId="{0D8F36D8-A1D1-4109-A4E5-9446F1BAAE74}" type="presParOf" srcId="{43DC24EF-B71F-4EAD-9FBA-5EF09E7A87F2}" destId="{4D05AE6E-F548-4A5F-8F54-15FF1C515ACC}" srcOrd="4" destOrd="0" presId="urn:microsoft.com/office/officeart/2005/8/layout/cycle1"/>
    <dgm:cxn modelId="{90284AAA-B3FC-4671-B7B8-875D7D361193}" type="presParOf" srcId="{43DC24EF-B71F-4EAD-9FBA-5EF09E7A87F2}" destId="{025EB6C2-6FC8-4411-9E50-2DDADBDDCBFD}" srcOrd="5" destOrd="0" presId="urn:microsoft.com/office/officeart/2005/8/layout/cycle1"/>
    <dgm:cxn modelId="{F3CF7417-F3E7-4083-9549-36A292D1E777}" type="presParOf" srcId="{43DC24EF-B71F-4EAD-9FBA-5EF09E7A87F2}" destId="{1FEF1A96-8907-407C-A46C-56439046A092}" srcOrd="6" destOrd="0" presId="urn:microsoft.com/office/officeart/2005/8/layout/cycle1"/>
    <dgm:cxn modelId="{A2C4A4EF-09FB-4491-AE9B-940D413241AC}" type="presParOf" srcId="{43DC24EF-B71F-4EAD-9FBA-5EF09E7A87F2}" destId="{F85A6BE3-4E55-427E-BF0A-72FC445F9EF6}" srcOrd="7" destOrd="0" presId="urn:microsoft.com/office/officeart/2005/8/layout/cycle1"/>
    <dgm:cxn modelId="{82872A79-588E-4139-8A8F-A780525F0C1A}" type="presParOf" srcId="{43DC24EF-B71F-4EAD-9FBA-5EF09E7A87F2}" destId="{C3C64EDE-A14B-4E50-863C-5D2478DBB13F}" srcOrd="8" destOrd="0" presId="urn:microsoft.com/office/officeart/2005/8/layout/cycle1"/>
    <dgm:cxn modelId="{BC447056-D925-465E-854C-BA31B9CE1C0B}" type="presParOf" srcId="{43DC24EF-B71F-4EAD-9FBA-5EF09E7A87F2}" destId="{D4BAC8FA-0FAE-4BE8-8DB2-F4E0A5AC7CB7}" srcOrd="9" destOrd="0" presId="urn:microsoft.com/office/officeart/2005/8/layout/cycle1"/>
    <dgm:cxn modelId="{DEBBEECC-38CE-4A77-83DE-E274A9D3F881}" type="presParOf" srcId="{43DC24EF-B71F-4EAD-9FBA-5EF09E7A87F2}" destId="{F4030D2D-70E1-4B72-8695-4BCF058ACDE8}" srcOrd="10" destOrd="0" presId="urn:microsoft.com/office/officeart/2005/8/layout/cycle1"/>
    <dgm:cxn modelId="{90C3EB43-7870-475F-9D0E-CD0615B63C0E}" type="presParOf" srcId="{43DC24EF-B71F-4EAD-9FBA-5EF09E7A87F2}" destId="{EB4368A6-727E-4220-9D1C-937A6DEFFE03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608448-C56F-4149-879D-4C46D49F1D7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F6FF8A-46DD-41B4-BC5B-2E4FCFD4C2B1}">
      <dgm:prSet/>
      <dgm:spPr/>
      <dgm:t>
        <a:bodyPr/>
        <a:lstStyle/>
        <a:p>
          <a:r>
            <a:rPr lang="en-GB" b="1" dirty="0"/>
            <a:t>Coding Platforms Overview.</a:t>
          </a:r>
          <a:endParaRPr lang="en-US" dirty="0"/>
        </a:p>
      </dgm:t>
    </dgm:pt>
    <dgm:pt modelId="{497ECD0A-550D-4A59-BD39-F4C8C2A89178}" type="parTrans" cxnId="{4C9004E5-3078-41DB-8D5D-5C85682B7892}">
      <dgm:prSet/>
      <dgm:spPr/>
      <dgm:t>
        <a:bodyPr/>
        <a:lstStyle/>
        <a:p>
          <a:endParaRPr lang="en-US"/>
        </a:p>
      </dgm:t>
    </dgm:pt>
    <dgm:pt modelId="{5279FD9E-3D55-4FE4-898A-1E1B438FDEB6}" type="sibTrans" cxnId="{4C9004E5-3078-41DB-8D5D-5C85682B7892}">
      <dgm:prSet/>
      <dgm:spPr/>
      <dgm:t>
        <a:bodyPr/>
        <a:lstStyle/>
        <a:p>
          <a:endParaRPr lang="en-US"/>
        </a:p>
      </dgm:t>
    </dgm:pt>
    <dgm:pt modelId="{0F068959-528A-4466-85BF-D2AFFB372A85}">
      <dgm:prSet/>
      <dgm:spPr/>
      <dgm:t>
        <a:bodyPr/>
        <a:lstStyle/>
        <a:p>
          <a:r>
            <a:rPr lang="en-GB"/>
            <a:t>Popular Platforms for Creative Coding are:</a:t>
          </a:r>
          <a:br>
            <a:rPr lang="en-GB"/>
          </a:br>
          <a:endParaRPr lang="en-US"/>
        </a:p>
      </dgm:t>
    </dgm:pt>
    <dgm:pt modelId="{7C2C1676-374C-4881-B24C-6443A4AB52C2}" type="parTrans" cxnId="{8FF13D2B-B760-4791-86A6-51684722584C}">
      <dgm:prSet/>
      <dgm:spPr/>
      <dgm:t>
        <a:bodyPr/>
        <a:lstStyle/>
        <a:p>
          <a:endParaRPr lang="en-US"/>
        </a:p>
      </dgm:t>
    </dgm:pt>
    <dgm:pt modelId="{57C31095-7846-4C71-9CCB-238AD2C13961}" type="sibTrans" cxnId="{8FF13D2B-B760-4791-86A6-51684722584C}">
      <dgm:prSet/>
      <dgm:spPr/>
      <dgm:t>
        <a:bodyPr/>
        <a:lstStyle/>
        <a:p>
          <a:endParaRPr lang="en-US"/>
        </a:p>
      </dgm:t>
    </dgm:pt>
    <dgm:pt modelId="{2C10FD54-F454-4E16-8536-39DC072CF468}">
      <dgm:prSet/>
      <dgm:spPr/>
      <dgm:t>
        <a:bodyPr/>
        <a:lstStyle/>
        <a:p>
          <a:r>
            <a:rPr lang="en-GB" b="1" dirty="0">
              <a:solidFill>
                <a:srgbClr val="FFFF00"/>
              </a:solidFill>
            </a:rPr>
            <a:t>Scratch</a:t>
          </a:r>
          <a:br>
            <a:rPr lang="en-GB" dirty="0"/>
          </a:br>
          <a:br>
            <a:rPr lang="en-GB" dirty="0"/>
          </a:br>
          <a:r>
            <a:rPr lang="en-GB" dirty="0"/>
            <a:t>Visual programming language tailored for younger learners.</a:t>
          </a:r>
          <a:br>
            <a:rPr lang="en-GB" dirty="0"/>
          </a:br>
          <a:r>
            <a:rPr lang="en-GB" dirty="0"/>
            <a:t>Drag-and-drop interface promotes accessibility and ease of use.</a:t>
          </a:r>
          <a:endParaRPr lang="en-US" dirty="0"/>
        </a:p>
      </dgm:t>
    </dgm:pt>
    <dgm:pt modelId="{BE029C59-4832-4683-A9F5-80C4C915CD8C}" type="parTrans" cxnId="{9C11A26C-7424-4646-9C33-ACEAB46965DE}">
      <dgm:prSet/>
      <dgm:spPr/>
      <dgm:t>
        <a:bodyPr/>
        <a:lstStyle/>
        <a:p>
          <a:endParaRPr lang="en-US"/>
        </a:p>
      </dgm:t>
    </dgm:pt>
    <dgm:pt modelId="{1B401F69-4D8C-41A2-B2DC-6A15DAB72C57}" type="sibTrans" cxnId="{9C11A26C-7424-4646-9C33-ACEAB46965DE}">
      <dgm:prSet/>
      <dgm:spPr/>
      <dgm:t>
        <a:bodyPr/>
        <a:lstStyle/>
        <a:p>
          <a:endParaRPr lang="en-US"/>
        </a:p>
      </dgm:t>
    </dgm:pt>
    <dgm:pt modelId="{B58BA728-C020-49B9-9254-02FD8396EF4E}">
      <dgm:prSet/>
      <dgm:spPr/>
      <dgm:t>
        <a:bodyPr/>
        <a:lstStyle/>
        <a:p>
          <a:r>
            <a:rPr lang="en-GB" b="1" dirty="0">
              <a:solidFill>
                <a:srgbClr val="FFFF00"/>
              </a:solidFill>
            </a:rPr>
            <a:t>Processing</a:t>
          </a:r>
          <a:br>
            <a:rPr lang="en-GB" dirty="0"/>
          </a:br>
          <a:br>
            <a:rPr lang="en-GB" dirty="0"/>
          </a:br>
          <a:r>
            <a:rPr lang="en-GB" dirty="0"/>
            <a:t>A flexible software sketchbook and a language for learning how to code within the context of the visual arts.</a:t>
          </a:r>
          <a:br>
            <a:rPr lang="en-GB" dirty="0"/>
          </a:br>
          <a:r>
            <a:rPr lang="en-GB" dirty="0"/>
            <a:t>Designed for artists, designers, and beginners.</a:t>
          </a:r>
          <a:endParaRPr lang="en-US" dirty="0"/>
        </a:p>
      </dgm:t>
    </dgm:pt>
    <dgm:pt modelId="{1AF77502-EC67-4D9C-ACCC-D44435C2628F}" type="parTrans" cxnId="{7376AC7C-92EA-4660-A08A-D7CC87C90451}">
      <dgm:prSet/>
      <dgm:spPr/>
      <dgm:t>
        <a:bodyPr/>
        <a:lstStyle/>
        <a:p>
          <a:endParaRPr lang="en-US"/>
        </a:p>
      </dgm:t>
    </dgm:pt>
    <dgm:pt modelId="{CB431C07-2ACB-45E7-AA85-5F196F79F925}" type="sibTrans" cxnId="{7376AC7C-92EA-4660-A08A-D7CC87C90451}">
      <dgm:prSet/>
      <dgm:spPr/>
      <dgm:t>
        <a:bodyPr/>
        <a:lstStyle/>
        <a:p>
          <a:endParaRPr lang="en-US"/>
        </a:p>
      </dgm:t>
    </dgm:pt>
    <dgm:pt modelId="{6088E947-436D-4AA1-A17A-B9611C6C23FB}">
      <dgm:prSet/>
      <dgm:spPr/>
      <dgm:t>
        <a:bodyPr/>
        <a:lstStyle/>
        <a:p>
          <a:r>
            <a:rPr lang="en-GB" b="1" dirty="0">
              <a:solidFill>
                <a:srgbClr val="FFFF00"/>
              </a:solidFill>
            </a:rPr>
            <a:t>Pico-8</a:t>
          </a:r>
          <a:br>
            <a:rPr lang="en-GB" dirty="0"/>
          </a:br>
          <a:br>
            <a:rPr lang="en-GB" dirty="0"/>
          </a:br>
          <a:r>
            <a:rPr lang="en-GB" dirty="0"/>
            <a:t>Fantasy console for making, sharing, and playing tiny games and other computer programs.</a:t>
          </a:r>
          <a:br>
            <a:rPr lang="en-GB" dirty="0"/>
          </a:br>
          <a:r>
            <a:rPr lang="en-GB" dirty="0"/>
            <a:t>Encourages creativity within technical constraints.</a:t>
          </a:r>
          <a:endParaRPr lang="en-US" dirty="0"/>
        </a:p>
      </dgm:t>
    </dgm:pt>
    <dgm:pt modelId="{2B56D188-A0F3-4DB0-843F-1F5736948633}" type="parTrans" cxnId="{22E887AC-8321-4D04-82AD-C781DC1F75A3}">
      <dgm:prSet/>
      <dgm:spPr/>
      <dgm:t>
        <a:bodyPr/>
        <a:lstStyle/>
        <a:p>
          <a:endParaRPr lang="en-US"/>
        </a:p>
      </dgm:t>
    </dgm:pt>
    <dgm:pt modelId="{A0CA4667-496B-47D0-B4C9-230764E8B784}" type="sibTrans" cxnId="{22E887AC-8321-4D04-82AD-C781DC1F75A3}">
      <dgm:prSet/>
      <dgm:spPr/>
      <dgm:t>
        <a:bodyPr/>
        <a:lstStyle/>
        <a:p>
          <a:endParaRPr lang="en-US"/>
        </a:p>
      </dgm:t>
    </dgm:pt>
    <dgm:pt modelId="{647563E4-E1F6-4297-B7D8-33A45B267E3C}">
      <dgm:prSet/>
      <dgm:spPr/>
      <dgm:t>
        <a:bodyPr/>
        <a:lstStyle/>
        <a:p>
          <a:r>
            <a:rPr lang="en-GB" b="1" dirty="0">
              <a:solidFill>
                <a:srgbClr val="FFFF00"/>
              </a:solidFill>
            </a:rPr>
            <a:t>Tynker</a:t>
          </a:r>
          <a:br>
            <a:rPr lang="en-GB" dirty="0"/>
          </a:br>
          <a:br>
            <a:rPr lang="en-GB" dirty="0"/>
          </a:br>
          <a:r>
            <a:rPr lang="en-GB" dirty="0"/>
            <a:t>Offers a gamified coding experience for children with various interactive coding puzzles.</a:t>
          </a:r>
          <a:br>
            <a:rPr lang="en-GB" dirty="0"/>
          </a:br>
          <a:r>
            <a:rPr lang="en-GB" dirty="0"/>
            <a:t>Incorporates storytelling and game design elements.</a:t>
          </a:r>
          <a:br>
            <a:rPr lang="en-GB" dirty="0"/>
          </a:br>
          <a:endParaRPr lang="en-US" dirty="0"/>
        </a:p>
      </dgm:t>
    </dgm:pt>
    <dgm:pt modelId="{8C4EB3B6-6D2E-4841-8FAA-80C91118EADC}" type="parTrans" cxnId="{2D526A0D-CFA8-4F2F-9D12-53B91A6C1E7B}">
      <dgm:prSet/>
      <dgm:spPr/>
      <dgm:t>
        <a:bodyPr/>
        <a:lstStyle/>
        <a:p>
          <a:endParaRPr lang="en-US"/>
        </a:p>
      </dgm:t>
    </dgm:pt>
    <dgm:pt modelId="{1DD3E104-971D-4435-A119-FD4DCC2E786D}" type="sibTrans" cxnId="{2D526A0D-CFA8-4F2F-9D12-53B91A6C1E7B}">
      <dgm:prSet/>
      <dgm:spPr/>
      <dgm:t>
        <a:bodyPr/>
        <a:lstStyle/>
        <a:p>
          <a:endParaRPr lang="en-US"/>
        </a:p>
      </dgm:t>
    </dgm:pt>
    <dgm:pt modelId="{C71CC6DD-F648-4759-8D28-39F16B46494F}">
      <dgm:prSet/>
      <dgm:spPr/>
      <dgm:t>
        <a:bodyPr/>
        <a:lstStyle/>
        <a:p>
          <a:endParaRPr lang="en-US" dirty="0"/>
        </a:p>
      </dgm:t>
    </dgm:pt>
    <dgm:pt modelId="{C78F071E-2B09-4934-A24F-C6AA6267021D}" type="parTrans" cxnId="{E0ED198D-B841-4DCC-900B-ED56FEA27C28}">
      <dgm:prSet/>
      <dgm:spPr/>
      <dgm:t>
        <a:bodyPr/>
        <a:lstStyle/>
        <a:p>
          <a:endParaRPr lang="en-US"/>
        </a:p>
      </dgm:t>
    </dgm:pt>
    <dgm:pt modelId="{8ABD3C17-3A12-4D29-892F-B9BA9F2C6BB1}" type="sibTrans" cxnId="{E0ED198D-B841-4DCC-900B-ED56FEA27C28}">
      <dgm:prSet/>
      <dgm:spPr/>
      <dgm:t>
        <a:bodyPr/>
        <a:lstStyle/>
        <a:p>
          <a:endParaRPr lang="en-US"/>
        </a:p>
      </dgm:t>
    </dgm:pt>
    <dgm:pt modelId="{0411E017-A145-4C98-838E-C74B0EC9A97F}">
      <dgm:prSet/>
      <dgm:spPr/>
      <dgm:t>
        <a:bodyPr/>
        <a:lstStyle/>
        <a:p>
          <a:endParaRPr lang="en-US" dirty="0"/>
        </a:p>
      </dgm:t>
    </dgm:pt>
    <dgm:pt modelId="{B2E4219B-D998-4288-90F1-18E8F0BD4542}" type="parTrans" cxnId="{1CD63C54-4ACF-45DE-A2C1-394CC3AE5B84}">
      <dgm:prSet/>
      <dgm:spPr/>
      <dgm:t>
        <a:bodyPr/>
        <a:lstStyle/>
        <a:p>
          <a:endParaRPr lang="en-US"/>
        </a:p>
      </dgm:t>
    </dgm:pt>
    <dgm:pt modelId="{078AC321-6A70-44E6-AA33-361525CBF1BD}" type="sibTrans" cxnId="{1CD63C54-4ACF-45DE-A2C1-394CC3AE5B84}">
      <dgm:prSet/>
      <dgm:spPr/>
      <dgm:t>
        <a:bodyPr/>
        <a:lstStyle/>
        <a:p>
          <a:endParaRPr lang="en-US"/>
        </a:p>
      </dgm:t>
    </dgm:pt>
    <dgm:pt modelId="{551828EE-4882-4E08-BB3D-33E886765D99}">
      <dgm:prSet/>
      <dgm:spPr/>
      <dgm:t>
        <a:bodyPr/>
        <a:lstStyle/>
        <a:p>
          <a:endParaRPr lang="en-US" dirty="0"/>
        </a:p>
      </dgm:t>
    </dgm:pt>
    <dgm:pt modelId="{41FF9663-E74A-4F17-AF5A-033CAB5DEC8A}" type="parTrans" cxnId="{D58F001E-250E-44DD-B951-E979030FABBE}">
      <dgm:prSet/>
      <dgm:spPr/>
      <dgm:t>
        <a:bodyPr/>
        <a:lstStyle/>
        <a:p>
          <a:endParaRPr lang="en-US"/>
        </a:p>
      </dgm:t>
    </dgm:pt>
    <dgm:pt modelId="{BABD282E-44A9-4F43-9D12-7CA71E9F3F3A}" type="sibTrans" cxnId="{D58F001E-250E-44DD-B951-E979030FABBE}">
      <dgm:prSet/>
      <dgm:spPr/>
      <dgm:t>
        <a:bodyPr/>
        <a:lstStyle/>
        <a:p>
          <a:endParaRPr lang="en-US"/>
        </a:p>
      </dgm:t>
    </dgm:pt>
    <dgm:pt modelId="{9770E49F-59B4-44B3-BE0A-7FDD2D7A2505}" type="pres">
      <dgm:prSet presAssocID="{E2608448-C56F-4149-879D-4C46D49F1D78}" presName="linear" presStyleCnt="0">
        <dgm:presLayoutVars>
          <dgm:animLvl val="lvl"/>
          <dgm:resizeHandles val="exact"/>
        </dgm:presLayoutVars>
      </dgm:prSet>
      <dgm:spPr/>
    </dgm:pt>
    <dgm:pt modelId="{BB322078-E8A7-4AB7-9D8E-883E866DBB93}" type="pres">
      <dgm:prSet presAssocID="{B6F6FF8A-46DD-41B4-BC5B-2E4FCFD4C2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2EEBFFC-2058-4C9C-84F9-26F4418BC35E}" type="pres">
      <dgm:prSet presAssocID="{5279FD9E-3D55-4FE4-898A-1E1B438FDEB6}" presName="spacer" presStyleCnt="0"/>
      <dgm:spPr/>
    </dgm:pt>
    <dgm:pt modelId="{53F65B64-1285-4787-9F0A-8105EC241E35}" type="pres">
      <dgm:prSet presAssocID="{0F068959-528A-4466-85BF-D2AFFB372A8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FB4A76-C6D5-4A3B-8754-07F5515E1CEF}" type="pres">
      <dgm:prSet presAssocID="{0F068959-528A-4466-85BF-D2AFFB372A8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D526A0D-CFA8-4F2F-9D12-53B91A6C1E7B}" srcId="{0F068959-528A-4466-85BF-D2AFFB372A85}" destId="{647563E4-E1F6-4297-B7D8-33A45B267E3C}" srcOrd="6" destOrd="0" parTransId="{8C4EB3B6-6D2E-4841-8FAA-80C91118EADC}" sibTransId="{1DD3E104-971D-4435-A119-FD4DCC2E786D}"/>
    <dgm:cxn modelId="{D58F001E-250E-44DD-B951-E979030FABBE}" srcId="{0F068959-528A-4466-85BF-D2AFFB372A85}" destId="{551828EE-4882-4E08-BB3D-33E886765D99}" srcOrd="5" destOrd="0" parTransId="{41FF9663-E74A-4F17-AF5A-033CAB5DEC8A}" sibTransId="{BABD282E-44A9-4F43-9D12-7CA71E9F3F3A}"/>
    <dgm:cxn modelId="{8FF13D2B-B760-4791-86A6-51684722584C}" srcId="{E2608448-C56F-4149-879D-4C46D49F1D78}" destId="{0F068959-528A-4466-85BF-D2AFFB372A85}" srcOrd="1" destOrd="0" parTransId="{7C2C1676-374C-4881-B24C-6443A4AB52C2}" sibTransId="{57C31095-7846-4C71-9CCB-238AD2C13961}"/>
    <dgm:cxn modelId="{968F2E2D-2ED2-4185-B71B-1AE958666AFC}" type="presOf" srcId="{2C10FD54-F454-4E16-8536-39DC072CF468}" destId="{30FB4A76-C6D5-4A3B-8754-07F5515E1CEF}" srcOrd="0" destOrd="0" presId="urn:microsoft.com/office/officeart/2005/8/layout/vList2"/>
    <dgm:cxn modelId="{9A7B795C-748D-42FE-81B5-51F87A562FB3}" type="presOf" srcId="{0F068959-528A-4466-85BF-D2AFFB372A85}" destId="{53F65B64-1285-4787-9F0A-8105EC241E35}" srcOrd="0" destOrd="0" presId="urn:microsoft.com/office/officeart/2005/8/layout/vList2"/>
    <dgm:cxn modelId="{0926FC63-480A-46D9-8547-8314A0CD0C68}" type="presOf" srcId="{B6F6FF8A-46DD-41B4-BC5B-2E4FCFD4C2B1}" destId="{BB322078-E8A7-4AB7-9D8E-883E866DBB93}" srcOrd="0" destOrd="0" presId="urn:microsoft.com/office/officeart/2005/8/layout/vList2"/>
    <dgm:cxn modelId="{4342CC48-2E05-432A-AB2E-9C9E5E36C3BE}" type="presOf" srcId="{B58BA728-C020-49B9-9254-02FD8396EF4E}" destId="{30FB4A76-C6D5-4A3B-8754-07F5515E1CEF}" srcOrd="0" destOrd="2" presId="urn:microsoft.com/office/officeart/2005/8/layout/vList2"/>
    <dgm:cxn modelId="{435E2249-6DF2-4916-ACD1-8A5FBAAB0B10}" type="presOf" srcId="{6088E947-436D-4AA1-A17A-B9611C6C23FB}" destId="{30FB4A76-C6D5-4A3B-8754-07F5515E1CEF}" srcOrd="0" destOrd="4" presId="urn:microsoft.com/office/officeart/2005/8/layout/vList2"/>
    <dgm:cxn modelId="{9C11A26C-7424-4646-9C33-ACEAB46965DE}" srcId="{0F068959-528A-4466-85BF-D2AFFB372A85}" destId="{2C10FD54-F454-4E16-8536-39DC072CF468}" srcOrd="0" destOrd="0" parTransId="{BE029C59-4832-4683-A9F5-80C4C915CD8C}" sibTransId="{1B401F69-4D8C-41A2-B2DC-6A15DAB72C57}"/>
    <dgm:cxn modelId="{9B7B666D-9A6E-434C-897C-298C5CC70CFC}" type="presOf" srcId="{C71CC6DD-F648-4759-8D28-39F16B46494F}" destId="{30FB4A76-C6D5-4A3B-8754-07F5515E1CEF}" srcOrd="0" destOrd="1" presId="urn:microsoft.com/office/officeart/2005/8/layout/vList2"/>
    <dgm:cxn modelId="{1CD63C54-4ACF-45DE-A2C1-394CC3AE5B84}" srcId="{0F068959-528A-4466-85BF-D2AFFB372A85}" destId="{0411E017-A145-4C98-838E-C74B0EC9A97F}" srcOrd="3" destOrd="0" parTransId="{B2E4219B-D998-4288-90F1-18E8F0BD4542}" sibTransId="{078AC321-6A70-44E6-AA33-361525CBF1BD}"/>
    <dgm:cxn modelId="{7376AC7C-92EA-4660-A08A-D7CC87C90451}" srcId="{0F068959-528A-4466-85BF-D2AFFB372A85}" destId="{B58BA728-C020-49B9-9254-02FD8396EF4E}" srcOrd="2" destOrd="0" parTransId="{1AF77502-EC67-4D9C-ACCC-D44435C2628F}" sibTransId="{CB431C07-2ACB-45E7-AA85-5F196F79F925}"/>
    <dgm:cxn modelId="{E0ED198D-B841-4DCC-900B-ED56FEA27C28}" srcId="{0F068959-528A-4466-85BF-D2AFFB372A85}" destId="{C71CC6DD-F648-4759-8D28-39F16B46494F}" srcOrd="1" destOrd="0" parTransId="{C78F071E-2B09-4934-A24F-C6AA6267021D}" sibTransId="{8ABD3C17-3A12-4D29-892F-B9BA9F2C6BB1}"/>
    <dgm:cxn modelId="{EF7192A1-FB0F-487B-9A0D-C271D746AF75}" type="presOf" srcId="{551828EE-4882-4E08-BB3D-33E886765D99}" destId="{30FB4A76-C6D5-4A3B-8754-07F5515E1CEF}" srcOrd="0" destOrd="5" presId="urn:microsoft.com/office/officeart/2005/8/layout/vList2"/>
    <dgm:cxn modelId="{23FA05A8-98B6-4B96-8FC7-B42869FE2395}" type="presOf" srcId="{647563E4-E1F6-4297-B7D8-33A45B267E3C}" destId="{30FB4A76-C6D5-4A3B-8754-07F5515E1CEF}" srcOrd="0" destOrd="6" presId="urn:microsoft.com/office/officeart/2005/8/layout/vList2"/>
    <dgm:cxn modelId="{22E887AC-8321-4D04-82AD-C781DC1F75A3}" srcId="{0F068959-528A-4466-85BF-D2AFFB372A85}" destId="{6088E947-436D-4AA1-A17A-B9611C6C23FB}" srcOrd="4" destOrd="0" parTransId="{2B56D188-A0F3-4DB0-843F-1F5736948633}" sibTransId="{A0CA4667-496B-47D0-B4C9-230764E8B784}"/>
    <dgm:cxn modelId="{34D32AC7-2739-41DA-A849-633286A2D05F}" type="presOf" srcId="{0411E017-A145-4C98-838E-C74B0EC9A97F}" destId="{30FB4A76-C6D5-4A3B-8754-07F5515E1CEF}" srcOrd="0" destOrd="3" presId="urn:microsoft.com/office/officeart/2005/8/layout/vList2"/>
    <dgm:cxn modelId="{4C9004E5-3078-41DB-8D5D-5C85682B7892}" srcId="{E2608448-C56F-4149-879D-4C46D49F1D78}" destId="{B6F6FF8A-46DD-41B4-BC5B-2E4FCFD4C2B1}" srcOrd="0" destOrd="0" parTransId="{497ECD0A-550D-4A59-BD39-F4C8C2A89178}" sibTransId="{5279FD9E-3D55-4FE4-898A-1E1B438FDEB6}"/>
    <dgm:cxn modelId="{D8680DF5-A134-49D9-B0F3-E1AA72B944D1}" type="presOf" srcId="{E2608448-C56F-4149-879D-4C46D49F1D78}" destId="{9770E49F-59B4-44B3-BE0A-7FDD2D7A2505}" srcOrd="0" destOrd="0" presId="urn:microsoft.com/office/officeart/2005/8/layout/vList2"/>
    <dgm:cxn modelId="{97D9CD1C-D706-439D-BF57-33A25769E0A2}" type="presParOf" srcId="{9770E49F-59B4-44B3-BE0A-7FDD2D7A2505}" destId="{BB322078-E8A7-4AB7-9D8E-883E866DBB93}" srcOrd="0" destOrd="0" presId="urn:microsoft.com/office/officeart/2005/8/layout/vList2"/>
    <dgm:cxn modelId="{1CD71A3B-10AF-410F-98FF-C2BDB0254AC9}" type="presParOf" srcId="{9770E49F-59B4-44B3-BE0A-7FDD2D7A2505}" destId="{92EEBFFC-2058-4C9C-84F9-26F4418BC35E}" srcOrd="1" destOrd="0" presId="urn:microsoft.com/office/officeart/2005/8/layout/vList2"/>
    <dgm:cxn modelId="{58F69144-0727-4B81-A59F-D1BFC1D3C6FB}" type="presParOf" srcId="{9770E49F-59B4-44B3-BE0A-7FDD2D7A2505}" destId="{53F65B64-1285-4787-9F0A-8105EC241E35}" srcOrd="2" destOrd="0" presId="urn:microsoft.com/office/officeart/2005/8/layout/vList2"/>
    <dgm:cxn modelId="{081B337F-71FF-4785-9DF5-B67ABE1D91A3}" type="presParOf" srcId="{9770E49F-59B4-44B3-BE0A-7FDD2D7A2505}" destId="{30FB4A76-C6D5-4A3B-8754-07F5515E1CE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2E879-7A71-4F2B-AC74-DA31FFE4149E}">
      <dsp:nvSpPr>
        <dsp:cNvPr id="0" name=""/>
        <dsp:cNvSpPr/>
      </dsp:nvSpPr>
      <dsp:spPr>
        <a:xfrm>
          <a:off x="4478179" y="141594"/>
          <a:ext cx="2243306" cy="224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00"/>
              </a:solidFill>
            </a:rPr>
            <a:t>Benefits of Creative Coding</a:t>
          </a:r>
          <a:endParaRPr lang="en-US" sz="1700" kern="1200" dirty="0">
            <a:solidFill>
              <a:srgbClr val="FFFF00"/>
            </a:solidFill>
          </a:endParaRPr>
        </a:p>
      </dsp:txBody>
      <dsp:txXfrm>
        <a:off x="4478179" y="141594"/>
        <a:ext cx="2243306" cy="2243306"/>
      </dsp:txXfrm>
    </dsp:sp>
    <dsp:sp modelId="{C5592258-6211-40C0-9D7D-438EC5153E61}">
      <dsp:nvSpPr>
        <dsp:cNvPr id="0" name=""/>
        <dsp:cNvSpPr/>
      </dsp:nvSpPr>
      <dsp:spPr>
        <a:xfrm>
          <a:off x="522819" y="-420"/>
          <a:ext cx="6340680" cy="6340680"/>
        </a:xfrm>
        <a:prstGeom prst="circularArrow">
          <a:avLst>
            <a:gd name="adj1" fmla="val 6899"/>
            <a:gd name="adj2" fmla="val 465110"/>
            <a:gd name="adj3" fmla="val 550432"/>
            <a:gd name="adj4" fmla="val 20584457"/>
            <a:gd name="adj5" fmla="val 804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05AE6E-F548-4A5F-8F54-15FF1C515ACC}">
      <dsp:nvSpPr>
        <dsp:cNvPr id="0" name=""/>
        <dsp:cNvSpPr/>
      </dsp:nvSpPr>
      <dsp:spPr>
        <a:xfrm>
          <a:off x="4478179" y="3954939"/>
          <a:ext cx="2243306" cy="224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00"/>
              </a:solidFill>
            </a:rPr>
            <a:t>Student Engagement</a:t>
          </a:r>
          <a:br>
            <a:rPr lang="en-US" sz="1700" kern="1200" dirty="0"/>
          </a:br>
          <a:br>
            <a:rPr lang="en-US" sz="1700" kern="1200" dirty="0"/>
          </a:br>
          <a:r>
            <a:rPr lang="en-US" sz="1700" kern="1200" dirty="0"/>
            <a:t>Stimulates interest in coding as a fun, creative process.</a:t>
          </a:r>
          <a:br>
            <a:rPr lang="en-US" sz="1700" kern="1200" dirty="0"/>
          </a:br>
          <a:r>
            <a:rPr lang="en-US" sz="1700" kern="1200" dirty="0"/>
            <a:t>Fosters collaborative learning through project-based activities.</a:t>
          </a:r>
        </a:p>
      </dsp:txBody>
      <dsp:txXfrm>
        <a:off x="4478179" y="3954939"/>
        <a:ext cx="2243306" cy="2243306"/>
      </dsp:txXfrm>
    </dsp:sp>
    <dsp:sp modelId="{025EB6C2-6FC8-4411-9E50-2DDADBDDCBFD}">
      <dsp:nvSpPr>
        <dsp:cNvPr id="0" name=""/>
        <dsp:cNvSpPr/>
      </dsp:nvSpPr>
      <dsp:spPr>
        <a:xfrm>
          <a:off x="522819" y="-420"/>
          <a:ext cx="6340680" cy="6340680"/>
        </a:xfrm>
        <a:prstGeom prst="circularArrow">
          <a:avLst>
            <a:gd name="adj1" fmla="val 6899"/>
            <a:gd name="adj2" fmla="val 465110"/>
            <a:gd name="adj3" fmla="val 5950432"/>
            <a:gd name="adj4" fmla="val 4384457"/>
            <a:gd name="adj5" fmla="val 8049"/>
          </a:avLst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5A6BE3-4E55-427E-BF0A-72FC445F9EF6}">
      <dsp:nvSpPr>
        <dsp:cNvPr id="0" name=""/>
        <dsp:cNvSpPr/>
      </dsp:nvSpPr>
      <dsp:spPr>
        <a:xfrm>
          <a:off x="664834" y="3954939"/>
          <a:ext cx="2243306" cy="224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00"/>
              </a:solidFill>
            </a:rPr>
            <a:t>Skill Development</a:t>
          </a:r>
          <a:br>
            <a:rPr lang="en-US" sz="1700" kern="1200" dirty="0"/>
          </a:br>
          <a:br>
            <a:rPr lang="en-US" sz="1700" kern="1200" dirty="0"/>
          </a:br>
          <a:r>
            <a:rPr lang="en-US" sz="1700" kern="1200" dirty="0"/>
            <a:t>Develops computational thinking, problem-solving, and critical thinking skills.</a:t>
          </a:r>
        </a:p>
      </dsp:txBody>
      <dsp:txXfrm>
        <a:off x="664834" y="3954939"/>
        <a:ext cx="2243306" cy="2243306"/>
      </dsp:txXfrm>
    </dsp:sp>
    <dsp:sp modelId="{C3C64EDE-A14B-4E50-863C-5D2478DBB13F}">
      <dsp:nvSpPr>
        <dsp:cNvPr id="0" name=""/>
        <dsp:cNvSpPr/>
      </dsp:nvSpPr>
      <dsp:spPr>
        <a:xfrm>
          <a:off x="522819" y="-420"/>
          <a:ext cx="6340680" cy="6340680"/>
        </a:xfrm>
        <a:prstGeom prst="circularArrow">
          <a:avLst>
            <a:gd name="adj1" fmla="val 6899"/>
            <a:gd name="adj2" fmla="val 465110"/>
            <a:gd name="adj3" fmla="val 11350432"/>
            <a:gd name="adj4" fmla="val 9784457"/>
            <a:gd name="adj5" fmla="val 8049"/>
          </a:avLst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030D2D-70E1-4B72-8695-4BCF058ACDE8}">
      <dsp:nvSpPr>
        <dsp:cNvPr id="0" name=""/>
        <dsp:cNvSpPr/>
      </dsp:nvSpPr>
      <dsp:spPr>
        <a:xfrm>
          <a:off x="664834" y="141594"/>
          <a:ext cx="2243306" cy="224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Builds resilience and adaptability through </a:t>
          </a:r>
          <a:r>
            <a:rPr lang="en-US" sz="1700" kern="1200" dirty="0" err="1"/>
            <a:t>frequentive</a:t>
          </a:r>
          <a:r>
            <a:rPr lang="en-US" sz="1700" kern="1200" dirty="0"/>
            <a:t> design processes.</a:t>
          </a:r>
          <a:br>
            <a:rPr lang="en-US" sz="1700" kern="1200" dirty="0"/>
          </a:br>
          <a:endParaRPr lang="en-US" sz="1700" kern="1200" dirty="0"/>
        </a:p>
      </dsp:txBody>
      <dsp:txXfrm>
        <a:off x="664834" y="141594"/>
        <a:ext cx="2243306" cy="2243306"/>
      </dsp:txXfrm>
    </dsp:sp>
    <dsp:sp modelId="{EB4368A6-727E-4220-9D1C-937A6DEFFE03}">
      <dsp:nvSpPr>
        <dsp:cNvPr id="0" name=""/>
        <dsp:cNvSpPr/>
      </dsp:nvSpPr>
      <dsp:spPr>
        <a:xfrm>
          <a:off x="522819" y="-420"/>
          <a:ext cx="6340680" cy="6340680"/>
        </a:xfrm>
        <a:prstGeom prst="circularArrow">
          <a:avLst>
            <a:gd name="adj1" fmla="val 6899"/>
            <a:gd name="adj2" fmla="val 465110"/>
            <a:gd name="adj3" fmla="val 16750432"/>
            <a:gd name="adj4" fmla="val 15184457"/>
            <a:gd name="adj5" fmla="val 8049"/>
          </a:avLst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22078-E8A7-4AB7-9D8E-883E866DBB93}">
      <dsp:nvSpPr>
        <dsp:cNvPr id="0" name=""/>
        <dsp:cNvSpPr/>
      </dsp:nvSpPr>
      <dsp:spPr>
        <a:xfrm>
          <a:off x="0" y="447"/>
          <a:ext cx="6798539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Coding Platforms Overview.</a:t>
          </a:r>
          <a:endParaRPr lang="en-US" sz="1700" kern="1200" dirty="0"/>
        </a:p>
      </dsp:txBody>
      <dsp:txXfrm>
        <a:off x="32967" y="33414"/>
        <a:ext cx="6732605" cy="609393"/>
      </dsp:txXfrm>
    </dsp:sp>
    <dsp:sp modelId="{53F65B64-1285-4787-9F0A-8105EC241E35}">
      <dsp:nvSpPr>
        <dsp:cNvPr id="0" name=""/>
        <dsp:cNvSpPr/>
      </dsp:nvSpPr>
      <dsp:spPr>
        <a:xfrm>
          <a:off x="0" y="724735"/>
          <a:ext cx="6798539" cy="675327"/>
        </a:xfrm>
        <a:prstGeom prst="round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Popular Platforms for Creative Coding are:</a:t>
          </a:r>
          <a:br>
            <a:rPr lang="en-GB" sz="1700" kern="1200"/>
          </a:br>
          <a:endParaRPr lang="en-US" sz="1700" kern="1200"/>
        </a:p>
      </dsp:txBody>
      <dsp:txXfrm>
        <a:off x="32967" y="757702"/>
        <a:ext cx="6732605" cy="609393"/>
      </dsp:txXfrm>
    </dsp:sp>
    <dsp:sp modelId="{30FB4A76-C6D5-4A3B-8754-07F5515E1CEF}">
      <dsp:nvSpPr>
        <dsp:cNvPr id="0" name=""/>
        <dsp:cNvSpPr/>
      </dsp:nvSpPr>
      <dsp:spPr>
        <a:xfrm>
          <a:off x="0" y="1400063"/>
          <a:ext cx="6798539" cy="450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300" b="1" kern="1200" dirty="0">
              <a:solidFill>
                <a:srgbClr val="FFFF00"/>
              </a:solidFill>
            </a:rPr>
            <a:t>Scratch</a:t>
          </a:r>
          <a:br>
            <a:rPr lang="en-GB" sz="1300" kern="1200" dirty="0"/>
          </a:br>
          <a:br>
            <a:rPr lang="en-GB" sz="1300" kern="1200" dirty="0"/>
          </a:br>
          <a:r>
            <a:rPr lang="en-GB" sz="1300" kern="1200" dirty="0"/>
            <a:t>Visual programming language tailored for younger learners.</a:t>
          </a:r>
          <a:br>
            <a:rPr lang="en-GB" sz="1300" kern="1200" dirty="0"/>
          </a:br>
          <a:r>
            <a:rPr lang="en-GB" sz="1300" kern="1200" dirty="0"/>
            <a:t>Drag-and-drop interface promotes accessibility and ease of use.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300" b="1" kern="1200" dirty="0">
              <a:solidFill>
                <a:srgbClr val="FFFF00"/>
              </a:solidFill>
            </a:rPr>
            <a:t>Processing</a:t>
          </a:r>
          <a:br>
            <a:rPr lang="en-GB" sz="1300" kern="1200" dirty="0"/>
          </a:br>
          <a:br>
            <a:rPr lang="en-GB" sz="1300" kern="1200" dirty="0"/>
          </a:br>
          <a:r>
            <a:rPr lang="en-GB" sz="1300" kern="1200" dirty="0"/>
            <a:t>A flexible software sketchbook and a language for learning how to code within the context of the visual arts.</a:t>
          </a:r>
          <a:br>
            <a:rPr lang="en-GB" sz="1300" kern="1200" dirty="0"/>
          </a:br>
          <a:r>
            <a:rPr lang="en-GB" sz="1300" kern="1200" dirty="0"/>
            <a:t>Designed for artists, designers, and beginners.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300" b="1" kern="1200" dirty="0">
              <a:solidFill>
                <a:srgbClr val="FFFF00"/>
              </a:solidFill>
            </a:rPr>
            <a:t>Pico-8</a:t>
          </a:r>
          <a:br>
            <a:rPr lang="en-GB" sz="1300" kern="1200" dirty="0"/>
          </a:br>
          <a:br>
            <a:rPr lang="en-GB" sz="1300" kern="1200" dirty="0"/>
          </a:br>
          <a:r>
            <a:rPr lang="en-GB" sz="1300" kern="1200" dirty="0"/>
            <a:t>Fantasy console for making, sharing, and playing tiny games and other computer programs.</a:t>
          </a:r>
          <a:br>
            <a:rPr lang="en-GB" sz="1300" kern="1200" dirty="0"/>
          </a:br>
          <a:r>
            <a:rPr lang="en-GB" sz="1300" kern="1200" dirty="0"/>
            <a:t>Encourages creativity within technical constraints.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300" b="1" kern="1200" dirty="0">
              <a:solidFill>
                <a:srgbClr val="FFFF00"/>
              </a:solidFill>
            </a:rPr>
            <a:t>Tynker</a:t>
          </a:r>
          <a:br>
            <a:rPr lang="en-GB" sz="1300" kern="1200" dirty="0"/>
          </a:br>
          <a:br>
            <a:rPr lang="en-GB" sz="1300" kern="1200" dirty="0"/>
          </a:br>
          <a:r>
            <a:rPr lang="en-GB" sz="1300" kern="1200" dirty="0"/>
            <a:t>Offers a gamified coding experience for children with various interactive coding puzzles.</a:t>
          </a:r>
          <a:br>
            <a:rPr lang="en-GB" sz="1300" kern="1200" dirty="0"/>
          </a:br>
          <a:r>
            <a:rPr lang="en-GB" sz="1300" kern="1200" dirty="0"/>
            <a:t>Incorporates storytelling and game design elements.</a:t>
          </a:r>
          <a:br>
            <a:rPr lang="en-GB" sz="1300" kern="1200" dirty="0"/>
          </a:br>
          <a:endParaRPr lang="en-US" sz="1300" kern="1200" dirty="0"/>
        </a:p>
      </dsp:txBody>
      <dsp:txXfrm>
        <a:off x="0" y="1400063"/>
        <a:ext cx="6798539" cy="4504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1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1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71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69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07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15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7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2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6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1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0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8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18DC82-54F9-4C4D-8B2B-FAE3176CEA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C712-B951-441F-A663-05ABD11A1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68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H5iLx_jCUk?feature=oembed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amming background collage">
            <a:extLst>
              <a:ext uri="{FF2B5EF4-FFF2-40B4-BE49-F238E27FC236}">
                <a16:creationId xmlns:a16="http://schemas.microsoft.com/office/drawing/2014/main" id="{3DC9916A-A0EE-0F1F-9629-B0B9461C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7247"/>
          <a:stretch/>
        </p:blipFill>
        <p:spPr bwMode="auto">
          <a:xfrm>
            <a:off x="-274300" y="465514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51C7B-5679-B262-195E-B57AC7C32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GB" sz="5100" b="1" kern="1200" dirty="0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Impact of Creative Coding on Student Engagement and Learning</a:t>
            </a:r>
            <a:br>
              <a:rPr lang="en-GB" sz="5100" kern="1200" dirty="0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21A93-6C8E-778C-06F1-8A6CC78AD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" y="4159403"/>
            <a:ext cx="11917660" cy="2698595"/>
          </a:xfrm>
        </p:spPr>
        <p:txBody>
          <a:bodyPr>
            <a:normAutofit/>
          </a:bodyPr>
          <a:lstStyle/>
          <a:p>
            <a:r>
              <a:rPr lang="en-GB" sz="2900" b="1" kern="1200" dirty="0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Exploring Platforms, Accessibility, and Curriculum </a:t>
            </a:r>
            <a:r>
              <a:rPr lang="en-GB" sz="2900" b="1" kern="1200" dirty="0" err="1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endParaRPr lang="en-GB" sz="2900" b="1" kern="1200" dirty="0">
              <a:solidFill>
                <a:srgbClr val="FFFFFF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kern="1200" dirty="0">
                <a:solidFill>
                  <a:srgbClr val="FFFFFF"/>
                </a:solidFill>
                <a:effectLst/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											</a:t>
            </a:r>
          </a:p>
          <a:p>
            <a:r>
              <a:rPr lang="en-GB" b="1" dirty="0">
                <a:solidFill>
                  <a:srgbClr val="FFFFFF"/>
                </a:solidFill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										</a:t>
            </a:r>
            <a:r>
              <a:rPr lang="en-GB" b="1" kern="1200" dirty="0">
                <a:solidFill>
                  <a:srgbClr val="FFFFFF"/>
                </a:solidFill>
                <a:effectLst/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	GERARD </a:t>
            </a:r>
            <a:r>
              <a:rPr lang="en-GB" b="1" kern="1200" dirty="0" err="1">
                <a:solidFill>
                  <a:srgbClr val="FFFFFF"/>
                </a:solidFill>
                <a:effectLst/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vELLA</a:t>
            </a:r>
            <a:endParaRPr lang="en-GB" b="1" kern="1200" dirty="0">
              <a:solidFill>
                <a:srgbClr val="FFFFFF"/>
              </a:solidFill>
              <a:effectLst/>
              <a:latin typeface="Amasis MT Pro Medium" panose="020406040500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FFFFFF"/>
                </a:solidFill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										Newark school </a:t>
            </a:r>
            <a:r>
              <a:rPr lang="en-GB" b="1" dirty="0" err="1">
                <a:solidFill>
                  <a:srgbClr val="FFFFFF"/>
                </a:solidFill>
                <a:latin typeface="Amasis MT Pro Medium" panose="020406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malta</a:t>
            </a:r>
            <a:endParaRPr lang="en-GB" kern="1200" dirty="0">
              <a:solidFill>
                <a:srgbClr val="FFFFFF"/>
              </a:solidFill>
              <a:effectLst/>
              <a:latin typeface="Amasis MT Pro Medium" panose="020406040500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kern="1200" dirty="0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							</a:t>
            </a:r>
            <a:br>
              <a:rPr lang="en-GB" kern="1200" dirty="0">
                <a:solidFill>
                  <a:srgbClr val="FFFFFF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7" name="Picture 3" descr="Logo&#10;&#10;Description automatically generated">
            <a:extLst>
              <a:ext uri="{FF2B5EF4-FFF2-40B4-BE49-F238E27FC236}">
                <a16:creationId xmlns:a16="http://schemas.microsoft.com/office/drawing/2014/main" id="{2CB71E4C-C9A3-AD12-77E8-8027FAB0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5929174"/>
            <a:ext cx="1554163" cy="7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24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56DEC-B6FC-9CCC-0E5A-04B35EED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2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E9B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Online Media 4" title="STEM - What is it and why is it important?">
            <a:hlinkClick r:id="" action="ppaction://media"/>
            <a:extLst>
              <a:ext uri="{FF2B5EF4-FFF2-40B4-BE49-F238E27FC236}">
                <a16:creationId xmlns:a16="http://schemas.microsoft.com/office/drawing/2014/main" id="{F40C36E4-1395-0EF7-4F70-5741AD95BD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verything You Need To Know About STEAM Education As A Parent">
            <a:hlinkClick r:id="" action="ppaction://media"/>
            <a:extLst>
              <a:ext uri="{FF2B5EF4-FFF2-40B4-BE49-F238E27FC236}">
                <a16:creationId xmlns:a16="http://schemas.microsoft.com/office/drawing/2014/main" id="{D996B2F7-AAA5-317C-74C3-AAF8A792C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655"/>
            <a:ext cx="12192000" cy="69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6505B6-45FA-1289-796D-A5138FBD259A}"/>
              </a:ext>
            </a:extLst>
          </p:cNvPr>
          <p:cNvSpPr txBox="1"/>
          <p:nvPr/>
        </p:nvSpPr>
        <p:spPr>
          <a:xfrm>
            <a:off x="182880" y="565266"/>
            <a:ext cx="116876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endParaRPr lang="en-GB" sz="2000" kern="1200" dirty="0">
              <a:solidFill>
                <a:srgbClr val="FFFF00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kern="1200" dirty="0">
              <a:solidFill>
                <a:srgbClr val="FFFF00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Summary of Key Points: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coding significantly enhances student engagement and learning through accessibility and integration into existing curricula.</a:t>
            </a: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Offers a unique avenue for students to develop crucial skills while exercising creativity.</a:t>
            </a: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 to Action: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Encourage educators and institutions to explore creative coding platforms as a part of their curriculum.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D4AFD-4054-BB0C-D0A9-726A297FED40}"/>
              </a:ext>
            </a:extLst>
          </p:cNvPr>
          <p:cNvSpPr txBox="1"/>
          <p:nvPr/>
        </p:nvSpPr>
        <p:spPr>
          <a:xfrm>
            <a:off x="4975861" y="804671"/>
            <a:ext cx="6399930" cy="524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b="1" dirty="0">
                <a:latin typeface="+mj-lt"/>
                <a:ea typeface="+mj-ea"/>
                <a:cs typeface="+mj-cs"/>
              </a:rPr>
              <a:t>This Presentation 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offers a framework for highlighting the significance of creative coding in education, its potential platforms, accessibility for students, and practical curricular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40379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4DBC9A-0F08-786B-066A-5AE8C609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05" y="623571"/>
            <a:ext cx="10260990" cy="3523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 for Listening </a:t>
            </a:r>
            <a:r>
              <a:rPr lang="en-US" sz="8000" b="1" i="0" kern="1200" dirty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8000" b="1" i="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984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EA92C-6E91-E66D-CA99-E9350B1313C9}"/>
              </a:ext>
            </a:extLst>
          </p:cNvPr>
          <p:cNvSpPr txBox="1"/>
          <p:nvPr/>
        </p:nvSpPr>
        <p:spPr>
          <a:xfrm>
            <a:off x="6803409" y="762001"/>
            <a:ext cx="4156512" cy="170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effectLst/>
                <a:latin typeface="+mj-lt"/>
                <a:ea typeface="+mj-ea"/>
                <a:cs typeface="+mj-cs"/>
              </a:rPr>
              <a:t>What is Creative Coding?</a:t>
            </a:r>
            <a:endParaRPr lang="en-US" sz="4000" b="1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Computer script on a screen">
            <a:extLst>
              <a:ext uri="{FF2B5EF4-FFF2-40B4-BE49-F238E27FC236}">
                <a16:creationId xmlns:a16="http://schemas.microsoft.com/office/drawing/2014/main" id="{28E01FF9-73BA-D9CC-BEA7-EC983D07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" r="40219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DC80A-121A-E2A9-96ED-AEE689343C1C}"/>
              </a:ext>
            </a:extLst>
          </p:cNvPr>
          <p:cNvSpPr txBox="1"/>
          <p:nvPr/>
        </p:nvSpPr>
        <p:spPr>
          <a:xfrm>
            <a:off x="6803409" y="2470245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Creative coding refers to writing code for expressive purposes, including art, music, and interactive applications.</a:t>
            </a: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Differentiates from traditional programming focused on functionality, emphasizing creativity and problem-solving.</a:t>
            </a:r>
            <a:br>
              <a:rPr lang="en-US" sz="2000" dirty="0">
                <a:effectLst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265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at the meeting desk">
            <a:extLst>
              <a:ext uri="{FF2B5EF4-FFF2-40B4-BE49-F238E27FC236}">
                <a16:creationId xmlns:a16="http://schemas.microsoft.com/office/drawing/2014/main" id="{6A6AA7F2-47FF-7CCF-BE3D-7CA52CA1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9" r="2970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2F12E-DA1A-37FF-66B8-833AE341DF9C}"/>
              </a:ext>
            </a:extLst>
          </p:cNvPr>
          <p:cNvSpPr txBox="1"/>
          <p:nvPr/>
        </p:nvSpPr>
        <p:spPr>
          <a:xfrm>
            <a:off x="6267796" y="1544081"/>
            <a:ext cx="5802284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</a:rPr>
              <a:t>What is the Importance of Creative Coding?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Engagement through Creativity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Encourages students to express themselves.</a:t>
            </a:r>
            <a:br>
              <a:rPr lang="en-US" b="1" dirty="0">
                <a:effectLst/>
              </a:rPr>
            </a:b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Bridges the gap between computing and arts.</a:t>
            </a:r>
            <a:br>
              <a:rPr lang="en-US" b="1" dirty="0">
                <a:effectLst/>
              </a:rPr>
            </a:br>
            <a:endParaRPr lang="en-US" b="1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Enhances motivation and participation in STEM subjects.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i="0" dirty="0">
                <a:solidFill>
                  <a:srgbClr val="FFFF00"/>
                </a:solidFill>
                <a:effectLst/>
                <a:latin typeface="Google Sans"/>
              </a:rPr>
              <a:t>(STEM subjects are Science, Technology, Engineering, and Mathematics. STEM covers a broad range of disciplines and are the foundation for innovation, technology, and problem-solving in today's world).</a:t>
            </a:r>
            <a:br>
              <a:rPr lang="en-US" sz="1600" dirty="0">
                <a:effectLst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013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CEA16E3-EDEB-4A09-E174-F3A5D286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11" r="36544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34" name="TextBox 31">
            <a:extLst>
              <a:ext uri="{FF2B5EF4-FFF2-40B4-BE49-F238E27FC236}">
                <a16:creationId xmlns:a16="http://schemas.microsoft.com/office/drawing/2014/main" id="{1D516254-C553-ADBD-65FA-3AC5911F3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277715"/>
              </p:ext>
            </p:extLst>
          </p:nvPr>
        </p:nvGraphicFramePr>
        <p:xfrm>
          <a:off x="4490720" y="264160"/>
          <a:ext cx="7386320" cy="633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842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6397A2-CCD8-8EF7-B5ED-D8345ADE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85" r="27470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17" name="TextBox 2">
            <a:extLst>
              <a:ext uri="{FF2B5EF4-FFF2-40B4-BE49-F238E27FC236}">
                <a16:creationId xmlns:a16="http://schemas.microsoft.com/office/drawing/2014/main" id="{58719A88-6FD5-A5E8-5D38-D322BAFC37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558282"/>
              </p:ext>
            </p:extLst>
          </p:nvPr>
        </p:nvGraphicFramePr>
        <p:xfrm>
          <a:off x="4500571" y="814946"/>
          <a:ext cx="6798539" cy="59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15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82D73C-2A67-19C8-FFC1-26356C3D24A9}"/>
              </a:ext>
            </a:extLst>
          </p:cNvPr>
          <p:cNvSpPr txBox="1"/>
          <p:nvPr/>
        </p:nvSpPr>
        <p:spPr>
          <a:xfrm>
            <a:off x="357447" y="1435528"/>
            <a:ext cx="1117230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Accessibility of Coding Platforms</a:t>
            </a:r>
          </a:p>
          <a:p>
            <a:br>
              <a:rPr lang="en-GB" sz="3200" i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Importance of Accessibility: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 range of tools ensures that coding is accessible regardless of background or experience.</a:t>
            </a: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Features to Enhance Accessibility: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User-Friendly Interfaces: Like that of Scratch, which reduces entry barriers for younger users.</a:t>
            </a: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Support: Platforms often have robust online communities for sharing resources and support.</a:t>
            </a:r>
          </a:p>
          <a:p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Adaptability for Various Learning Needs: Many platforms can accommodate different learning styles.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34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n abstract design with lines and financial symbols">
            <a:extLst>
              <a:ext uri="{FF2B5EF4-FFF2-40B4-BE49-F238E27FC236}">
                <a16:creationId xmlns:a16="http://schemas.microsoft.com/office/drawing/2014/main" id="{D8536D3B-1D7B-F7E2-9F46-D0AE8382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00" b="5014"/>
          <a:stretch/>
        </p:blipFill>
        <p:spPr>
          <a:xfrm>
            <a:off x="-108816" y="59975"/>
            <a:ext cx="12191997" cy="6857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307D3A-8BE5-98C0-C5BF-279A3397EA0A}"/>
              </a:ext>
            </a:extLst>
          </p:cNvPr>
          <p:cNvSpPr txBox="1"/>
          <p:nvPr/>
        </p:nvSpPr>
        <p:spPr>
          <a:xfrm>
            <a:off x="182588" y="-917783"/>
            <a:ext cx="3712820" cy="28392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Curriculum Integration</a:t>
            </a:r>
            <a:br>
              <a:rPr lang="en-US" sz="36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28CC9-FDF3-C60B-0ECB-8DE4847CA138}"/>
              </a:ext>
            </a:extLst>
          </p:cNvPr>
          <p:cNvSpPr txBox="1"/>
          <p:nvPr/>
        </p:nvSpPr>
        <p:spPr>
          <a:xfrm>
            <a:off x="272241" y="2003427"/>
            <a:ext cx="10374576" cy="81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FFFF00"/>
                </a:solidFill>
                <a:effectLst/>
              </a:rPr>
              <a:t>How Creative Coding Can Be Integrated into the Curriculum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0CF31-BE28-C1F4-2295-681E0E8F0622}"/>
              </a:ext>
            </a:extLst>
          </p:cNvPr>
          <p:cNvSpPr txBox="1"/>
          <p:nvPr/>
        </p:nvSpPr>
        <p:spPr>
          <a:xfrm>
            <a:off x="272241" y="2589886"/>
            <a:ext cx="10572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Cross-Disciplinary Projects: </a:t>
            </a: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Combining coding with subjects like art, science, and mathematics.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5F970-FB99-8782-AA09-BC174C67A6C1}"/>
              </a:ext>
            </a:extLst>
          </p:cNvPr>
          <p:cNvSpPr txBox="1"/>
          <p:nvPr/>
        </p:nvSpPr>
        <p:spPr>
          <a:xfrm>
            <a:off x="272241" y="3242020"/>
            <a:ext cx="10974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Real-World</a:t>
            </a:r>
            <a:r>
              <a:rPr lang="en-GB" sz="2000" b="1" kern="12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Applications: Using coding to solve problems in local communities or global issues.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BA47E-C9D4-A276-D730-2FDD12400669}"/>
              </a:ext>
            </a:extLst>
          </p:cNvPr>
          <p:cNvSpPr txBox="1"/>
          <p:nvPr/>
        </p:nvSpPr>
        <p:spPr>
          <a:xfrm>
            <a:off x="272241" y="3992955"/>
            <a:ext cx="942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STEAM Education: Integrating arts into STEM to promote holistic education.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8BEBB-FCE0-61F5-3A0A-CF9F066B121C}"/>
              </a:ext>
            </a:extLst>
          </p:cNvPr>
          <p:cNvSpPr txBox="1"/>
          <p:nvPr/>
        </p:nvSpPr>
        <p:spPr>
          <a:xfrm>
            <a:off x="272241" y="4675436"/>
            <a:ext cx="75334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Scratch to create interactive stories in literacy classes.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1FD75F-A9EF-77EF-F6EF-3573398F8FBF}"/>
              </a:ext>
            </a:extLst>
          </p:cNvPr>
          <p:cNvSpPr txBox="1"/>
          <p:nvPr/>
        </p:nvSpPr>
        <p:spPr>
          <a:xfrm>
            <a:off x="272241" y="5984856"/>
            <a:ext cx="896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Employing Processing for data visualization projects in math or statistics.</a:t>
            </a:r>
            <a:br>
              <a:rPr lang="en-GB" sz="20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ratch Pong Game Tutorial for Kids: 10 Steps">
            <a:extLst>
              <a:ext uri="{FF2B5EF4-FFF2-40B4-BE49-F238E27FC236}">
                <a16:creationId xmlns:a16="http://schemas.microsoft.com/office/drawing/2014/main" id="{DB4483C4-D890-05AD-EF7D-9FFEE1AB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1421" y="558017"/>
            <a:ext cx="14286160" cy="674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09161-B995-0A9C-1457-7C132DEC75B7}"/>
              </a:ext>
            </a:extLst>
          </p:cNvPr>
          <p:cNvSpPr txBox="1"/>
          <p:nvPr/>
        </p:nvSpPr>
        <p:spPr>
          <a:xfrm>
            <a:off x="369799" y="2043374"/>
            <a:ext cx="6097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Study 1: Scratch in Primary Schools</a:t>
            </a:r>
            <a:br>
              <a:rPr lang="en-GB" sz="2400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A2B21-A1C0-F27D-3C3A-994600253AB0}"/>
              </a:ext>
            </a:extLst>
          </p:cNvPr>
          <p:cNvSpPr txBox="1"/>
          <p:nvPr/>
        </p:nvSpPr>
        <p:spPr>
          <a:xfrm>
            <a:off x="430184" y="2796002"/>
            <a:ext cx="9062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 integrate Scratch into computer science curriculums to enhance creativity and collaboration, resulting in higher student engagement and interest in technical subjects.</a:t>
            </a:r>
            <a:br>
              <a:rPr lang="en-GB" sz="1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C3843-4A57-52BA-744C-130A9A921B54}"/>
              </a:ext>
            </a:extLst>
          </p:cNvPr>
          <p:cNvSpPr txBox="1"/>
          <p:nvPr/>
        </p:nvSpPr>
        <p:spPr>
          <a:xfrm>
            <a:off x="292160" y="4814626"/>
            <a:ext cx="723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Study 2: Processing in Art &amp; Design Classes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FFF65-E354-4D3A-860E-9D67CD10A5A3}"/>
              </a:ext>
            </a:extLst>
          </p:cNvPr>
          <p:cNvSpPr txBox="1"/>
          <p:nvPr/>
        </p:nvSpPr>
        <p:spPr>
          <a:xfrm>
            <a:off x="292160" y="5526624"/>
            <a:ext cx="8814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Universities leverage Processing to teach computer graphics, resulting in a new wave of interest in digital media among art students</a:t>
            </a:r>
            <a:r>
              <a:rPr lang="en-GB" sz="1800" b="1" kern="12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sz="1800" b="1" kern="120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77144-7062-7E9C-CA90-E9BBA332477E}"/>
              </a:ext>
            </a:extLst>
          </p:cNvPr>
          <p:cNvSpPr txBox="1"/>
          <p:nvPr/>
        </p:nvSpPr>
        <p:spPr>
          <a:xfrm>
            <a:off x="3825816" y="1271877"/>
            <a:ext cx="7220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Studies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0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62E266-BFD6-4086-2FC7-93BE35AC942C}"/>
              </a:ext>
            </a:extLst>
          </p:cNvPr>
          <p:cNvSpPr txBox="1"/>
          <p:nvPr/>
        </p:nvSpPr>
        <p:spPr>
          <a:xfrm>
            <a:off x="463434" y="3817433"/>
            <a:ext cx="609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Solutions:</a:t>
            </a:r>
            <a:br>
              <a:rPr lang="en-GB" sz="3600" b="1" kern="1200" dirty="0">
                <a:solidFill>
                  <a:srgbClr val="FF00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C0C1F2-137C-C71C-67C6-DDB4537F14FE}"/>
              </a:ext>
            </a:extLst>
          </p:cNvPr>
          <p:cNvSpPr txBox="1"/>
          <p:nvPr/>
        </p:nvSpPr>
        <p:spPr>
          <a:xfrm>
            <a:off x="538249" y="706134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 to Adoption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C9F46-356C-9EC1-6B03-6BC8EA01607A}"/>
              </a:ext>
            </a:extLst>
          </p:cNvPr>
          <p:cNvSpPr txBox="1"/>
          <p:nvPr/>
        </p:nvSpPr>
        <p:spPr>
          <a:xfrm>
            <a:off x="538249" y="1576758"/>
            <a:ext cx="6097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kern="1200" dirty="0">
                <a:solidFill>
                  <a:srgbClr val="FFFF0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 Barriers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B610-A56B-44CF-F37F-4A828EF86EC4}"/>
              </a:ext>
            </a:extLst>
          </p:cNvPr>
          <p:cNvSpPr txBox="1"/>
          <p:nvPr/>
        </p:nvSpPr>
        <p:spPr>
          <a:xfrm>
            <a:off x="538249" y="2259886"/>
            <a:ext cx="6097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Inadequate teacher training or professional development.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Limited access to technology in underfunded schools.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Resistance to change traditional teaching methods.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55626-4D9D-548D-FA20-851C5AAAAAB7}"/>
              </a:ext>
            </a:extLst>
          </p:cNvPr>
          <p:cNvSpPr txBox="1"/>
          <p:nvPr/>
        </p:nvSpPr>
        <p:spPr>
          <a:xfrm>
            <a:off x="538249" y="4577505"/>
            <a:ext cx="9960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professional development for educators.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 grants or funding sources to secure necessary technology.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Foster a culture of innovation within school systems to support </a:t>
            </a:r>
            <a:r>
              <a:rPr lang="en-GB" sz="1800" b="1" kern="1200" dirty="0">
                <a:solidFill>
                  <a:srgbClr val="00B0F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education.</a:t>
            </a:r>
            <a:br>
              <a:rPr lang="en-GB" sz="1800" b="1" kern="12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0975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574</TotalTime>
  <Words>780</Words>
  <Application>Microsoft Office PowerPoint</Application>
  <PresentationFormat>Widescreen</PresentationFormat>
  <Paragraphs>57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Abadi</vt:lpstr>
      <vt:lpstr>Amasis MT Pro Medium</vt:lpstr>
      <vt:lpstr>Arial</vt:lpstr>
      <vt:lpstr>Century Gothic</vt:lpstr>
      <vt:lpstr>Google Sans</vt:lpstr>
      <vt:lpstr>Wingdings 3</vt:lpstr>
      <vt:lpstr>Ion</vt:lpstr>
      <vt:lpstr>The Impact of Creative Coding on Student Engagement and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Gerard Vella</dc:creator>
  <cp:lastModifiedBy>Gerard Vella</cp:lastModifiedBy>
  <cp:revision>18</cp:revision>
  <dcterms:created xsi:type="dcterms:W3CDTF">2024-12-16T08:54:17Z</dcterms:created>
  <dcterms:modified xsi:type="dcterms:W3CDTF">2025-01-08T11:38:32Z</dcterms:modified>
</cp:coreProperties>
</file>