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81" r:id="rId5"/>
    <p:sldId id="284" r:id="rId6"/>
    <p:sldId id="280" r:id="rId7"/>
    <p:sldId id="278" r:id="rId8"/>
    <p:sldId id="261" r:id="rId9"/>
    <p:sldId id="273" r:id="rId10"/>
    <p:sldId id="279" r:id="rId11"/>
    <p:sldId id="265" r:id="rId12"/>
    <p:sldId id="277" r:id="rId13"/>
    <p:sldId id="268" r:id="rId14"/>
    <p:sldId id="266"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879" autoAdjust="0"/>
  </p:normalViewPr>
  <p:slideViewPr>
    <p:cSldViewPr snapToGrid="0">
      <p:cViewPr varScale="1">
        <p:scale>
          <a:sx n="92" d="100"/>
          <a:sy n="92" d="100"/>
        </p:scale>
        <p:origin x="288" y="67"/>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C8CC4-AF47-4CD5-93C7-C6F198A5E908}"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62F5FB8F-DADA-4461-8069-54AE1BE8549B}">
      <dgm:prSet/>
      <dgm:spPr/>
      <dgm:t>
        <a:bodyPr/>
        <a:lstStyle/>
        <a:p>
          <a:r>
            <a:rPr lang="en-US" b="1" dirty="0"/>
            <a:t>Scratch</a:t>
          </a:r>
          <a:endParaRPr lang="en-US" dirty="0"/>
        </a:p>
      </dgm:t>
    </dgm:pt>
    <dgm:pt modelId="{9EB6EA8F-8425-416B-B181-B717552E4F74}" type="parTrans" cxnId="{375530F2-F12C-4A2C-82A5-BCA2C1A177E1}">
      <dgm:prSet/>
      <dgm:spPr/>
      <dgm:t>
        <a:bodyPr/>
        <a:lstStyle/>
        <a:p>
          <a:endParaRPr lang="en-US"/>
        </a:p>
      </dgm:t>
    </dgm:pt>
    <dgm:pt modelId="{4F5F6B74-FBA5-4E9F-9E7C-5FCCD712D899}" type="sibTrans" cxnId="{375530F2-F12C-4A2C-82A5-BCA2C1A177E1}">
      <dgm:prSet/>
      <dgm:spPr/>
      <dgm:t>
        <a:bodyPr/>
        <a:lstStyle/>
        <a:p>
          <a:endParaRPr lang="en-US"/>
        </a:p>
      </dgm:t>
    </dgm:pt>
    <dgm:pt modelId="{029D0B3E-C463-48F1-911B-E2C88771B860}">
      <dgm:prSet/>
      <dgm:spPr/>
      <dgm:t>
        <a:bodyPr/>
        <a:lstStyle/>
        <a:p>
          <a:r>
            <a:rPr lang="en-US" b="1" dirty="0"/>
            <a:t>Accessibility:</a:t>
          </a:r>
          <a:r>
            <a:rPr lang="en-US" dirty="0"/>
            <a:t> Free, visual programming interface tailored for kids (ages 8+).</a:t>
          </a:r>
        </a:p>
      </dgm:t>
    </dgm:pt>
    <dgm:pt modelId="{6FDE9D9F-0AC5-4F35-9199-28304AD53166}" type="parTrans" cxnId="{3F7BF632-AE9C-426C-8533-0E7E4EE7A9F9}">
      <dgm:prSet/>
      <dgm:spPr/>
      <dgm:t>
        <a:bodyPr/>
        <a:lstStyle/>
        <a:p>
          <a:endParaRPr lang="en-US"/>
        </a:p>
      </dgm:t>
    </dgm:pt>
    <dgm:pt modelId="{5AB53D83-551E-4B28-8151-4BD12ACBB93E}" type="sibTrans" cxnId="{3F7BF632-AE9C-426C-8533-0E7E4EE7A9F9}">
      <dgm:prSet/>
      <dgm:spPr/>
      <dgm:t>
        <a:bodyPr/>
        <a:lstStyle/>
        <a:p>
          <a:endParaRPr lang="en-US"/>
        </a:p>
      </dgm:t>
    </dgm:pt>
    <dgm:pt modelId="{780B6345-D197-4A29-BFBC-14C7ABCEC5B2}">
      <dgm:prSet/>
      <dgm:spPr/>
      <dgm:t>
        <a:bodyPr/>
        <a:lstStyle/>
        <a:p>
          <a:r>
            <a:rPr lang="en-US" b="1" dirty="0"/>
            <a:t>Curriculum Integration:</a:t>
          </a:r>
          <a:r>
            <a:rPr lang="en-US" dirty="0"/>
            <a:t> Supports subjects like math, art, and storytelling through interactive projects.</a:t>
          </a:r>
        </a:p>
      </dgm:t>
    </dgm:pt>
    <dgm:pt modelId="{7E15B41F-0AB5-44A9-8BF7-CA3F6F823C93}" type="parTrans" cxnId="{CE5C4756-092B-4EB1-9371-11D612E16483}">
      <dgm:prSet/>
      <dgm:spPr/>
      <dgm:t>
        <a:bodyPr/>
        <a:lstStyle/>
        <a:p>
          <a:endParaRPr lang="en-US"/>
        </a:p>
      </dgm:t>
    </dgm:pt>
    <dgm:pt modelId="{39972ABC-5EFC-4965-8CCE-3CF1F444C92B}" type="sibTrans" cxnId="{CE5C4756-092B-4EB1-9371-11D612E16483}">
      <dgm:prSet/>
      <dgm:spPr/>
      <dgm:t>
        <a:bodyPr/>
        <a:lstStyle/>
        <a:p>
          <a:endParaRPr lang="en-US"/>
        </a:p>
      </dgm:t>
    </dgm:pt>
    <dgm:pt modelId="{DF726295-2642-46F0-8096-448D968AC5BF}">
      <dgm:prSet/>
      <dgm:spPr/>
      <dgm:t>
        <a:bodyPr/>
        <a:lstStyle/>
        <a:p>
          <a:r>
            <a:rPr lang="en-US" b="1"/>
            <a:t>Example:</a:t>
          </a:r>
          <a:r>
            <a:rPr lang="en-US"/>
            <a:t> Students create animated stories or games that implement math concepts.</a:t>
          </a:r>
        </a:p>
      </dgm:t>
    </dgm:pt>
    <dgm:pt modelId="{B83D5B82-96F4-4C9E-9D3C-7D93642047E0}" type="parTrans" cxnId="{9D60C331-3301-4F89-90CB-0DADA27D5356}">
      <dgm:prSet/>
      <dgm:spPr/>
      <dgm:t>
        <a:bodyPr/>
        <a:lstStyle/>
        <a:p>
          <a:endParaRPr lang="en-US"/>
        </a:p>
      </dgm:t>
    </dgm:pt>
    <dgm:pt modelId="{B08A58C6-8F2E-4F3A-9D27-0EF817CCC797}" type="sibTrans" cxnId="{9D60C331-3301-4F89-90CB-0DADA27D5356}">
      <dgm:prSet/>
      <dgm:spPr/>
      <dgm:t>
        <a:bodyPr/>
        <a:lstStyle/>
        <a:p>
          <a:endParaRPr lang="en-US"/>
        </a:p>
      </dgm:t>
    </dgm:pt>
    <dgm:pt modelId="{743F0364-216A-49CB-9665-9561C78EDB74}" type="pres">
      <dgm:prSet presAssocID="{D74C8CC4-AF47-4CD5-93C7-C6F198A5E908}" presName="diagram" presStyleCnt="0">
        <dgm:presLayoutVars>
          <dgm:dir/>
          <dgm:resizeHandles val="exact"/>
        </dgm:presLayoutVars>
      </dgm:prSet>
      <dgm:spPr/>
    </dgm:pt>
    <dgm:pt modelId="{105CEC5F-CD48-4F67-AE90-7DC4BB8A8029}" type="pres">
      <dgm:prSet presAssocID="{62F5FB8F-DADA-4461-8069-54AE1BE8549B}" presName="node" presStyleLbl="node1" presStyleIdx="0" presStyleCnt="1" custScaleX="119846" custLinFactNeighborX="-3161" custLinFactNeighborY="-1139">
        <dgm:presLayoutVars>
          <dgm:bulletEnabled val="1"/>
        </dgm:presLayoutVars>
      </dgm:prSet>
      <dgm:spPr/>
    </dgm:pt>
  </dgm:ptLst>
  <dgm:cxnLst>
    <dgm:cxn modelId="{B0B0FD25-164C-4252-BB68-E92948BAE4BB}" type="presOf" srcId="{DF726295-2642-46F0-8096-448D968AC5BF}" destId="{105CEC5F-CD48-4F67-AE90-7DC4BB8A8029}" srcOrd="0" destOrd="3" presId="urn:microsoft.com/office/officeart/2005/8/layout/process5"/>
    <dgm:cxn modelId="{9D60C331-3301-4F89-90CB-0DADA27D5356}" srcId="{62F5FB8F-DADA-4461-8069-54AE1BE8549B}" destId="{DF726295-2642-46F0-8096-448D968AC5BF}" srcOrd="2" destOrd="0" parTransId="{B83D5B82-96F4-4C9E-9D3C-7D93642047E0}" sibTransId="{B08A58C6-8F2E-4F3A-9D27-0EF817CCC797}"/>
    <dgm:cxn modelId="{3F7BF632-AE9C-426C-8533-0E7E4EE7A9F9}" srcId="{62F5FB8F-DADA-4461-8069-54AE1BE8549B}" destId="{029D0B3E-C463-48F1-911B-E2C88771B860}" srcOrd="0" destOrd="0" parTransId="{6FDE9D9F-0AC5-4F35-9199-28304AD53166}" sibTransId="{5AB53D83-551E-4B28-8151-4BD12ACBB93E}"/>
    <dgm:cxn modelId="{CE5C4756-092B-4EB1-9371-11D612E16483}" srcId="{62F5FB8F-DADA-4461-8069-54AE1BE8549B}" destId="{780B6345-D197-4A29-BFBC-14C7ABCEC5B2}" srcOrd="1" destOrd="0" parTransId="{7E15B41F-0AB5-44A9-8BF7-CA3F6F823C93}" sibTransId="{39972ABC-5EFC-4965-8CCE-3CF1F444C92B}"/>
    <dgm:cxn modelId="{CD195B86-7638-47B2-B297-6DE0B023D046}" type="presOf" srcId="{D74C8CC4-AF47-4CD5-93C7-C6F198A5E908}" destId="{743F0364-216A-49CB-9665-9561C78EDB74}" srcOrd="0" destOrd="0" presId="urn:microsoft.com/office/officeart/2005/8/layout/process5"/>
    <dgm:cxn modelId="{D4D0E489-617C-4336-B029-4A29B1677852}" type="presOf" srcId="{029D0B3E-C463-48F1-911B-E2C88771B860}" destId="{105CEC5F-CD48-4F67-AE90-7DC4BB8A8029}" srcOrd="0" destOrd="1" presId="urn:microsoft.com/office/officeart/2005/8/layout/process5"/>
    <dgm:cxn modelId="{4E9C0990-4AD4-4452-83FD-E3C38250175F}" type="presOf" srcId="{780B6345-D197-4A29-BFBC-14C7ABCEC5B2}" destId="{105CEC5F-CD48-4F67-AE90-7DC4BB8A8029}" srcOrd="0" destOrd="2" presId="urn:microsoft.com/office/officeart/2005/8/layout/process5"/>
    <dgm:cxn modelId="{D236BAAF-2EB0-4AFE-BA53-A37C662953C5}" type="presOf" srcId="{62F5FB8F-DADA-4461-8069-54AE1BE8549B}" destId="{105CEC5F-CD48-4F67-AE90-7DC4BB8A8029}" srcOrd="0" destOrd="0" presId="urn:microsoft.com/office/officeart/2005/8/layout/process5"/>
    <dgm:cxn modelId="{375530F2-F12C-4A2C-82A5-BCA2C1A177E1}" srcId="{D74C8CC4-AF47-4CD5-93C7-C6F198A5E908}" destId="{62F5FB8F-DADA-4461-8069-54AE1BE8549B}" srcOrd="0" destOrd="0" parTransId="{9EB6EA8F-8425-416B-B181-B717552E4F74}" sibTransId="{4F5F6B74-FBA5-4E9F-9E7C-5FCCD712D899}"/>
    <dgm:cxn modelId="{8AD7C60D-EADE-41DD-B5C4-8603ADDBBBB6}" type="presParOf" srcId="{743F0364-216A-49CB-9665-9561C78EDB74}" destId="{105CEC5F-CD48-4F67-AE90-7DC4BB8A8029}" srcOrd="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CEC5F-CD48-4F67-AE90-7DC4BB8A8029}">
      <dsp:nvSpPr>
        <dsp:cNvPr id="0" name=""/>
        <dsp:cNvSpPr/>
      </dsp:nvSpPr>
      <dsp:spPr>
        <a:xfrm>
          <a:off x="0" y="0"/>
          <a:ext cx="11662746" cy="583886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kern="1200" dirty="0"/>
            <a:t>Scratch</a:t>
          </a:r>
          <a:endParaRPr lang="en-US" sz="5100" kern="1200" dirty="0"/>
        </a:p>
        <a:p>
          <a:pPr marL="285750" lvl="1" indent="-285750" algn="l" defTabSz="1778000">
            <a:lnSpc>
              <a:spcPct val="90000"/>
            </a:lnSpc>
            <a:spcBef>
              <a:spcPct val="0"/>
            </a:spcBef>
            <a:spcAft>
              <a:spcPct val="15000"/>
            </a:spcAft>
            <a:buChar char="•"/>
          </a:pPr>
          <a:r>
            <a:rPr lang="en-US" sz="4000" b="1" kern="1200" dirty="0"/>
            <a:t>Accessibility:</a:t>
          </a:r>
          <a:r>
            <a:rPr lang="en-US" sz="4000" kern="1200" dirty="0"/>
            <a:t> Free, visual programming interface tailored for kids (ages 8+).</a:t>
          </a:r>
        </a:p>
        <a:p>
          <a:pPr marL="285750" lvl="1" indent="-285750" algn="l" defTabSz="1778000">
            <a:lnSpc>
              <a:spcPct val="90000"/>
            </a:lnSpc>
            <a:spcBef>
              <a:spcPct val="0"/>
            </a:spcBef>
            <a:spcAft>
              <a:spcPct val="15000"/>
            </a:spcAft>
            <a:buChar char="•"/>
          </a:pPr>
          <a:r>
            <a:rPr lang="en-US" sz="4000" b="1" kern="1200" dirty="0"/>
            <a:t>Curriculum Integration:</a:t>
          </a:r>
          <a:r>
            <a:rPr lang="en-US" sz="4000" kern="1200" dirty="0"/>
            <a:t> Supports subjects like math, art, and storytelling through interactive projects.</a:t>
          </a:r>
        </a:p>
        <a:p>
          <a:pPr marL="285750" lvl="1" indent="-285750" algn="l" defTabSz="1778000">
            <a:lnSpc>
              <a:spcPct val="90000"/>
            </a:lnSpc>
            <a:spcBef>
              <a:spcPct val="0"/>
            </a:spcBef>
            <a:spcAft>
              <a:spcPct val="15000"/>
            </a:spcAft>
            <a:buChar char="•"/>
          </a:pPr>
          <a:r>
            <a:rPr lang="en-US" sz="4000" b="1" kern="1200"/>
            <a:t>Example:</a:t>
          </a:r>
          <a:r>
            <a:rPr lang="en-US" sz="4000" kern="1200"/>
            <a:t> Students create animated stories or games that implement math concepts.</a:t>
          </a:r>
        </a:p>
      </dsp:txBody>
      <dsp:txXfrm>
        <a:off x="171015" y="171015"/>
        <a:ext cx="11320716" cy="54968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12/18/2024</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221729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11</a:t>
            </a:fld>
            <a:endParaRPr lang="en-US"/>
          </a:p>
        </p:txBody>
      </p:sp>
    </p:spTree>
    <p:extLst>
      <p:ext uri="{BB962C8B-B14F-4D97-AF65-F5344CB8AC3E}">
        <p14:creationId xmlns:p14="http://schemas.microsoft.com/office/powerpoint/2010/main" val="298638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229501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838339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6</a:t>
            </a:fld>
            <a:endParaRPr lang="en-US"/>
          </a:p>
        </p:txBody>
      </p:sp>
    </p:spTree>
    <p:extLst>
      <p:ext uri="{BB962C8B-B14F-4D97-AF65-F5344CB8AC3E}">
        <p14:creationId xmlns:p14="http://schemas.microsoft.com/office/powerpoint/2010/main" val="315543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7</a:t>
            </a:fld>
            <a:endParaRPr lang="en-US"/>
          </a:p>
        </p:txBody>
      </p:sp>
    </p:spTree>
    <p:extLst>
      <p:ext uri="{BB962C8B-B14F-4D97-AF65-F5344CB8AC3E}">
        <p14:creationId xmlns:p14="http://schemas.microsoft.com/office/powerpoint/2010/main" val="2793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101561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9</a:t>
            </a:fld>
            <a:endParaRPr lang="en-US"/>
          </a:p>
        </p:txBody>
      </p:sp>
    </p:spTree>
    <p:extLst>
      <p:ext uri="{BB962C8B-B14F-4D97-AF65-F5344CB8AC3E}">
        <p14:creationId xmlns:p14="http://schemas.microsoft.com/office/powerpoint/2010/main" val="171863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10</a:t>
            </a:fld>
            <a:endParaRPr lang="en-US"/>
          </a:p>
        </p:txBody>
      </p:sp>
    </p:spTree>
    <p:extLst>
      <p:ext uri="{BB962C8B-B14F-4D97-AF65-F5344CB8AC3E}">
        <p14:creationId xmlns:p14="http://schemas.microsoft.com/office/powerpoint/2010/main" val="346767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12/18/2024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12/18/2024</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12/18/2024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12/18/2024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12/18/2024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12/18/2024</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bstract image">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a:stretch/>
        </p:blipFill>
        <p:spPr>
          <a:xfrm>
            <a:off x="0" y="-83127"/>
            <a:ext cx="12192000" cy="6858000"/>
          </a:xfrm>
        </p:spPr>
      </p:pic>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4031673" y="5478087"/>
            <a:ext cx="8160327" cy="1379913"/>
          </a:xfrm>
        </p:spPr>
        <p:txBody>
          <a:bodyPr/>
          <a:lstStyle/>
          <a:p>
            <a:r>
              <a:rPr lang="en-GB" sz="1400" b="1" dirty="0">
                <a:solidFill>
                  <a:srgbClr val="FFFF00"/>
                </a:solidFill>
                <a:latin typeface="Imprint MT Shadow" panose="04020605060303030202" pitchFamily="82" charset="0"/>
              </a:rPr>
              <a:t>						BY Gerard Vella</a:t>
            </a:r>
            <a:endParaRPr lang="en-US" sz="1400" b="1" dirty="0">
              <a:solidFill>
                <a:srgbClr val="FFFF00"/>
              </a:solidFill>
              <a:latin typeface="Imprint MT Shadow" panose="04020605060303030202" pitchFamily="82" charset="0"/>
            </a:endParaRPr>
          </a:p>
        </p:txBody>
      </p:sp>
      <p:sp>
        <p:nvSpPr>
          <p:cNvPr id="3" name="TextBox 2">
            <a:extLst>
              <a:ext uri="{FF2B5EF4-FFF2-40B4-BE49-F238E27FC236}">
                <a16:creationId xmlns:a16="http://schemas.microsoft.com/office/drawing/2014/main" id="{94E80770-F17D-4828-A2C4-5A9F371590E5}"/>
              </a:ext>
            </a:extLst>
          </p:cNvPr>
          <p:cNvSpPr txBox="1"/>
          <p:nvPr/>
        </p:nvSpPr>
        <p:spPr>
          <a:xfrm>
            <a:off x="430183" y="1682469"/>
            <a:ext cx="11531831" cy="707886"/>
          </a:xfrm>
          <a:prstGeom prst="rect">
            <a:avLst/>
          </a:prstGeom>
          <a:noFill/>
        </p:spPr>
        <p:txBody>
          <a:bodyPr wrap="square">
            <a:spAutoFit/>
          </a:bodyPr>
          <a:lstStyle/>
          <a:p>
            <a:pPr algn="l"/>
            <a:r>
              <a:rPr lang="en-GB" sz="4000" b="1" i="0" dirty="0">
                <a:solidFill>
                  <a:srgbClr val="FFFF00"/>
                </a:solidFill>
                <a:effectLst/>
                <a:latin typeface="Imprint MT Shadow" panose="04020605060303030202" pitchFamily="82" charset="0"/>
              </a:rPr>
              <a:t>Empowering Education Through Coding Platforms</a:t>
            </a:r>
            <a:endParaRPr lang="en-GB" sz="4000" b="0" i="0" dirty="0">
              <a:solidFill>
                <a:srgbClr val="FFFF00"/>
              </a:solidFill>
              <a:effectLst/>
              <a:latin typeface="Imprint MT Shadow" panose="04020605060303030202" pitchFamily="82" charset="0"/>
            </a:endParaRPr>
          </a:p>
        </p:txBody>
      </p:sp>
    </p:spTree>
    <p:extLst>
      <p:ext uri="{BB962C8B-B14F-4D97-AF65-F5344CB8AC3E}">
        <p14:creationId xmlns:p14="http://schemas.microsoft.com/office/powerpoint/2010/main" val="63926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4D71879-53E4-DC62-7D9E-9E0B378FEAF0}"/>
              </a:ext>
            </a:extLst>
          </p:cNvPr>
          <p:cNvSpPr>
            <a:spLocks noGrp="1"/>
          </p:cNvSpPr>
          <p:nvPr>
            <p:ph type="title"/>
          </p:nvPr>
        </p:nvSpPr>
        <p:spPr>
          <a:xfrm>
            <a:off x="6562816" y="457200"/>
            <a:ext cx="4837176" cy="1147156"/>
          </a:xfrm>
        </p:spPr>
        <p:txBody>
          <a:bodyPr/>
          <a:lstStyle/>
          <a:p>
            <a:r>
              <a:rPr lang="en-US" sz="3200" b="1" cap="all" spc="300" dirty="0"/>
              <a:t>Impact on STEAM:</a:t>
            </a:r>
            <a:br>
              <a:rPr lang="en-US" sz="3200" b="1" cap="all" spc="300" dirty="0"/>
            </a:br>
            <a:endParaRPr lang="en-US" dirty="0"/>
          </a:p>
        </p:txBody>
      </p:sp>
      <p:pic>
        <p:nvPicPr>
          <p:cNvPr id="14" name="Video 13" descr="Factories And Smoke">
            <a:extLst>
              <a:ext uri="{FF2B5EF4-FFF2-40B4-BE49-F238E27FC236}">
                <a16:creationId xmlns:a16="http://schemas.microsoft.com/office/drawing/2014/main" id="{D1049484-6936-989F-28A8-F6712C7BDF6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3454" r="26247" b="-1"/>
          <a:stretch/>
        </p:blipFill>
        <p:spPr>
          <a:xfrm>
            <a:off x="-28882" y="10"/>
            <a:ext cx="6115050" cy="6857990"/>
          </a:xfrm>
          <a:prstGeom prst="parallelogram">
            <a:avLst/>
          </a:prstGeom>
          <a:noFill/>
          <a:ln>
            <a:noFill/>
          </a:ln>
        </p:spPr>
      </p:pic>
      <p:sp>
        <p:nvSpPr>
          <p:cNvPr id="12" name="TextBox 11">
            <a:extLst>
              <a:ext uri="{FF2B5EF4-FFF2-40B4-BE49-F238E27FC236}">
                <a16:creationId xmlns:a16="http://schemas.microsoft.com/office/drawing/2014/main" id="{6C7E6949-6A0A-6655-48BB-C3CDB3ACE8DD}"/>
              </a:ext>
            </a:extLst>
          </p:cNvPr>
          <p:cNvSpPr txBox="1"/>
          <p:nvPr/>
        </p:nvSpPr>
        <p:spPr>
          <a:xfrm>
            <a:off x="6261520" y="1438103"/>
            <a:ext cx="5439767" cy="4538748"/>
          </a:xfrm>
          <a:prstGeom prst="rect">
            <a:avLst/>
          </a:prstGeom>
        </p:spPr>
        <p:txBody>
          <a:bodyPr vert="horz" lIns="91440" tIns="45720" rIns="91440" bIns="45720" rtlCol="0" anchor="t" anchorCtr="0">
            <a:noAutofit/>
          </a:bodyPr>
          <a:lstStyle/>
          <a:p>
            <a:pPr>
              <a:lnSpc>
                <a:spcPct val="140000"/>
              </a:lnSpc>
              <a:spcBef>
                <a:spcPts val="1000"/>
              </a:spcBef>
            </a:pPr>
            <a:r>
              <a:rPr lang="en-US" sz="1400" b="1" cap="all" spc="300" dirty="0"/>
              <a:t>Empowerment of Women: Shero Bolt programs empower young girls to pursue careers in STEAM by showing them that they belong in these fields.</a:t>
            </a:r>
          </a:p>
          <a:p>
            <a:pPr>
              <a:lnSpc>
                <a:spcPct val="140000"/>
              </a:lnSpc>
              <a:spcBef>
                <a:spcPts val="1000"/>
              </a:spcBef>
            </a:pPr>
            <a:r>
              <a:rPr lang="en-US" sz="1400" b="1" cap="all" spc="300" dirty="0"/>
              <a:t>Diverse Problem-Solving: Women bring unique perspectives and creativity to STEAM, which leads to more innovative and effective solutions to global challenges.</a:t>
            </a:r>
          </a:p>
          <a:p>
            <a:pPr>
              <a:lnSpc>
                <a:spcPct val="140000"/>
              </a:lnSpc>
              <a:spcBef>
                <a:spcPts val="1000"/>
              </a:spcBef>
            </a:pPr>
            <a:r>
              <a:rPr lang="en-US" sz="1400" b="1" cap="all" spc="300" dirty="0"/>
              <a:t>Closing the Gender Gap: Efforts like Shero Bolt help to narrow the gender gap in STEAM by providing a platform for women to thrive in these fields.</a:t>
            </a:r>
          </a:p>
        </p:txBody>
      </p:sp>
    </p:spTree>
    <p:extLst>
      <p:ext uri="{BB962C8B-B14F-4D97-AF65-F5344CB8AC3E}">
        <p14:creationId xmlns:p14="http://schemas.microsoft.com/office/powerpoint/2010/main" val="42599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E39F69-A1C6-AF25-B91E-7EEE8ED9E9D8}"/>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Picture 11">
            <a:extLst>
              <a:ext uri="{FF2B5EF4-FFF2-40B4-BE49-F238E27FC236}">
                <a16:creationId xmlns:a16="http://schemas.microsoft.com/office/drawing/2014/main" id="{118F4DC0-754C-D504-CEBF-2297FF43C428}"/>
              </a:ext>
            </a:extLst>
          </p:cNvPr>
          <p:cNvPicPr>
            <a:picLocks noChangeAspect="1"/>
          </p:cNvPicPr>
          <p:nvPr/>
        </p:nvPicPr>
        <p:blipFill>
          <a:blip r:embed="rId3"/>
          <a:stretch>
            <a:fillRect/>
          </a:stretch>
        </p:blipFill>
        <p:spPr>
          <a:xfrm>
            <a:off x="3529361" y="1374470"/>
            <a:ext cx="5133277" cy="4109060"/>
          </a:xfrm>
          <a:prstGeom prst="rect">
            <a:avLst/>
          </a:prstGeom>
        </p:spPr>
      </p:pic>
      <p:sp>
        <p:nvSpPr>
          <p:cNvPr id="14" name="TextBox 13">
            <a:extLst>
              <a:ext uri="{FF2B5EF4-FFF2-40B4-BE49-F238E27FC236}">
                <a16:creationId xmlns:a16="http://schemas.microsoft.com/office/drawing/2014/main" id="{3A81900D-3EF1-9AA7-467F-4C99A61D3E10}"/>
              </a:ext>
            </a:extLst>
          </p:cNvPr>
          <p:cNvSpPr txBox="1"/>
          <p:nvPr/>
        </p:nvSpPr>
        <p:spPr>
          <a:xfrm>
            <a:off x="2443941" y="1088968"/>
            <a:ext cx="7689273" cy="4401205"/>
          </a:xfrm>
          <a:prstGeom prst="rect">
            <a:avLst/>
          </a:prstGeom>
          <a:noFill/>
        </p:spPr>
        <p:txBody>
          <a:bodyPr wrap="square">
            <a:spAutoFit/>
          </a:bodyPr>
          <a:lstStyle/>
          <a:p>
            <a:r>
              <a:rPr lang="en-GB" sz="4000" b="1" dirty="0"/>
              <a:t>Ultimately, Shero Bolt contributes to building a more inclusive, equitable, and innovative STEAM community by encouraging and empowering women to excel in science, technology, engineering, arts, and mathematics.</a:t>
            </a:r>
            <a:endParaRPr lang="en-US" sz="4000" b="1" dirty="0"/>
          </a:p>
        </p:txBody>
      </p:sp>
    </p:spTree>
    <p:extLst>
      <p:ext uri="{BB962C8B-B14F-4D97-AF65-F5344CB8AC3E}">
        <p14:creationId xmlns:p14="http://schemas.microsoft.com/office/powerpoint/2010/main" val="64377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4AB1CD4B-2C7F-1593-8E69-B7450F3DCAD6}"/>
              </a:ext>
            </a:extLst>
          </p:cNvPr>
          <p:cNvSpPr>
            <a:spLocks noGrp="1"/>
          </p:cNvSpPr>
          <p:nvPr>
            <p:ph type="title"/>
          </p:nvPr>
        </p:nvSpPr>
        <p:spPr>
          <a:xfrm>
            <a:off x="1362437" y="400485"/>
            <a:ext cx="9467127" cy="2527911"/>
          </a:xfrm>
        </p:spPr>
        <p:txBody>
          <a:bodyPr/>
          <a:lstStyle/>
          <a:p>
            <a:r>
              <a:rPr lang="en-US" dirty="0"/>
              <a:t>THANK YOU</a:t>
            </a:r>
          </a:p>
        </p:txBody>
      </p:sp>
      <p:sp>
        <p:nvSpPr>
          <p:cNvPr id="8" name="Text Placeholder 7">
            <a:extLst>
              <a:ext uri="{FF2B5EF4-FFF2-40B4-BE49-F238E27FC236}">
                <a16:creationId xmlns:a16="http://schemas.microsoft.com/office/drawing/2014/main" id="{86613063-168A-02B8-4326-BB842F3B83E2}"/>
              </a:ext>
            </a:extLst>
          </p:cNvPr>
          <p:cNvSpPr>
            <a:spLocks noGrp="1"/>
          </p:cNvSpPr>
          <p:nvPr>
            <p:ph type="body" sz="quarter" idx="10"/>
          </p:nvPr>
        </p:nvSpPr>
        <p:spPr>
          <a:xfrm>
            <a:off x="1362075" y="3738622"/>
            <a:ext cx="9467850" cy="2527911"/>
          </a:xfrm>
        </p:spPr>
        <p:txBody>
          <a:bodyPr/>
          <a:lstStyle/>
          <a:p>
            <a:r>
              <a:rPr lang="en-US" dirty="0"/>
              <a:t>Gerard Vella</a:t>
            </a:r>
          </a:p>
          <a:p>
            <a:r>
              <a:rPr lang="en-US" dirty="0"/>
              <a:t>Newark School Malta</a:t>
            </a:r>
          </a:p>
          <a:p>
            <a:r>
              <a:rPr lang="en-US" dirty="0"/>
              <a:t>vellla.gerard@newarkschoolmalta.com</a:t>
            </a:r>
          </a:p>
          <a:p>
            <a:endParaRPr lang="en-US" dirty="0"/>
          </a:p>
        </p:txBody>
      </p:sp>
    </p:spTree>
    <p:extLst>
      <p:ext uri="{BB962C8B-B14F-4D97-AF65-F5344CB8AC3E}">
        <p14:creationId xmlns:p14="http://schemas.microsoft.com/office/powerpoint/2010/main" val="218447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562816" y="457200"/>
            <a:ext cx="4837176" cy="1993392"/>
          </a:xfrm>
          <a:noFill/>
        </p:spPr>
        <p:txBody>
          <a:bodyPr anchor="b">
            <a:noAutofit/>
          </a:bodyPr>
          <a:lstStyle/>
          <a:p>
            <a:r>
              <a:rPr lang="en-US" dirty="0"/>
              <a:t>AGENDA</a:t>
            </a:r>
          </a:p>
        </p:txBody>
      </p:sp>
      <p:pic>
        <p:nvPicPr>
          <p:cNvPr id="15" name="Picture Placeholder 14" descr="A group of people sitting around a table">
            <a:extLst>
              <a:ext uri="{FF2B5EF4-FFF2-40B4-BE49-F238E27FC236}">
                <a16:creationId xmlns:a16="http://schemas.microsoft.com/office/drawing/2014/main" id="{E4DF753A-3575-A0D9-5135-8A94308DC03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 r="2"/>
          <a:stretch/>
        </p:blipFill>
        <p:spPr>
          <a:xfrm>
            <a:off x="-28882" y="0"/>
            <a:ext cx="6115050" cy="6858000"/>
          </a:xfrm>
        </p:spPr>
      </p:pic>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562818" y="2777282"/>
            <a:ext cx="4837174" cy="3136392"/>
          </a:xfrm>
          <a:noFill/>
        </p:spPr>
        <p:txBody>
          <a:bodyPr anchor="t">
            <a:normAutofit/>
          </a:bodyPr>
          <a:lstStyle/>
          <a:p>
            <a:pPr algn="l">
              <a:buFont typeface="Arial" panose="020B0604020202020204" pitchFamily="34" charset="0"/>
              <a:buChar char="•"/>
            </a:pPr>
            <a:r>
              <a:rPr lang="en-GB" b="0" i="0" dirty="0">
                <a:effectLst/>
                <a:latin typeface="Source Sans 3"/>
              </a:rPr>
              <a:t>Brief overview of the importance of coding in modern education.</a:t>
            </a:r>
          </a:p>
          <a:p>
            <a:pPr algn="l">
              <a:buFont typeface="Arial" panose="020B0604020202020204" pitchFamily="34" charset="0"/>
              <a:buChar char="•"/>
            </a:pPr>
            <a:r>
              <a:rPr lang="en-GB" b="0" i="0" dirty="0">
                <a:effectLst/>
                <a:latin typeface="Source Sans 3"/>
              </a:rPr>
              <a:t>Key objectives: Accessibility and curriculum </a:t>
            </a:r>
            <a:r>
              <a:rPr lang="en-GB" b="0" i="0" dirty="0">
                <a:solidFill>
                  <a:srgbClr val="FFFFFF"/>
                </a:solidFill>
                <a:effectLst/>
                <a:latin typeface="Source Sans 3"/>
              </a:rPr>
              <a:t>integration.</a:t>
            </a:r>
          </a:p>
        </p:txBody>
      </p:sp>
    </p:spTree>
    <p:extLst>
      <p:ext uri="{BB962C8B-B14F-4D97-AF65-F5344CB8AC3E}">
        <p14:creationId xmlns:p14="http://schemas.microsoft.com/office/powerpoint/2010/main" val="167201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E93D55-3BD2-BA69-FED7-34CF901B8719}"/>
              </a:ext>
            </a:extLst>
          </p:cNvPr>
          <p:cNvSpPr txBox="1"/>
          <p:nvPr/>
        </p:nvSpPr>
        <p:spPr>
          <a:xfrm>
            <a:off x="0" y="310769"/>
            <a:ext cx="12192000" cy="6555641"/>
          </a:xfrm>
          <a:prstGeom prst="rect">
            <a:avLst/>
          </a:prstGeom>
          <a:noFill/>
        </p:spPr>
        <p:txBody>
          <a:bodyPr wrap="square">
            <a:spAutoFit/>
          </a:bodyPr>
          <a:lstStyle/>
          <a:p>
            <a:r>
              <a:rPr lang="en-GB" sz="2800" b="1" dirty="0">
                <a:solidFill>
                  <a:srgbClr val="FFFF00"/>
                </a:solidFill>
              </a:rPr>
              <a:t>Coding has become an essential skill in modern education due to its widespread influence on technology, society, and the job market. It fosters problem-solving, critical thinking, and creativity, enabling students to understand and interact with the digital world. As technology increasingly drives various industries, coding skills provide students with valuable opportunities for career success in fields such as software development, data science, engineering, and artificial intelligence.</a:t>
            </a:r>
          </a:p>
          <a:p>
            <a:endParaRPr lang="en-GB" sz="2800" b="1" dirty="0">
              <a:solidFill>
                <a:srgbClr val="FFFF00"/>
              </a:solidFill>
            </a:endParaRPr>
          </a:p>
          <a:p>
            <a:r>
              <a:rPr lang="en-GB" sz="2800" b="1" dirty="0">
                <a:solidFill>
                  <a:srgbClr val="FFFF00"/>
                </a:solidFill>
              </a:rPr>
              <a:t>Moreover, coding nurtures logical reasoning and enhances computational thinking, skills that are applicable beyond programming, such as in mathematics, science, and engineering. It also encourages collaboration, adaptability, and resilience, as students often work in teams to create, debug, and improve their code. Integrating coding into education equips students with not only technical expertise but also the ability to think analytically, innovate, and adapt to future technological advancements.</a:t>
            </a:r>
            <a:endParaRPr lang="en-US" sz="2800" b="1" dirty="0">
              <a:solidFill>
                <a:srgbClr val="FFFF00"/>
              </a:solidFill>
            </a:endParaRPr>
          </a:p>
        </p:txBody>
      </p:sp>
    </p:spTree>
    <p:extLst>
      <p:ext uri="{BB962C8B-B14F-4D97-AF65-F5344CB8AC3E}">
        <p14:creationId xmlns:p14="http://schemas.microsoft.com/office/powerpoint/2010/main" val="4678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374074" y="191192"/>
            <a:ext cx="5062450" cy="2310939"/>
          </a:xfrm>
          <a:noFill/>
        </p:spPr>
        <p:txBody>
          <a:bodyPr>
            <a:noAutofit/>
          </a:bodyPr>
          <a:lstStyle/>
          <a:p>
            <a:pPr algn="l"/>
            <a:r>
              <a:rPr lang="en-GB" sz="1800" b="1" cap="none" dirty="0">
                <a:solidFill>
                  <a:srgbClr val="0070C0"/>
                </a:solidFill>
                <a:latin typeface="+mn-lt"/>
              </a:rPr>
              <a:t>When integrating coding into the curriculum, accessibility and inclusivity are key to ensuring all students have equal opportunities to engage with and benefit from coding education. here are some key objectives for accessibility and curriculum integration:</a:t>
            </a:r>
            <a:br>
              <a:rPr lang="en-GB" sz="1800" b="1" cap="none" dirty="0">
                <a:solidFill>
                  <a:srgbClr val="0070C0"/>
                </a:solidFill>
                <a:latin typeface="+mn-lt"/>
              </a:rPr>
            </a:br>
            <a:endParaRPr lang="en-US" sz="1800" b="1" cap="none" dirty="0">
              <a:solidFill>
                <a:srgbClr val="0070C0"/>
              </a:solidFill>
              <a:latin typeface="+mn-lt"/>
            </a:endParaRPr>
          </a:p>
        </p:txBody>
      </p:sp>
      <p:pic>
        <p:nvPicPr>
          <p:cNvPr id="91" name="Picture Placeholder 90" descr="A person sitting at a table with her fingers up">
            <a:extLst>
              <a:ext uri="{FF2B5EF4-FFF2-40B4-BE49-F238E27FC236}">
                <a16:creationId xmlns:a16="http://schemas.microsoft.com/office/drawing/2014/main" id="{BC622EA4-CCB7-907A-0126-D0A68A5DC78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51" r="451"/>
          <a:stretch/>
        </p:blipFill>
        <p:spPr>
          <a:xfrm flipH="1">
            <a:off x="6086167" y="-22225"/>
            <a:ext cx="6080760" cy="6902450"/>
          </a:xfrm>
        </p:spPr>
      </p:pic>
      <p:sp>
        <p:nvSpPr>
          <p:cNvPr id="6" name="TextBox 5">
            <a:extLst>
              <a:ext uri="{FF2B5EF4-FFF2-40B4-BE49-F238E27FC236}">
                <a16:creationId xmlns:a16="http://schemas.microsoft.com/office/drawing/2014/main" id="{0851DD25-9934-E1E3-87D7-30B4B0721B20}"/>
              </a:ext>
            </a:extLst>
          </p:cNvPr>
          <p:cNvSpPr txBox="1"/>
          <p:nvPr/>
        </p:nvSpPr>
        <p:spPr>
          <a:xfrm>
            <a:off x="133004" y="2576945"/>
            <a:ext cx="6745316" cy="3416320"/>
          </a:xfrm>
          <a:prstGeom prst="rect">
            <a:avLst/>
          </a:prstGeom>
          <a:noFill/>
        </p:spPr>
        <p:txBody>
          <a:bodyPr wrap="square" rtlCol="0">
            <a:spAutoFit/>
          </a:bodyPr>
          <a:lstStyle/>
          <a:p>
            <a:pPr marL="457200" indent="-457200">
              <a:buFont typeface="+mj-lt"/>
              <a:buAutoNum type="arabicPeriod"/>
            </a:pPr>
            <a:r>
              <a:rPr lang="en-GB" b="1" dirty="0"/>
              <a:t>Ensure Universal Access to Learning Tools and Resources</a:t>
            </a:r>
          </a:p>
          <a:p>
            <a:pPr marL="457200" indent="-457200">
              <a:buFont typeface="+mj-lt"/>
              <a:buAutoNum type="arabicPeriod"/>
            </a:pPr>
            <a:r>
              <a:rPr lang="en-US" b="1" dirty="0"/>
              <a:t>Design Inclusive Curriculum Materials</a:t>
            </a:r>
          </a:p>
          <a:p>
            <a:pPr marL="457200" indent="-457200">
              <a:buFont typeface="+mj-lt"/>
              <a:buAutoNum type="arabicPeriod"/>
            </a:pPr>
            <a:r>
              <a:rPr lang="en-GB" b="1" dirty="0"/>
              <a:t>Promote Culturally Relevant and Gender-Inclusive Content</a:t>
            </a:r>
          </a:p>
          <a:p>
            <a:pPr marL="457200" indent="-457200">
              <a:buFont typeface="+mj-lt"/>
              <a:buAutoNum type="arabicPeriod"/>
            </a:pPr>
            <a:r>
              <a:rPr lang="en-GB" b="1" dirty="0"/>
              <a:t>Foster Equity in Coding Education</a:t>
            </a:r>
          </a:p>
          <a:p>
            <a:pPr marL="457200" indent="-457200">
              <a:buFont typeface="+mj-lt"/>
              <a:buAutoNum type="arabicPeriod"/>
            </a:pPr>
            <a:r>
              <a:rPr lang="en-US" b="1" dirty="0"/>
              <a:t>Encourage Collaboration and Peer Support</a:t>
            </a:r>
          </a:p>
          <a:p>
            <a:pPr marL="457200" indent="-457200">
              <a:buFont typeface="+mj-lt"/>
              <a:buAutoNum type="arabicPeriod"/>
            </a:pPr>
            <a:r>
              <a:rPr lang="en-GB" b="1" dirty="0"/>
              <a:t>Provide Ongoing Professional Development for Educators</a:t>
            </a:r>
          </a:p>
          <a:p>
            <a:pPr marL="457200" indent="-457200">
              <a:buFont typeface="+mj-lt"/>
              <a:buAutoNum type="arabicPeriod"/>
            </a:pPr>
            <a:r>
              <a:rPr lang="en-GB" b="1" dirty="0"/>
              <a:t>Monitor and Assess Student Progress Inclusively</a:t>
            </a:r>
          </a:p>
          <a:p>
            <a:pPr marL="457200" indent="-457200">
              <a:buFont typeface="+mj-lt"/>
              <a:buAutoNum type="arabicPeriod"/>
            </a:pPr>
            <a:r>
              <a:rPr lang="en-GB" b="1" dirty="0"/>
              <a:t>Encourage Real-World Application and Problem-Solving</a:t>
            </a:r>
          </a:p>
          <a:p>
            <a:pPr marL="457200" indent="-457200">
              <a:buFont typeface="+mj-lt"/>
              <a:buAutoNum type="arabicPeriod"/>
            </a:pPr>
            <a:endParaRPr lang="en-GB" dirty="0"/>
          </a:p>
          <a:p>
            <a:r>
              <a:rPr lang="en-GB" b="1" dirty="0">
                <a:solidFill>
                  <a:srgbClr val="0070C0"/>
                </a:solidFill>
              </a:rPr>
              <a:t>By focusing on these objectives, schools can ensure that coding is not only a skill for the future but also an accessible and inclusive learning experience for all students.</a:t>
            </a:r>
            <a:endParaRPr lang="en-US" b="1" dirty="0">
              <a:solidFill>
                <a:srgbClr val="0070C0"/>
              </a:solidFill>
            </a:endParaRPr>
          </a:p>
        </p:txBody>
      </p:sp>
    </p:spTree>
    <p:extLst>
      <p:ext uri="{BB962C8B-B14F-4D97-AF65-F5344CB8AC3E}">
        <p14:creationId xmlns:p14="http://schemas.microsoft.com/office/powerpoint/2010/main" val="393043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person talking to another person">
            <a:extLst>
              <a:ext uri="{FF2B5EF4-FFF2-40B4-BE49-F238E27FC236}">
                <a16:creationId xmlns:a16="http://schemas.microsoft.com/office/drawing/2014/main" id="{59669B42-CC26-1A2A-1FE7-526E425D0191}"/>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0437" r="10437"/>
          <a:stretch/>
        </p:blipFill>
        <p:spPr>
          <a:xfrm>
            <a:off x="0" y="0"/>
            <a:ext cx="4287838" cy="6858000"/>
          </a:xfrm>
        </p:spPr>
      </p:pic>
      <p:sp>
        <p:nvSpPr>
          <p:cNvPr id="4" name="Title 1">
            <a:extLst>
              <a:ext uri="{FF2B5EF4-FFF2-40B4-BE49-F238E27FC236}">
                <a16:creationId xmlns:a16="http://schemas.microsoft.com/office/drawing/2014/main" id="{9635F5E3-2B1C-7C0A-8581-67A9052D13AA}"/>
              </a:ext>
            </a:extLst>
          </p:cNvPr>
          <p:cNvSpPr>
            <a:spLocks noGrp="1"/>
          </p:cNvSpPr>
          <p:nvPr>
            <p:ph idx="1"/>
          </p:nvPr>
        </p:nvSpPr>
        <p:spPr>
          <a:xfrm>
            <a:off x="4954384" y="241070"/>
            <a:ext cx="5835535" cy="1371600"/>
          </a:xfrm>
          <a:noFill/>
        </p:spPr>
        <p:txBody>
          <a:bodyPr anchor="ctr">
            <a:normAutofit/>
          </a:bodyPr>
          <a:lstStyle/>
          <a:p>
            <a:pPr marL="0" indent="0">
              <a:buNone/>
            </a:pPr>
            <a:r>
              <a:rPr lang="en-US" sz="3600" b="1" kern="0" dirty="0">
                <a:effectLst/>
                <a:latin typeface="Arial" panose="020B0604020202020204" pitchFamily="34" charset="0"/>
                <a:ea typeface="Times New Roman" panose="02020603050405020304" pitchFamily="18" charset="0"/>
                <a:cs typeface="Times New Roman" panose="02020603050405020304" pitchFamily="18" charset="0"/>
              </a:rPr>
              <a:t>Why Teach Coding?</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33B4179D-BF2A-067F-2604-C104087B66F9}"/>
              </a:ext>
            </a:extLst>
          </p:cNvPr>
          <p:cNvSpPr txBox="1"/>
          <p:nvPr/>
        </p:nvSpPr>
        <p:spPr>
          <a:xfrm>
            <a:off x="4547901" y="1378973"/>
            <a:ext cx="6097384" cy="3963586"/>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US" sz="3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To </a:t>
            </a:r>
            <a:r>
              <a:rPr lang="en-US" sz="3200" b="1" kern="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e</a:t>
            </a:r>
            <a:r>
              <a:rPr lang="en-US" sz="3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nhances problem-solving and critical thinking skills.</a:t>
            </a:r>
            <a:endParaRPr lang="en-US"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3200" b="1" kern="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To p</a:t>
            </a:r>
            <a:r>
              <a:rPr lang="en-US" sz="3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repare students for future job markets.</a:t>
            </a:r>
            <a:endParaRPr lang="en-US"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3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To </a:t>
            </a:r>
            <a:r>
              <a:rPr lang="en-US" sz="3200" b="1" kern="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e</a:t>
            </a:r>
            <a:r>
              <a:rPr lang="en-US" sz="3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ncourage creativity and collaboration.</a:t>
            </a:r>
            <a:endParaRPr lang="en-US"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6667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 game with Scratch">
            <a:extLst>
              <a:ext uri="{FF2B5EF4-FFF2-40B4-BE49-F238E27FC236}">
                <a16:creationId xmlns:a16="http://schemas.microsoft.com/office/drawing/2014/main" id="{563A4E68-42F4-0E3E-59D2-57504CB8D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03" r="25908" b="1"/>
          <a:stretch/>
        </p:blipFill>
        <p:spPr bwMode="auto">
          <a:xfrm>
            <a:off x="-1" y="160866"/>
            <a:ext cx="12175067" cy="717087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055" name="Title 1">
            <a:extLst>
              <a:ext uri="{FF2B5EF4-FFF2-40B4-BE49-F238E27FC236}">
                <a16:creationId xmlns:a16="http://schemas.microsoft.com/office/drawing/2014/main" id="{30C38DF6-931C-3F58-202D-201430BDBE69}"/>
              </a:ext>
            </a:extLst>
          </p:cNvPr>
          <p:cNvSpPr>
            <a:spLocks noGrp="1"/>
          </p:cNvSpPr>
          <p:nvPr>
            <p:ph type="title"/>
          </p:nvPr>
        </p:nvSpPr>
        <p:spPr>
          <a:xfrm>
            <a:off x="6511483" y="1253066"/>
            <a:ext cx="5223318" cy="728134"/>
          </a:xfrm>
        </p:spPr>
        <p:txBody>
          <a:bodyPr/>
          <a:lstStyle/>
          <a:p>
            <a:r>
              <a:rPr lang="en-US" b="1" cap="none" dirty="0">
                <a:solidFill>
                  <a:srgbClr val="0070C0"/>
                </a:solidFill>
                <a:highlight>
                  <a:srgbClr val="FFFF00"/>
                </a:highlight>
              </a:rPr>
              <a:t>P</a:t>
            </a:r>
            <a:r>
              <a:rPr lang="en-US" b="1" cap="none" dirty="0">
                <a:solidFill>
                  <a:srgbClr val="0070C0"/>
                </a:solidFill>
                <a:effectLst/>
                <a:highlight>
                  <a:srgbClr val="FFFF00"/>
                </a:highlight>
              </a:rPr>
              <a:t>latform </a:t>
            </a:r>
            <a:r>
              <a:rPr lang="en-US" b="1" cap="none" dirty="0">
                <a:solidFill>
                  <a:srgbClr val="0070C0"/>
                </a:solidFill>
                <a:highlight>
                  <a:srgbClr val="FFFF00"/>
                </a:highlight>
              </a:rPr>
              <a:t>O</a:t>
            </a:r>
            <a:r>
              <a:rPr lang="en-US" b="1" cap="none" dirty="0">
                <a:solidFill>
                  <a:srgbClr val="0070C0"/>
                </a:solidFill>
                <a:effectLst/>
                <a:highlight>
                  <a:srgbClr val="FFFF00"/>
                </a:highlight>
              </a:rPr>
              <a:t>verview</a:t>
            </a:r>
            <a:br>
              <a:rPr lang="en-US" dirty="0">
                <a:effectLst/>
              </a:rPr>
            </a:br>
            <a:endParaRPr lang="en-US" dirty="0"/>
          </a:p>
        </p:txBody>
      </p:sp>
      <p:sp>
        <p:nvSpPr>
          <p:cNvPr id="4" name="TextBox 3">
            <a:extLst>
              <a:ext uri="{FF2B5EF4-FFF2-40B4-BE49-F238E27FC236}">
                <a16:creationId xmlns:a16="http://schemas.microsoft.com/office/drawing/2014/main" id="{A8E41BB4-C707-5A17-098D-571BB86786F8}"/>
              </a:ext>
            </a:extLst>
          </p:cNvPr>
          <p:cNvSpPr txBox="1"/>
          <p:nvPr/>
        </p:nvSpPr>
        <p:spPr>
          <a:xfrm>
            <a:off x="5689446" y="1981200"/>
            <a:ext cx="6358621" cy="4053840"/>
          </a:xfrm>
          <a:prstGeom prst="rect">
            <a:avLst/>
          </a:prstGeom>
        </p:spPr>
        <p:txBody>
          <a:bodyPr vert="horz" lIns="91440" tIns="45720" rIns="91440" bIns="45720" rtlCol="0">
            <a:normAutofit/>
          </a:bodyPr>
          <a:lstStyle/>
          <a:p>
            <a:pPr lvl="0">
              <a:spcBef>
                <a:spcPts val="1000"/>
              </a:spcBef>
              <a:buClr>
                <a:schemeClr val="accent2"/>
              </a:buClr>
              <a:buSzPts val="1000"/>
              <a:buFont typeface="Wingdings" panose="05000000000000000000" pitchFamily="2" charset="2"/>
              <a:tabLst>
                <a:tab pos="457200" algn="l"/>
              </a:tabLst>
            </a:pPr>
            <a:r>
              <a:rPr lang="en-US" sz="2800" b="1" dirty="0">
                <a:effectLst/>
              </a:rPr>
              <a:t>Introduction to popular coding platforms:</a:t>
            </a:r>
          </a:p>
          <a:p>
            <a:pPr marL="0" lvl="1">
              <a:spcBef>
                <a:spcPts val="1000"/>
              </a:spcBef>
              <a:buClr>
                <a:schemeClr val="accent2"/>
              </a:buClr>
              <a:buSzPts val="1000"/>
              <a:buFont typeface="Wingdings" panose="05000000000000000000" pitchFamily="2" charset="2"/>
              <a:tabLst>
                <a:tab pos="914400" algn="l"/>
              </a:tabLst>
            </a:pPr>
            <a:r>
              <a:rPr lang="en-US" sz="4000" b="1" dirty="0">
                <a:effectLst/>
              </a:rPr>
              <a:t>Scratch</a:t>
            </a:r>
            <a:endParaRPr lang="en-US" sz="4000" dirty="0">
              <a:effectLst/>
            </a:endParaRPr>
          </a:p>
          <a:p>
            <a:pPr marL="0" lvl="1">
              <a:spcBef>
                <a:spcPts val="1000"/>
              </a:spcBef>
              <a:buClr>
                <a:schemeClr val="accent2"/>
              </a:buClr>
              <a:buSzPts val="1000"/>
              <a:buFont typeface="Wingdings" panose="05000000000000000000" pitchFamily="2" charset="2"/>
              <a:tabLst>
                <a:tab pos="914400" algn="l"/>
              </a:tabLst>
            </a:pPr>
            <a:r>
              <a:rPr lang="en-US" sz="4000" b="1" dirty="0">
                <a:effectLst/>
              </a:rPr>
              <a:t>Code.org</a:t>
            </a:r>
            <a:endParaRPr lang="en-US" sz="4000" dirty="0">
              <a:effectLst/>
            </a:endParaRPr>
          </a:p>
          <a:p>
            <a:pPr marL="0" lvl="1">
              <a:spcBef>
                <a:spcPts val="1000"/>
              </a:spcBef>
              <a:buClr>
                <a:schemeClr val="accent2"/>
              </a:buClr>
              <a:buSzPts val="1000"/>
              <a:buFont typeface="Wingdings" panose="05000000000000000000" pitchFamily="2" charset="2"/>
              <a:tabLst>
                <a:tab pos="914400" algn="l"/>
              </a:tabLst>
            </a:pPr>
            <a:r>
              <a:rPr lang="en-US" sz="4000" b="1" dirty="0">
                <a:effectLst/>
              </a:rPr>
              <a:t>Tynker</a:t>
            </a:r>
            <a:endParaRPr lang="en-US" sz="4000" dirty="0">
              <a:effectLst/>
            </a:endParaRPr>
          </a:p>
          <a:p>
            <a:pPr marL="0" lvl="1">
              <a:spcBef>
                <a:spcPts val="1000"/>
              </a:spcBef>
              <a:buClr>
                <a:schemeClr val="accent2"/>
              </a:buClr>
              <a:buSzPts val="1000"/>
              <a:buFont typeface="Wingdings" panose="05000000000000000000" pitchFamily="2" charset="2"/>
              <a:tabLst>
                <a:tab pos="914400" algn="l"/>
              </a:tabLst>
            </a:pPr>
            <a:r>
              <a:rPr lang="en-US" sz="4000" b="1" dirty="0" err="1">
                <a:effectLst/>
              </a:rPr>
              <a:t>Kodable</a:t>
            </a:r>
            <a:endParaRPr lang="en-US" sz="4000" dirty="0">
              <a:effectLst/>
            </a:endParaRPr>
          </a:p>
        </p:txBody>
      </p:sp>
    </p:spTree>
    <p:extLst>
      <p:ext uri="{BB962C8B-B14F-4D97-AF65-F5344CB8AC3E}">
        <p14:creationId xmlns:p14="http://schemas.microsoft.com/office/powerpoint/2010/main" val="167993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AA2678-D2AD-6101-2A00-2289475AE8C5}"/>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aphicFrame>
        <p:nvGraphicFramePr>
          <p:cNvPr id="17" name="TextBox 12">
            <a:extLst>
              <a:ext uri="{FF2B5EF4-FFF2-40B4-BE49-F238E27FC236}">
                <a16:creationId xmlns:a16="http://schemas.microsoft.com/office/drawing/2014/main" id="{51A0611F-317D-F76C-5F66-D9231F545D95}"/>
              </a:ext>
            </a:extLst>
          </p:cNvPr>
          <p:cNvGraphicFramePr/>
          <p:nvPr>
            <p:extLst>
              <p:ext uri="{D42A27DB-BD31-4B8C-83A1-F6EECF244321}">
                <p14:modId xmlns:p14="http://schemas.microsoft.com/office/powerpoint/2010/main" val="2061723245"/>
              </p:ext>
            </p:extLst>
          </p:nvPr>
        </p:nvGraphicFramePr>
        <p:xfrm>
          <a:off x="290945" y="249382"/>
          <a:ext cx="11696008" cy="584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15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hero Bolt Robotic Ball Lights Up, Teaches STEM | PCMag">
            <a:extLst>
              <a:ext uri="{FF2B5EF4-FFF2-40B4-BE49-F238E27FC236}">
                <a16:creationId xmlns:a16="http://schemas.microsoft.com/office/drawing/2014/main" id="{E9681C45-7567-0CB9-A01A-31BAA324FA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77018"/>
            <a:ext cx="12192000" cy="685799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A62B8CF-4C8E-2F66-730D-63F16514137D}"/>
              </a:ext>
            </a:extLst>
          </p:cNvPr>
          <p:cNvSpPr>
            <a:spLocks noGrp="1"/>
          </p:cNvSpPr>
          <p:nvPr>
            <p:ph type="ctrTitle"/>
          </p:nvPr>
        </p:nvSpPr>
        <p:spPr>
          <a:xfrm>
            <a:off x="1698567" y="3740944"/>
            <a:ext cx="9144000" cy="2286000"/>
          </a:xfrm>
        </p:spPr>
        <p:txBody>
          <a:bodyPr anchor="ctr">
            <a:noAutofit/>
          </a:bodyPr>
          <a:lstStyle/>
          <a:p>
            <a:r>
              <a:rPr lang="en-GB" sz="2000" b="1" cap="none" dirty="0">
                <a:solidFill>
                  <a:srgbClr val="FFFF00"/>
                </a:solidFill>
                <a:latin typeface="+mn-lt"/>
              </a:rPr>
              <a:t>The term shero bolt in relation to steam (science, technology, engineering, arts, and mathematics) refers to initiatives, individuals, or organizations that actively work to empower and inspire young women, especially those from underrepresented groups, to engage with steam subjects and careers. the "shero" part of the term combines the concepts of "hero" and "she," symbolizing women who are champions in their fields, especially in traditionally male-dominated areas like technology and engineering.</a:t>
            </a:r>
            <a:endParaRPr lang="en-US" sz="2000" b="1" cap="none" dirty="0">
              <a:solidFill>
                <a:srgbClr val="FFFF00"/>
              </a:solidFill>
              <a:latin typeface="+mn-lt"/>
            </a:endParaRPr>
          </a:p>
        </p:txBody>
      </p:sp>
      <p:sp>
        <p:nvSpPr>
          <p:cNvPr id="5" name="Rectangle 4">
            <a:extLst>
              <a:ext uri="{FF2B5EF4-FFF2-40B4-BE49-F238E27FC236}">
                <a16:creationId xmlns:a16="http://schemas.microsoft.com/office/drawing/2014/main" id="{C80227B8-A24C-8C29-034A-D7700B887685}"/>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72960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14F651-A7CD-C1E9-39C3-8234A0709B94}"/>
              </a:ext>
            </a:extLst>
          </p:cNvPr>
          <p:cNvSpPr txBox="1"/>
          <p:nvPr/>
        </p:nvSpPr>
        <p:spPr>
          <a:xfrm>
            <a:off x="838200" y="365760"/>
            <a:ext cx="10515600" cy="1325880"/>
          </a:xfrm>
          <a:prstGeom prst="rect">
            <a:avLst/>
          </a:prstGeom>
        </p:spPr>
        <p:txBody>
          <a:bodyPr vert="horz" lIns="91440" tIns="45720" rIns="91440" bIns="45720" rtlCol="0" anchor="ctr" anchorCtr="0">
            <a:normAutofit/>
          </a:bodyPr>
          <a:lstStyle/>
          <a:p>
            <a:pPr algn="ctr">
              <a:lnSpc>
                <a:spcPct val="90000"/>
              </a:lnSpc>
              <a:spcBef>
                <a:spcPct val="0"/>
              </a:spcBef>
              <a:spcAft>
                <a:spcPts val="600"/>
              </a:spcAft>
            </a:pPr>
            <a:r>
              <a:rPr lang="en-US" sz="3200" b="1" i="1" kern="1200" cap="all" spc="300" baseline="0" dirty="0">
                <a:latin typeface="+mj-lt"/>
                <a:ea typeface="+mj-ea"/>
                <a:cs typeface="+mj-cs"/>
              </a:rPr>
              <a:t>Key Aspects of Shero Bolt in STEAM:</a:t>
            </a:r>
          </a:p>
        </p:txBody>
      </p:sp>
      <p:sp>
        <p:nvSpPr>
          <p:cNvPr id="10" name="TextBox 9">
            <a:extLst>
              <a:ext uri="{FF2B5EF4-FFF2-40B4-BE49-F238E27FC236}">
                <a16:creationId xmlns:a16="http://schemas.microsoft.com/office/drawing/2014/main" id="{3D8F607F-B164-85DD-FBA4-5B41D764A9C4}"/>
              </a:ext>
            </a:extLst>
          </p:cNvPr>
          <p:cNvSpPr txBox="1"/>
          <p:nvPr/>
        </p:nvSpPr>
        <p:spPr>
          <a:xfrm>
            <a:off x="838200" y="2024781"/>
            <a:ext cx="5404658" cy="4137189"/>
          </a:xfrm>
          <a:prstGeom prst="rect">
            <a:avLst/>
          </a:prstGeom>
        </p:spPr>
        <p:txBody>
          <a:bodyPr vert="horz" lIns="91440" tIns="45720" rIns="91440" bIns="45720" rtlCol="0">
            <a:normAutofit fontScale="32500" lnSpcReduction="20000"/>
          </a:bodyPr>
          <a:lstStyle/>
          <a:p>
            <a:pPr marL="342900" indent="-342900">
              <a:lnSpc>
                <a:spcPct val="90000"/>
              </a:lnSpc>
              <a:spcBef>
                <a:spcPts val="1000"/>
              </a:spcBef>
              <a:spcAft>
                <a:spcPts val="1000"/>
              </a:spcAft>
              <a:buClr>
                <a:schemeClr val="accent2"/>
              </a:buClr>
              <a:buFont typeface="+mj-lt"/>
              <a:buAutoNum type="arabicPeriod"/>
            </a:pPr>
            <a:r>
              <a:rPr lang="en-US" sz="5100" b="1" dirty="0"/>
              <a:t>Inspiration and Role Models</a:t>
            </a:r>
          </a:p>
          <a:p>
            <a:pPr marL="342900" indent="-342900">
              <a:lnSpc>
                <a:spcPct val="90000"/>
              </a:lnSpc>
              <a:spcBef>
                <a:spcPts val="1000"/>
              </a:spcBef>
              <a:spcAft>
                <a:spcPts val="1000"/>
              </a:spcAft>
              <a:buClr>
                <a:schemeClr val="accent2"/>
              </a:buClr>
              <a:buFont typeface="+mj-lt"/>
              <a:buAutoNum type="arabicPeriod"/>
            </a:pPr>
            <a:endParaRPr lang="en-US" sz="5100" b="1" dirty="0"/>
          </a:p>
          <a:p>
            <a:pPr marL="342900" indent="-342900">
              <a:lnSpc>
                <a:spcPct val="90000"/>
              </a:lnSpc>
              <a:spcBef>
                <a:spcPts val="1000"/>
              </a:spcBef>
              <a:spcAft>
                <a:spcPts val="1000"/>
              </a:spcAft>
              <a:buClr>
                <a:schemeClr val="accent2"/>
              </a:buClr>
              <a:buFont typeface="+mj-lt"/>
              <a:buAutoNum type="arabicPeriod"/>
            </a:pPr>
            <a:r>
              <a:rPr lang="en-US" sz="5100" b="1" dirty="0"/>
              <a:t>Breaking Gender Stereotypes</a:t>
            </a:r>
          </a:p>
          <a:p>
            <a:pPr marL="342900" indent="-342900">
              <a:lnSpc>
                <a:spcPct val="90000"/>
              </a:lnSpc>
              <a:spcBef>
                <a:spcPts val="1000"/>
              </a:spcBef>
              <a:spcAft>
                <a:spcPts val="1000"/>
              </a:spcAft>
              <a:buClr>
                <a:schemeClr val="accent2"/>
              </a:buClr>
              <a:buFont typeface="+mj-lt"/>
              <a:buAutoNum type="arabicPeriod"/>
            </a:pPr>
            <a:endParaRPr lang="en-US" sz="5100" b="1" dirty="0"/>
          </a:p>
          <a:p>
            <a:pPr marL="342900" indent="-342900">
              <a:lnSpc>
                <a:spcPct val="90000"/>
              </a:lnSpc>
              <a:spcBef>
                <a:spcPts val="1000"/>
              </a:spcBef>
              <a:spcAft>
                <a:spcPts val="1000"/>
              </a:spcAft>
              <a:buClr>
                <a:schemeClr val="accent2"/>
              </a:buClr>
              <a:buFont typeface="+mj-lt"/>
              <a:buAutoNum type="arabicPeriod"/>
            </a:pPr>
            <a:r>
              <a:rPr lang="en-US" sz="5100" b="1" dirty="0"/>
              <a:t>Education and Engagement</a:t>
            </a:r>
          </a:p>
          <a:p>
            <a:pPr marL="342900" indent="-342900">
              <a:lnSpc>
                <a:spcPct val="90000"/>
              </a:lnSpc>
              <a:spcBef>
                <a:spcPts val="1000"/>
              </a:spcBef>
              <a:spcAft>
                <a:spcPts val="1000"/>
              </a:spcAft>
              <a:buClr>
                <a:schemeClr val="accent2"/>
              </a:buClr>
              <a:buFont typeface="+mj-lt"/>
              <a:buAutoNum type="arabicPeriod"/>
            </a:pPr>
            <a:endParaRPr lang="en-US" sz="5100" b="1" dirty="0"/>
          </a:p>
          <a:p>
            <a:pPr marL="342900" indent="-342900">
              <a:lnSpc>
                <a:spcPct val="90000"/>
              </a:lnSpc>
              <a:spcBef>
                <a:spcPts val="1000"/>
              </a:spcBef>
              <a:spcAft>
                <a:spcPts val="1000"/>
              </a:spcAft>
              <a:buClr>
                <a:schemeClr val="accent2"/>
              </a:buClr>
              <a:buFont typeface="+mj-lt"/>
              <a:buAutoNum type="arabicPeriod"/>
            </a:pPr>
            <a:r>
              <a:rPr lang="en-US" sz="5100" b="1" dirty="0"/>
              <a:t>Fostering a Diverse and Inclusive Future</a:t>
            </a:r>
          </a:p>
          <a:p>
            <a:pPr marL="342900" indent="-342900">
              <a:lnSpc>
                <a:spcPct val="90000"/>
              </a:lnSpc>
              <a:spcBef>
                <a:spcPts val="1000"/>
              </a:spcBef>
              <a:spcAft>
                <a:spcPts val="1000"/>
              </a:spcAft>
              <a:buClr>
                <a:schemeClr val="accent2"/>
              </a:buClr>
              <a:buFont typeface="+mj-lt"/>
              <a:buAutoNum type="arabicPeriod"/>
            </a:pPr>
            <a:endParaRPr lang="en-US" sz="5100" b="1" dirty="0"/>
          </a:p>
          <a:p>
            <a:pPr marL="342900" indent="-342900">
              <a:lnSpc>
                <a:spcPct val="90000"/>
              </a:lnSpc>
              <a:spcBef>
                <a:spcPts val="1000"/>
              </a:spcBef>
              <a:spcAft>
                <a:spcPts val="1000"/>
              </a:spcAft>
              <a:buClr>
                <a:schemeClr val="accent2"/>
              </a:buClr>
              <a:buFont typeface="+mj-lt"/>
              <a:buAutoNum type="arabicPeriod"/>
            </a:pPr>
            <a:r>
              <a:rPr lang="en-US" sz="5100" b="1" dirty="0"/>
              <a:t>Community and Advocacy</a:t>
            </a:r>
          </a:p>
          <a:p>
            <a:pPr marL="342900" indent="-342900">
              <a:lnSpc>
                <a:spcPct val="90000"/>
              </a:lnSpc>
              <a:spcBef>
                <a:spcPts val="1000"/>
              </a:spcBef>
              <a:spcAft>
                <a:spcPts val="1000"/>
              </a:spcAft>
              <a:buClr>
                <a:schemeClr val="accent2"/>
              </a:buClr>
              <a:buFont typeface="+mj-lt"/>
              <a:buAutoNum type="arabicPeriod"/>
            </a:pPr>
            <a:endParaRPr lang="en-US" sz="1300" dirty="0"/>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sz="quarter" idx="14"/>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7032" r="4103" b="-4"/>
          <a:stretch/>
        </p:blipFill>
        <p:spPr>
          <a:xfrm>
            <a:off x="6459795" y="2024780"/>
            <a:ext cx="4894006" cy="4137189"/>
          </a:xfrm>
          <a:noFill/>
        </p:spPr>
      </p:pic>
    </p:spTree>
    <p:extLst>
      <p:ext uri="{BB962C8B-B14F-4D97-AF65-F5344CB8AC3E}">
        <p14:creationId xmlns:p14="http://schemas.microsoft.com/office/powerpoint/2010/main" val="1649597717"/>
      </p:ext>
    </p:extLst>
  </p:cSld>
  <p:clrMapOvr>
    <a:masterClrMapping/>
  </p:clrMapOvr>
</p:sld>
</file>

<file path=ppt/theme/theme1.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C2645A-E767-4D7E-984D-234E531E455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{CF6C391D-4502-4572-B6B2-A4687D8604F9}tf55661986_win32</Template>
  <TotalTime>271</TotalTime>
  <Words>655</Words>
  <Application>Microsoft Office PowerPoint</Application>
  <PresentationFormat>Widescreen</PresentationFormat>
  <Paragraphs>63</Paragraphs>
  <Slides>12</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Calibri</vt:lpstr>
      <vt:lpstr>Calibri Light</vt:lpstr>
      <vt:lpstr>Imprint MT Shadow</vt:lpstr>
      <vt:lpstr>Source Sans 3</vt:lpstr>
      <vt:lpstr>Symbol</vt:lpstr>
      <vt:lpstr>Wingdings</vt:lpstr>
      <vt:lpstr>Custom</vt:lpstr>
      <vt:lpstr>      BY Gerard Vella</vt:lpstr>
      <vt:lpstr>AGENDA</vt:lpstr>
      <vt:lpstr>PowerPoint Presentation</vt:lpstr>
      <vt:lpstr>When integrating coding into the curriculum, accessibility and inclusivity are key to ensuring all students have equal opportunities to engage with and benefit from coding education. here are some key objectives for accessibility and curriculum integration: </vt:lpstr>
      <vt:lpstr>PowerPoint Presentation</vt:lpstr>
      <vt:lpstr>Platform Overview </vt:lpstr>
      <vt:lpstr>PowerPoint Presentation</vt:lpstr>
      <vt:lpstr>The term shero bolt in relation to steam (science, technology, engineering, arts, and mathematics) refers to initiatives, individuals, or organizations that actively work to empower and inspire young women, especially those from underrepresented groups, to engage with steam subjects and careers. the "shero" part of the term combines the concepts of "hero" and "she," symbolizing women who are champions in their fields, especially in traditionally male-dominated areas like technology and engineering.</vt:lpstr>
      <vt:lpstr>PowerPoint Presentation</vt:lpstr>
      <vt:lpstr>Impact on STEAM: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Gerard Vella</dc:creator>
  <cp:lastModifiedBy>Gerard Vella</cp:lastModifiedBy>
  <cp:revision>5</cp:revision>
  <dcterms:created xsi:type="dcterms:W3CDTF">2024-12-18T08:39:15Z</dcterms:created>
  <dcterms:modified xsi:type="dcterms:W3CDTF">2024-12-18T13:10:29Z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