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Red Hat Text"/>
      <p:regular r:id="rId17"/>
    </p:embeddedFont>
    <p:embeddedFont>
      <p:font typeface="Red Hat Text"/>
      <p:regular r:id="rId18"/>
    </p:embeddedFont>
    <p:embeddedFont>
      <p:font typeface="Red Hat Text"/>
      <p:regular r:id="rId19"/>
    </p:embeddedFont>
    <p:embeddedFont>
      <p:font typeface="Red Hat Text"/>
      <p:regular r:id="rId20"/>
    </p:embeddedFont>
    <p:embeddedFont>
      <p:font typeface="Roboto Light"/>
      <p:regular r:id="rId21"/>
    </p:embeddedFont>
    <p:embeddedFont>
      <p:font typeface="Roboto Light"/>
      <p:regular r:id="rId22"/>
    </p:embeddedFont>
    <p:embeddedFont>
      <p:font typeface="Roboto Light"/>
      <p:regular r:id="rId23"/>
    </p:embeddedFont>
    <p:embeddedFont>
      <p:font typeface="Roboto Light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504242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Enhancing Student Learning Through Creative Coding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271248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Creative coding offers a powerful tool to engage students, foster critical thinking, and enhance their learning experience.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837724" y="5324356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44" y="5331976"/>
            <a:ext cx="367665" cy="36766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40287" y="5306497"/>
            <a:ext cx="2040969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350" b="1" dirty="0">
                <a:solidFill>
                  <a:srgbClr val="3B3535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by Gerard Vella</a:t>
            </a:r>
            <a:endParaRPr lang="en-US" sz="23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84821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Conclusion: The Power of Creative Coding in Education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615220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Creative coding empowers students to learn, innovate, and express themselves in a way that is both engaging and impactful.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33719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Case Study 1: Coding Club Sparks Student Engagement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414004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Challenge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731306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 middle school struggled to engage students in STEM subjects. Many found traditional science and math classes uninspiring.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7614761" y="414004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Solution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614761" y="4731306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They established a coding club, where students learned programming basics and created interactive projects.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796885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Integrating Coding into the Curriculum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563892"/>
            <a:ext cx="3614618" cy="2889290"/>
          </a:xfrm>
          <a:prstGeom prst="roundRect">
            <a:avLst>
              <a:gd name="adj" fmla="val 1243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6563439" y="280320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Early Grades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63439" y="3298746"/>
            <a:ext cx="313598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Interactive storytelling and game design introduce coding concepts through engaging activities.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10178058" y="2563892"/>
            <a:ext cx="3614618" cy="2889290"/>
          </a:xfrm>
          <a:prstGeom prst="roundRect">
            <a:avLst>
              <a:gd name="adj" fmla="val 1243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10417373" y="280320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Middle Grades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17373" y="3298746"/>
            <a:ext cx="3135987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Students learn basic programming languages and create projects using text-based code, developing critical thinking skills.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6324124" y="5692497"/>
            <a:ext cx="7468553" cy="1740218"/>
          </a:xfrm>
          <a:prstGeom prst="roundRect">
            <a:avLst>
              <a:gd name="adj" fmla="val 2063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6563439" y="593181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High School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63439" y="6427351"/>
            <a:ext cx="698992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Advanced coding projects challenge students to solve complex problems, prepare them for college and careers.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212175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Fostering Collaboration and Problem-Solving</a:t>
            </a:r>
            <a:endParaRPr lang="en-US" sz="44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4" y="2979182"/>
            <a:ext cx="1196816" cy="21232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393513" y="321849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Teamwork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393513" y="3714036"/>
            <a:ext cx="591276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Coding projects require students to collaborate, share ideas, and solve problems as a team, building essential skills.</a:t>
            </a:r>
            <a:endParaRPr lang="en-US" sz="18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5102423"/>
            <a:ext cx="1196816" cy="191500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393513" y="534173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Critical Thinking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393513" y="5837277"/>
            <a:ext cx="59127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Students develop logical thinking, analyze problems, break them down, and devise creative solutions.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96766"/>
            <a:ext cx="1207258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Showcasing Student Projects and Achievements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1979533"/>
            <a:ext cx="6297930" cy="389239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617112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Animation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6666667"/>
            <a:ext cx="6297930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Students demonstrate creativity and technical skills through animations and interactive storytelling.</a:t>
            </a:r>
            <a:endParaRPr lang="en-US" sz="1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627" y="1979533"/>
            <a:ext cx="6298049" cy="389239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94627" y="617112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Game Design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94627" y="6666667"/>
            <a:ext cx="629804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Students learn game development principles, create games that test their coding skills and problem-solving abilities.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7125" y="972383"/>
            <a:ext cx="12590859" cy="678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300"/>
              </a:lnSpc>
              <a:buNone/>
            </a:pPr>
            <a:r>
              <a:rPr lang="en-US" sz="42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Case Study 2: Coding and the Arts Unlock Creativity</a:t>
            </a:r>
            <a:endParaRPr lang="en-US" sz="42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7278" y="2111931"/>
            <a:ext cx="2147649" cy="167663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16693" y="2936438"/>
            <a:ext cx="88583" cy="461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600"/>
              </a:lnSpc>
              <a:buNone/>
            </a:pPr>
            <a:r>
              <a:rPr lang="en-US" sz="22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365552" y="2342555"/>
            <a:ext cx="2713196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Visual Arts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5365552" y="2819995"/>
            <a:ext cx="8227100" cy="737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Students explore digital painting, graphic design, and interactive art using programming languages.</a:t>
            </a:r>
            <a:endParaRPr lang="en-US" sz="1800" dirty="0"/>
          </a:p>
        </p:txBody>
      </p:sp>
      <p:sp>
        <p:nvSpPr>
          <p:cNvPr id="7" name="Shape 4"/>
          <p:cNvSpPr/>
          <p:nvPr/>
        </p:nvSpPr>
        <p:spPr>
          <a:xfrm>
            <a:off x="5192554" y="3802142"/>
            <a:ext cx="8573095" cy="15240"/>
          </a:xfrm>
          <a:prstGeom prst="roundRect">
            <a:avLst>
              <a:gd name="adj" fmla="val 226994"/>
            </a:avLst>
          </a:prstGeom>
          <a:solidFill>
            <a:srgbClr val="D9CECE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53" y="3846195"/>
            <a:ext cx="4295299" cy="167663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74544" y="4453890"/>
            <a:ext cx="172998" cy="461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600"/>
              </a:lnSpc>
              <a:buNone/>
            </a:pPr>
            <a:r>
              <a:rPr lang="en-US" sz="22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250" dirty="0"/>
          </a:p>
        </p:txBody>
      </p:sp>
      <p:sp>
        <p:nvSpPr>
          <p:cNvPr id="10" name="Text 6"/>
          <p:cNvSpPr/>
          <p:nvPr/>
        </p:nvSpPr>
        <p:spPr>
          <a:xfrm>
            <a:off x="6439376" y="4076819"/>
            <a:ext cx="2713196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Music</a:t>
            </a:r>
            <a:endParaRPr lang="en-US" sz="2100" dirty="0"/>
          </a:p>
        </p:txBody>
      </p:sp>
      <p:sp>
        <p:nvSpPr>
          <p:cNvPr id="11" name="Text 7"/>
          <p:cNvSpPr/>
          <p:nvPr/>
        </p:nvSpPr>
        <p:spPr>
          <a:xfrm>
            <a:off x="6439376" y="4554260"/>
            <a:ext cx="7153275" cy="737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Coding empowers students to compose music, experiment with sound, and create interactive musical experiences.</a:t>
            </a:r>
            <a:endParaRPr lang="en-US" sz="1800" dirty="0"/>
          </a:p>
        </p:txBody>
      </p:sp>
      <p:sp>
        <p:nvSpPr>
          <p:cNvPr id="12" name="Shape 8"/>
          <p:cNvSpPr/>
          <p:nvPr/>
        </p:nvSpPr>
        <p:spPr>
          <a:xfrm>
            <a:off x="6266378" y="5536406"/>
            <a:ext cx="7499271" cy="15240"/>
          </a:xfrm>
          <a:prstGeom prst="roundRect">
            <a:avLst>
              <a:gd name="adj" fmla="val 226994"/>
            </a:avLst>
          </a:prstGeom>
          <a:solidFill>
            <a:srgbClr val="D9CECE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29" y="5580459"/>
            <a:ext cx="6442948" cy="167663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74544" y="6188154"/>
            <a:ext cx="172998" cy="461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600"/>
              </a:lnSpc>
              <a:buNone/>
            </a:pPr>
            <a:r>
              <a:rPr lang="en-US" sz="22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250" dirty="0"/>
          </a:p>
        </p:txBody>
      </p:sp>
      <p:sp>
        <p:nvSpPr>
          <p:cNvPr id="15" name="Text 10"/>
          <p:cNvSpPr/>
          <p:nvPr/>
        </p:nvSpPr>
        <p:spPr>
          <a:xfrm>
            <a:off x="7513201" y="5811083"/>
            <a:ext cx="2713196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Theater</a:t>
            </a:r>
            <a:endParaRPr lang="en-US" sz="2100" dirty="0"/>
          </a:p>
        </p:txBody>
      </p:sp>
      <p:sp>
        <p:nvSpPr>
          <p:cNvPr id="16" name="Text 11"/>
          <p:cNvSpPr/>
          <p:nvPr/>
        </p:nvSpPr>
        <p:spPr>
          <a:xfrm>
            <a:off x="7513201" y="6288524"/>
            <a:ext cx="6079450" cy="737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Coding enhances stage design, lighting, sound effects, and even allows for interactive performances.</a:t>
            </a:r>
            <a:endParaRPr lang="en-US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607106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Blending Coding with Visual and Performing Arts</a:t>
            </a:r>
            <a:endParaRPr lang="en-US" sz="44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4" y="3374112"/>
            <a:ext cx="598408" cy="5984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7724" y="421183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Digital Painting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837724" y="4707374"/>
            <a:ext cx="3554730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Students learn to code visual effects, create dynamic art, and explore artistic possibilities with digital tools.</a:t>
            </a:r>
            <a:endParaRPr lang="en-US" sz="18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427" y="3374112"/>
            <a:ext cx="598408" cy="5984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51427" y="421183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Interactive Music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4751427" y="4707374"/>
            <a:ext cx="3554849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Students create music that responds to user interaction, learn about algorithms, and understand the relationship between sound and code.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31858"/>
            <a:ext cx="1142607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Empowering Students to Express Themselves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714625"/>
            <a:ext cx="3238738" cy="1740218"/>
          </a:xfrm>
          <a:prstGeom prst="roundRect">
            <a:avLst>
              <a:gd name="adj" fmla="val 2063"/>
            </a:avLst>
          </a:prstGeom>
          <a:solidFill>
            <a:srgbClr val="F3E8E8"/>
          </a:solidFill>
          <a:ln/>
        </p:spPr>
      </p:sp>
      <p:sp>
        <p:nvSpPr>
          <p:cNvPr id="4" name="Text 2"/>
          <p:cNvSpPr/>
          <p:nvPr/>
        </p:nvSpPr>
        <p:spPr>
          <a:xfrm>
            <a:off x="1077039" y="3345418"/>
            <a:ext cx="91916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50"/>
              </a:lnSpc>
              <a:buNone/>
            </a:pPr>
            <a:r>
              <a:rPr lang="en-US" sz="23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4315778" y="295394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Creativity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4315778" y="3449479"/>
            <a:ext cx="923758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Coding empowers students to express their unique ideas, solve problems creatively, and develop their artistic vision.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4196120" y="4439603"/>
            <a:ext cx="9476899" cy="15240"/>
          </a:xfrm>
          <a:prstGeom prst="roundRect">
            <a:avLst>
              <a:gd name="adj" fmla="val 235611"/>
            </a:avLst>
          </a:prstGeom>
          <a:solidFill>
            <a:srgbClr val="D9CECE"/>
          </a:solidFill>
          <a:ln/>
        </p:spPr>
      </p:sp>
      <p:sp>
        <p:nvSpPr>
          <p:cNvPr id="8" name="Shape 6"/>
          <p:cNvSpPr/>
          <p:nvPr/>
        </p:nvSpPr>
        <p:spPr>
          <a:xfrm>
            <a:off x="837724" y="4574500"/>
            <a:ext cx="6477476" cy="2123242"/>
          </a:xfrm>
          <a:prstGeom prst="roundRect">
            <a:avLst>
              <a:gd name="adj" fmla="val 1691"/>
            </a:avLst>
          </a:prstGeom>
          <a:solidFill>
            <a:srgbClr val="F3E8E8"/>
          </a:solidFill>
          <a:ln/>
        </p:spPr>
      </p:sp>
      <p:sp>
        <p:nvSpPr>
          <p:cNvPr id="9" name="Text 7"/>
          <p:cNvSpPr/>
          <p:nvPr/>
        </p:nvSpPr>
        <p:spPr>
          <a:xfrm>
            <a:off x="1077039" y="5396746"/>
            <a:ext cx="179546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50"/>
              </a:lnSpc>
              <a:buNone/>
            </a:pPr>
            <a:r>
              <a:rPr lang="en-US" sz="23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350" dirty="0"/>
          </a:p>
        </p:txBody>
      </p:sp>
      <p:sp>
        <p:nvSpPr>
          <p:cNvPr id="10" name="Text 8"/>
          <p:cNvSpPr/>
          <p:nvPr/>
        </p:nvSpPr>
        <p:spPr>
          <a:xfrm>
            <a:off x="7554516" y="481381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Confidence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554516" y="5309354"/>
            <a:ext cx="599884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Students gain confidence in their abilities, become more comfortable with technology, and embrace new learning experiences.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996202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Measuring the Impact on Academic Performance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882866"/>
            <a:ext cx="7468553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00"/>
              </a:lnSpc>
              <a:buNone/>
            </a:pPr>
            <a:r>
              <a:rPr lang="en-US" sz="6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30%</a:t>
            </a:r>
            <a:endParaRPr lang="en-US" sz="6200" dirty="0"/>
          </a:p>
        </p:txBody>
      </p:sp>
      <p:sp>
        <p:nvSpPr>
          <p:cNvPr id="5" name="Text 2"/>
          <p:cNvSpPr/>
          <p:nvPr/>
        </p:nvSpPr>
        <p:spPr>
          <a:xfrm>
            <a:off x="8650248" y="497181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Improved Grades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324124" y="5467350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Studies have shown that coding can enhance academic performance, leading to significant improvements in grades.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2025-01-03T13:08:28Z</dcterms:created>
  <dcterms:modified xsi:type="dcterms:W3CDTF">2025-01-03T13:08:28Z</dcterms:modified>
</cp:coreProperties>
</file>