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sldIdLst>
    <p:sldId id="298" r:id="rId5"/>
    <p:sldId id="299"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9" r:id="rId34"/>
    <p:sldId id="3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19" autoAdjust="0"/>
  </p:normalViewPr>
  <p:slideViewPr>
    <p:cSldViewPr snapToGrid="0">
      <p:cViewPr varScale="1">
        <p:scale>
          <a:sx n="78" d="100"/>
          <a:sy n="78" d="100"/>
        </p:scale>
        <p:origin x="89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131BCC-2B7C-494E-B2F4-2517DBF8AB0C}" type="datetimeFigureOut">
              <a:rPr lang="en-US" smtClean="0"/>
              <a:t>5/7/2025</a:t>
            </a:fld>
            <a:endParaRPr lang="en-US"/>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35AF8-B157-4071-9836-1DF4D70FC186}" type="slidenum">
              <a:rPr lang="en-US" smtClean="0"/>
              <a:t>‹#›</a:t>
            </a:fld>
            <a:endParaRPr lang="en-US"/>
          </a:p>
        </p:txBody>
      </p:sp>
    </p:spTree>
    <p:extLst>
      <p:ext uri="{BB962C8B-B14F-4D97-AF65-F5344CB8AC3E}">
        <p14:creationId xmlns:p14="http://schemas.microsoft.com/office/powerpoint/2010/main" val="1978777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2</a:t>
            </a:fld>
            <a:endParaRPr lang="en-US"/>
          </a:p>
        </p:txBody>
      </p:sp>
    </p:spTree>
    <p:extLst>
      <p:ext uri="{BB962C8B-B14F-4D97-AF65-F5344CB8AC3E}">
        <p14:creationId xmlns:p14="http://schemas.microsoft.com/office/powerpoint/2010/main" val="2387196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ro-RO" dirty="0"/>
              <a:t>...</a:t>
            </a:r>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19</a:t>
            </a:fld>
            <a:endParaRPr lang="en-US"/>
          </a:p>
        </p:txBody>
      </p:sp>
    </p:spTree>
    <p:extLst>
      <p:ext uri="{BB962C8B-B14F-4D97-AF65-F5344CB8AC3E}">
        <p14:creationId xmlns:p14="http://schemas.microsoft.com/office/powerpoint/2010/main" val="157612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26</a:t>
            </a:fld>
            <a:endParaRPr lang="en-US"/>
          </a:p>
        </p:txBody>
      </p:sp>
    </p:spTree>
    <p:extLst>
      <p:ext uri="{BB962C8B-B14F-4D97-AF65-F5344CB8AC3E}">
        <p14:creationId xmlns:p14="http://schemas.microsoft.com/office/powerpoint/2010/main" val="365288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3</a:t>
            </a:fld>
            <a:endParaRPr lang="en-US"/>
          </a:p>
        </p:txBody>
      </p:sp>
    </p:spTree>
    <p:extLst>
      <p:ext uri="{BB962C8B-B14F-4D97-AF65-F5344CB8AC3E}">
        <p14:creationId xmlns:p14="http://schemas.microsoft.com/office/powerpoint/2010/main" val="287348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4</a:t>
            </a:fld>
            <a:endParaRPr lang="en-US"/>
          </a:p>
        </p:txBody>
      </p:sp>
    </p:spTree>
    <p:extLst>
      <p:ext uri="{BB962C8B-B14F-4D97-AF65-F5344CB8AC3E}">
        <p14:creationId xmlns:p14="http://schemas.microsoft.com/office/powerpoint/2010/main" val="135353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5</a:t>
            </a:fld>
            <a:endParaRPr lang="en-US"/>
          </a:p>
        </p:txBody>
      </p:sp>
    </p:spTree>
    <p:extLst>
      <p:ext uri="{BB962C8B-B14F-4D97-AF65-F5344CB8AC3E}">
        <p14:creationId xmlns:p14="http://schemas.microsoft.com/office/powerpoint/2010/main" val="132038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6</a:t>
            </a:fld>
            <a:endParaRPr lang="en-US"/>
          </a:p>
        </p:txBody>
      </p:sp>
    </p:spTree>
    <p:extLst>
      <p:ext uri="{BB962C8B-B14F-4D97-AF65-F5344CB8AC3E}">
        <p14:creationId xmlns:p14="http://schemas.microsoft.com/office/powerpoint/2010/main" val="234482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9</a:t>
            </a:fld>
            <a:endParaRPr lang="en-US"/>
          </a:p>
        </p:txBody>
      </p:sp>
    </p:spTree>
    <p:extLst>
      <p:ext uri="{BB962C8B-B14F-4D97-AF65-F5344CB8AC3E}">
        <p14:creationId xmlns:p14="http://schemas.microsoft.com/office/powerpoint/2010/main" val="226540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12</a:t>
            </a:fld>
            <a:endParaRPr lang="en-US"/>
          </a:p>
        </p:txBody>
      </p:sp>
    </p:spTree>
    <p:extLst>
      <p:ext uri="{BB962C8B-B14F-4D97-AF65-F5344CB8AC3E}">
        <p14:creationId xmlns:p14="http://schemas.microsoft.com/office/powerpoint/2010/main" val="320640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sz="2400" b="1" dirty="0">
              <a:latin typeface="Aptos" panose="020B0004020202020204" pitchFamily="34" charset="0"/>
            </a:endParaRPr>
          </a:p>
        </p:txBody>
      </p:sp>
      <p:sp>
        <p:nvSpPr>
          <p:cNvPr id="4" name="Substituent număr diapozitiv 3"/>
          <p:cNvSpPr>
            <a:spLocks noGrp="1"/>
          </p:cNvSpPr>
          <p:nvPr>
            <p:ph type="sldNum" sz="quarter" idx="5"/>
          </p:nvPr>
        </p:nvSpPr>
        <p:spPr/>
        <p:txBody>
          <a:bodyPr/>
          <a:lstStyle/>
          <a:p>
            <a:fld id="{5B035AF8-B157-4071-9836-1DF4D70FC186}" type="slidenum">
              <a:rPr lang="en-US" smtClean="0"/>
              <a:t>13</a:t>
            </a:fld>
            <a:endParaRPr lang="en-US"/>
          </a:p>
        </p:txBody>
      </p:sp>
    </p:spTree>
    <p:extLst>
      <p:ext uri="{BB962C8B-B14F-4D97-AF65-F5344CB8AC3E}">
        <p14:creationId xmlns:p14="http://schemas.microsoft.com/office/powerpoint/2010/main" val="1793738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b="1" dirty="0"/>
          </a:p>
        </p:txBody>
      </p:sp>
      <p:sp>
        <p:nvSpPr>
          <p:cNvPr id="4" name="Substituent număr diapozitiv 3"/>
          <p:cNvSpPr>
            <a:spLocks noGrp="1"/>
          </p:cNvSpPr>
          <p:nvPr>
            <p:ph type="sldNum" sz="quarter" idx="5"/>
          </p:nvPr>
        </p:nvSpPr>
        <p:spPr/>
        <p:txBody>
          <a:bodyPr/>
          <a:lstStyle/>
          <a:p>
            <a:fld id="{5B035AF8-B157-4071-9836-1DF4D70FC186}" type="slidenum">
              <a:rPr lang="en-US" smtClean="0"/>
              <a:t>16</a:t>
            </a:fld>
            <a:endParaRPr lang="en-US"/>
          </a:p>
        </p:txBody>
      </p:sp>
    </p:spTree>
    <p:extLst>
      <p:ext uri="{BB962C8B-B14F-4D97-AF65-F5344CB8AC3E}">
        <p14:creationId xmlns:p14="http://schemas.microsoft.com/office/powerpoint/2010/main" val="88654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ro-RO"/>
              <a:t>Faceți clic pentru a edita stilul de titlu coordonator</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o-RO"/>
              <a:t>Faceți clic pentru a edita stilul de subtitlu coordonator</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5/7/2025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5/7/2025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5/7/2025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5/7/2025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1097280" y="2958274"/>
            <a:ext cx="4639736" cy="2910821"/>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515944" y="2958273"/>
            <a:ext cx="4639736" cy="2910821"/>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5/7/2025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5/7/2025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Necompleta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5/7/2025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ro-RO"/>
              <a:t>Faceți clic pentru a edita stilul de titlu coordonator</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5/7/2025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5/7/2025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5/7/2025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ro.wikipedia.org/wiki/Transilvania" TargetMode="External"/><Relationship Id="rId13" Type="http://schemas.openxmlformats.org/officeDocument/2006/relationships/hyperlink" Target="https://ro.wikipedia.org/wiki/Retragerea_roman%C4%83" TargetMode="External"/><Relationship Id="rId3" Type="http://schemas.openxmlformats.org/officeDocument/2006/relationships/hyperlink" Target="https://ro.wikipedia.org/wiki/Carpi" TargetMode="External"/><Relationship Id="rId7" Type="http://schemas.openxmlformats.org/officeDocument/2006/relationships/hyperlink" Target="https://ro.wikipedia.org/wiki/275" TargetMode="External"/><Relationship Id="rId12" Type="http://schemas.openxmlformats.org/officeDocument/2006/relationships/hyperlink" Target="https://ro.wikipedia.org/wiki/Dacia_Ripensis" TargetMode="External"/><Relationship Id="rId17" Type="http://schemas.openxmlformats.org/officeDocument/2006/relationships/hyperlink" Target="https://ro.wikipedia.org/wiki/Sibiu" TargetMode="External"/><Relationship Id="rId2" Type="http://schemas.openxmlformats.org/officeDocument/2006/relationships/hyperlink" Target="https://ro.wikipedia.org/wiki/Go%C8%9Bi" TargetMode="External"/><Relationship Id="rId16" Type="http://schemas.openxmlformats.org/officeDocument/2006/relationships/hyperlink" Target="https://ro.wikipedia.org/wiki/Donariul_de_la_Biertan" TargetMode="External"/><Relationship Id="rId1" Type="http://schemas.openxmlformats.org/officeDocument/2006/relationships/slideLayout" Target="../slideLayouts/slideLayout7.xml"/><Relationship Id="rId6" Type="http://schemas.openxmlformats.org/officeDocument/2006/relationships/hyperlink" Target="https://ro.wikipedia.org/wiki/271" TargetMode="External"/><Relationship Id="rId11" Type="http://schemas.openxmlformats.org/officeDocument/2006/relationships/hyperlink" Target="https://ro.wikipedia.org/wiki/Dacia_Aurelian%C4%83" TargetMode="External"/><Relationship Id="rId5" Type="http://schemas.openxmlformats.org/officeDocument/2006/relationships/hyperlink" Target="https://ro.wikipedia.org/wiki/Dacia_roman%C4%83" TargetMode="External"/><Relationship Id="rId15" Type="http://schemas.openxmlformats.org/officeDocument/2006/relationships/hyperlink" Target="https://ro.wikipedia.org/wiki/Romanizare_(cultur%C4%83)" TargetMode="External"/><Relationship Id="rId10" Type="http://schemas.openxmlformats.org/officeDocument/2006/relationships/hyperlink" Target="https://ro.wikipedia.org/wiki/Oltenia" TargetMode="External"/><Relationship Id="rId4" Type="http://schemas.openxmlformats.org/officeDocument/2006/relationships/hyperlink" Target="https://ro.wikipedia.org/wiki/Aurelian" TargetMode="External"/><Relationship Id="rId9" Type="http://schemas.openxmlformats.org/officeDocument/2006/relationships/hyperlink" Target="https://ro.wikipedia.org/wiki/Banat" TargetMode="External"/><Relationship Id="rId14" Type="http://schemas.openxmlformats.org/officeDocument/2006/relationships/hyperlink" Target="https://ro.wikipedia.org/wiki/Diocle%C8%9Bian"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ro.wikipedia.org/wiki/Cre%C8%99tinism" TargetMode="External"/><Relationship Id="rId7" Type="http://schemas.openxmlformats.org/officeDocument/2006/relationships/hyperlink" Target="https://ro.wikipedia.org/wiki/Tomis" TargetMode="External"/><Relationship Id="rId2" Type="http://schemas.openxmlformats.org/officeDocument/2006/relationships/hyperlink" Target="https://ro.wikipedia.org/wiki/313" TargetMode="External"/><Relationship Id="rId1" Type="http://schemas.openxmlformats.org/officeDocument/2006/relationships/slideLayout" Target="../slideLayouts/slideLayout7.xml"/><Relationship Id="rId6" Type="http://schemas.openxmlformats.org/officeDocument/2006/relationships/hyperlink" Target="https://ro.wikipedia.org/wiki/Sucidava" TargetMode="External"/><Relationship Id="rId5" Type="http://schemas.openxmlformats.org/officeDocument/2006/relationships/hyperlink" Target="https://ro.wikipedia.org/wiki/Moesia" TargetMode="External"/><Relationship Id="rId4" Type="http://schemas.openxmlformats.org/officeDocument/2006/relationships/hyperlink" Target="https://ro.wikipedia.org/wiki/Dacia" TargetMode="External"/><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hyperlink" Target="https://ro.wikipedia.org/wiki/Forul_roman" TargetMode="External"/><Relationship Id="rId13" Type="http://schemas.openxmlformats.org/officeDocument/2006/relationships/hyperlink" Target="https://ro.wikipedia.org/wiki/Evul_Mediu" TargetMode="External"/><Relationship Id="rId3" Type="http://schemas.openxmlformats.org/officeDocument/2006/relationships/hyperlink" Target="https://ro.wikipedia.org/wiki/Monument" TargetMode="External"/><Relationship Id="rId7" Type="http://schemas.openxmlformats.org/officeDocument/2006/relationships/hyperlink" Target="https://ro.wikipedia.org/wiki/Forul_lui_Traian" TargetMode="External"/><Relationship Id="rId12" Type="http://schemas.openxmlformats.org/officeDocument/2006/relationships/hyperlink" Target="https://ro.wikipedia.org/wiki/Papa_Paul_al_III-lea" TargetMode="Externa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hyperlink" Target="https://ro.wikipedia.org/wiki/Dacia" TargetMode="External"/><Relationship Id="rId11" Type="http://schemas.openxmlformats.org/officeDocument/2006/relationships/hyperlink" Target="https://ro.wikipedia.org/wiki/Carrara" TargetMode="External"/><Relationship Id="rId5" Type="http://schemas.openxmlformats.org/officeDocument/2006/relationships/hyperlink" Target="https://ro.wikipedia.org/wiki/Traian" TargetMode="External"/><Relationship Id="rId15" Type="http://schemas.openxmlformats.org/officeDocument/2006/relationships/hyperlink" Target="https://ro.wikipedia.org/wiki/Sf%C3%A2ntul_Petru" TargetMode="External"/><Relationship Id="rId10" Type="http://schemas.openxmlformats.org/officeDocument/2006/relationships/hyperlink" Target="https://ro.wikipedia.org/wiki/Basorelief" TargetMode="External"/><Relationship Id="rId4" Type="http://schemas.openxmlformats.org/officeDocument/2006/relationships/hyperlink" Target="https://ro.wikipedia.org/wiki/Roma" TargetMode="External"/><Relationship Id="rId9" Type="http://schemas.openxmlformats.org/officeDocument/2006/relationships/hyperlink" Target="https://ro.wikipedia.org/wiki/113" TargetMode="External"/><Relationship Id="rId14" Type="http://schemas.openxmlformats.org/officeDocument/2006/relationships/hyperlink" Target="https://ro.wikipedia.org/wiki/Papa_Sixt_al_V-le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ro.wikipedia.org/wiki/Wikipedia:FE" TargetMode="External"/><Relationship Id="rId13" Type="http://schemas.openxmlformats.org/officeDocument/2006/relationships/hyperlink" Target="https://ro.wikipedia.org/wiki/Cod:LMI:HD-I-s-A-03205" TargetMode="External"/><Relationship Id="rId3" Type="http://schemas.openxmlformats.org/officeDocument/2006/relationships/hyperlink" Target="https://ro.wikipedia.org/wiki/Sarmizegetusa_Regia" TargetMode="External"/><Relationship Id="rId7" Type="http://schemas.openxmlformats.org/officeDocument/2006/relationships/hyperlink" Target="https://ro.wikipedia.org/wiki/Ulpia_Traiana_Sarmizegetusa#cite_note-1" TargetMode="External"/><Relationship Id="rId12" Type="http://schemas.openxmlformats.org/officeDocument/2006/relationships/hyperlink" Target="https://ro.wikipedia.org/wiki/Cod_LMI" TargetMode="External"/><Relationship Id="rId2" Type="http://schemas.openxmlformats.org/officeDocument/2006/relationships/hyperlink" Target="https://ro.wikipedia.org/wiki/Dacia_roman%C4%83" TargetMode="External"/><Relationship Id="rId16" Type="http://schemas.openxmlformats.org/officeDocument/2006/relationships/hyperlink" Target="https://ro.wikipedia.org/wiki/Muzeul_de_Arheologie_Sarmizegetusa" TargetMode="External"/><Relationship Id="rId1" Type="http://schemas.openxmlformats.org/officeDocument/2006/relationships/slideLayout" Target="../slideLayouts/slideLayout7.xml"/><Relationship Id="rId6" Type="http://schemas.openxmlformats.org/officeDocument/2006/relationships/hyperlink" Target="https://ro.wikipedia.org/wiki/Traian" TargetMode="External"/><Relationship Id="rId11" Type="http://schemas.openxmlformats.org/officeDocument/2006/relationships/hyperlink" Target="https://ro.wikipedia.org/wiki/Retragerea_aurelian%C4%83" TargetMode="External"/><Relationship Id="rId5" Type="http://schemas.openxmlformats.org/officeDocument/2006/relationships/hyperlink" Target="https://ro.wikipedia.org/wiki/Al_Doilea_R%C4%83zboi_Daco-Roman" TargetMode="External"/><Relationship Id="rId15" Type="http://schemas.openxmlformats.org/officeDocument/2006/relationships/hyperlink" Target="https://ro.wikipedia.org/wiki/Jude%C8%9Bul_Hunedoara" TargetMode="External"/><Relationship Id="rId10" Type="http://schemas.openxmlformats.org/officeDocument/2006/relationships/hyperlink" Target="https://ro.wikipedia.org/wiki/Alexandru_Sever" TargetMode="External"/><Relationship Id="rId4" Type="http://schemas.openxmlformats.org/officeDocument/2006/relationships/hyperlink" Target="https://ro.wikipedia.org/wiki/Dacia" TargetMode="External"/><Relationship Id="rId9" Type="http://schemas.openxmlformats.org/officeDocument/2006/relationships/hyperlink" Target="https://ro.wikipedia.org/wiki/Hadrian" TargetMode="External"/><Relationship Id="rId14" Type="http://schemas.openxmlformats.org/officeDocument/2006/relationships/hyperlink" Target="https://ro.wikipedia.org/wiki/Sarmizegetusa,_Hunedoar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britishmuseum.org/" TargetMode="External"/><Relationship Id="rId2" Type="http://schemas.openxmlformats.org/officeDocument/2006/relationships/hyperlink" Target="https://commons.wikimedia.org/" TargetMode="Externa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hyperlink" Target="https://erasmus-plus.ec.europa.eu/" TargetMode="External"/><Relationship Id="rId4" Type="http://schemas.openxmlformats.org/officeDocument/2006/relationships/hyperlink" Target="https://www.europeana.e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72075" y="-164802"/>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rot="10800000" flipV="1">
            <a:off x="7930017" y="4507546"/>
            <a:ext cx="3354863" cy="1106271"/>
          </a:xfrm>
        </p:spPr>
        <p:txBody>
          <a:bodyPr anchor="b">
            <a:noAutofit/>
          </a:bodyPr>
          <a:lstStyle/>
          <a:p>
            <a:pPr>
              <a:lnSpc>
                <a:spcPct val="107000"/>
              </a:lnSpc>
              <a:spcAft>
                <a:spcPts val="800"/>
              </a:spcAft>
            </a:pPr>
            <a:r>
              <a:rPr lang="it-IT" sz="2000" b="1" i="1" kern="0" dirty="0">
                <a:effectLst/>
                <a:latin typeface="Cambria" panose="02040503050406030204" pitchFamily="18" charset="0"/>
                <a:ea typeface="Times New Roman" panose="02020603050405020304" pitchFamily="18" charset="0"/>
                <a:cs typeface="Times New Roman" panose="02020603050405020304" pitchFamily="18" charset="0"/>
              </a:rPr>
              <a:t>LEGATURI ISTORICE INTRE POPORUL ROMAN SI CEL ITALIAN</a:t>
            </a:r>
            <a:r>
              <a:rPr lang="ro-RO" sz="2000" b="1" i="1" kern="0">
                <a:latin typeface="Cambria" panose="02040503050406030204" pitchFamily="18" charset="0"/>
                <a:ea typeface="Times New Roman" panose="02020603050405020304" pitchFamily="18" charset="0"/>
                <a:cs typeface="Times New Roman" panose="02020603050405020304" pitchFamily="18" charset="0"/>
              </a:rPr>
              <a:t>             </a:t>
            </a: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	</a:t>
            </a:r>
            <a:b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b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Prof. GINA VOICU</a:t>
            </a:r>
            <a:b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b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Dir. CLAUDIA STUPINEANU</a:t>
            </a:r>
            <a:b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b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Dir. Adj. TEODORA PICLISAN</a:t>
            </a:r>
            <a:b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b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Sc. </a:t>
            </a:r>
            <a:r>
              <a:rPr lang="ro-RO" sz="2000" b="1" kern="0" dirty="0" err="1">
                <a:effectLst/>
                <a:latin typeface="Cambria" panose="02040503050406030204" pitchFamily="18" charset="0"/>
                <a:ea typeface="Times New Roman" panose="02020603050405020304" pitchFamily="18" charset="0"/>
                <a:cs typeface="Times New Roman" panose="02020603050405020304" pitchFamily="18" charset="0"/>
              </a:rPr>
              <a:t>Gimn</a:t>
            </a: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 Nr.2</a:t>
            </a:r>
            <a:b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b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Fundeni – </a:t>
            </a:r>
            <a:r>
              <a:rPr lang="ro-RO" sz="2000" b="1" kern="0" dirty="0" err="1">
                <a:effectLst/>
                <a:latin typeface="Cambria" panose="02040503050406030204" pitchFamily="18" charset="0"/>
                <a:ea typeface="Times New Roman" panose="02020603050405020304" pitchFamily="18" charset="0"/>
                <a:cs typeface="Times New Roman" panose="02020603050405020304" pitchFamily="18" charset="0"/>
              </a:rPr>
              <a:t>Dobroesti</a:t>
            </a: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 </a:t>
            </a:r>
            <a:b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br>
            <a:r>
              <a:rPr lang="ro-RO" sz="2000" b="1" kern="0" dirty="0" err="1">
                <a:effectLst/>
                <a:latin typeface="Cambria" panose="02040503050406030204" pitchFamily="18" charset="0"/>
                <a:ea typeface="Times New Roman" panose="02020603050405020304" pitchFamily="18" charset="0"/>
                <a:cs typeface="Times New Roman" panose="02020603050405020304" pitchFamily="18" charset="0"/>
              </a:rPr>
              <a:t>Judetul</a:t>
            </a:r>
            <a: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t> Ilfov</a:t>
            </a:r>
            <a:b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br>
            <a:br>
              <a:rPr lang="ro-RO" sz="2000" b="1" kern="0" dirty="0">
                <a:effectLst/>
                <a:latin typeface="Cambria" panose="02040503050406030204" pitchFamily="18" charset="0"/>
                <a:ea typeface="Times New Roman" panose="02020603050405020304" pitchFamily="18" charset="0"/>
                <a:cs typeface="Times New Roman" panose="02020603050405020304" pitchFamily="18"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4400" dirty="0">
              <a:solidFill>
                <a:schemeClr val="tx1"/>
              </a:solidFill>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5"/>
            <a:ext cx="3205640" cy="1632735"/>
          </a:xfrm>
        </p:spPr>
        <p:txBody>
          <a:bodyPr anchor="t">
            <a:normAutofit/>
          </a:bodyPr>
          <a:lstStyle/>
          <a:p>
            <a:pPr>
              <a:lnSpc>
                <a:spcPct val="100000"/>
              </a:lnSpc>
            </a:pPr>
            <a:r>
              <a:rPr lang="ro-RO" sz="1600" dirty="0"/>
              <a:t> </a:t>
            </a:r>
            <a:endParaRPr lang="en-US" sz="1600" dirty="0"/>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our lost years  Flowers the Oracle  fx harp instrumental, ethereal instrumental, neoclassical (1)">
            <a:hlinkClick r:id="" action="ppaction://media"/>
            <a:extLst>
              <a:ext uri="{FF2B5EF4-FFF2-40B4-BE49-F238E27FC236}">
                <a16:creationId xmlns:a16="http://schemas.microsoft.com/office/drawing/2014/main" id="{76B3A26C-B488-3A95-D560-B1FA2B19C5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67144" y="5913437"/>
            <a:ext cx="487363" cy="487363"/>
          </a:xfrm>
          <a:prstGeom prst="rect">
            <a:avLst/>
          </a:prstGeom>
        </p:spPr>
      </p:pic>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7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a:extLst>
              <a:ext uri="{FF2B5EF4-FFF2-40B4-BE49-F238E27FC236}">
                <a16:creationId xmlns:a16="http://schemas.microsoft.com/office/drawing/2014/main" id="{FF506843-F5D8-0AE1-8F38-23A5F94406EE}"/>
              </a:ext>
            </a:extLst>
          </p:cNvPr>
          <p:cNvSpPr txBox="1"/>
          <p:nvPr/>
        </p:nvSpPr>
        <p:spPr>
          <a:xfrm>
            <a:off x="256674" y="385011"/>
            <a:ext cx="11678652" cy="4344331"/>
          </a:xfrm>
          <a:prstGeom prst="rect">
            <a:avLst/>
          </a:prstGeom>
          <a:noFill/>
        </p:spPr>
        <p:txBody>
          <a:bodyPr wrap="square" rtlCol="0">
            <a:spAutoFit/>
          </a:bodyPr>
          <a:lstStyle/>
          <a:p>
            <a:pPr>
              <a:lnSpc>
                <a:spcPct val="107000"/>
              </a:lnSpc>
              <a:spcAft>
                <a:spcPts val="800"/>
              </a:spcAft>
              <a:buNone/>
            </a:pPr>
            <a:r>
              <a:rPr lang="it-IT" sz="2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ro-RO" sz="2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it-IT" sz="2400" b="1" kern="0" dirty="0">
                <a:effectLst/>
                <a:latin typeface="Aptos" panose="020B0004020202020204" pitchFamily="34" charset="0"/>
                <a:ea typeface="Times New Roman" panose="02020603050405020304" pitchFamily="18" charset="0"/>
                <a:cs typeface="Times New Roman" panose="02020603050405020304" pitchFamily="18" charset="0"/>
              </a:rPr>
              <a:t>Explorarea legăturilor istorice, culturale și lingvistice dintre România și Italia</a:t>
            </a:r>
            <a:endParaRPr lang="en-US" sz="2400" b="1" kern="1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it-IT" sz="2400" b="1" kern="0" dirty="0">
                <a:effectLst/>
                <a:latin typeface="Aptos" panose="020B0004020202020204" pitchFamily="34" charset="0"/>
                <a:ea typeface="Times New Roman" panose="02020603050405020304" pitchFamily="18" charset="0"/>
                <a:cs typeface="Times New Roman" panose="02020603050405020304" pitchFamily="18" charset="0"/>
              </a:rPr>
              <a:t> </a:t>
            </a:r>
            <a:endParaRPr lang="en-US" sz="2400" b="1" kern="1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buNone/>
            </a:pP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În fața atacurilor repetate ale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2" tooltip="Goți"/>
              </a:rPr>
              <a:t>goților</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și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3" tooltip="Carpi"/>
              </a:rPr>
              <a:t>carpilor</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împăratul roman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4" tooltip="Aurelian"/>
              </a:rPr>
              <a:t>Aurelian</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s-a hotărât să abandoneze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5" tooltip="Dacia romană"/>
              </a:rPr>
              <a:t>provincia romană Dacia</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 scurtat frontierele imperiale și între anii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6" tooltip="271"/>
              </a:rPr>
              <a:t>271</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7" tooltip="275"/>
              </a:rPr>
              <a:t>275</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în două etape, armatele romane au părăsit partea nordică-</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8" tooltip="Transilvania"/>
              </a:rPr>
              <a:t>Transilvania</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apoi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9"/>
              </a:rPr>
              <a:t>Banatul</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și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0" tooltip="Oltenia"/>
              </a:rPr>
              <a:t>Oltenia</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Părăsirea provinciei de către armată și administrație au atras stingerea rapidă a vieții urbane și, implicit, declinul activităților economice, precum și retragerea în așezările rurale. Pentru a acoperi rușinoasa acțiune de părăsire a Daciei, Aurelian a înființat o nouă provincie-</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1" tooltip="Dacia Aureliană"/>
              </a:rPr>
              <a:t>Dacia Aureliană</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formată din partea de răsărit a Moesiei Superior și din partea de apus a Moesiei Inferior. Aceasta a fost împărțită în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2" tooltip="Dacia Ripensis"/>
              </a:rPr>
              <a:t>Dacia Ripensis</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(cu capitală la Rariara) și Dacia Mediteraneană (cu capitală la Serdica).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buNone/>
            </a:pPr>
            <a:r>
              <a:rPr lang="ro-RO"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După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3" tooltip="Retragerea romană"/>
              </a:rPr>
              <a:t>retragerea romană</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din 271, legăturile cu Imperiul Roman aflat la sud de Dunăre nu au fost rupte. Cetățile și orașele de pe malul stâng al Dunării s-au aflat în atenția împăraților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4" tooltip="Dioclețian"/>
              </a:rPr>
              <a:t>Dioclețian</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Constantin cel Mare și Iustinian.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5" tooltip="Romanizare (cultură)"/>
              </a:rPr>
              <a:t>Romanizarea</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 fost continuată de soldații romani, negustorii și misionarii creștini, veniți din imperiu.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tăText 4">
            <a:extLst>
              <a:ext uri="{FF2B5EF4-FFF2-40B4-BE49-F238E27FC236}">
                <a16:creationId xmlns:a16="http://schemas.microsoft.com/office/drawing/2014/main" id="{4C0EDE21-689B-EFF7-7D85-4EA6F5929932}"/>
              </a:ext>
            </a:extLst>
          </p:cNvPr>
          <p:cNvSpPr txBox="1"/>
          <p:nvPr/>
        </p:nvSpPr>
        <p:spPr>
          <a:xfrm>
            <a:off x="256675" y="4531724"/>
            <a:ext cx="11678652" cy="1559209"/>
          </a:xfrm>
          <a:prstGeom prst="rect">
            <a:avLst/>
          </a:prstGeom>
          <a:noFill/>
        </p:spPr>
        <p:txBody>
          <a:bodyPr wrap="square" rtlCol="0">
            <a:spAutoFit/>
          </a:bodyPr>
          <a:lstStyle/>
          <a:p>
            <a:pPr>
              <a:lnSpc>
                <a:spcPct val="107000"/>
              </a:lnSpc>
              <a:spcBef>
                <a:spcPts val="600"/>
              </a:spcBef>
              <a:spcAft>
                <a:spcPts val="1200"/>
              </a:spcAft>
            </a:pPr>
            <a:r>
              <a:rPr lang="ro-RO"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Continuitatea este atestată de descoperirile arheologice din spațiul vechii Dacii. Inscripțiile din secolul IV atestă că limba latină era vorbită în continuare în Dacia după retragerea aureliană. </a:t>
            </a:r>
            <a:r>
              <a:rPr lang="en-US" sz="1800" u="sng" kern="0" dirty="0" err="1">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6" tooltip="Donariul de la Biertan"/>
              </a:rPr>
              <a:t>Donariul</a:t>
            </a:r>
            <a:r>
              <a:rPr lang="en-US"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6" tooltip="Donariul de la Biertan"/>
              </a:rPr>
              <a:t> de la </a:t>
            </a:r>
            <a:r>
              <a:rPr lang="en-US" sz="1800" u="sng" kern="0" dirty="0" err="1">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6" tooltip="Donariul de la Biertan"/>
              </a:rPr>
              <a:t>Biertan</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din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județul</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7" tooltip="Sibiu"/>
              </a:rPr>
              <a:t>Sibiu</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relicvă</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creștină</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din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secolul</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IV,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conține</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inscripția</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latină</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i="1"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"Ego </a:t>
            </a:r>
            <a:r>
              <a:rPr lang="en-US" sz="1800" i="1"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Zenovius</a:t>
            </a:r>
            <a:r>
              <a:rPr lang="en-US" sz="1800" i="1"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votum </a:t>
            </a:r>
            <a:r>
              <a:rPr lang="en-US" sz="1800" i="1"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posui</a:t>
            </a:r>
            <a:r>
              <a:rPr lang="en-US" sz="1800" i="1"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(Eu,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Zenoviu</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am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depus</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darul</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fiind</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o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altă</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dovadă</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vorbirii</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limbii</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latine</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în</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Dacia, </a:t>
            </a:r>
            <a:r>
              <a:rPr lang="en-US" sz="1800" kern="0" dirty="0" err="1">
                <a:solidFill>
                  <a:srgbClr val="202122"/>
                </a:solidFill>
                <a:effectLst/>
                <a:latin typeface="Cambria" panose="02040503050406030204" pitchFamily="18" charset="0"/>
                <a:ea typeface="Times New Roman" panose="02020603050405020304" pitchFamily="18" charset="0"/>
                <a:cs typeface="Arial" panose="020B0604020202020204" pitchFamily="34" charset="0"/>
              </a:rPr>
              <a:t>după</a:t>
            </a:r>
            <a:r>
              <a:rPr lang="en-US"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271. </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Retragerea nu a lăsat fosta provincie fără structura politică, formându-se pe teritoriul fostei colonii așa-numitele "obști sătești".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67982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29511D18-46BB-1C47-A1F4-1DEC92C00E82}"/>
              </a:ext>
            </a:extLst>
          </p:cNvPr>
          <p:cNvSpPr txBox="1"/>
          <p:nvPr/>
        </p:nvSpPr>
        <p:spPr>
          <a:xfrm>
            <a:off x="265814" y="382772"/>
            <a:ext cx="11823405" cy="1855573"/>
          </a:xfrm>
          <a:prstGeom prst="rect">
            <a:avLst/>
          </a:prstGeom>
          <a:noFill/>
        </p:spPr>
        <p:txBody>
          <a:bodyPr wrap="square" rtlCol="0">
            <a:spAutoFit/>
          </a:bodyPr>
          <a:lstStyle/>
          <a:p>
            <a:pPr>
              <a:lnSpc>
                <a:spcPct val="107000"/>
              </a:lnSpc>
              <a:spcBef>
                <a:spcPts val="600"/>
              </a:spcBef>
              <a:spcAft>
                <a:spcPts val="1200"/>
              </a:spcAft>
            </a:pPr>
            <a:r>
              <a:rPr lang="ro-RO"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Până în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2" tooltip="313"/>
              </a:rPr>
              <a:t>313</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3" tooltip="Creștinism"/>
              </a:rPr>
              <a:t>creștinismul</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 pătruns în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4" tooltip="Dacia"/>
              </a:rPr>
              <a:t>Dacia</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și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5" tooltip="Moesia"/>
              </a:rPr>
              <a:t>Moesia</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răspândit de misionari creștini, contribuind la strângerea legăturilor daco-romanilor cu romanitatea sud-dunăreană și la continuarea romanizării în regiunile nord-dunărene. Prezența creștinismului pe teritoriul Daciei este dovedit de numeroasele descoperiri: opaițe cu semnul crucii, basilici ca cele de la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6" tooltip="Sucidava"/>
              </a:rPr>
              <a:t>Sucidava</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din secolul VI, </a:t>
            </a:r>
            <a:r>
              <a:rPr lang="it-IT" sz="1800" u="sng" kern="0"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7" tooltip="Tomis"/>
              </a:rPr>
              <a:t>Tomis</a:t>
            </a:r>
            <a:r>
              <a:rPr lang="it-IT" sz="1800"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(secolele IV-VI). Au apărut treptat episcopate ca Justiniana Prima sau Tomis. Originea latină a creștinismului românesc este dovedită de termenii creștini din limba latină: </a:t>
            </a:r>
            <a:r>
              <a:rPr lang="it-IT" sz="1800" i="1" kern="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Dumnezeu-Domine Deus, cruce, creștin, înger, biserica-basilica.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tăText 2">
            <a:extLst>
              <a:ext uri="{FF2B5EF4-FFF2-40B4-BE49-F238E27FC236}">
                <a16:creationId xmlns:a16="http://schemas.microsoft.com/office/drawing/2014/main" id="{F4A12C4A-7580-1052-23F4-764A97437B9E}"/>
              </a:ext>
            </a:extLst>
          </p:cNvPr>
          <p:cNvSpPr txBox="1"/>
          <p:nvPr/>
        </p:nvSpPr>
        <p:spPr>
          <a:xfrm>
            <a:off x="435935" y="2509284"/>
            <a:ext cx="10877107" cy="857222"/>
          </a:xfrm>
          <a:prstGeom prst="rect">
            <a:avLst/>
          </a:prstGeom>
          <a:noFill/>
        </p:spPr>
        <p:txBody>
          <a:bodyPr wrap="square" rtlCol="0">
            <a:spAutoFit/>
          </a:bodyPr>
          <a:lstStyle/>
          <a:p>
            <a:pPr>
              <a:buNone/>
            </a:pPr>
            <a:endParaRPr lang="en-US" sz="1400" dirty="0">
              <a:effectLst/>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Contextul general: cucerirea Daciei de către Imperiul Roman a marcat începutul unui lung proces de influențe reciproce.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ine 3" descr="Cetățeni Ai Romei Antice și Simboluri De Cultură Desene Animate Ilustrate  Cu Vectori Izolați. Stock Vector - Ilustrare din uman, izolat: 216000028">
            <a:extLst>
              <a:ext uri="{FF2B5EF4-FFF2-40B4-BE49-F238E27FC236}">
                <a16:creationId xmlns:a16="http://schemas.microsoft.com/office/drawing/2014/main" id="{D52CEB37-DF69-2C15-35E7-629CC07DC16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5935" y="3722104"/>
            <a:ext cx="2945219" cy="2224871"/>
          </a:xfrm>
          <a:prstGeom prst="rect">
            <a:avLst/>
          </a:prstGeom>
          <a:noFill/>
          <a:ln>
            <a:noFill/>
          </a:ln>
        </p:spPr>
      </p:pic>
      <p:pic>
        <p:nvPicPr>
          <p:cNvPr id="5" name="Imagine 4" descr="Roma Antică | Istorie, religie, societate | Twinkl RO">
            <a:extLst>
              <a:ext uri="{FF2B5EF4-FFF2-40B4-BE49-F238E27FC236}">
                <a16:creationId xmlns:a16="http://schemas.microsoft.com/office/drawing/2014/main" id="{66CB4FA5-E14F-F4E7-4585-D4E5335252B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83404" y="3429000"/>
            <a:ext cx="4787031" cy="2768715"/>
          </a:xfrm>
          <a:prstGeom prst="rect">
            <a:avLst/>
          </a:prstGeom>
          <a:noFill/>
          <a:ln>
            <a:noFill/>
          </a:ln>
        </p:spPr>
      </p:pic>
    </p:spTree>
    <p:extLst>
      <p:ext uri="{BB962C8B-B14F-4D97-AF65-F5344CB8AC3E}">
        <p14:creationId xmlns:p14="http://schemas.microsoft.com/office/powerpoint/2010/main" val="333667178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Stilul tradițional românesc, prilej de sărbătoare | Agenția de presă Rador">
            <a:extLst>
              <a:ext uri="{FF2B5EF4-FFF2-40B4-BE49-F238E27FC236}">
                <a16:creationId xmlns:a16="http://schemas.microsoft.com/office/drawing/2014/main" id="{1FB455E7-EB1A-0145-FB86-CA8107054A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172" y="520996"/>
            <a:ext cx="5561398" cy="5124893"/>
          </a:xfrm>
          <a:prstGeom prst="rect">
            <a:avLst/>
          </a:prstGeom>
          <a:noFill/>
          <a:ln>
            <a:noFill/>
          </a:ln>
        </p:spPr>
      </p:pic>
      <p:pic>
        <p:nvPicPr>
          <p:cNvPr id="3" name="Imagine 2" descr="O Hartă Antică Pe Un Zid De Cărămidă Al Muzeului Vatican Editorial Photo -  Imagine din curte, construit: 55105381">
            <a:extLst>
              <a:ext uri="{FF2B5EF4-FFF2-40B4-BE49-F238E27FC236}">
                <a16:creationId xmlns:a16="http://schemas.microsoft.com/office/drawing/2014/main" id="{BB5EBBCA-8767-7A23-88DD-BB3D524080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6096000" y="757191"/>
            <a:ext cx="5930442" cy="4652502"/>
          </a:xfrm>
          <a:prstGeom prst="rect">
            <a:avLst/>
          </a:prstGeom>
          <a:noFill/>
          <a:ln>
            <a:noFill/>
          </a:ln>
        </p:spPr>
      </p:pic>
      <p:sp>
        <p:nvSpPr>
          <p:cNvPr id="5" name="CasetăText 4">
            <a:extLst>
              <a:ext uri="{FF2B5EF4-FFF2-40B4-BE49-F238E27FC236}">
                <a16:creationId xmlns:a16="http://schemas.microsoft.com/office/drawing/2014/main" id="{40E835F7-3DBB-4342-71DF-ED4D4714A6DB}"/>
              </a:ext>
            </a:extLst>
          </p:cNvPr>
          <p:cNvSpPr txBox="1"/>
          <p:nvPr/>
        </p:nvSpPr>
        <p:spPr>
          <a:xfrm>
            <a:off x="855406" y="3083442"/>
            <a:ext cx="11523407" cy="3231654"/>
          </a:xfrm>
          <a:prstGeom prst="rect">
            <a:avLst/>
          </a:prstGeom>
          <a:noFill/>
        </p:spPr>
        <p:txBody>
          <a:bodyPr wrap="square">
            <a:spAutoFit/>
          </a:bodyPr>
          <a:lstStyle/>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r>
              <a:rPr lang="ro-RO" sz="2400" b="1" dirty="0"/>
              <a:t>        </a:t>
            </a:r>
            <a:r>
              <a:rPr lang="ro-RO" sz="2400" b="1" dirty="0">
                <a:latin typeface="Aptos" panose="020B0004020202020204" pitchFamily="34" charset="0"/>
              </a:rPr>
              <a:t>ELEMENTE ETNOGRAFICE INSPIRATE DIN ARHITECTURA ROMANA   </a:t>
            </a:r>
            <a:endParaRPr lang="en-US" sz="2400" b="1" dirty="0">
              <a:latin typeface="Aptos" panose="020B0004020202020204" pitchFamily="34" charset="0"/>
            </a:endParaRPr>
          </a:p>
        </p:txBody>
      </p:sp>
    </p:spTree>
    <p:extLst>
      <p:ext uri="{BB962C8B-B14F-4D97-AF65-F5344CB8AC3E}">
        <p14:creationId xmlns:p14="http://schemas.microsoft.com/office/powerpoint/2010/main" val="317805297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Motive traditionale romanesti – care sunt principalele simboluri si care  este semnificatica lor – Blog – IE Nationala">
            <a:extLst>
              <a:ext uri="{FF2B5EF4-FFF2-40B4-BE49-F238E27FC236}">
                <a16:creationId xmlns:a16="http://schemas.microsoft.com/office/drawing/2014/main" id="{B384D2AE-C9B5-546D-2402-7CCBB39645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21987" y="56299"/>
            <a:ext cx="4100571" cy="5678309"/>
          </a:xfrm>
          <a:prstGeom prst="rect">
            <a:avLst/>
          </a:prstGeom>
          <a:noFill/>
          <a:ln>
            <a:noFill/>
          </a:ln>
        </p:spPr>
      </p:pic>
      <p:pic>
        <p:nvPicPr>
          <p:cNvPr id="3" name="Imagine 2" descr="Sticker bordură cu motive tradiţionale româneşti 22, alb, negru și rosu">
            <a:extLst>
              <a:ext uri="{FF2B5EF4-FFF2-40B4-BE49-F238E27FC236}">
                <a16:creationId xmlns:a16="http://schemas.microsoft.com/office/drawing/2014/main" id="{3AF51C44-96F0-AEF1-DD9D-3C4DB87DD3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219" y="-32555"/>
            <a:ext cx="5082047" cy="2619862"/>
          </a:xfrm>
          <a:prstGeom prst="rect">
            <a:avLst/>
          </a:prstGeom>
          <a:noFill/>
          <a:ln>
            <a:noFill/>
          </a:ln>
        </p:spPr>
      </p:pic>
      <p:pic>
        <p:nvPicPr>
          <p:cNvPr id="4" name="Imagine 3" descr="ia romanati">
            <a:extLst>
              <a:ext uri="{FF2B5EF4-FFF2-40B4-BE49-F238E27FC236}">
                <a16:creationId xmlns:a16="http://schemas.microsoft.com/office/drawing/2014/main" id="{C3058212-A601-675D-2BEA-172285D1F6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71" y="3074049"/>
            <a:ext cx="5183742" cy="3114099"/>
          </a:xfrm>
          <a:prstGeom prst="rect">
            <a:avLst/>
          </a:prstGeom>
          <a:noFill/>
          <a:ln>
            <a:noFill/>
          </a:ln>
        </p:spPr>
      </p:pic>
      <p:sp>
        <p:nvSpPr>
          <p:cNvPr id="6" name="CasetăText 5">
            <a:extLst>
              <a:ext uri="{FF2B5EF4-FFF2-40B4-BE49-F238E27FC236}">
                <a16:creationId xmlns:a16="http://schemas.microsoft.com/office/drawing/2014/main" id="{2796C5CD-2DB8-6533-874C-799405BFEFA0}"/>
              </a:ext>
            </a:extLst>
          </p:cNvPr>
          <p:cNvSpPr txBox="1"/>
          <p:nvPr/>
        </p:nvSpPr>
        <p:spPr>
          <a:xfrm>
            <a:off x="6027174" y="3093544"/>
            <a:ext cx="5869858" cy="3046988"/>
          </a:xfrm>
          <a:prstGeom prst="rect">
            <a:avLst/>
          </a:prstGeom>
          <a:noFill/>
        </p:spPr>
        <p:txBody>
          <a:bodyPr wrap="square">
            <a:spAutoFit/>
          </a:bodyPr>
          <a:lstStyle/>
          <a:p>
            <a:endParaRPr lang="ro-RO" sz="1800" b="1" dirty="0">
              <a:latin typeface="Aptos" panose="020B0004020202020204" pitchFamily="34" charset="0"/>
            </a:endParaRPr>
          </a:p>
          <a:p>
            <a:endParaRPr lang="ro-RO" b="1" dirty="0">
              <a:latin typeface="Aptos" panose="020B0004020202020204" pitchFamily="34" charset="0"/>
            </a:endParaRPr>
          </a:p>
          <a:p>
            <a:endParaRPr lang="ro-RO" sz="1800" b="1" dirty="0">
              <a:latin typeface="Aptos" panose="020B0004020202020204" pitchFamily="34" charset="0"/>
            </a:endParaRPr>
          </a:p>
          <a:p>
            <a:endParaRPr lang="ro-RO" b="1" dirty="0">
              <a:latin typeface="Aptos" panose="020B0004020202020204" pitchFamily="34" charset="0"/>
            </a:endParaRPr>
          </a:p>
          <a:p>
            <a:endParaRPr lang="ro-RO" sz="1800" b="1" dirty="0">
              <a:latin typeface="Aptos" panose="020B0004020202020204" pitchFamily="34" charset="0"/>
            </a:endParaRPr>
          </a:p>
          <a:p>
            <a:endParaRPr lang="ro-RO" b="1" dirty="0">
              <a:latin typeface="Aptos" panose="020B0004020202020204" pitchFamily="34" charset="0"/>
            </a:endParaRPr>
          </a:p>
          <a:p>
            <a:endParaRPr lang="ro-RO" sz="1800" b="1" dirty="0">
              <a:latin typeface="Aptos" panose="020B0004020202020204" pitchFamily="34" charset="0"/>
            </a:endParaRPr>
          </a:p>
          <a:p>
            <a:endParaRPr lang="ro-RO" b="1" dirty="0">
              <a:latin typeface="Aptos" panose="020B0004020202020204" pitchFamily="34" charset="0"/>
            </a:endParaRPr>
          </a:p>
          <a:p>
            <a:r>
              <a:rPr lang="ro-RO" b="1" dirty="0">
                <a:latin typeface="Aptos" panose="020B0004020202020204" pitchFamily="34" charset="0"/>
              </a:rPr>
              <a:t> </a:t>
            </a:r>
            <a:r>
              <a:rPr lang="ro-RO" sz="2400" b="1" dirty="0">
                <a:latin typeface="Aptos" panose="020B0004020202020204" pitchFamily="34" charset="0"/>
              </a:rPr>
              <a:t>MOTIVE POPULARE ROMANESTI DIN DIFERITE REGIUNI ALE TARII</a:t>
            </a:r>
            <a:endParaRPr lang="en-US" sz="2400" b="1" dirty="0">
              <a:latin typeface="Aptos" panose="020B0004020202020204" pitchFamily="34" charset="0"/>
            </a:endParaRPr>
          </a:p>
        </p:txBody>
      </p:sp>
    </p:spTree>
    <p:extLst>
      <p:ext uri="{BB962C8B-B14F-4D97-AF65-F5344CB8AC3E}">
        <p14:creationId xmlns:p14="http://schemas.microsoft.com/office/powerpoint/2010/main" val="123439274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Arhitectură, Restaurare și Urbanism în România - Biserica Cașin (numită  uneori Mănăstirea Cașin), proiectată de arhitectul Dimitrie  Ionescu-Berechet (27 ianuarie1896 – 1 iulie 1969) este una din cele mai  mari biserici ortodoxe">
            <a:extLst>
              <a:ext uri="{FF2B5EF4-FFF2-40B4-BE49-F238E27FC236}">
                <a16:creationId xmlns:a16="http://schemas.microsoft.com/office/drawing/2014/main" id="{6F60B783-7F53-6BDA-BF0F-62DB6A6AB5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411" y="225763"/>
            <a:ext cx="3829434" cy="5899138"/>
          </a:xfrm>
          <a:prstGeom prst="rect">
            <a:avLst/>
          </a:prstGeom>
          <a:noFill/>
          <a:ln>
            <a:noFill/>
          </a:ln>
        </p:spPr>
      </p:pic>
      <p:pic>
        <p:nvPicPr>
          <p:cNvPr id="3" name="Imagine 2" descr="Roma - Colaj 3, Rome and Vatican city - Italia - Carte poștală - 18582">
            <a:extLst>
              <a:ext uri="{FF2B5EF4-FFF2-40B4-BE49-F238E27FC236}">
                <a16:creationId xmlns:a16="http://schemas.microsoft.com/office/drawing/2014/main" id="{06A6A9A3-DFA4-36D3-EF03-EF1974896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6348" y="0"/>
            <a:ext cx="6053200" cy="3473343"/>
          </a:xfrm>
          <a:prstGeom prst="rect">
            <a:avLst/>
          </a:prstGeom>
          <a:noFill/>
          <a:ln>
            <a:noFill/>
          </a:ln>
        </p:spPr>
      </p:pic>
      <p:pic>
        <p:nvPicPr>
          <p:cNvPr id="4" name="Imagine 3" descr="Coloana Traian din Roma - Fotografie de stoc Columna Lui Traian fără redevențe">
            <a:extLst>
              <a:ext uri="{FF2B5EF4-FFF2-40B4-BE49-F238E27FC236}">
                <a16:creationId xmlns:a16="http://schemas.microsoft.com/office/drawing/2014/main" id="{73C89CB5-D046-33CE-27B8-7606D99921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0194" y="3429001"/>
            <a:ext cx="5736892" cy="2695900"/>
          </a:xfrm>
          <a:prstGeom prst="rect">
            <a:avLst/>
          </a:prstGeom>
          <a:noFill/>
          <a:ln>
            <a:noFill/>
          </a:ln>
        </p:spPr>
      </p:pic>
    </p:spTree>
    <p:extLst>
      <p:ext uri="{BB962C8B-B14F-4D97-AF65-F5344CB8AC3E}">
        <p14:creationId xmlns:p14="http://schemas.microsoft.com/office/powerpoint/2010/main" val="175506453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Originile românilor - Wikipedia">
            <a:extLst>
              <a:ext uri="{FF2B5EF4-FFF2-40B4-BE49-F238E27FC236}">
                <a16:creationId xmlns:a16="http://schemas.microsoft.com/office/drawing/2014/main" id="{1A077753-A223-B3F7-08D9-6A7D16414F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496" y="202019"/>
            <a:ext cx="3513239" cy="2601698"/>
          </a:xfrm>
          <a:prstGeom prst="rect">
            <a:avLst/>
          </a:prstGeom>
          <a:noFill/>
          <a:ln>
            <a:noFill/>
          </a:ln>
        </p:spPr>
      </p:pic>
      <p:pic>
        <p:nvPicPr>
          <p:cNvPr id="3" name="Imagine 2" descr="art historia: Ce ne facem cu protocronistii, cu hiperboreenii si pelasgii">
            <a:extLst>
              <a:ext uri="{FF2B5EF4-FFF2-40B4-BE49-F238E27FC236}">
                <a16:creationId xmlns:a16="http://schemas.microsoft.com/office/drawing/2014/main" id="{43328ADF-13E9-377C-02C8-8A18885001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9183" y="286281"/>
            <a:ext cx="4618463" cy="1827654"/>
          </a:xfrm>
          <a:prstGeom prst="rect">
            <a:avLst/>
          </a:prstGeom>
          <a:noFill/>
          <a:ln>
            <a:noFill/>
          </a:ln>
        </p:spPr>
      </p:pic>
      <p:pic>
        <p:nvPicPr>
          <p:cNvPr id="4" name="Imagine 3" descr="Învață ușor istoria!">
            <a:extLst>
              <a:ext uri="{FF2B5EF4-FFF2-40B4-BE49-F238E27FC236}">
                <a16:creationId xmlns:a16="http://schemas.microsoft.com/office/drawing/2014/main" id="{6CF1E0F7-4889-73D3-CD99-D2F05BD8CE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942" y="2942295"/>
            <a:ext cx="4588989" cy="3108670"/>
          </a:xfrm>
          <a:prstGeom prst="rect">
            <a:avLst/>
          </a:prstGeom>
          <a:noFill/>
          <a:ln>
            <a:noFill/>
          </a:ln>
        </p:spPr>
      </p:pic>
      <p:pic>
        <p:nvPicPr>
          <p:cNvPr id="5" name="Imagine 4" descr="Învață ușor istoria!">
            <a:extLst>
              <a:ext uri="{FF2B5EF4-FFF2-40B4-BE49-F238E27FC236}">
                <a16:creationId xmlns:a16="http://schemas.microsoft.com/office/drawing/2014/main" id="{F46536B5-C47A-8BF8-9C6F-D12C753CC8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0194" y="2529086"/>
            <a:ext cx="5454580" cy="3506516"/>
          </a:xfrm>
          <a:prstGeom prst="rect">
            <a:avLst/>
          </a:prstGeom>
          <a:noFill/>
          <a:ln>
            <a:noFill/>
          </a:ln>
        </p:spPr>
      </p:pic>
    </p:spTree>
    <p:extLst>
      <p:ext uri="{BB962C8B-B14F-4D97-AF65-F5344CB8AC3E}">
        <p14:creationId xmlns:p14="http://schemas.microsoft.com/office/powerpoint/2010/main" val="428059217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De-a dacii și romanii»: O nouă introducere în istoria limbii și etnogenezei  românilor | Cabal in Kabul">
            <a:extLst>
              <a:ext uri="{FF2B5EF4-FFF2-40B4-BE49-F238E27FC236}">
                <a16:creationId xmlns:a16="http://schemas.microsoft.com/office/drawing/2014/main" id="{C49F5C7F-C631-CC0D-3218-66A291128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588" y="0"/>
            <a:ext cx="6148283" cy="2133600"/>
          </a:xfrm>
          <a:prstGeom prst="rect">
            <a:avLst/>
          </a:prstGeom>
          <a:noFill/>
          <a:ln>
            <a:noFill/>
          </a:ln>
        </p:spPr>
      </p:pic>
      <p:pic>
        <p:nvPicPr>
          <p:cNvPr id="3" name="Imagine 2" descr="Thraxus Ares - PANTEONUL MITIC ROMÂNESC Mircea Eliade în cartea Aspecte ale  mitului spune: ''S'ar putea spune că o parte din religia populară a Europei  precreştine a supravieţuit camuflată sau transformată în">
            <a:extLst>
              <a:ext uri="{FF2B5EF4-FFF2-40B4-BE49-F238E27FC236}">
                <a16:creationId xmlns:a16="http://schemas.microsoft.com/office/drawing/2014/main" id="{52E8D4B5-280F-32FD-294D-5905BBDB11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942" y="2424227"/>
            <a:ext cx="4702875" cy="3530006"/>
          </a:xfrm>
          <a:prstGeom prst="rect">
            <a:avLst/>
          </a:prstGeom>
          <a:noFill/>
          <a:ln>
            <a:noFill/>
          </a:ln>
        </p:spPr>
      </p:pic>
      <p:pic>
        <p:nvPicPr>
          <p:cNvPr id="4" name="Imagine 3" descr="Amfiteatrul din Acropola din Bergama, Turcia - Fotografie de stoc Pergamon fără redevențe">
            <a:extLst>
              <a:ext uri="{FF2B5EF4-FFF2-40B4-BE49-F238E27FC236}">
                <a16:creationId xmlns:a16="http://schemas.microsoft.com/office/drawing/2014/main" id="{811069AF-EF01-20E6-08E3-77D02A17DA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727" y="2424227"/>
            <a:ext cx="5235802" cy="3490675"/>
          </a:xfrm>
          <a:prstGeom prst="rect">
            <a:avLst/>
          </a:prstGeom>
          <a:noFill/>
          <a:ln>
            <a:noFill/>
          </a:ln>
        </p:spPr>
      </p:pic>
      <p:sp>
        <p:nvSpPr>
          <p:cNvPr id="6" name="CasetăText 5">
            <a:extLst>
              <a:ext uri="{FF2B5EF4-FFF2-40B4-BE49-F238E27FC236}">
                <a16:creationId xmlns:a16="http://schemas.microsoft.com/office/drawing/2014/main" id="{E8C585B4-1CBE-3E19-6176-2A515E2F6BC0}"/>
              </a:ext>
            </a:extLst>
          </p:cNvPr>
          <p:cNvSpPr txBox="1"/>
          <p:nvPr/>
        </p:nvSpPr>
        <p:spPr>
          <a:xfrm>
            <a:off x="3048000" y="3246792"/>
            <a:ext cx="6096000" cy="3600986"/>
          </a:xfrm>
          <a:prstGeom prst="rect">
            <a:avLst/>
          </a:prstGeom>
          <a:noFill/>
        </p:spPr>
        <p:txBody>
          <a:bodyPr wrap="square">
            <a:spAutoFit/>
          </a:bodyPr>
          <a:lstStyle/>
          <a:p>
            <a:endParaRPr lang="ro-RO" b="1" dirty="0"/>
          </a:p>
          <a:p>
            <a:endParaRPr lang="ro-RO" b="1" dirty="0"/>
          </a:p>
          <a:p>
            <a:endParaRPr lang="ro-RO" b="1" dirty="0"/>
          </a:p>
          <a:p>
            <a:endParaRPr lang="ro-RO" b="1" dirty="0"/>
          </a:p>
          <a:p>
            <a:endParaRPr lang="ro-RO" b="1" dirty="0"/>
          </a:p>
          <a:p>
            <a:endParaRPr lang="ro-RO" b="1" dirty="0"/>
          </a:p>
          <a:p>
            <a:endParaRPr lang="ro-RO" b="1" dirty="0"/>
          </a:p>
          <a:p>
            <a:endParaRPr lang="ro-RO" b="1" dirty="0"/>
          </a:p>
          <a:p>
            <a:endParaRPr lang="ro-RO" b="1" dirty="0"/>
          </a:p>
          <a:p>
            <a:endParaRPr lang="ro-RO" b="1" dirty="0"/>
          </a:p>
          <a:p>
            <a:r>
              <a:rPr lang="ro-RO" sz="2400" b="1" dirty="0">
                <a:latin typeface="Aptos" panose="020B0004020202020204" pitchFamily="34" charset="0"/>
              </a:rPr>
              <a:t>VESTIGII ANTICE ALE ISTORIEI NEAMULUI ROMANESC</a:t>
            </a:r>
            <a:endParaRPr lang="en-US" sz="2400" b="1" dirty="0">
              <a:latin typeface="Aptos" panose="020B0004020202020204" pitchFamily="34" charset="0"/>
            </a:endParaRPr>
          </a:p>
        </p:txBody>
      </p:sp>
    </p:spTree>
    <p:extLst>
      <p:ext uri="{BB962C8B-B14F-4D97-AF65-F5344CB8AC3E}">
        <p14:creationId xmlns:p14="http://schemas.microsoft.com/office/powerpoint/2010/main" val="420080574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3EEFD965-2200-7FED-01DD-B7791BFF1FCB}"/>
              </a:ext>
            </a:extLst>
          </p:cNvPr>
          <p:cNvSpPr txBox="1"/>
          <p:nvPr/>
        </p:nvSpPr>
        <p:spPr>
          <a:xfrm>
            <a:off x="180753" y="202019"/>
            <a:ext cx="5316280" cy="869149"/>
          </a:xfrm>
          <a:prstGeom prst="rect">
            <a:avLst/>
          </a:prstGeom>
          <a:noFill/>
        </p:spPr>
        <p:txBody>
          <a:bodyPr wrap="square" rtlCol="0">
            <a:spAutoFit/>
          </a:bodyPr>
          <a:lstStyle/>
          <a:p>
            <a:pPr>
              <a:lnSpc>
                <a:spcPct val="107000"/>
              </a:lnSpc>
              <a:spcAft>
                <a:spcPts val="800"/>
              </a:spcAft>
            </a:pPr>
            <a:r>
              <a:rPr lang="it-IT" sz="2400" b="1" kern="0" dirty="0">
                <a:effectLst/>
                <a:latin typeface="Aptos" panose="020B0004020202020204" pitchFamily="34" charset="0"/>
                <a:ea typeface="Times New Roman" panose="02020603050405020304" pitchFamily="18" charset="0"/>
                <a:cs typeface="Times New Roman" panose="02020603050405020304" pitchFamily="18" charset="0"/>
              </a:rPr>
              <a:t>Cucerirea Daciei de către Imperiul Roman</a:t>
            </a:r>
            <a:endParaRPr lang="en-US" sz="2400" kern="100" dirty="0">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6" name="Imagine 5">
            <a:extLst>
              <a:ext uri="{FF2B5EF4-FFF2-40B4-BE49-F238E27FC236}">
                <a16:creationId xmlns:a16="http://schemas.microsoft.com/office/drawing/2014/main" id="{CDF436F9-3ADD-A776-04A9-AE0D8B2905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874" y="720857"/>
            <a:ext cx="4029740" cy="5116418"/>
          </a:xfrm>
          <a:prstGeom prst="rect">
            <a:avLst/>
          </a:prstGeom>
          <a:noFill/>
          <a:ln>
            <a:noFill/>
          </a:ln>
        </p:spPr>
      </p:pic>
      <p:sp>
        <p:nvSpPr>
          <p:cNvPr id="7" name="CasetăText 6">
            <a:extLst>
              <a:ext uri="{FF2B5EF4-FFF2-40B4-BE49-F238E27FC236}">
                <a16:creationId xmlns:a16="http://schemas.microsoft.com/office/drawing/2014/main" id="{A80F1519-D41D-9FA2-ED54-2038925F716F}"/>
              </a:ext>
            </a:extLst>
          </p:cNvPr>
          <p:cNvSpPr txBox="1"/>
          <p:nvPr/>
        </p:nvSpPr>
        <p:spPr>
          <a:xfrm>
            <a:off x="4997302" y="388897"/>
            <a:ext cx="7013945" cy="6130204"/>
          </a:xfrm>
          <a:prstGeom prst="rect">
            <a:avLst/>
          </a:prstGeom>
          <a:noFill/>
        </p:spPr>
        <p:txBody>
          <a:bodyPr wrap="square" rtlCol="0">
            <a:spAutoFit/>
          </a:bodyPr>
          <a:lstStyle/>
          <a:p>
            <a:pPr marL="228600">
              <a:lnSpc>
                <a:spcPct val="107000"/>
              </a:lnSpc>
              <a:spcBef>
                <a:spcPts val="600"/>
              </a:spcBef>
              <a:spcAft>
                <a:spcPts val="1200"/>
              </a:spcAft>
              <a:buNone/>
            </a:pPr>
            <a:r>
              <a:rPr lang="ro-RO" sz="1800" b="1"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a:t>
            </a:r>
            <a:r>
              <a:rPr lang="it-IT" sz="1800" b="1"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Columna lui Traian</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este un </a:t>
            </a:r>
            <a:r>
              <a:rPr lang="it-IT" sz="1800" u="sng" kern="1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3" tooltip="Monument"/>
              </a:rPr>
              <a:t>monument</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antic din </a:t>
            </a:r>
            <a:r>
              <a:rPr lang="it-IT" sz="1800" u="sng" kern="1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4" tooltip="Roma"/>
              </a:rPr>
              <a:t>Roma</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construit din ordinul împăratului </a:t>
            </a:r>
            <a:r>
              <a:rPr lang="it-IT" sz="1800" u="sng" kern="1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5" tooltip="Traian"/>
              </a:rPr>
              <a:t>Traian</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pentru comemorarea victoriei sale în </a:t>
            </a:r>
            <a:r>
              <a:rPr lang="it-IT" sz="1800" u="sng" kern="1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6" tooltip="Dacia"/>
              </a:rPr>
              <a:t>Dacia</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care s-a păstrat până în zilele noastre. Monumentul se află în </a:t>
            </a:r>
            <a:r>
              <a:rPr lang="it-IT" sz="1800" u="sng" kern="1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7" tooltip="Forul lui Traian"/>
              </a:rPr>
              <a:t>Forul lui Traian</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în imediata apropiere - la nord - de </a:t>
            </a:r>
            <a:r>
              <a:rPr lang="it-IT" sz="1800" u="sng" kern="1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8" tooltip="Forul roman"/>
              </a:rPr>
              <a:t>Forul roman</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Terminată în </a:t>
            </a:r>
            <a:r>
              <a:rPr lang="it-IT" sz="1800" u="sng" kern="1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9" tooltip="113"/>
              </a:rPr>
              <a:t>113</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columna are exteriorul prevăzut cu un faimos </a:t>
            </a:r>
            <a:r>
              <a:rPr lang="it-IT" sz="1800" u="sng" kern="1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0" tooltip="Basorelief"/>
              </a:rPr>
              <a:t>basorelief</a:t>
            </a:r>
            <a:r>
              <a:rPr lang="it-IT" sz="1800" kern="1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sculptat, în formă de spirală, care reproduce artistic sub o formă epică războaiele dintre romani și daci purtate de Traian pentru cucerirea Daciei.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600"/>
              </a:spcBef>
              <a:spcAft>
                <a:spcPts val="1200"/>
              </a:spcAft>
              <a:buSzPts val="1000"/>
              <a:buFont typeface="Symbol" panose="05050102010706020507" pitchFamily="18" charset="2"/>
              <a:buChar char=""/>
              <a:tabLst>
                <a:tab pos="457200" algn="l"/>
              </a:tabLst>
            </a:pPr>
            <a:r>
              <a:rPr lang="ro-RO"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Columna are o înălțime de aproximativ 40 de metri și conține 18 blocuri masive de marmură de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1" tooltip="Carrara"/>
              </a:rPr>
              <a:t>Carrara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fiecare cântărind 40 de tone.</a:t>
            </a:r>
            <a:endParaRPr lang="en-US" sz="18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1200"/>
              </a:spcAft>
              <a:buSzPts val="1000"/>
              <a:buFont typeface="Symbol" panose="05050102010706020507" pitchFamily="18" charset="2"/>
              <a:buChar char=""/>
              <a:tabLst>
                <a:tab pos="457200" algn="l"/>
              </a:tabLst>
            </a:pPr>
            <a:r>
              <a:rPr lang="ro-RO"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În anul 1536, soclul Columnei a fost eliberat din ruinele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7" tooltip="Forul lui Traian"/>
              </a:rPr>
              <a:t>forului lui Traian</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din ordinul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2" tooltip="Papa Paul al III-lea"/>
              </a:rPr>
              <a:t>Papei Paul al III-lea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Marele arhitect Fontana s-a ocupat de restaurarea lui, începând cu 1558. În anul 1587, în locul statuii lui Traian, aflată inițial în vârful columnei, dar topită în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3" tooltip="Evul Mediu"/>
              </a:rPr>
              <a:t>Evul Mediu</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 fost așezată din ordinul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4" tooltip="Papa Sixt al V-lea"/>
              </a:rPr>
              <a:t>Papei Sixt al V-lea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o statuie a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5" tooltip="Sfântul Petru"/>
              </a:rPr>
              <a:t>Sfântului Petru</a:t>
            </a:r>
            <a:br>
              <a:rPr lang="it-IT" sz="1800" dirty="0">
                <a:solidFill>
                  <a:srgbClr val="000000"/>
                </a:solidFill>
                <a:effectLst/>
                <a:latin typeface="Cambria" panose="020405030504060302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it-IT" sz="1800" kern="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865098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F1B2BD1D-CF17-F253-1AF4-7DDE946E121B}"/>
              </a:ext>
            </a:extLst>
          </p:cNvPr>
          <p:cNvSpPr txBox="1"/>
          <p:nvPr/>
        </p:nvSpPr>
        <p:spPr>
          <a:xfrm>
            <a:off x="580103" y="467833"/>
            <a:ext cx="10552185" cy="738664"/>
          </a:xfrm>
          <a:prstGeom prst="rect">
            <a:avLst/>
          </a:prstGeom>
          <a:noFill/>
        </p:spPr>
        <p:txBody>
          <a:bodyPr wrap="square" rtlCol="0">
            <a:spAutoFit/>
          </a:bodyPr>
          <a:lstStyle/>
          <a:p>
            <a:r>
              <a:rPr lang="ro-RO" sz="2400" b="1" dirty="0">
                <a:latin typeface="Aptos" panose="020B0004020202020204" pitchFamily="34" charset="0"/>
              </a:rPr>
              <a:t>Ruine romane din Dacia, precum cele de la Ulpia Traiana Sarmizegetusa</a:t>
            </a:r>
            <a:endParaRPr lang="en-US" dirty="0"/>
          </a:p>
          <a:p>
            <a:endParaRPr lang="en-US" dirty="0"/>
          </a:p>
        </p:txBody>
      </p:sp>
      <p:pic>
        <p:nvPicPr>
          <p:cNvPr id="5" name="Imagine 4" descr="Fotografie cu piece of history">
            <a:extLst>
              <a:ext uri="{FF2B5EF4-FFF2-40B4-BE49-F238E27FC236}">
                <a16:creationId xmlns:a16="http://schemas.microsoft.com/office/drawing/2014/main" id="{B863AF95-B04F-42F7-7227-351C9C3B8E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218" y="1192112"/>
            <a:ext cx="4790902" cy="3293745"/>
          </a:xfrm>
          <a:prstGeom prst="rect">
            <a:avLst/>
          </a:prstGeom>
          <a:noFill/>
          <a:ln>
            <a:noFill/>
          </a:ln>
        </p:spPr>
      </p:pic>
      <p:pic>
        <p:nvPicPr>
          <p:cNvPr id="6" name="Imagine 5" descr="undefined">
            <a:extLst>
              <a:ext uri="{FF2B5EF4-FFF2-40B4-BE49-F238E27FC236}">
                <a16:creationId xmlns:a16="http://schemas.microsoft.com/office/drawing/2014/main" id="{CDE5559C-C313-89AC-9D43-9AAD7D9771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123000"/>
            <a:ext cx="4881850" cy="4815847"/>
          </a:xfrm>
          <a:prstGeom prst="rect">
            <a:avLst/>
          </a:prstGeom>
          <a:noFill/>
          <a:ln>
            <a:noFill/>
          </a:ln>
        </p:spPr>
      </p:pic>
    </p:spTree>
    <p:extLst>
      <p:ext uri="{BB962C8B-B14F-4D97-AF65-F5344CB8AC3E}">
        <p14:creationId xmlns:p14="http://schemas.microsoft.com/office/powerpoint/2010/main" val="227339585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Fotografie cu Colonia Dacica Sarmisegetusa">
            <a:extLst>
              <a:ext uri="{FF2B5EF4-FFF2-40B4-BE49-F238E27FC236}">
                <a16:creationId xmlns:a16="http://schemas.microsoft.com/office/drawing/2014/main" id="{E269E775-59A7-BAC4-5BF4-4835236C78A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78" y="676762"/>
            <a:ext cx="11098444" cy="4756476"/>
          </a:xfrm>
          <a:prstGeom prst="rect">
            <a:avLst/>
          </a:prstGeom>
          <a:noFill/>
          <a:ln>
            <a:noFill/>
          </a:ln>
        </p:spPr>
      </p:pic>
      <p:sp>
        <p:nvSpPr>
          <p:cNvPr id="4" name="CasetăText 3">
            <a:extLst>
              <a:ext uri="{FF2B5EF4-FFF2-40B4-BE49-F238E27FC236}">
                <a16:creationId xmlns:a16="http://schemas.microsoft.com/office/drawing/2014/main" id="{730AC5EA-67FA-4354-926D-064ABA07408E}"/>
              </a:ext>
            </a:extLst>
          </p:cNvPr>
          <p:cNvSpPr txBox="1"/>
          <p:nvPr/>
        </p:nvSpPr>
        <p:spPr>
          <a:xfrm>
            <a:off x="3048000" y="3248344"/>
            <a:ext cx="6096000" cy="2954655"/>
          </a:xfrm>
          <a:prstGeom prst="rect">
            <a:avLst/>
          </a:prstGeom>
          <a:noFill/>
        </p:spPr>
        <p:txBody>
          <a:bodyPr wrap="square">
            <a:spAutoFit/>
          </a:bodyPr>
          <a:lstStyle/>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r>
              <a:rPr lang="ro-RO" sz="2400" b="1" dirty="0">
                <a:latin typeface="Aptos" panose="020B0004020202020204" pitchFamily="34" charset="0"/>
              </a:rPr>
              <a:t>CETATE ROMANA ...</a:t>
            </a:r>
            <a:endParaRPr lang="en-US" sz="2400" b="1" dirty="0">
              <a:latin typeface="Aptos" panose="020B0004020202020204" pitchFamily="34" charset="0"/>
            </a:endParaRPr>
          </a:p>
        </p:txBody>
      </p:sp>
    </p:spTree>
    <p:extLst>
      <p:ext uri="{BB962C8B-B14F-4D97-AF65-F5344CB8AC3E}">
        <p14:creationId xmlns:p14="http://schemas.microsoft.com/office/powerpoint/2010/main" val="333168838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BB64F91-E186-56EB-F85D-64105BC43E40}"/>
              </a:ext>
            </a:extLst>
          </p:cNvPr>
          <p:cNvSpPr>
            <a:spLocks noGrp="1"/>
          </p:cNvSpPr>
          <p:nvPr>
            <p:ph type="title"/>
          </p:nvPr>
        </p:nvSpPr>
        <p:spPr/>
        <p:txBody>
          <a:bodyPr>
            <a:normAutofit/>
          </a:bodyPr>
          <a:lstStyle/>
          <a:p>
            <a:r>
              <a:rPr lang="ro-RO" sz="3600" dirty="0">
                <a:latin typeface="Aptos" panose="020B0004020202020204" pitchFamily="34" charset="0"/>
              </a:rPr>
              <a:t>                                DACIA LIBERA</a:t>
            </a:r>
            <a:br>
              <a:rPr lang="en-US" sz="3600" dirty="0">
                <a:latin typeface="Aptos" panose="020B0004020202020204" pitchFamily="34" charset="0"/>
              </a:rPr>
            </a:br>
            <a:r>
              <a:rPr lang="ro-RO" sz="3600" dirty="0">
                <a:latin typeface="Aptos" panose="020B0004020202020204" pitchFamily="34" charset="0"/>
              </a:rPr>
              <a:t>D</a:t>
            </a:r>
            <a:endParaRPr lang="en-US" sz="3600" dirty="0">
              <a:latin typeface="Aptos" panose="020B0004020202020204" pitchFamily="34" charset="0"/>
            </a:endParaRPr>
          </a:p>
        </p:txBody>
      </p:sp>
      <p:pic>
        <p:nvPicPr>
          <p:cNvPr id="4" name="Substituent conținut 3" descr="Dacia, țara noastră">
            <a:extLst>
              <a:ext uri="{FF2B5EF4-FFF2-40B4-BE49-F238E27FC236}">
                <a16:creationId xmlns:a16="http://schemas.microsoft.com/office/drawing/2014/main" id="{92544A5F-F0FB-6BDA-1A89-61D8ED38CD2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161" y="1077866"/>
            <a:ext cx="11094720" cy="5780134"/>
          </a:xfrm>
          <a:prstGeom prst="rect">
            <a:avLst/>
          </a:prstGeom>
          <a:noFill/>
          <a:ln>
            <a:noFill/>
          </a:ln>
        </p:spPr>
      </p:pic>
    </p:spTree>
    <p:extLst>
      <p:ext uri="{BB962C8B-B14F-4D97-AF65-F5344CB8AC3E}">
        <p14:creationId xmlns:p14="http://schemas.microsoft.com/office/powerpoint/2010/main" val="142277699"/>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CB517776-415B-49F0-2F86-A4B4888C3089}"/>
              </a:ext>
            </a:extLst>
          </p:cNvPr>
          <p:cNvSpPr txBox="1"/>
          <p:nvPr/>
        </p:nvSpPr>
        <p:spPr>
          <a:xfrm>
            <a:off x="425302" y="350874"/>
            <a:ext cx="9090838" cy="3293209"/>
          </a:xfrm>
          <a:prstGeom prst="rect">
            <a:avLst/>
          </a:prstGeom>
          <a:noFill/>
        </p:spPr>
        <p:txBody>
          <a:bodyPr wrap="square" rtlCol="0">
            <a:spAutoFit/>
          </a:bodyPr>
          <a:lstStyle/>
          <a:p>
            <a:pPr>
              <a:spcBef>
                <a:spcPts val="600"/>
              </a:spcBef>
              <a:spcAft>
                <a:spcPts val="1200"/>
              </a:spcAft>
              <a:buNone/>
            </a:pP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b="1"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Colonia Ulpia Traiana Augusta Dacica Sarmizegetusa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 fost capitala provinciei romane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2" tooltip="Dacia romană"/>
              </a:rPr>
              <a:t>Dacia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Situată la o distanță de 40 km de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3" tooltip="Sarmizegetusa Regia"/>
              </a:rPr>
              <a:t>Sarmizegetusa Regia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capitala anterioară a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4" tooltip="Dacia"/>
              </a:rPr>
              <a:t>regatului dac</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colonia Ulpia Traiana a fost întemeiată după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5" tooltip="Al Doilea Război Daco-Roman"/>
              </a:rPr>
              <a:t>cucerirea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acestuia de către împăratul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6" tooltip="Traian"/>
              </a:rPr>
              <a:t>Traian</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între anii 108–110. </a:t>
            </a:r>
            <a:r>
              <a:rPr lang="la-Latn" sz="1800" i="1"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Colonia Ulpia Traiana Augusta Sarmizegetusa Dacica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 fost fondată prin defalcarea veteranilor.</a:t>
            </a:r>
            <a:r>
              <a:rPr lang="it-IT" sz="1800" u="none" strike="noStrike" baseline="300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7"/>
              </a:rPr>
              <a:t>[</a:t>
            </a:r>
            <a:r>
              <a:rPr lang="it-IT" sz="1800" u="sng" baseline="300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7"/>
              </a:rPr>
              <a:t>1</a:t>
            </a:r>
            <a:r>
              <a:rPr lang="it-IT" sz="1800" u="none" strike="noStrike" baseline="300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7"/>
              </a:rPr>
              <a:t>]</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dirty="0">
                <a:solidFill>
                  <a:srgbClr val="444444"/>
                </a:solidFill>
                <a:effectLst/>
                <a:latin typeface="Cambria" panose="02040503050406030204" pitchFamily="18" charset="0"/>
                <a:ea typeface="Times New Roman" panose="02020603050405020304" pitchFamily="18" charset="0"/>
                <a:cs typeface="Arial" panose="020B0604020202020204" pitchFamily="34" charset="0"/>
              </a:rPr>
              <a:t>Conform unui monument epigrafic</a:t>
            </a:r>
            <a:r>
              <a:rPr lang="it-IT" sz="1800" baseline="300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a:t>
            </a:r>
            <a:r>
              <a:rPr lang="it-IT" sz="1800" i="1" u="sng" baseline="300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8" tooltip="Wikipedia:FE"/>
              </a:rPr>
              <a:t>formulare evazivă</a:t>
            </a:r>
            <a:r>
              <a:rPr lang="it-IT" sz="1800" baseline="300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orașul a fost fondat din porunca împăratului de către generalul guvernator Decimus Terentius Scaurianus.</a:t>
            </a:r>
            <a:endParaRPr lang="en-US" sz="1800" dirty="0">
              <a:effectLst/>
              <a:latin typeface="Times New Roman" panose="02020603050405020304" pitchFamily="18" charset="0"/>
              <a:ea typeface="Times New Roman" panose="02020603050405020304" pitchFamily="18" charset="0"/>
            </a:endParaRPr>
          </a:p>
          <a:p>
            <a:pPr>
              <a:buNone/>
            </a:pPr>
            <a:r>
              <a:rPr lang="it-IT" sz="18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Sub </a:t>
            </a:r>
            <a:r>
              <a:rPr lang="it-IT" sz="1800" u="sng"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9" tooltip="Hadrian"/>
              </a:rPr>
              <a:t>Hadrian</a:t>
            </a:r>
            <a:r>
              <a:rPr lang="it-IT" sz="18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i-a fost adăugat și numele Sarmizegetusa, iar în timpul împăratului </a:t>
            </a:r>
            <a:r>
              <a:rPr lang="it-IT" sz="1800" u="sng"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0" tooltip="Alexandru Sever"/>
              </a:rPr>
              <a:t>Alexandru Sever</a:t>
            </a:r>
            <a:r>
              <a:rPr lang="it-IT" sz="18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a devenit </a:t>
            </a:r>
            <a:r>
              <a:rPr lang="it-IT" sz="1800" i="1" dirty="0">
                <a:solidFill>
                  <a:srgbClr val="202122"/>
                </a:solidFill>
                <a:effectLst/>
                <a:latin typeface="Cambria" panose="02040503050406030204" pitchFamily="18" charset="0"/>
                <a:ea typeface="Calibri" panose="020F0502020204030204" pitchFamily="34" charset="0"/>
                <a:cs typeface="Arial" panose="020B0604020202020204" pitchFamily="34" charset="0"/>
              </a:rPr>
              <a:t>metropolis</a:t>
            </a:r>
            <a:r>
              <a:rPr lang="it-IT" sz="18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Așezarea a cunoscut o perioadă de dezvoltare care a durat până în a doua jumătate a secolului al III-lea, când a avut loc </a:t>
            </a:r>
            <a:r>
              <a:rPr lang="it-IT" sz="1800" u="sng"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11" tooltip="Retragerea aureliană"/>
              </a:rPr>
              <a:t>retragerea aureliană</a:t>
            </a:r>
            <a:r>
              <a:rPr lang="it-IT" sz="1800" dirty="0">
                <a:solidFill>
                  <a:srgbClr val="202122"/>
                </a:solidFill>
                <a:effectLst/>
                <a:latin typeface="Cambria" panose="02040503050406030204" pitchFamily="18" charset="0"/>
                <a:ea typeface="Calibri" panose="020F0502020204030204" pitchFamily="34" charset="0"/>
                <a:cs typeface="Arial" panose="020B0604020202020204" pitchFamily="34" charset="0"/>
              </a:rPr>
              <a:t>. </a:t>
            </a:r>
            <a:endParaRPr lang="en-US" dirty="0"/>
          </a:p>
        </p:txBody>
      </p:sp>
      <p:sp>
        <p:nvSpPr>
          <p:cNvPr id="3" name="CasetăText 2">
            <a:extLst>
              <a:ext uri="{FF2B5EF4-FFF2-40B4-BE49-F238E27FC236}">
                <a16:creationId xmlns:a16="http://schemas.microsoft.com/office/drawing/2014/main" id="{BF3137EA-36A8-F710-A26E-5C0B9F1628A4}"/>
              </a:ext>
            </a:extLst>
          </p:cNvPr>
          <p:cNvSpPr txBox="1"/>
          <p:nvPr/>
        </p:nvSpPr>
        <p:spPr>
          <a:xfrm>
            <a:off x="425302" y="3553239"/>
            <a:ext cx="8952614" cy="2816156"/>
          </a:xfrm>
          <a:prstGeom prst="rect">
            <a:avLst/>
          </a:prstGeom>
          <a:noFill/>
        </p:spPr>
        <p:txBody>
          <a:bodyPr wrap="square" rtlCol="0">
            <a:spAutoFit/>
          </a:bodyPr>
          <a:lstStyle/>
          <a:p>
            <a:pPr>
              <a:spcBef>
                <a:spcPts val="600"/>
              </a:spcBef>
              <a:spcAft>
                <a:spcPts val="1200"/>
              </a:spcAft>
              <a:buNone/>
            </a:pP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În acest interval s-a construit pe bază de materiale variate, precum piatra locală de râu și stâncă, marmura, cărămida și țigla. Structurile erau construite în primă fază, provizorie, din lemn, după care erau realizate mai permanent, din piatră. Cea mai impunătoare clădire, amfiteatrul, avea o capacitate de circa 5000 de persoane.</a:t>
            </a:r>
            <a:endParaRPr lang="en-US" sz="1800" dirty="0">
              <a:effectLst/>
              <a:latin typeface="Times New Roman" panose="02020603050405020304" pitchFamily="18" charset="0"/>
              <a:ea typeface="Times New Roman" panose="02020603050405020304" pitchFamily="18" charset="0"/>
            </a:endParaRPr>
          </a:p>
          <a:p>
            <a:pPr>
              <a:spcBef>
                <a:spcPts val="600"/>
              </a:spcBef>
              <a:spcAft>
                <a:spcPts val="1200"/>
              </a:spcAft>
            </a:pP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Ruinele orașului antic constituie un complex arheologic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2" tooltip="Cod LMI"/>
              </a:rPr>
              <a:t>cod LMI</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3" tooltip="Cod:LMI:HD-I-s-A-03205"/>
              </a:rPr>
              <a:t>HD-I-s-A-03205</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aflat în localitatea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4" tooltip="Sarmizegetusa, Hunedoara"/>
              </a:rPr>
              <a:t>Sarmizegetusa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din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5" tooltip="Județul Hunedoara"/>
              </a:rPr>
              <a:t>județul Hunedoara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În apropiere este și </a:t>
            </a:r>
            <a:r>
              <a:rPr lang="it-IT" sz="1800" u="sng"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hlinkClick r:id="rId16" tooltip="Muzeul de Arheologie Sarmizegetusa"/>
              </a:rPr>
              <a:t>Muzeul de Arheologie Sarmizegetusa</a:t>
            </a:r>
            <a:r>
              <a:rPr lang="it-IT" sz="1800" dirty="0">
                <a:solidFill>
                  <a:srgbClr val="202122"/>
                </a:solidFill>
                <a:effectLst/>
                <a:latin typeface="Cambria" panose="02040503050406030204" pitchFamily="18" charset="0"/>
                <a:ea typeface="Times New Roman" panose="02020603050405020304" pitchFamily="18" charset="0"/>
                <a:cs typeface="Arial" panose="020B0604020202020204" pitchFamily="34" charset="0"/>
              </a:rPr>
              <a:t>, fondat în 1924, care adăpostește obiecte recuperate în cursul cercetărilor arheologice. Până în prezent, o mare parte din suprafața orașului antic nu a fost excavată de arheologi.</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360963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A434C588-2C66-3F74-4189-64F81D2BD2F6}"/>
              </a:ext>
            </a:extLst>
          </p:cNvPr>
          <p:cNvSpPr txBox="1"/>
          <p:nvPr/>
        </p:nvSpPr>
        <p:spPr>
          <a:xfrm>
            <a:off x="145313" y="212650"/>
            <a:ext cx="11901376" cy="5139356"/>
          </a:xfrm>
          <a:prstGeom prst="rect">
            <a:avLst/>
          </a:prstGeom>
          <a:noFill/>
        </p:spPr>
        <p:txBody>
          <a:bodyPr wrap="square" rtlCol="0">
            <a:spAutoFit/>
          </a:bodyPr>
          <a:lstStyle/>
          <a:p>
            <a:pPr>
              <a:lnSpc>
                <a:spcPct val="107000"/>
              </a:lnSpc>
              <a:spcAft>
                <a:spcPts val="800"/>
              </a:spcAft>
              <a:buNone/>
            </a:pPr>
            <a:r>
              <a:rPr lang="it-IT" sz="2400" b="1" kern="0" dirty="0">
                <a:effectLst/>
                <a:latin typeface="Aptos" panose="020B0004020202020204" pitchFamily="34" charset="0"/>
                <a:ea typeface="Times New Roman" panose="02020603050405020304" pitchFamily="18" charset="0"/>
                <a:cs typeface="Times New Roman" panose="02020603050405020304" pitchFamily="18" charset="0"/>
              </a:rPr>
              <a:t>Influența artei și literaturii romane asupra culturii italiene</a:t>
            </a:r>
            <a:endParaRPr lang="en-US" sz="2400" b="1"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Scriitori</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români</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inspirați</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de Italia</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Mihai Eminescu</a:t>
            </a: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 Influențele culturii italiene sunt evidente în poezia sa, în special prin referințele la mitologia romană și italiană.</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Lucian Blaga</a:t>
            </a: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 A explorat Renașterea italiană și a fost influențat de estetica artei italiene.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George Enescu</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Ca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muzician</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fost</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inspirat</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de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tradiția</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operatică</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italiană</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Artiști plastici români și legătura cu Italia</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Nicolae Grigorescu</a:t>
            </a: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 A studiat și a expus lucrări în Europa, Italia având o influență importantă asupra stilului său.</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Constantin Brâncuși</a:t>
            </a: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 Deși s-a format la Paris, tradiția sculpturii clasice italiene a avut un impact asupra esteticii sale.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Influența</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culturii</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italiene</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asupra</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României</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Renașterea italiană în literatura și cultura română</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Ideile umaniste și estetica Renașterii italiene au fost adoptate de scriitorii români în perioada modernă.</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Opera lui Dante, Petrarca și Boccaccio</a:t>
            </a: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 a fost tradusă și studiată în România, influențând gândirea literară și artistică.</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Artă</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și</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arhitectură</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Stilul baroc și renascentist italian se regăsește în arhitectura unor clădiri din București și alte orașe mari.</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Catedrala Sf. Iosif din București</a:t>
            </a: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 este un exemplu al influenței arhitecturii italiene asupra spațiului românesc.</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985504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9F9618D0-5281-0D64-A201-85A155C148DC}"/>
              </a:ext>
            </a:extLst>
          </p:cNvPr>
          <p:cNvSpPr txBox="1"/>
          <p:nvPr/>
        </p:nvSpPr>
        <p:spPr>
          <a:xfrm>
            <a:off x="432619" y="425302"/>
            <a:ext cx="11189109" cy="4822602"/>
          </a:xfrm>
          <a:prstGeom prst="rect">
            <a:avLst/>
          </a:prstGeom>
          <a:noFill/>
        </p:spPr>
        <p:txBody>
          <a:bodyPr wrap="square">
            <a:spAutoFit/>
          </a:bodyPr>
          <a:lstStyle/>
          <a:p>
            <a:pPr>
              <a:lnSpc>
                <a:spcPct val="107000"/>
              </a:lnSpc>
              <a:spcAft>
                <a:spcPts val="800"/>
              </a:spcAft>
              <a:buNone/>
            </a:pPr>
            <a:r>
              <a:rPr lang="it-IT" sz="2400" b="1" kern="0" dirty="0">
                <a:effectLst/>
                <a:latin typeface="Aptos" panose="020B0004020202020204" pitchFamily="34" charset="0"/>
                <a:ea typeface="Times New Roman" panose="02020603050405020304" pitchFamily="18" charset="0"/>
                <a:cs typeface="Times New Roman" panose="02020603050405020304" pitchFamily="18" charset="0"/>
              </a:rPr>
              <a:t>Schimburi culturale: artiști și scriitori, interacțiuni academice și educaționale</a:t>
            </a:r>
            <a:endParaRPr lang="en-US" sz="24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Artiști</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români</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și</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italieni</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b="1" kern="0" dirty="0">
                <a:effectLst/>
                <a:latin typeface="Cambria" panose="02040503050406030204" pitchFamily="18" charset="0"/>
                <a:ea typeface="Times New Roman" panose="02020603050405020304" pitchFamily="18" charset="0"/>
                <a:cs typeface="Times New Roman" panose="02020603050405020304" pitchFamily="18" charset="0"/>
              </a:rPr>
              <a:t>George Enescu și Arturo Toscanini</a:t>
            </a: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 Colaborări în domeniul muzical, contribuind la dezvoltarea unei tradiții comune între cele două culturi.</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b="1" kern="0" dirty="0">
                <a:effectLst/>
                <a:latin typeface="Cambria" panose="02040503050406030204" pitchFamily="18" charset="0"/>
                <a:ea typeface="Times New Roman" panose="02020603050405020304" pitchFamily="18" charset="0"/>
                <a:cs typeface="Times New Roman" panose="02020603050405020304" pitchFamily="18" charset="0"/>
              </a:rPr>
              <a:t>Dinu Lipatti</a:t>
            </a: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 Renumitul pianist român a avut numeroase recitaluri în Italia, fiind apreciat pentru interpretările sale rafinate.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Programe</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educaționale</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și</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academice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Universitățile românești colaborează cu cele italiene prin programe de schimb.</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Cursuri de limbă și literatură italiană sunt oferite la universități precum Universitatea din București, consolidând legăturile lingvistice și culturale.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Festivaluri</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culturale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Festivaluri literare și cinematografice, precum Festivalul Internațional de Literatură de la București, aduc scriitori italieni să interacționeze cu publicul român.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Festivaluri de film italian organizate în România, care promovează cinema-ul italian clasic și contemporan.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419923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9EC94F35-41C0-E445-7D88-A6F80552644E}"/>
              </a:ext>
            </a:extLst>
          </p:cNvPr>
          <p:cNvSpPr txBox="1"/>
          <p:nvPr/>
        </p:nvSpPr>
        <p:spPr>
          <a:xfrm>
            <a:off x="159488" y="349535"/>
            <a:ext cx="11344254" cy="6322757"/>
          </a:xfrm>
          <a:prstGeom prst="rect">
            <a:avLst/>
          </a:prstGeom>
          <a:noFill/>
        </p:spPr>
        <p:txBody>
          <a:bodyPr wrap="square">
            <a:spAutoFit/>
          </a:bodyPr>
          <a:lstStyle/>
          <a:p>
            <a:pPr>
              <a:lnSpc>
                <a:spcPct val="107000"/>
              </a:lnSpc>
              <a:spcAft>
                <a:spcPts val="800"/>
              </a:spcAft>
              <a:buNone/>
            </a:pPr>
            <a:r>
              <a:rPr lang="it-IT" sz="2400" b="1" kern="0" dirty="0">
                <a:effectLst/>
                <a:latin typeface="Aptos" panose="020B0004020202020204" pitchFamily="34" charset="0"/>
                <a:ea typeface="Times New Roman" panose="02020603050405020304" pitchFamily="18" charset="0"/>
                <a:cs typeface="Times New Roman" panose="02020603050405020304" pitchFamily="18" charset="0"/>
              </a:rPr>
              <a:t>Proiecte contemporane și parteneriate Erasmus care consolidează legăturile culturale</a:t>
            </a:r>
            <a:endParaRPr lang="en-US" sz="2400" kern="100" dirty="0">
              <a:effectLst/>
              <a:latin typeface="Aptos" panose="020B00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Parteneriate</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Erasmus+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Universități românești (Universitatea Babeș-Bolyai, Universitatea din București) colaborează cu instituții italiene precum Universitatea Sapienza din Roma sau Universitatea din Florența.</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Studenții români studiază în Italia, iar cei italieni vin în România, contribuind la transferul de cunoștințe și experiențe culturale.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Proiecte comune în artă și educație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Proiecte de restaurare</a:t>
            </a: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 Colaborări între restauratori români și italieni pentru protejarea patrimoniului cultural, cum ar fi restaurarea bisericilor medievale.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b="1" kern="0" dirty="0">
                <a:effectLst/>
                <a:latin typeface="Cambria" panose="02040503050406030204" pitchFamily="18" charset="0"/>
                <a:ea typeface="Times New Roman" panose="02020603050405020304" pitchFamily="18" charset="0"/>
                <a:cs typeface="Times New Roman" panose="02020603050405020304" pitchFamily="18" charset="0"/>
              </a:rPr>
              <a:t>Expoziții internaționale</a:t>
            </a: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 Organizarea expozițiilor de artă contemporană românească în Italia și viceversa.</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Evenimente</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și</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institute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culturale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Institutul</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Cultural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Român</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din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Veneția</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și</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Institutul</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Italian de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Cultură</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din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București</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joacă</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un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rol</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activ</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în</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promovarea</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schimburilor</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kern="0" dirty="0" err="1">
                <a:effectLst/>
                <a:latin typeface="Cambria" panose="02040503050406030204" pitchFamily="18" charset="0"/>
                <a:ea typeface="Times New Roman" panose="02020603050405020304" pitchFamily="18" charset="0"/>
                <a:cs typeface="Times New Roman" panose="02020603050405020304" pitchFamily="18" charset="0"/>
              </a:rPr>
              <a:t>culturale</a:t>
            </a:r>
            <a:r>
              <a:rPr lang="en-US" sz="1400" kern="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Lansarea de volume bilingve de literatură română și italiană.</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Colaborări</a:t>
            </a:r>
            <a:r>
              <a:rPr lang="en-US" sz="14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400" b="1" kern="0" dirty="0" err="1">
                <a:effectLst/>
                <a:latin typeface="Cambria" panose="02040503050406030204" pitchFamily="18" charset="0"/>
                <a:ea typeface="Times New Roman" panose="02020603050405020304" pitchFamily="18" charset="0"/>
                <a:cs typeface="Times New Roman" panose="02020603050405020304" pitchFamily="18" charset="0"/>
              </a:rPr>
              <a:t>cinematografice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Coproducții româno-italiene, precum filme care explorează teme culturale comune, contribuie la promovarea celor două cinematografii pe scena internațională.</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it-IT" sz="1400" kern="0" dirty="0">
                <a:effectLst/>
                <a:latin typeface="Cambria" panose="02040503050406030204" pitchFamily="18" charset="0"/>
                <a:ea typeface="Times New Roman" panose="02020603050405020304" pitchFamily="18" charset="0"/>
                <a:cs typeface="Times New Roman" panose="02020603050405020304" pitchFamily="18" charset="0"/>
              </a:rPr>
              <a:t>Aceste relații continue demonstrează o legătură puternică și dinamică între cultura română și cea italiană, cu un impact semnificativ asupra ambelor spații culturale.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879451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Portrait of Dante Alighieri (1265-1321), Italian writer. Engraving by  Gustave Doré from 1860.">
            <a:extLst>
              <a:ext uri="{FF2B5EF4-FFF2-40B4-BE49-F238E27FC236}">
                <a16:creationId xmlns:a16="http://schemas.microsoft.com/office/drawing/2014/main" id="{82ACC7C2-48F4-D6F8-3598-CE1969D7BA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90734" y="650114"/>
            <a:ext cx="2939847" cy="2699141"/>
          </a:xfrm>
          <a:prstGeom prst="rect">
            <a:avLst/>
          </a:prstGeom>
          <a:noFill/>
          <a:ln>
            <a:noFill/>
          </a:ln>
        </p:spPr>
      </p:pic>
      <p:sp>
        <p:nvSpPr>
          <p:cNvPr id="7" name="CasetăText 6">
            <a:extLst>
              <a:ext uri="{FF2B5EF4-FFF2-40B4-BE49-F238E27FC236}">
                <a16:creationId xmlns:a16="http://schemas.microsoft.com/office/drawing/2014/main" id="{B00F7143-0F87-0F22-A3C2-EBEE4516CDE6}"/>
              </a:ext>
            </a:extLst>
          </p:cNvPr>
          <p:cNvSpPr txBox="1"/>
          <p:nvPr/>
        </p:nvSpPr>
        <p:spPr>
          <a:xfrm>
            <a:off x="467833" y="3349256"/>
            <a:ext cx="11472530" cy="3723968"/>
          </a:xfrm>
          <a:prstGeom prst="rect">
            <a:avLst/>
          </a:prstGeom>
          <a:noFill/>
        </p:spPr>
        <p:txBody>
          <a:bodyPr wrap="square" rtlCol="0">
            <a:spAutoFit/>
          </a:bodyPr>
          <a:lstStyle/>
          <a:p>
            <a:pPr>
              <a:buNone/>
            </a:pPr>
            <a:r>
              <a:rPr lang="en-US" sz="1800" dirty="0">
                <a:effectLst/>
                <a:latin typeface="Cambria" panose="020405030504060302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Mihai Eminescu</a:t>
            </a:r>
            <a:r>
              <a:rPr lang="it-IT" sz="1800" kern="0" dirty="0">
                <a:effectLst/>
                <a:latin typeface="Cambria" panose="02040503050406030204" pitchFamily="18" charset="0"/>
                <a:ea typeface="Times New Roman" panose="02020603050405020304" pitchFamily="18" charset="0"/>
                <a:cs typeface="Times New Roman" panose="02020603050405020304" pitchFamily="18" charset="0"/>
              </a:rPr>
              <a:t> – Este considerat cel mai mare poet romantic al literaturii române. Opera sa este plină de simboluri naționale, mitologie și elemente de natură filozofică. </a:t>
            </a: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Poemele sale precum</a:t>
            </a:r>
            <a:r>
              <a:rPr lang="it-IT" sz="18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it-IT" sz="1800" b="1" i="1" kern="0" dirty="0">
                <a:effectLst/>
                <a:latin typeface="Cambria" panose="02040503050406030204" pitchFamily="18" charset="0"/>
                <a:ea typeface="Times New Roman" panose="02020603050405020304" pitchFamily="18" charset="0"/>
                <a:cs typeface="Times New Roman" panose="02020603050405020304" pitchFamily="18" charset="0"/>
              </a:rPr>
              <a:t>Luceafărul</a:t>
            </a: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 sau </a:t>
            </a:r>
            <a:r>
              <a:rPr lang="it-IT" sz="1800" b="1" i="1" kern="0" dirty="0">
                <a:effectLst/>
                <a:latin typeface="Cambria" panose="02040503050406030204" pitchFamily="18" charset="0"/>
                <a:ea typeface="Times New Roman" panose="02020603050405020304" pitchFamily="18" charset="0"/>
                <a:cs typeface="Times New Roman" panose="02020603050405020304" pitchFamily="18" charset="0"/>
              </a:rPr>
              <a:t>Scrisorile</a:t>
            </a: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 sunt capodopere ale literaturii universale.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Dante Alighieri</a:t>
            </a:r>
            <a:r>
              <a:rPr lang="it-IT" sz="1800" kern="0" dirty="0">
                <a:effectLst/>
                <a:latin typeface="Cambria" panose="02040503050406030204" pitchFamily="18" charset="0"/>
                <a:ea typeface="Times New Roman" panose="02020603050405020304" pitchFamily="18" charset="0"/>
                <a:cs typeface="Times New Roman" panose="02020603050405020304" pitchFamily="18" charset="0"/>
              </a:rPr>
              <a:t> – Este unul dintre cei mai importanți poeți italieni și figura centrală a literaturii italiene. </a:t>
            </a: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Opera sa, </a:t>
            </a:r>
            <a:r>
              <a:rPr lang="it-IT" sz="1800" b="1" i="1" kern="0" dirty="0">
                <a:effectLst/>
                <a:latin typeface="Cambria" panose="02040503050406030204" pitchFamily="18" charset="0"/>
                <a:ea typeface="Times New Roman" panose="02020603050405020304" pitchFamily="18" charset="0"/>
                <a:cs typeface="Times New Roman" panose="02020603050405020304" pitchFamily="18" charset="0"/>
              </a:rPr>
              <a:t>Divina Comedie</a:t>
            </a: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 este un pilon al culturii occidentale, explorând teme legate de spiritualitate, moralitate și filozofie.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it-IT" sz="1800" kern="0" dirty="0">
                <a:effectLst/>
                <a:latin typeface="Cambria" panose="02040503050406030204" pitchFamily="18" charset="0"/>
                <a:ea typeface="Times New Roman" panose="02020603050405020304" pitchFamily="18" charset="0"/>
                <a:cs typeface="Times New Roman" panose="02020603050405020304" pitchFamily="18" charset="0"/>
              </a:rPr>
              <a:t>Aceste două figuri reprezintă valorile culturale și estetice ale națiunilor lor, punând în lumină influența profundă a literaturii asupra identității naționale. În imagine, ele simbolizează dialogul cultural dintre România și Italia.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kern="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Imagine 4" descr="Mihai Eminescu - piesă comemorativă înnobilată cu aur pur și colorată  parțial | Casa de Monede Romania">
            <a:extLst>
              <a:ext uri="{FF2B5EF4-FFF2-40B4-BE49-F238E27FC236}">
                <a16:creationId xmlns:a16="http://schemas.microsoft.com/office/drawing/2014/main" id="{40E0C5FA-7B8A-BE23-1FF3-6441E2262F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94193" y="265471"/>
            <a:ext cx="3392437" cy="3283973"/>
          </a:xfrm>
          <a:prstGeom prst="rect">
            <a:avLst/>
          </a:prstGeom>
          <a:noFill/>
          <a:ln>
            <a:noFill/>
          </a:ln>
        </p:spPr>
      </p:pic>
    </p:spTree>
    <p:extLst>
      <p:ext uri="{BB962C8B-B14F-4D97-AF65-F5344CB8AC3E}">
        <p14:creationId xmlns:p14="http://schemas.microsoft.com/office/powerpoint/2010/main" val="324351478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a:extLst>
              <a:ext uri="{FF2B5EF4-FFF2-40B4-BE49-F238E27FC236}">
                <a16:creationId xmlns:a16="http://schemas.microsoft.com/office/drawing/2014/main" id="{8C07D753-B2E1-58C8-65F5-2D747A5065A5}"/>
              </a:ext>
            </a:extLst>
          </p:cNvPr>
          <p:cNvSpPr txBox="1"/>
          <p:nvPr/>
        </p:nvSpPr>
        <p:spPr>
          <a:xfrm>
            <a:off x="584791" y="255181"/>
            <a:ext cx="6294474" cy="461665"/>
          </a:xfrm>
          <a:prstGeom prst="rect">
            <a:avLst/>
          </a:prstGeom>
          <a:noFill/>
        </p:spPr>
        <p:txBody>
          <a:bodyPr wrap="square" rtlCol="0">
            <a:spAutoFit/>
          </a:bodyPr>
          <a:lstStyle/>
          <a:p>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2400" b="1" kern="0" dirty="0" err="1">
                <a:effectLst/>
                <a:latin typeface="Aptos" panose="020B0004020202020204" pitchFamily="34" charset="0"/>
                <a:ea typeface="Times New Roman" panose="02020603050405020304" pitchFamily="18" charset="0"/>
                <a:cs typeface="Times New Roman" panose="02020603050405020304" pitchFamily="18" charset="0"/>
              </a:rPr>
              <a:t>Moștenire</a:t>
            </a:r>
            <a:r>
              <a:rPr lang="en-US" sz="2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2400" b="1" kern="0" dirty="0" err="1">
                <a:effectLst/>
                <a:latin typeface="Aptos" panose="020B0004020202020204" pitchFamily="34" charset="0"/>
                <a:ea typeface="Times New Roman" panose="02020603050405020304" pitchFamily="18" charset="0"/>
                <a:cs typeface="Times New Roman" panose="02020603050405020304" pitchFamily="18" charset="0"/>
              </a:rPr>
              <a:t>Arhitectura</a:t>
            </a:r>
            <a:r>
              <a:rPr lang="en-US" sz="2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2400" b="1" kern="0" dirty="0" err="1">
                <a:effectLst/>
                <a:latin typeface="Aptos" panose="020B0004020202020204" pitchFamily="34" charset="0"/>
                <a:ea typeface="Times New Roman" panose="02020603050405020304" pitchFamily="18" charset="0"/>
                <a:cs typeface="Times New Roman" panose="02020603050405020304" pitchFamily="18" charset="0"/>
              </a:rPr>
              <a:t>și</a:t>
            </a:r>
            <a:r>
              <a:rPr lang="en-US" sz="2400" b="1" kern="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2400" b="1" kern="0" dirty="0" err="1">
                <a:effectLst/>
                <a:latin typeface="Aptos" panose="020B0004020202020204" pitchFamily="34" charset="0"/>
                <a:ea typeface="Times New Roman" panose="02020603050405020304" pitchFamily="18" charset="0"/>
                <a:cs typeface="Times New Roman" panose="02020603050405020304" pitchFamily="18" charset="0"/>
              </a:rPr>
              <a:t>Monumentele</a:t>
            </a:r>
            <a:endParaRPr lang="en-US" sz="2400" dirty="0">
              <a:latin typeface="Aptos" panose="020B0004020202020204" pitchFamily="34" charset="0"/>
            </a:endParaRPr>
          </a:p>
        </p:txBody>
      </p:sp>
      <p:sp>
        <p:nvSpPr>
          <p:cNvPr id="5" name="CasetăText 4">
            <a:extLst>
              <a:ext uri="{FF2B5EF4-FFF2-40B4-BE49-F238E27FC236}">
                <a16:creationId xmlns:a16="http://schemas.microsoft.com/office/drawing/2014/main" id="{FA0603CE-E93E-F18E-9901-64F28FDA33D2}"/>
              </a:ext>
            </a:extLst>
          </p:cNvPr>
          <p:cNvSpPr txBox="1"/>
          <p:nvPr/>
        </p:nvSpPr>
        <p:spPr>
          <a:xfrm>
            <a:off x="-148856" y="768303"/>
            <a:ext cx="3434316" cy="4822089"/>
          </a:xfrm>
          <a:prstGeom prst="rect">
            <a:avLst/>
          </a:prstGeom>
          <a:noFill/>
        </p:spPr>
        <p:txBody>
          <a:bodyPr wrap="square" rtlCol="0">
            <a:spAutoFit/>
          </a:bodyPr>
          <a:lstStyle/>
          <a:p>
            <a:pPr marL="685800">
              <a:lnSpc>
                <a:spcPct val="107000"/>
              </a:lnSpc>
              <a:spcAft>
                <a:spcPts val="800"/>
              </a:spcAft>
              <a:buNone/>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2400" kern="0" dirty="0">
                <a:effectLst/>
                <a:latin typeface="Cambria" panose="02040503050406030204" pitchFamily="18" charset="0"/>
                <a:ea typeface="Times New Roman" panose="02020603050405020304" pitchFamily="18" charset="0"/>
                <a:cs typeface="Times New Roman" panose="02020603050405020304" pitchFamily="18" charset="0"/>
              </a:rPr>
              <a:t>Columna lui Traian, amfiteatrele romane, bisericile cu influențe romane.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2400" kern="0" dirty="0">
                <a:effectLst/>
                <a:latin typeface="Cambria" panose="02040503050406030204" pitchFamily="18" charset="0"/>
                <a:ea typeface="Times New Roman" panose="02020603050405020304" pitchFamily="18" charset="0"/>
                <a:cs typeface="Times New Roman" panose="02020603050405020304" pitchFamily="18" charset="0"/>
              </a:rPr>
              <a:t>Compararea stilurilor arhitecturale din Roma antică cu cele din Dacia.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ine 5" descr="Infobrasov.net - Ziarul brasovenilor de pretutindeni">
            <a:extLst>
              <a:ext uri="{FF2B5EF4-FFF2-40B4-BE49-F238E27FC236}">
                <a16:creationId xmlns:a16="http://schemas.microsoft.com/office/drawing/2014/main" id="{ACF52977-2C1C-A1A3-240E-505908069A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72171" y="912348"/>
            <a:ext cx="7834545" cy="4533998"/>
          </a:xfrm>
          <a:prstGeom prst="rect">
            <a:avLst/>
          </a:prstGeom>
          <a:noFill/>
          <a:ln>
            <a:noFill/>
          </a:ln>
        </p:spPr>
      </p:pic>
    </p:spTree>
    <p:extLst>
      <p:ext uri="{BB962C8B-B14F-4D97-AF65-F5344CB8AC3E}">
        <p14:creationId xmlns:p14="http://schemas.microsoft.com/office/powerpoint/2010/main" val="88994387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Columna lui Traian. Atenție! Articol documentat! • opisicaneagra.ro">
            <a:extLst>
              <a:ext uri="{FF2B5EF4-FFF2-40B4-BE49-F238E27FC236}">
                <a16:creationId xmlns:a16="http://schemas.microsoft.com/office/drawing/2014/main" id="{86F7B9B6-8DF1-8B7D-F2DB-230095F6C2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422" y="81282"/>
            <a:ext cx="4279902" cy="2869905"/>
          </a:xfrm>
          <a:prstGeom prst="rect">
            <a:avLst/>
          </a:prstGeom>
          <a:noFill/>
          <a:ln>
            <a:noFill/>
          </a:ln>
        </p:spPr>
      </p:pic>
      <p:pic>
        <p:nvPicPr>
          <p:cNvPr id="3" name="Imagine 2" descr="Columna lui Traian">
            <a:extLst>
              <a:ext uri="{FF2B5EF4-FFF2-40B4-BE49-F238E27FC236}">
                <a16:creationId xmlns:a16="http://schemas.microsoft.com/office/drawing/2014/main" id="{96DEE896-8A14-70E8-6F51-510C6A5EED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560" y="3137790"/>
            <a:ext cx="3390679" cy="2456765"/>
          </a:xfrm>
          <a:prstGeom prst="rect">
            <a:avLst/>
          </a:prstGeom>
          <a:noFill/>
          <a:ln>
            <a:noFill/>
          </a:ln>
        </p:spPr>
      </p:pic>
      <p:pic>
        <p:nvPicPr>
          <p:cNvPr id="4" name="Imagine 3" descr="Columna lui Traian – „certificatul de naștere” al poporului roman |  Libertatea Cuvântului (Cernăuți)">
            <a:extLst>
              <a:ext uri="{FF2B5EF4-FFF2-40B4-BE49-F238E27FC236}">
                <a16:creationId xmlns:a16="http://schemas.microsoft.com/office/drawing/2014/main" id="{8D6B7468-3E09-675E-B9FB-C08C83511E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96856" y="3212809"/>
            <a:ext cx="3685366" cy="2628432"/>
          </a:xfrm>
          <a:prstGeom prst="rect">
            <a:avLst/>
          </a:prstGeom>
          <a:noFill/>
          <a:ln>
            <a:noFill/>
          </a:ln>
        </p:spPr>
      </p:pic>
      <p:pic>
        <p:nvPicPr>
          <p:cNvPr id="5" name="Imagine 4" descr="Columna lui Traian. Atenție! Articol documentat! • opisicaneagra.ro">
            <a:extLst>
              <a:ext uri="{FF2B5EF4-FFF2-40B4-BE49-F238E27FC236}">
                <a16:creationId xmlns:a16="http://schemas.microsoft.com/office/drawing/2014/main" id="{59AF5C56-FDF6-6474-9525-E42A902CE6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96856" y="202019"/>
            <a:ext cx="3820722" cy="2628432"/>
          </a:xfrm>
          <a:prstGeom prst="rect">
            <a:avLst/>
          </a:prstGeom>
          <a:noFill/>
          <a:ln>
            <a:noFill/>
          </a:ln>
        </p:spPr>
      </p:pic>
      <p:pic>
        <p:nvPicPr>
          <p:cNvPr id="7" name="Imagine 6">
            <a:extLst>
              <a:ext uri="{FF2B5EF4-FFF2-40B4-BE49-F238E27FC236}">
                <a16:creationId xmlns:a16="http://schemas.microsoft.com/office/drawing/2014/main" id="{A555DAB1-017C-60BF-7955-B402EC02177E}"/>
              </a:ext>
            </a:extLst>
          </p:cNvPr>
          <p:cNvPicPr>
            <a:picLocks noChangeAspect="1"/>
          </p:cNvPicPr>
          <p:nvPr/>
        </p:nvPicPr>
        <p:blipFill>
          <a:blip r:embed="rId7"/>
          <a:stretch>
            <a:fillRect/>
          </a:stretch>
        </p:blipFill>
        <p:spPr>
          <a:xfrm>
            <a:off x="4666090" y="1714499"/>
            <a:ext cx="3056691" cy="3429001"/>
          </a:xfrm>
          <a:prstGeom prst="rect">
            <a:avLst/>
          </a:prstGeom>
        </p:spPr>
      </p:pic>
      <p:sp>
        <p:nvSpPr>
          <p:cNvPr id="8" name="CasetăText 7">
            <a:extLst>
              <a:ext uri="{FF2B5EF4-FFF2-40B4-BE49-F238E27FC236}">
                <a16:creationId xmlns:a16="http://schemas.microsoft.com/office/drawing/2014/main" id="{96693F26-7CC4-7B81-D3D3-9E4F8AF38D7A}"/>
              </a:ext>
            </a:extLst>
          </p:cNvPr>
          <p:cNvSpPr txBox="1"/>
          <p:nvPr/>
        </p:nvSpPr>
        <p:spPr>
          <a:xfrm>
            <a:off x="1209368" y="3333545"/>
            <a:ext cx="10982632" cy="2954655"/>
          </a:xfrm>
          <a:prstGeom prst="rect">
            <a:avLst/>
          </a:prstGeom>
          <a:noFill/>
        </p:spPr>
        <p:txBody>
          <a:bodyPr wrap="square">
            <a:spAutoFit/>
          </a:bodyPr>
          <a:lstStyle/>
          <a:p>
            <a:endParaRPr lang="ro-RO" dirty="0"/>
          </a:p>
          <a:p>
            <a:endParaRPr lang="ro-RO" dirty="0"/>
          </a:p>
          <a:p>
            <a:endParaRPr lang="ro-RO" dirty="0"/>
          </a:p>
          <a:p>
            <a:endParaRPr lang="ro-RO" dirty="0"/>
          </a:p>
          <a:p>
            <a:endParaRPr lang="ro-RO" dirty="0"/>
          </a:p>
          <a:p>
            <a:endParaRPr lang="ro-RO" dirty="0"/>
          </a:p>
          <a:p>
            <a:endParaRPr lang="ro-RO" dirty="0"/>
          </a:p>
          <a:p>
            <a:endParaRPr lang="ro-RO" dirty="0"/>
          </a:p>
          <a:p>
            <a:endParaRPr lang="ro-RO" dirty="0"/>
          </a:p>
          <a:p>
            <a:r>
              <a:rPr lang="ro-RO" sz="2400" b="1" dirty="0">
                <a:latin typeface="Aptos" panose="020B0004020202020204" pitchFamily="34" charset="0"/>
              </a:rPr>
              <a:t>STRAMOSII NOSTRI CU CARE NE MANDRIM, DACII SI ROMANII!</a:t>
            </a:r>
            <a:endParaRPr lang="en-US" sz="2400" b="1" dirty="0">
              <a:latin typeface="Aptos" panose="020B0004020202020204" pitchFamily="34" charset="0"/>
            </a:endParaRPr>
          </a:p>
        </p:txBody>
      </p:sp>
    </p:spTree>
    <p:extLst>
      <p:ext uri="{BB962C8B-B14F-4D97-AF65-F5344CB8AC3E}">
        <p14:creationId xmlns:p14="http://schemas.microsoft.com/office/powerpoint/2010/main" val="36061050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Columna lui Traian, clădită la Roma cu aurul dacic. Cât de reală este  povestea războaielor daco-romane, redată pe monument | adevarul.ro">
            <a:extLst>
              <a:ext uri="{FF2B5EF4-FFF2-40B4-BE49-F238E27FC236}">
                <a16:creationId xmlns:a16="http://schemas.microsoft.com/office/drawing/2014/main" id="{177BF75D-70DA-0C78-7C2F-3E2CD7EC86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378" y="3014418"/>
            <a:ext cx="4858961" cy="3024875"/>
          </a:xfrm>
          <a:prstGeom prst="rect">
            <a:avLst/>
          </a:prstGeom>
          <a:noFill/>
          <a:ln>
            <a:noFill/>
          </a:ln>
        </p:spPr>
      </p:pic>
      <p:pic>
        <p:nvPicPr>
          <p:cNvPr id="3" name="Imagine 2" descr="Copia Columnei lui Traian ⋆ Muzeul Național de Istorie a României">
            <a:extLst>
              <a:ext uri="{FF2B5EF4-FFF2-40B4-BE49-F238E27FC236}">
                <a16:creationId xmlns:a16="http://schemas.microsoft.com/office/drawing/2014/main" id="{1EF843B2-5554-C62E-2938-BE7D7D8E9D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0997" y="492533"/>
            <a:ext cx="5131923" cy="5043770"/>
          </a:xfrm>
          <a:prstGeom prst="rect">
            <a:avLst/>
          </a:prstGeom>
          <a:noFill/>
          <a:ln>
            <a:noFill/>
          </a:ln>
        </p:spPr>
      </p:pic>
      <p:pic>
        <p:nvPicPr>
          <p:cNvPr id="6" name="Imagine 5">
            <a:extLst>
              <a:ext uri="{FF2B5EF4-FFF2-40B4-BE49-F238E27FC236}">
                <a16:creationId xmlns:a16="http://schemas.microsoft.com/office/drawing/2014/main" id="{A2146C21-8CF4-E774-13D3-DF5241A45849}"/>
              </a:ext>
            </a:extLst>
          </p:cNvPr>
          <p:cNvPicPr>
            <a:picLocks noChangeAspect="1"/>
          </p:cNvPicPr>
          <p:nvPr/>
        </p:nvPicPr>
        <p:blipFill>
          <a:blip r:embed="rId4"/>
          <a:stretch>
            <a:fillRect/>
          </a:stretch>
        </p:blipFill>
        <p:spPr>
          <a:xfrm>
            <a:off x="633930" y="0"/>
            <a:ext cx="2332554" cy="2841310"/>
          </a:xfrm>
          <a:prstGeom prst="rect">
            <a:avLst/>
          </a:prstGeom>
        </p:spPr>
      </p:pic>
      <p:sp>
        <p:nvSpPr>
          <p:cNvPr id="7" name="CasetăText 6">
            <a:extLst>
              <a:ext uri="{FF2B5EF4-FFF2-40B4-BE49-F238E27FC236}">
                <a16:creationId xmlns:a16="http://schemas.microsoft.com/office/drawing/2014/main" id="{D4F3E0CE-B912-75C6-3510-ED7892522AD5}"/>
              </a:ext>
            </a:extLst>
          </p:cNvPr>
          <p:cNvSpPr txBox="1"/>
          <p:nvPr/>
        </p:nvSpPr>
        <p:spPr>
          <a:xfrm>
            <a:off x="2722735" y="393011"/>
            <a:ext cx="2252387" cy="2151936"/>
          </a:xfrm>
          <a:prstGeom prst="rect">
            <a:avLst/>
          </a:prstGeom>
          <a:noFill/>
        </p:spPr>
        <p:txBody>
          <a:bodyPr wrap="square" rtlCol="0">
            <a:spAutoFit/>
          </a:bodyPr>
          <a:lstStyle/>
          <a:p>
            <a:pPr marL="685800">
              <a:lnSpc>
                <a:spcPct val="107000"/>
              </a:lnSpc>
              <a:spcAft>
                <a:spcPts val="800"/>
              </a:spcAft>
            </a:pP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Toate aceste monument</a:t>
            </a:r>
            <a:r>
              <a:rPr lang="ro-RO" sz="1800" b="1" kern="0" dirty="0">
                <a:effectLst/>
                <a:latin typeface="Cambria" panose="02040503050406030204" pitchFamily="18" charset="0"/>
                <a:ea typeface="Times New Roman" panose="02020603050405020304" pitchFamily="18" charset="0"/>
                <a:cs typeface="Times New Roman" panose="02020603050405020304" pitchFamily="18" charset="0"/>
              </a:rPr>
              <a:t>e</a:t>
            </a: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 reflectă un trecut comun și influențe reciproce.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183645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3E82310E-4655-D814-2081-8477B68BC44E}"/>
              </a:ext>
            </a:extLst>
          </p:cNvPr>
          <p:cNvSpPr txBox="1"/>
          <p:nvPr/>
        </p:nvSpPr>
        <p:spPr>
          <a:xfrm>
            <a:off x="127592" y="255181"/>
            <a:ext cx="3317358" cy="5267789"/>
          </a:xfrm>
          <a:prstGeom prst="rect">
            <a:avLst/>
          </a:prstGeom>
          <a:noFill/>
        </p:spPr>
        <p:txBody>
          <a:bodyPr wrap="square" rtlCol="0">
            <a:spAutoFit/>
          </a:bodyPr>
          <a:lstStyle/>
          <a:p>
            <a:pPr>
              <a:lnSpc>
                <a:spcPct val="107000"/>
              </a:lnSpc>
              <a:spcAft>
                <a:spcPts val="800"/>
              </a:spcAft>
              <a:buNone/>
            </a:pPr>
            <a:r>
              <a:rPr lang="it-IT" sz="12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Impactul</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Asupra</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Identității</a:t>
            </a:r>
            <a:r>
              <a:rPr lang="en-US" sz="16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600" b="1" kern="0" dirty="0" err="1">
                <a:effectLst/>
                <a:latin typeface="Cambria" panose="02040503050406030204" pitchFamily="18" charset="0"/>
                <a:ea typeface="Times New Roman" panose="02020603050405020304" pitchFamily="18" charset="0"/>
                <a:cs typeface="Times New Roman" panose="02020603050405020304" pitchFamily="18" charset="0"/>
              </a:rPr>
              <a:t>Românești</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Transformarea Daciei sub stăpânirea romană și influența asupra culturii și limbii.</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Elementele romane au contribuit la formarea identității românești moderne.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Legătura continuă între tradițiile românești și cele latine, reflectate și în cultura italiană.</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600" kern="0" dirty="0">
                <a:effectLst/>
                <a:latin typeface="Cambria" panose="02040503050406030204" pitchFamily="18" charset="0"/>
                <a:ea typeface="Times New Roman" panose="02020603050405020304" pitchFamily="18" charset="0"/>
                <a:cs typeface="Times New Roman" panose="02020603050405020304" pitchFamily="18" charset="0"/>
              </a:rPr>
              <a:t>O ilustrație comparativă a elementelor tradiționale românești și a influenței latine.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dirty="0"/>
          </a:p>
        </p:txBody>
      </p:sp>
      <p:pic>
        <p:nvPicPr>
          <p:cNvPr id="3" name="Imagine 2">
            <a:extLst>
              <a:ext uri="{FF2B5EF4-FFF2-40B4-BE49-F238E27FC236}">
                <a16:creationId xmlns:a16="http://schemas.microsoft.com/office/drawing/2014/main" id="{558521F3-F708-A9AA-0C41-ADA4A843B2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8717" y="570880"/>
            <a:ext cx="8328553" cy="5383352"/>
          </a:xfrm>
          <a:prstGeom prst="rect">
            <a:avLst/>
          </a:prstGeom>
          <a:noFill/>
          <a:ln>
            <a:noFill/>
          </a:ln>
        </p:spPr>
      </p:pic>
    </p:spTree>
    <p:extLst>
      <p:ext uri="{BB962C8B-B14F-4D97-AF65-F5344CB8AC3E}">
        <p14:creationId xmlns:p14="http://schemas.microsoft.com/office/powerpoint/2010/main" val="278444418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inspiratie motive traditionale romanesti">
            <a:extLst>
              <a:ext uri="{FF2B5EF4-FFF2-40B4-BE49-F238E27FC236}">
                <a16:creationId xmlns:a16="http://schemas.microsoft.com/office/drawing/2014/main" id="{02708C12-00FD-AE39-6124-B8F021704C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242" y="226385"/>
            <a:ext cx="3597792" cy="2523824"/>
          </a:xfrm>
          <a:prstGeom prst="rect">
            <a:avLst/>
          </a:prstGeom>
          <a:noFill/>
          <a:ln>
            <a:noFill/>
          </a:ln>
        </p:spPr>
      </p:pic>
      <p:pic>
        <p:nvPicPr>
          <p:cNvPr id="3" name="Imagine 2" descr="Ie, Ia tradițională românească – istorie, tradiție și promovare-">
            <a:extLst>
              <a:ext uri="{FF2B5EF4-FFF2-40B4-BE49-F238E27FC236}">
                <a16:creationId xmlns:a16="http://schemas.microsoft.com/office/drawing/2014/main" id="{5CA2A2DF-F508-863B-956D-54AECBC642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242" y="3237791"/>
            <a:ext cx="4030666" cy="2610116"/>
          </a:xfrm>
          <a:prstGeom prst="rect">
            <a:avLst/>
          </a:prstGeom>
          <a:noFill/>
          <a:ln>
            <a:noFill/>
          </a:ln>
        </p:spPr>
      </p:pic>
      <p:pic>
        <p:nvPicPr>
          <p:cNvPr id="4" name="Imagine 3" descr="Colecția Scoarțe – Muzeul National al Taranului Roman">
            <a:extLst>
              <a:ext uri="{FF2B5EF4-FFF2-40B4-BE49-F238E27FC236}">
                <a16:creationId xmlns:a16="http://schemas.microsoft.com/office/drawing/2014/main" id="{3CE69C28-8D8B-45BD-10D4-D99A93B250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4720" y="128658"/>
            <a:ext cx="4855852" cy="2719277"/>
          </a:xfrm>
          <a:prstGeom prst="rect">
            <a:avLst/>
          </a:prstGeom>
          <a:noFill/>
          <a:ln>
            <a:noFill/>
          </a:ln>
        </p:spPr>
      </p:pic>
      <p:pic>
        <p:nvPicPr>
          <p:cNvPr id="5" name="Imagine 4" descr="Ce semnificatie au desenele de pe costumele populare romanesti? –  Mythologica.ro">
            <a:extLst>
              <a:ext uri="{FF2B5EF4-FFF2-40B4-BE49-F238E27FC236}">
                <a16:creationId xmlns:a16="http://schemas.microsoft.com/office/drawing/2014/main" id="{9BCCC701-FDD8-C151-90AA-DF80BEDFD2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4720" y="2926650"/>
            <a:ext cx="4607885" cy="3232397"/>
          </a:xfrm>
          <a:prstGeom prst="rect">
            <a:avLst/>
          </a:prstGeom>
          <a:noFill/>
          <a:ln>
            <a:noFill/>
          </a:ln>
        </p:spPr>
      </p:pic>
      <p:sp>
        <p:nvSpPr>
          <p:cNvPr id="6" name="CasetăText 5">
            <a:extLst>
              <a:ext uri="{FF2B5EF4-FFF2-40B4-BE49-F238E27FC236}">
                <a16:creationId xmlns:a16="http://schemas.microsoft.com/office/drawing/2014/main" id="{ABE6269B-1F59-4EB6-B574-7D2500C18196}"/>
              </a:ext>
            </a:extLst>
          </p:cNvPr>
          <p:cNvSpPr txBox="1"/>
          <p:nvPr/>
        </p:nvSpPr>
        <p:spPr>
          <a:xfrm>
            <a:off x="9480572" y="499730"/>
            <a:ext cx="2371186" cy="4032707"/>
          </a:xfrm>
          <a:prstGeom prst="rect">
            <a:avLst/>
          </a:prstGeom>
          <a:noFill/>
        </p:spPr>
        <p:txBody>
          <a:bodyPr wrap="square" rtlCol="0">
            <a:spAutoFit/>
          </a:bodyPr>
          <a:lstStyle/>
          <a:p>
            <a:pPr>
              <a:lnSpc>
                <a:spcPct val="107000"/>
              </a:lnSpc>
              <a:spcAft>
                <a:spcPts val="800"/>
              </a:spcAft>
              <a:buNone/>
            </a:pP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Mesaj de încurajare: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800" b="1" i="1" kern="0" dirty="0">
                <a:effectLst/>
                <a:latin typeface="Cambria" panose="02040503050406030204" pitchFamily="18" charset="0"/>
                <a:ea typeface="Times New Roman" panose="02020603050405020304" pitchFamily="18" charset="0"/>
                <a:cs typeface="Times New Roman" panose="02020603050405020304" pitchFamily="18" charset="0"/>
              </a:rPr>
              <a:t>PENTRU A CONSTRUI UN VIITOR COMUN, ESTE BINE SA DESCOPERIM TRECUTUL , CARE NE VA AJUTA SA INTELEGEM PREZENTUL. IAR VIITORUL VA FI CU CERTITUDINE BAZAT PE VALORI CULTURALE</a:t>
            </a:r>
            <a:r>
              <a:rPr lang="it-IT" sz="1800" b="1" kern="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82009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LATINITATE “ROMANICĂ” SAU LATINITATE “DACICĂ” ? - Istorie furata">
            <a:extLst>
              <a:ext uri="{FF2B5EF4-FFF2-40B4-BE49-F238E27FC236}">
                <a16:creationId xmlns:a16="http://schemas.microsoft.com/office/drawing/2014/main" id="{2F509061-41DE-54AA-4ED6-916F56CF70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707" y="613223"/>
            <a:ext cx="5754793" cy="4892842"/>
          </a:xfrm>
          <a:prstGeom prst="rect">
            <a:avLst/>
          </a:prstGeom>
          <a:noFill/>
          <a:ln>
            <a:noFill/>
          </a:ln>
        </p:spPr>
      </p:pic>
      <p:pic>
        <p:nvPicPr>
          <p:cNvPr id="3" name="Imagine 2" descr="Istoria Românilor – Marcus Ulpius Traianus. Cauzele cuceririi Daciei de către  romani">
            <a:extLst>
              <a:ext uri="{FF2B5EF4-FFF2-40B4-BE49-F238E27FC236}">
                <a16:creationId xmlns:a16="http://schemas.microsoft.com/office/drawing/2014/main" id="{E8B0F030-BC6B-0F33-33DB-04036326EC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8139" y="1169669"/>
            <a:ext cx="5582654" cy="3002681"/>
          </a:xfrm>
          <a:prstGeom prst="rect">
            <a:avLst/>
          </a:prstGeom>
          <a:noFill/>
          <a:ln>
            <a:noFill/>
          </a:ln>
        </p:spPr>
      </p:pic>
      <p:sp>
        <p:nvSpPr>
          <p:cNvPr id="5" name="CasetăText 4">
            <a:extLst>
              <a:ext uri="{FF2B5EF4-FFF2-40B4-BE49-F238E27FC236}">
                <a16:creationId xmlns:a16="http://schemas.microsoft.com/office/drawing/2014/main" id="{2EC026D5-266A-9107-0030-2DC14B1D692C}"/>
              </a:ext>
            </a:extLst>
          </p:cNvPr>
          <p:cNvSpPr txBox="1"/>
          <p:nvPr/>
        </p:nvSpPr>
        <p:spPr>
          <a:xfrm>
            <a:off x="7551175" y="706007"/>
            <a:ext cx="6096000" cy="461665"/>
          </a:xfrm>
          <a:prstGeom prst="rect">
            <a:avLst/>
          </a:prstGeom>
          <a:noFill/>
        </p:spPr>
        <p:txBody>
          <a:bodyPr wrap="square">
            <a:spAutoFit/>
          </a:bodyPr>
          <a:lstStyle/>
          <a:p>
            <a:r>
              <a:rPr lang="ro-RO" sz="2400" b="1" dirty="0"/>
              <a:t> </a:t>
            </a:r>
            <a:r>
              <a:rPr lang="ro-RO" sz="2400" b="1" dirty="0">
                <a:latin typeface="Aptos" panose="020B0004020202020204" pitchFamily="34" charset="0"/>
              </a:rPr>
              <a:t>IMPARATUL TRAIAN  </a:t>
            </a:r>
            <a:endParaRPr lang="en-US" sz="2400" b="1" dirty="0">
              <a:latin typeface="Aptos" panose="020B0004020202020204" pitchFamily="34" charset="0"/>
            </a:endParaRPr>
          </a:p>
        </p:txBody>
      </p:sp>
    </p:spTree>
    <p:extLst>
      <p:ext uri="{BB962C8B-B14F-4D97-AF65-F5344CB8AC3E}">
        <p14:creationId xmlns:p14="http://schemas.microsoft.com/office/powerpoint/2010/main" val="1054680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CDEB670B-21D2-5A5C-3B84-9F35F68A4A8D}"/>
              </a:ext>
            </a:extLst>
          </p:cNvPr>
          <p:cNvPicPr>
            <a:picLocks noChangeAspect="1"/>
          </p:cNvPicPr>
          <p:nvPr/>
        </p:nvPicPr>
        <p:blipFill>
          <a:blip r:embed="rId2"/>
          <a:stretch>
            <a:fillRect/>
          </a:stretch>
        </p:blipFill>
        <p:spPr>
          <a:xfrm>
            <a:off x="788484" y="233916"/>
            <a:ext cx="4612856" cy="5571461"/>
          </a:xfrm>
          <a:prstGeom prst="rect">
            <a:avLst/>
          </a:prstGeom>
        </p:spPr>
      </p:pic>
      <p:sp>
        <p:nvSpPr>
          <p:cNvPr id="6" name="CasetăText 5">
            <a:extLst>
              <a:ext uri="{FF2B5EF4-FFF2-40B4-BE49-F238E27FC236}">
                <a16:creationId xmlns:a16="http://schemas.microsoft.com/office/drawing/2014/main" id="{AE5373B7-04F5-5EFE-5006-5E9DCA40343E}"/>
              </a:ext>
            </a:extLst>
          </p:cNvPr>
          <p:cNvSpPr txBox="1"/>
          <p:nvPr/>
        </p:nvSpPr>
        <p:spPr>
          <a:xfrm rot="10800000" flipV="1">
            <a:off x="6282813" y="4914981"/>
            <a:ext cx="5455530" cy="1015663"/>
          </a:xfrm>
          <a:prstGeom prst="rect">
            <a:avLst/>
          </a:prstGeom>
          <a:noFill/>
        </p:spPr>
        <p:txBody>
          <a:bodyPr wrap="square" rtlCol="0">
            <a:spAutoFit/>
          </a:bodyPr>
          <a:lstStyle/>
          <a:p>
            <a:endParaRPr lang="ro-RO" sz="2000" dirty="0">
              <a:latin typeface="Algerian" panose="04020705040A02060702" pitchFamily="82" charset="0"/>
            </a:endParaRPr>
          </a:p>
          <a:p>
            <a:endParaRPr lang="ro-RO" sz="2000" dirty="0">
              <a:latin typeface="Algerian" panose="04020705040A02060702" pitchFamily="82" charset="0"/>
            </a:endParaRPr>
          </a:p>
          <a:p>
            <a:r>
              <a:rPr lang="en-US" sz="2000" dirty="0">
                <a:latin typeface="Algerian" panose="04020705040A02060702" pitchFamily="82" charset="0"/>
              </a:rPr>
              <a:t>MULTUMESC PENTRU VIZIONARE!</a:t>
            </a:r>
          </a:p>
        </p:txBody>
      </p:sp>
    </p:spTree>
    <p:extLst>
      <p:ext uri="{BB962C8B-B14F-4D97-AF65-F5344CB8AC3E}">
        <p14:creationId xmlns:p14="http://schemas.microsoft.com/office/powerpoint/2010/main" val="4201556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51882EA0-68B1-32CD-569A-8AA1743FBACC}"/>
              </a:ext>
            </a:extLst>
          </p:cNvPr>
          <p:cNvSpPr txBox="1"/>
          <p:nvPr/>
        </p:nvSpPr>
        <p:spPr>
          <a:xfrm>
            <a:off x="457200" y="308344"/>
            <a:ext cx="11100391" cy="5866799"/>
          </a:xfrm>
          <a:prstGeom prst="rect">
            <a:avLst/>
          </a:prstGeom>
          <a:noFill/>
        </p:spPr>
        <p:txBody>
          <a:bodyPr wrap="square" rtlCol="0">
            <a:spAutoFit/>
          </a:bodyPr>
          <a:lstStyle/>
          <a:p>
            <a:pPr>
              <a:lnSpc>
                <a:spcPct val="107000"/>
              </a:lnSpc>
              <a:spcAft>
                <a:spcPts val="800"/>
              </a:spcAft>
              <a:buNone/>
            </a:pPr>
            <a:r>
              <a:rPr lang="it-IT" sz="2400" b="1" kern="0" dirty="0">
                <a:effectLst/>
                <a:latin typeface="Aptos" panose="020B0004020202020204" pitchFamily="34" charset="0"/>
                <a:ea typeface="Times New Roman" panose="02020603050405020304" pitchFamily="18" charset="0"/>
                <a:cs typeface="Times New Roman" panose="02020603050405020304" pitchFamily="18" charset="0"/>
              </a:rPr>
              <a:t>Bibliografie:</a:t>
            </a:r>
            <a:endParaRPr lang="en-US" sz="2400" kern="1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it-IT" sz="1200" b="1" kern="0" dirty="0">
                <a:effectLst/>
                <a:latin typeface="Cambria" panose="02040503050406030204" pitchFamily="18" charset="0"/>
                <a:ea typeface="Times New Roman" panose="02020603050405020304" pitchFamily="18" charset="0"/>
                <a:cs typeface="Times New Roman" panose="02020603050405020304" pitchFamily="18" charset="0"/>
              </a:rPr>
              <a:t>1. Documente istorice privind cucerirea Daciei</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Cassius Dio, </a:t>
            </a:r>
            <a:r>
              <a:rPr lang="it-IT" sz="1200" i="1" kern="0" dirty="0">
                <a:effectLst/>
                <a:latin typeface="Cambria" panose="02040503050406030204" pitchFamily="18" charset="0"/>
                <a:ea typeface="Times New Roman" panose="02020603050405020304" pitchFamily="18" charset="0"/>
                <a:cs typeface="Times New Roman" panose="02020603050405020304" pitchFamily="18" charset="0"/>
              </a:rPr>
              <a:t>Istoria Romei</a:t>
            </a: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 Cartea LXVII, traduceri și comentarii disponibile în ediții academice.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Tabula Traiana – inscripție antică ce comemorează victoria romană asupra dacilor.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Monumentul Columna lui Traian, Roma – sursă vizuală și istorică asupra războaielor daco-romane.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b="1" kern="0" dirty="0">
                <a:effectLst/>
                <a:latin typeface="Cambria" panose="02040503050406030204" pitchFamily="18" charset="0"/>
                <a:ea typeface="Times New Roman" panose="02020603050405020304" pitchFamily="18" charset="0"/>
                <a:cs typeface="Times New Roman" panose="02020603050405020304" pitchFamily="18" charset="0"/>
              </a:rPr>
              <a:t>2. </a:t>
            </a:r>
            <a:r>
              <a:rPr lang="en-US" sz="1200" b="1" kern="0" dirty="0" err="1">
                <a:effectLst/>
                <a:latin typeface="Cambria" panose="02040503050406030204" pitchFamily="18" charset="0"/>
                <a:ea typeface="Times New Roman" panose="02020603050405020304" pitchFamily="18" charset="0"/>
                <a:cs typeface="Times New Roman" panose="02020603050405020304" pitchFamily="18" charset="0"/>
              </a:rPr>
              <a:t>Surse</a:t>
            </a:r>
            <a:r>
              <a:rPr lang="en-US" sz="1200" b="1" kern="0" dirty="0">
                <a:effectLst/>
                <a:latin typeface="Cambria" panose="02040503050406030204" pitchFamily="18" charset="0"/>
                <a:ea typeface="Times New Roman" panose="02020603050405020304" pitchFamily="18" charset="0"/>
                <a:cs typeface="Times New Roman" panose="02020603050405020304" pitchFamily="18" charset="0"/>
              </a:rPr>
              <a:t> online </a:t>
            </a:r>
            <a:r>
              <a:rPr lang="en-US" sz="1200" b="1" kern="0" dirty="0" err="1">
                <a:effectLst/>
                <a:latin typeface="Cambria" panose="02040503050406030204" pitchFamily="18" charset="0"/>
                <a:ea typeface="Times New Roman" panose="02020603050405020304" pitchFamily="18" charset="0"/>
                <a:cs typeface="Times New Roman" panose="02020603050405020304" pitchFamily="18" charset="0"/>
              </a:rPr>
              <a:t>pentru</a:t>
            </a:r>
            <a:r>
              <a:rPr lang="en-US" sz="1200" b="1"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200" b="1" kern="0" dirty="0" err="1">
                <a:effectLst/>
                <a:latin typeface="Cambria" panose="02040503050406030204" pitchFamily="18" charset="0"/>
                <a:ea typeface="Times New Roman" panose="02020603050405020304" pitchFamily="18" charset="0"/>
                <a:cs typeface="Times New Roman" panose="02020603050405020304" pitchFamily="18" charset="0"/>
              </a:rPr>
              <a:t>imagini</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200" b="1" kern="0" dirty="0">
                <a:effectLst/>
                <a:latin typeface="Cambria" panose="02040503050406030204" pitchFamily="18" charset="0"/>
                <a:ea typeface="Times New Roman" panose="02020603050405020304" pitchFamily="18" charset="0"/>
                <a:cs typeface="Times New Roman" panose="02020603050405020304" pitchFamily="18" charset="0"/>
              </a:rPr>
              <a:t>Wikimedia Commons</a:t>
            </a: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 - platformă cu imagini și documente istorice libere de drepturi:</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US" sz="1200" u="sng" kern="0"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2"/>
              </a:rPr>
              <a:t>https://commons.wikimedia.org/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200" b="1" kern="0" dirty="0">
                <a:effectLst/>
                <a:latin typeface="Cambria" panose="02040503050406030204" pitchFamily="18" charset="0"/>
                <a:ea typeface="Times New Roman" panose="02020603050405020304" pitchFamily="18" charset="0"/>
                <a:cs typeface="Times New Roman" panose="02020603050405020304" pitchFamily="18" charset="0"/>
              </a:rPr>
              <a:t>British Museum</a:t>
            </a:r>
            <a:r>
              <a:rPr lang="en-US" sz="1200" kern="0" dirty="0">
                <a:effectLst/>
                <a:latin typeface="Cambria" panose="02040503050406030204" pitchFamily="18" charset="0"/>
                <a:ea typeface="Times New Roman" panose="02020603050405020304" pitchFamily="18" charset="0"/>
                <a:cs typeface="Times New Roman" panose="02020603050405020304" pitchFamily="18" charset="0"/>
              </a:rPr>
              <a:t> - </a:t>
            </a:r>
            <a:r>
              <a:rPr lang="en-US" sz="1200" kern="0" dirty="0" err="1">
                <a:effectLst/>
                <a:latin typeface="Cambria" panose="02040503050406030204" pitchFamily="18" charset="0"/>
                <a:ea typeface="Times New Roman" panose="02020603050405020304" pitchFamily="18" charset="0"/>
                <a:cs typeface="Times New Roman" panose="02020603050405020304" pitchFamily="18" charset="0"/>
              </a:rPr>
              <a:t>artefacte</a:t>
            </a:r>
            <a:r>
              <a:rPr lang="en-US" sz="12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200" kern="0" dirty="0" err="1">
                <a:effectLst/>
                <a:latin typeface="Cambria" panose="02040503050406030204" pitchFamily="18" charset="0"/>
                <a:ea typeface="Times New Roman" panose="02020603050405020304" pitchFamily="18" charset="0"/>
                <a:cs typeface="Times New Roman" panose="02020603050405020304" pitchFamily="18" charset="0"/>
              </a:rPr>
              <a:t>și</a:t>
            </a:r>
            <a:r>
              <a:rPr lang="en-US" sz="12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200" kern="0" dirty="0" err="1">
                <a:effectLst/>
                <a:latin typeface="Cambria" panose="02040503050406030204" pitchFamily="18" charset="0"/>
                <a:ea typeface="Times New Roman" panose="02020603050405020304" pitchFamily="18" charset="0"/>
                <a:cs typeface="Times New Roman" panose="02020603050405020304" pitchFamily="18" charset="0"/>
              </a:rPr>
              <a:t>inscripții</a:t>
            </a:r>
            <a:r>
              <a:rPr lang="en-US" sz="1200" kern="0" dirty="0">
                <a:effectLst/>
                <a:latin typeface="Cambria" panose="02040503050406030204" pitchFamily="18" charset="0"/>
                <a:ea typeface="Times New Roman" panose="02020603050405020304" pitchFamily="18" charset="0"/>
                <a:cs typeface="Times New Roman" panose="02020603050405020304" pitchFamily="18" charset="0"/>
              </a:rPr>
              <a:t> legate de Dacia: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US" sz="1200" u="sng" kern="0"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3"/>
              </a:rPr>
              <a:t>https://www.britishmuseum.org/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200" b="1" kern="0" dirty="0">
                <a:effectLst/>
                <a:latin typeface="Cambria" panose="02040503050406030204" pitchFamily="18" charset="0"/>
                <a:ea typeface="Times New Roman" panose="02020603050405020304" pitchFamily="18" charset="0"/>
                <a:cs typeface="Times New Roman" panose="02020603050405020304" pitchFamily="18" charset="0"/>
              </a:rPr>
              <a:t>Europeana.eu</a:t>
            </a: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 - arhivă digitală cu surse istorice relevante: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US" sz="1200" u="sng" kern="0"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4"/>
              </a:rPr>
              <a:t>https://www.europeana.eu/</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it-IT" sz="1200" b="1" kern="0" dirty="0">
                <a:effectLst/>
                <a:latin typeface="Cambria" panose="02040503050406030204" pitchFamily="18" charset="0"/>
                <a:ea typeface="Times New Roman" panose="02020603050405020304" pitchFamily="18" charset="0"/>
                <a:cs typeface="Times New Roman" panose="02020603050405020304" pitchFamily="18" charset="0"/>
              </a:rPr>
              <a:t>3. Ghiduri și materiale Erasmus+ privind legăturile culturale România-Italia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Ghidurile Erasmus+ disponibile pe site-ul oficial: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200" u="sng" kern="0"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5"/>
              </a:rPr>
              <a:t>https://erasmus-plus.ec.europa.eu/</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Studii academice despre influențele culturale romane în România: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Lucian Boia, </a:t>
            </a:r>
            <a:r>
              <a:rPr lang="it-IT" sz="1200" i="1" kern="0" dirty="0">
                <a:effectLst/>
                <a:latin typeface="Cambria" panose="02040503050406030204" pitchFamily="18" charset="0"/>
                <a:ea typeface="Times New Roman" panose="02020603050405020304" pitchFamily="18" charset="0"/>
                <a:cs typeface="Times New Roman" panose="02020603050405020304" pitchFamily="18" charset="0"/>
              </a:rPr>
              <a:t>Dacia: un imperiu uitat</a:t>
            </a: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 Ed. </a:t>
            </a:r>
            <a:r>
              <a:rPr lang="en-US" sz="1200" kern="0" dirty="0">
                <a:effectLst/>
                <a:latin typeface="Cambria" panose="02040503050406030204" pitchFamily="18" charset="0"/>
                <a:ea typeface="Times New Roman" panose="02020603050405020304" pitchFamily="18" charset="0"/>
                <a:cs typeface="Times New Roman" panose="02020603050405020304" pitchFamily="18" charset="0"/>
              </a:rPr>
              <a:t>Humanitas.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Alexandru Vulpe, </a:t>
            </a:r>
            <a:r>
              <a:rPr lang="it-IT" sz="1200" i="1" kern="0" dirty="0">
                <a:effectLst/>
                <a:latin typeface="Cambria" panose="02040503050406030204" pitchFamily="18" charset="0"/>
                <a:ea typeface="Times New Roman" panose="02020603050405020304" pitchFamily="18" charset="0"/>
                <a:cs typeface="Times New Roman" panose="02020603050405020304" pitchFamily="18" charset="0"/>
              </a:rPr>
              <a:t>Dacii și romanii</a:t>
            </a:r>
            <a:r>
              <a:rPr lang="it-IT" sz="1200" kern="0" dirty="0">
                <a:effectLst/>
                <a:latin typeface="Cambria" panose="02040503050406030204" pitchFamily="18" charset="0"/>
                <a:ea typeface="Times New Roman" panose="02020603050405020304" pitchFamily="18" charset="0"/>
                <a:cs typeface="Times New Roman" panose="02020603050405020304" pitchFamily="18" charset="0"/>
              </a:rPr>
              <a:t>, Ed. </a:t>
            </a:r>
            <a:r>
              <a:rPr lang="en-US" sz="1200" kern="0" dirty="0" err="1">
                <a:effectLst/>
                <a:latin typeface="Cambria" panose="02040503050406030204" pitchFamily="18" charset="0"/>
                <a:ea typeface="Times New Roman" panose="02020603050405020304" pitchFamily="18" charset="0"/>
                <a:cs typeface="Times New Roman" panose="02020603050405020304" pitchFamily="18" charset="0"/>
              </a:rPr>
              <a:t>Academiei</a:t>
            </a:r>
            <a:r>
              <a:rPr lang="en-US" sz="1200" kern="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200" kern="0" dirty="0" err="1">
                <a:effectLst/>
                <a:latin typeface="Cambria" panose="02040503050406030204" pitchFamily="18" charset="0"/>
                <a:ea typeface="Times New Roman" panose="02020603050405020304" pitchFamily="18" charset="0"/>
                <a:cs typeface="Times New Roman" panose="02020603050405020304" pitchFamily="18" charset="0"/>
              </a:rPr>
              <a:t>Române</a:t>
            </a:r>
            <a:r>
              <a:rPr lang="en-US" sz="1200" kern="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ine 3">
            <a:extLst>
              <a:ext uri="{FF2B5EF4-FFF2-40B4-BE49-F238E27FC236}">
                <a16:creationId xmlns:a16="http://schemas.microsoft.com/office/drawing/2014/main" id="{C4F7E1A2-1354-001D-3B86-D60CBAB69F7A}"/>
              </a:ext>
            </a:extLst>
          </p:cNvPr>
          <p:cNvPicPr>
            <a:picLocks noChangeAspect="1"/>
          </p:cNvPicPr>
          <p:nvPr/>
        </p:nvPicPr>
        <p:blipFill>
          <a:blip r:embed="rId6"/>
          <a:stretch>
            <a:fillRect/>
          </a:stretch>
        </p:blipFill>
        <p:spPr>
          <a:xfrm>
            <a:off x="6985756" y="1786269"/>
            <a:ext cx="4313277" cy="4136065"/>
          </a:xfrm>
          <a:prstGeom prst="rect">
            <a:avLst/>
          </a:prstGeom>
        </p:spPr>
      </p:pic>
    </p:spTree>
    <p:extLst>
      <p:ext uri="{BB962C8B-B14F-4D97-AF65-F5344CB8AC3E}">
        <p14:creationId xmlns:p14="http://schemas.microsoft.com/office/powerpoint/2010/main" val="310854310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Cum s-a sărbătorit cucerirea Daciei. Cât aur au luat romanii din fostul  stat al lui Decebal | DCNews">
            <a:extLst>
              <a:ext uri="{FF2B5EF4-FFF2-40B4-BE49-F238E27FC236}">
                <a16:creationId xmlns:a16="http://schemas.microsoft.com/office/drawing/2014/main" id="{3DF5FD27-16DA-2A89-564B-DC370D46CC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773" y="930442"/>
            <a:ext cx="8664016" cy="5233147"/>
          </a:xfrm>
          <a:prstGeom prst="rect">
            <a:avLst/>
          </a:prstGeom>
          <a:noFill/>
          <a:ln>
            <a:noFill/>
          </a:ln>
        </p:spPr>
      </p:pic>
      <p:sp>
        <p:nvSpPr>
          <p:cNvPr id="5" name="CasetăText 4">
            <a:extLst>
              <a:ext uri="{FF2B5EF4-FFF2-40B4-BE49-F238E27FC236}">
                <a16:creationId xmlns:a16="http://schemas.microsoft.com/office/drawing/2014/main" id="{C58493F9-0E0D-9589-7A23-790C13545BF2}"/>
              </a:ext>
            </a:extLst>
          </p:cNvPr>
          <p:cNvSpPr txBox="1"/>
          <p:nvPr/>
        </p:nvSpPr>
        <p:spPr>
          <a:xfrm>
            <a:off x="648929" y="346275"/>
            <a:ext cx="7285703" cy="461665"/>
          </a:xfrm>
          <a:prstGeom prst="rect">
            <a:avLst/>
          </a:prstGeom>
          <a:noFill/>
        </p:spPr>
        <p:txBody>
          <a:bodyPr wrap="square">
            <a:spAutoFit/>
          </a:bodyPr>
          <a:lstStyle/>
          <a:p>
            <a:r>
              <a:rPr lang="ro-RO" sz="2400" b="1" dirty="0">
                <a:latin typeface="Aptos" panose="020B0004020202020204" pitchFamily="34" charset="0"/>
              </a:rPr>
              <a:t>DECEBAL, ULTIMUL REGE AL DACIEI LIBERE</a:t>
            </a:r>
            <a:endParaRPr lang="en-US" sz="2400" b="1" dirty="0">
              <a:latin typeface="Aptos" panose="020B0004020202020204" pitchFamily="34" charset="0"/>
            </a:endParaRPr>
          </a:p>
        </p:txBody>
      </p:sp>
    </p:spTree>
    <p:extLst>
      <p:ext uri="{BB962C8B-B14F-4D97-AF65-F5344CB8AC3E}">
        <p14:creationId xmlns:p14="http://schemas.microsoft.com/office/powerpoint/2010/main" val="4118527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Burebista și Decebal. Cucerirea Daciei de către romani. Istorie clasa a 8-a">
            <a:extLst>
              <a:ext uri="{FF2B5EF4-FFF2-40B4-BE49-F238E27FC236}">
                <a16:creationId xmlns:a16="http://schemas.microsoft.com/office/drawing/2014/main" id="{E830E6FD-9067-DA2E-FD45-8656434B53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492" y="334298"/>
            <a:ext cx="11006667" cy="5002064"/>
          </a:xfrm>
          <a:prstGeom prst="rect">
            <a:avLst/>
          </a:prstGeom>
          <a:noFill/>
          <a:ln>
            <a:noFill/>
          </a:ln>
        </p:spPr>
      </p:pic>
      <p:sp>
        <p:nvSpPr>
          <p:cNvPr id="4" name="CasetăText 3">
            <a:extLst>
              <a:ext uri="{FF2B5EF4-FFF2-40B4-BE49-F238E27FC236}">
                <a16:creationId xmlns:a16="http://schemas.microsoft.com/office/drawing/2014/main" id="{D28516D7-E439-0D2B-3993-572718A156E2}"/>
              </a:ext>
            </a:extLst>
          </p:cNvPr>
          <p:cNvSpPr txBox="1"/>
          <p:nvPr/>
        </p:nvSpPr>
        <p:spPr>
          <a:xfrm rot="10800000" flipV="1">
            <a:off x="530941" y="5921991"/>
            <a:ext cx="11130117" cy="369332"/>
          </a:xfrm>
          <a:prstGeom prst="rect">
            <a:avLst/>
          </a:prstGeom>
          <a:noFill/>
        </p:spPr>
        <p:txBody>
          <a:bodyPr wrap="square">
            <a:spAutoFit/>
          </a:bodyPr>
          <a:lstStyle/>
          <a:p>
            <a:r>
              <a:rPr lang="en-US" b="1" dirty="0" err="1"/>
              <a:t>Primul</a:t>
            </a:r>
            <a:r>
              <a:rPr lang="en-US" b="1" dirty="0"/>
              <a:t> </a:t>
            </a:r>
            <a:r>
              <a:rPr lang="en-US" b="1" dirty="0" err="1"/>
              <a:t>război</a:t>
            </a:r>
            <a:r>
              <a:rPr lang="en-US" b="1" dirty="0"/>
              <a:t> </a:t>
            </a:r>
            <a:r>
              <a:rPr lang="en-US" b="1" dirty="0" err="1"/>
              <a:t>daco</a:t>
            </a:r>
            <a:r>
              <a:rPr lang="en-US" b="1" dirty="0"/>
              <a:t>-roman (101–102 </a:t>
            </a:r>
            <a:r>
              <a:rPr lang="en-US" b="1" dirty="0" err="1"/>
              <a:t>d.Hr</a:t>
            </a:r>
            <a:r>
              <a:rPr lang="en-US" b="1" dirty="0"/>
              <a:t>.): Traian </a:t>
            </a:r>
            <a:r>
              <a:rPr lang="en-US" b="1" dirty="0" err="1"/>
              <a:t>îl</a:t>
            </a:r>
            <a:r>
              <a:rPr lang="en-US" b="1" dirty="0"/>
              <a:t> </a:t>
            </a:r>
            <a:r>
              <a:rPr lang="en-US" b="1" dirty="0" err="1"/>
              <a:t>înfruntă</a:t>
            </a:r>
            <a:r>
              <a:rPr lang="en-US" b="1" dirty="0"/>
              <a:t> pe Decebal la </a:t>
            </a:r>
            <a:r>
              <a:rPr lang="en-US" b="1" dirty="0" err="1"/>
              <a:t>Tapae</a:t>
            </a:r>
            <a:r>
              <a:rPr lang="en-US" b="1" dirty="0"/>
              <a:t>. Regele </a:t>
            </a:r>
            <a:r>
              <a:rPr lang="en-US" b="1" dirty="0" err="1"/>
              <a:t>dacilor</a:t>
            </a:r>
            <a:r>
              <a:rPr lang="en-US" b="1" dirty="0"/>
              <a:t> cere pace.</a:t>
            </a:r>
          </a:p>
        </p:txBody>
      </p:sp>
    </p:spTree>
    <p:extLst>
      <p:ext uri="{BB962C8B-B14F-4D97-AF65-F5344CB8AC3E}">
        <p14:creationId xmlns:p14="http://schemas.microsoft.com/office/powerpoint/2010/main" val="167161696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DACIA a fost cucerită de Imperiul Roman în anul 106 sub conducerea  împăratului Traian. Dacii au fost romanizați prin limba latină, cetățenia  romană, administrația provincială, educație, căsătorii mixte daco-romane,  comerț, creștinism și">
            <a:extLst>
              <a:ext uri="{FF2B5EF4-FFF2-40B4-BE49-F238E27FC236}">
                <a16:creationId xmlns:a16="http://schemas.microsoft.com/office/drawing/2014/main" id="{5CBAFAF0-4CAA-198F-961B-5D4AA815EE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0923" y="245807"/>
            <a:ext cx="7622072" cy="5528316"/>
          </a:xfrm>
          <a:prstGeom prst="rect">
            <a:avLst/>
          </a:prstGeom>
          <a:noFill/>
          <a:ln>
            <a:noFill/>
          </a:ln>
        </p:spPr>
      </p:pic>
      <p:sp>
        <p:nvSpPr>
          <p:cNvPr id="4" name="CasetăText 3">
            <a:extLst>
              <a:ext uri="{FF2B5EF4-FFF2-40B4-BE49-F238E27FC236}">
                <a16:creationId xmlns:a16="http://schemas.microsoft.com/office/drawing/2014/main" id="{ECA111BB-5F09-6396-80F3-7EF1130F52E8}"/>
              </a:ext>
            </a:extLst>
          </p:cNvPr>
          <p:cNvSpPr txBox="1"/>
          <p:nvPr/>
        </p:nvSpPr>
        <p:spPr>
          <a:xfrm>
            <a:off x="2202425" y="5960495"/>
            <a:ext cx="6096000" cy="369332"/>
          </a:xfrm>
          <a:prstGeom prst="rect">
            <a:avLst/>
          </a:prstGeom>
          <a:noFill/>
        </p:spPr>
        <p:txBody>
          <a:bodyPr wrap="square">
            <a:spAutoFit/>
          </a:bodyPr>
          <a:lstStyle/>
          <a:p>
            <a:r>
              <a:rPr lang="ro-RO" b="1" dirty="0"/>
              <a:t>                              EXTINDEREA IMPERIULUI ROMAN</a:t>
            </a:r>
            <a:r>
              <a:rPr lang="ro-RO" dirty="0"/>
              <a:t>.</a:t>
            </a:r>
            <a:endParaRPr lang="en-US" dirty="0"/>
          </a:p>
        </p:txBody>
      </p:sp>
    </p:spTree>
    <p:extLst>
      <p:ext uri="{BB962C8B-B14F-4D97-AF65-F5344CB8AC3E}">
        <p14:creationId xmlns:p14="http://schemas.microsoft.com/office/powerpoint/2010/main" val="285207561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Cine au fost dacii? Ocupații, religie, regi | Twinkl România">
            <a:extLst>
              <a:ext uri="{FF2B5EF4-FFF2-40B4-BE49-F238E27FC236}">
                <a16:creationId xmlns:a16="http://schemas.microsoft.com/office/drawing/2014/main" id="{2FDFE391-05D7-6D0E-BD3D-6922C7D04C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46" y="416205"/>
            <a:ext cx="5429095" cy="2142423"/>
          </a:xfrm>
          <a:prstGeom prst="rect">
            <a:avLst/>
          </a:prstGeom>
          <a:noFill/>
          <a:ln>
            <a:noFill/>
          </a:ln>
        </p:spPr>
      </p:pic>
      <p:pic>
        <p:nvPicPr>
          <p:cNvPr id="3" name="Imagine 2" descr="Capul lui Decebal e adus la Roma | Al doilea razboi daco-roman 105-106 d.Hr  - YouTube">
            <a:extLst>
              <a:ext uri="{FF2B5EF4-FFF2-40B4-BE49-F238E27FC236}">
                <a16:creationId xmlns:a16="http://schemas.microsoft.com/office/drawing/2014/main" id="{9D5E6352-0F19-F574-5F2C-533341D8AA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179538" y="3077455"/>
            <a:ext cx="5437912" cy="3001612"/>
          </a:xfrm>
          <a:prstGeom prst="rect">
            <a:avLst/>
          </a:prstGeom>
          <a:noFill/>
          <a:ln>
            <a:noFill/>
          </a:ln>
        </p:spPr>
      </p:pic>
      <p:pic>
        <p:nvPicPr>
          <p:cNvPr id="4" name="Imagine 3">
            <a:extLst>
              <a:ext uri="{FF2B5EF4-FFF2-40B4-BE49-F238E27FC236}">
                <a16:creationId xmlns:a16="http://schemas.microsoft.com/office/drawing/2014/main" id="{D8FC9253-E88F-AB9E-64E1-2A97B64522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3180" y="992476"/>
            <a:ext cx="6158820" cy="3901257"/>
          </a:xfrm>
          <a:prstGeom prst="rect">
            <a:avLst/>
          </a:prstGeom>
          <a:noFill/>
        </p:spPr>
      </p:pic>
    </p:spTree>
    <p:extLst>
      <p:ext uri="{BB962C8B-B14F-4D97-AF65-F5344CB8AC3E}">
        <p14:creationId xmlns:p14="http://schemas.microsoft.com/office/powerpoint/2010/main" val="382091835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AcademiaABC – Dacii și romanii">
            <a:extLst>
              <a:ext uri="{FF2B5EF4-FFF2-40B4-BE49-F238E27FC236}">
                <a16:creationId xmlns:a16="http://schemas.microsoft.com/office/drawing/2014/main" id="{AE0456DF-72F4-F938-2517-FD22E326A0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784" y="589747"/>
            <a:ext cx="7936431" cy="5084593"/>
          </a:xfrm>
          <a:prstGeom prst="rect">
            <a:avLst/>
          </a:prstGeom>
          <a:noFill/>
          <a:ln>
            <a:noFill/>
          </a:ln>
        </p:spPr>
      </p:pic>
    </p:spTree>
    <p:extLst>
      <p:ext uri="{BB962C8B-B14F-4D97-AF65-F5344CB8AC3E}">
        <p14:creationId xmlns:p14="http://schemas.microsoft.com/office/powerpoint/2010/main" val="21042297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cia romană. Romanizare. Creștinism ⋆ Ora de Istorie">
            <a:extLst>
              <a:ext uri="{FF2B5EF4-FFF2-40B4-BE49-F238E27FC236}">
                <a16:creationId xmlns:a16="http://schemas.microsoft.com/office/drawing/2014/main" id="{8D6959E9-78FA-AC5B-7A56-2D3E5374A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58" y="432618"/>
            <a:ext cx="10176387" cy="4494313"/>
          </a:xfrm>
          <a:prstGeom prst="rect">
            <a:avLst/>
          </a:prstGeom>
          <a:noFill/>
          <a:extLst>
            <a:ext uri="{909E8E84-426E-40DD-AFC4-6F175D3DCCD1}">
              <a14:hiddenFill xmlns:a14="http://schemas.microsoft.com/office/drawing/2010/main">
                <a:solidFill>
                  <a:srgbClr val="FFFFFF"/>
                </a:solidFill>
              </a14:hiddenFill>
            </a:ext>
          </a:extLst>
        </p:spPr>
      </p:pic>
      <p:sp>
        <p:nvSpPr>
          <p:cNvPr id="7" name="CasetăText 6">
            <a:extLst>
              <a:ext uri="{FF2B5EF4-FFF2-40B4-BE49-F238E27FC236}">
                <a16:creationId xmlns:a16="http://schemas.microsoft.com/office/drawing/2014/main" id="{AF08E5C9-1A3B-3001-5752-D604F8E06310}"/>
              </a:ext>
            </a:extLst>
          </p:cNvPr>
          <p:cNvSpPr txBox="1"/>
          <p:nvPr/>
        </p:nvSpPr>
        <p:spPr>
          <a:xfrm>
            <a:off x="2762865" y="3217295"/>
            <a:ext cx="8593393" cy="2677656"/>
          </a:xfrm>
          <a:prstGeom prst="rect">
            <a:avLst/>
          </a:prstGeom>
          <a:noFill/>
        </p:spPr>
        <p:txBody>
          <a:bodyPr wrap="square">
            <a:spAutoFit/>
          </a:bodyPr>
          <a:lstStyle/>
          <a:p>
            <a:endParaRPr lang="ro-RO" dirty="0"/>
          </a:p>
          <a:p>
            <a:endParaRPr lang="ro-RO" dirty="0"/>
          </a:p>
          <a:p>
            <a:endParaRPr lang="ro-RO" dirty="0"/>
          </a:p>
          <a:p>
            <a:endParaRPr lang="ro-RO" dirty="0"/>
          </a:p>
          <a:p>
            <a:endParaRPr lang="ro-RO" dirty="0"/>
          </a:p>
          <a:p>
            <a:endParaRPr lang="ro-RO" dirty="0"/>
          </a:p>
          <a:p>
            <a:endParaRPr lang="ro-RO" dirty="0"/>
          </a:p>
          <a:p>
            <a:endParaRPr lang="ro-RO" dirty="0"/>
          </a:p>
          <a:p>
            <a:r>
              <a:rPr lang="ro-RO" sz="2400" b="1" dirty="0">
                <a:latin typeface="Aptos" panose="020B0004020202020204" pitchFamily="34" charset="0"/>
              </a:rPr>
              <a:t>DACIA ROMANA. INCEPUTUL CRESTINISMULUI</a:t>
            </a:r>
            <a:endParaRPr lang="en-US" sz="2400" b="1" dirty="0">
              <a:latin typeface="Aptos" panose="020B0004020202020204" pitchFamily="34" charset="0"/>
            </a:endParaRPr>
          </a:p>
        </p:txBody>
      </p:sp>
    </p:spTree>
    <p:extLst>
      <p:ext uri="{BB962C8B-B14F-4D97-AF65-F5344CB8AC3E}">
        <p14:creationId xmlns:p14="http://schemas.microsoft.com/office/powerpoint/2010/main" val="1259651028"/>
      </p:ext>
    </p:extLst>
  </p:cSld>
  <p:clrMapOvr>
    <a:masterClrMapping/>
  </p:clrMapOvr>
  <p:transition spd="slow">
    <p:wipe/>
  </p:transition>
</p:sld>
</file>

<file path=ppt/theme/theme1.xml><?xml version="1.0" encoding="utf-8"?>
<a:theme xmlns:a="http://schemas.openxmlformats.org/drawingml/2006/main" name="Custom">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F5B7AB07-F859-4656-A1C1-DAFCFA0ACA4B}" vid="{A6E2497D-935A-4CFD-B9FD-6DCB15FA68BF}"/>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_ip_UnifiedCompliancePolicyUIAction xmlns="http://schemas.microsoft.com/sharepoint/v3" xsi:nil="true"/>
    <Image xmlns="71af3243-3dd4-4a8d-8c0d-dd76da1f02a5">
      <Url xsi:nil="true"/>
      <Description xsi:nil="true"/>
    </Image>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D2957789-34B8-480C-AF9B-3EB54B9E5C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{82CE70F1-7D54-47DC-BB00-57FFFE51CE5D}tf22712842_win32</Template>
  <TotalTime>1028</TotalTime>
  <Words>1982</Words>
  <Application>Microsoft Office PowerPoint</Application>
  <PresentationFormat>Ecran lat</PresentationFormat>
  <Paragraphs>176</Paragraphs>
  <Slides>31</Slides>
  <Notes>11</Notes>
  <HiddenSlides>0</HiddenSlides>
  <MMClips>1</MMClips>
  <ScaleCrop>false</ScaleCrop>
  <HeadingPairs>
    <vt:vector size="6" baseType="variant">
      <vt:variant>
        <vt:lpstr>Fonturi utilizate</vt:lpstr>
      </vt:variant>
      <vt:variant>
        <vt:i4>9</vt:i4>
      </vt:variant>
      <vt:variant>
        <vt:lpstr>Temă</vt:lpstr>
      </vt:variant>
      <vt:variant>
        <vt:i4>1</vt:i4>
      </vt:variant>
      <vt:variant>
        <vt:lpstr>Titluri diapozitive</vt:lpstr>
      </vt:variant>
      <vt:variant>
        <vt:i4>31</vt:i4>
      </vt:variant>
    </vt:vector>
  </HeadingPairs>
  <TitlesOfParts>
    <vt:vector size="41" baseType="lpstr">
      <vt:lpstr>Algerian</vt:lpstr>
      <vt:lpstr>Aptos</vt:lpstr>
      <vt:lpstr>Bookman Old Style</vt:lpstr>
      <vt:lpstr>Calibri</vt:lpstr>
      <vt:lpstr>Cambria</vt:lpstr>
      <vt:lpstr>Courier New</vt:lpstr>
      <vt:lpstr>Franklin Gothic Book</vt:lpstr>
      <vt:lpstr>Symbol</vt:lpstr>
      <vt:lpstr>Times New Roman</vt:lpstr>
      <vt:lpstr>Custom</vt:lpstr>
      <vt:lpstr>LEGATURI ISTORICE INTRE POPORUL ROMAN SI CEL ITALIAN               Prof. GINA VOICU Dir. CLAUDIA STUPINEANU Dir. Adj. TEODORA PICLISAN Sc. Gimn. Nr.2 Fundeni – Dobroesti  Judetul Ilfov   </vt:lpstr>
      <vt:lpstr>                                DACIA LIBERA D</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Gina</dc:creator>
  <cp:lastModifiedBy>Gina</cp:lastModifiedBy>
  <cp:revision>18</cp:revision>
  <dcterms:created xsi:type="dcterms:W3CDTF">2025-04-04T15:39:29Z</dcterms:created>
  <dcterms:modified xsi:type="dcterms:W3CDTF">2025-05-07T15:49:27Z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