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14630400" cy="8229600"/>
  <p:notesSz cx="8229600" cy="14630400"/>
  <p:embeddedFontLst>
    <p:embeddedFont>
      <p:font typeface="Crimson Pro"/>
      <p:regular r:id="rId15"/>
    </p:embeddedFont>
    <p:embeddedFont>
      <p:font typeface="Crimson Pro"/>
      <p:regular r:id="rId16"/>
    </p:embeddedFont>
    <p:embeddedFont>
      <p:font typeface="Crimson Pro"/>
      <p:regular r:id="rId17"/>
    </p:embeddedFont>
    <p:embeddedFont>
      <p:font typeface="Crimson Pro"/>
      <p:regular r:id="rId18"/>
    </p:embeddedFont>
    <p:embeddedFont>
      <p:font typeface="Open Sans"/>
      <p:regular r:id="rId19"/>
    </p:embeddedFont>
    <p:embeddedFont>
      <p:font typeface="Open Sans"/>
      <p:regular r:id="rId20"/>
    </p:embeddedFont>
    <p:embeddedFont>
      <p:font typeface="Open Sans"/>
      <p:regular r:id="rId21"/>
    </p:embeddedFont>
    <p:embeddedFont>
      <p:font typeface="Open Sans"/>
      <p:regular r:id="rId22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5" Type="http://schemas.openxmlformats.org/officeDocument/2006/relationships/font" Target="fonts/font1.fntdata"/><Relationship Id="rId16" Type="http://schemas.openxmlformats.org/officeDocument/2006/relationships/font" Target="fonts/font2.fntdata"/><Relationship Id="rId17" Type="http://schemas.openxmlformats.org/officeDocument/2006/relationships/font" Target="fonts/font3.fntdata"/><Relationship Id="rId18" Type="http://schemas.openxmlformats.org/officeDocument/2006/relationships/font" Target="fonts/font4.fntdata"/><Relationship Id="rId19" Type="http://schemas.openxmlformats.org/officeDocument/2006/relationships/font" Target="fonts/font5.fntdata"/><Relationship Id="rId20" Type="http://schemas.openxmlformats.org/officeDocument/2006/relationships/font" Target="fonts/font6.fntdata"/><Relationship Id="rId21" Type="http://schemas.openxmlformats.org/officeDocument/2006/relationships/font" Target="fonts/font7.fntdata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3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3-1.png"/><Relationship Id="rId3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4-1.png"/><Relationship Id="rId3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5-1.png"/><Relationship Id="rId3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6-1.png"/><Relationship Id="rId3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7-1.png"/><Relationship Id="rId3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8-1.png"/><Relationship Id="rId3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9-1.png"/><Relationship Id="rId3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037522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Lateralidad: Tipos y Su Impacto en el Desarrollo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4812149"/>
            <a:ext cx="362903" cy="362903"/>
          </a:xfrm>
          <a:prstGeom prst="roundRect">
            <a:avLst>
              <a:gd name="adj" fmla="val 25194296"/>
            </a:avLst>
          </a:prstGeom>
          <a:solidFill>
            <a:srgbClr val="DF3D29"/>
          </a:solidFill>
          <a:ln w="7620">
            <a:solidFill>
              <a:srgbClr val="FFFFFF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901660" y="4944785"/>
            <a:ext cx="147161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750"/>
              </a:lnSpc>
              <a:buNone/>
            </a:pPr>
            <a:r>
              <a:rPr lang="en-US" sz="750" dirty="0">
                <a:solidFill>
                  <a:srgbClr val="FFFFFF"/>
                </a:solidFill>
                <a:latin typeface="Open Sans Medium" pitchFamily="34" charset="0"/>
                <a:ea typeface="Open Sans Medium" pitchFamily="34" charset="-122"/>
                <a:cs typeface="Open Sans Medium" pitchFamily="34" charset="-120"/>
              </a:rPr>
              <a:t>OG</a:t>
            </a:r>
            <a:endParaRPr lang="en-US" sz="750" dirty="0"/>
          </a:p>
        </p:txBody>
      </p:sp>
      <p:sp>
        <p:nvSpPr>
          <p:cNvPr id="6" name="Text 3"/>
          <p:cNvSpPr/>
          <p:nvPr/>
        </p:nvSpPr>
        <p:spPr>
          <a:xfrm>
            <a:off x="1270040" y="4795242"/>
            <a:ext cx="3511153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Open Sans Bold" pitchFamily="34" charset="0"/>
                <a:ea typeface="Open Sans Bold" pitchFamily="34" charset="-122"/>
                <a:cs typeface="Open Sans Bold" pitchFamily="34" charset="-120"/>
              </a:rPr>
              <a:t>por Omar Patricio  García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76618" y="622340"/>
            <a:ext cx="5644515" cy="7055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¿Qué es la Lateralidad?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6276618" y="1666518"/>
            <a:ext cx="7563564" cy="1315879"/>
          </a:xfrm>
          <a:prstGeom prst="roundRect">
            <a:avLst>
              <a:gd name="adj" fmla="val 7206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509980" y="1899880"/>
            <a:ext cx="2822258" cy="3526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Dominancia corporal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509980" y="2387918"/>
            <a:ext cx="7096839" cy="3611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Preferencia de un lado del cuerpo sobre el otro.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6276618" y="3208139"/>
            <a:ext cx="7563564" cy="1315879"/>
          </a:xfrm>
          <a:prstGeom prst="roundRect">
            <a:avLst>
              <a:gd name="adj" fmla="val 7206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6509980" y="3441502"/>
            <a:ext cx="2822258" cy="3526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Edad clave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6509980" y="3929539"/>
            <a:ext cx="7096839" cy="3611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Se desarrolla entre los 3 y 6 años de edad.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276618" y="4749760"/>
            <a:ext cx="7563564" cy="1315879"/>
          </a:xfrm>
          <a:prstGeom prst="roundRect">
            <a:avLst>
              <a:gd name="adj" fmla="val 7206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509980" y="4983123"/>
            <a:ext cx="2822258" cy="3526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Control cerebral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6509980" y="5471160"/>
            <a:ext cx="7096839" cy="3611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Dependiente de la dominancia de un hemisferio cerebral.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6276618" y="6291382"/>
            <a:ext cx="7563564" cy="1315879"/>
          </a:xfrm>
          <a:prstGeom prst="roundRect">
            <a:avLst>
              <a:gd name="adj" fmla="val 7206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6509980" y="6524744"/>
            <a:ext cx="2822258" cy="3526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Importancia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6509980" y="7012781"/>
            <a:ext cx="7096839" cy="3611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Afecta habilidades motoras y cognitivas.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005489"/>
            <a:ext cx="574071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Lateralidad Homogénea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330958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7017306" y="330958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Definición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7017306" y="3799999"/>
            <a:ext cx="292774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Dominio del mismo lado del cuerpo en todas las acciones.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0171867" y="330958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0908983" y="330958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Prevalencia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908983" y="3799999"/>
            <a:ext cx="292774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70-90% de personas diestras, 10-13% zurdas homogéneas.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280190" y="5370671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7017306" y="537067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Beneficios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7017306" y="5861090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Mejor orientación espacial y coordinación motora.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562701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Lateralidad Cruzada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83845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Características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419600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Dominancia diferente entre mano, ojo, pie u oído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4861798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Ejemplo: mano derecha y ojo izquierdo dominantes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599521" y="383845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Impacto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7599521" y="4419600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Afecta al 25% de niños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7599521" y="4861798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Puedes presentar dificultades específicas de aprendizaje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186940"/>
            <a:ext cx="638627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Lateralidad Indiferenciada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3491032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7017306" y="349103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Uso indistinto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7017306" y="3981450"/>
            <a:ext cx="292774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No hay dominancia clara antes de 6-7 años.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0171867" y="3491032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0908983" y="349103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Persistencia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908983" y="3981450"/>
            <a:ext cx="292774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Ambidextrismo en 5-10% de la población.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280190" y="518922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7017306" y="518922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Evaluación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7017306" y="5679638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Necesaria para determinar funcionalidad o problemas.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248608"/>
            <a:ext cx="675786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Evaluación de la Lateralidad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297549"/>
            <a:ext cx="170021" cy="853321"/>
          </a:xfrm>
          <a:prstGeom prst="roundRect">
            <a:avLst>
              <a:gd name="adj" fmla="val 56033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303973" y="229754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Dominancia manual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303973" y="2787968"/>
            <a:ext cx="704623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Pruebas como escribir, recortar y lanzar.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133951" y="3377684"/>
            <a:ext cx="170021" cy="853321"/>
          </a:xfrm>
          <a:prstGeom prst="roundRect">
            <a:avLst>
              <a:gd name="adj" fmla="val 56033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644134" y="337768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Dominancia ocular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644134" y="3868103"/>
            <a:ext cx="67060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Test de mirar a través de tubos o caleidoscopios.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1474232" y="4457819"/>
            <a:ext cx="170021" cy="853321"/>
          </a:xfrm>
          <a:prstGeom prst="roundRect">
            <a:avLst>
              <a:gd name="adj" fmla="val 56033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1984415" y="445781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Dominancia podal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984415" y="4948238"/>
            <a:ext cx="636579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Evaluación al patear, saltar y mantener equilibrio.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1814513" y="5537954"/>
            <a:ext cx="170021" cy="1216223"/>
          </a:xfrm>
          <a:prstGeom prst="roundRect">
            <a:avLst>
              <a:gd name="adj" fmla="val 56033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2324695" y="553795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Importancia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2324695" y="6028373"/>
            <a:ext cx="602551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Diagnóstico temprano en edad escolar mejora intervenciones.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539960"/>
            <a:ext cx="760333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Implicaciones en el Aprendizaje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8157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Lectoescritura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396859"/>
            <a:ext cx="284559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Relación con procesos de lectura y escritura.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4200406" y="38157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Orientación espacial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4200406" y="4396859"/>
            <a:ext cx="284559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Puede verse afectada por tipos de lateralidad.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607022" y="38157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Dificultades específicas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7607022" y="4396859"/>
            <a:ext cx="2845594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Vinculación con dislexia y disgrafía en casos concretos.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11013638" y="38157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Intervención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11013638" y="4396859"/>
            <a:ext cx="2845594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Ejercicios de refuerzo según lateralidad detectada.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678775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Intervención y Recomendaciones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2691646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7017306" y="269164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Respeto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7017306" y="3182064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Respetar la lateralidad natural de cada niño.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6280190" y="4026932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7017306" y="402693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Ejercicios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7017306" y="4517350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Psicomotricidad enfocada en fortalecer habilidades específicas.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280190" y="536221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7017306" y="536221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Adaptaciones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7017306" y="5852636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Cambios en entorno escolar para apoyar al alumno.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6280190" y="6697504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7017306" y="669750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Colaboración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7017306" y="7187922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Trabajo conjunto entre familia, escuela y especialistas.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2025-04-21T01:51:40Z</dcterms:created>
  <dcterms:modified xsi:type="dcterms:W3CDTF">2025-04-21T01:51:40Z</dcterms:modified>
</cp:coreProperties>
</file>