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76" r:id="rId4"/>
    <p:sldId id="277" r:id="rId5"/>
    <p:sldId id="278" r:id="rId6"/>
    <p:sldId id="257" r:id="rId7"/>
    <p:sldId id="299" r:id="rId8"/>
    <p:sldId id="300" r:id="rId9"/>
    <p:sldId id="258" r:id="rId10"/>
    <p:sldId id="296" r:id="rId11"/>
    <p:sldId id="259" r:id="rId12"/>
    <p:sldId id="279" r:id="rId13"/>
    <p:sldId id="260" r:id="rId14"/>
    <p:sldId id="261" r:id="rId15"/>
    <p:sldId id="286" r:id="rId16"/>
    <p:sldId id="262" r:id="rId17"/>
    <p:sldId id="290" r:id="rId18"/>
    <p:sldId id="292" r:id="rId19"/>
    <p:sldId id="289" r:id="rId20"/>
    <p:sldId id="294" r:id="rId21"/>
    <p:sldId id="285" r:id="rId22"/>
    <p:sldId id="295" r:id="rId23"/>
    <p:sldId id="288" r:id="rId24"/>
    <p:sldId id="284" r:id="rId25"/>
    <p:sldId id="297" r:id="rId26"/>
    <p:sldId id="301" r:id="rId27"/>
    <p:sldId id="283" r:id="rId28"/>
    <p:sldId id="302" r:id="rId29"/>
    <p:sldId id="282" r:id="rId30"/>
    <p:sldId id="298" r:id="rId31"/>
    <p:sldId id="291" r:id="rId32"/>
    <p:sldId id="303" r:id="rId33"/>
    <p:sldId id="263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628"/>
  </p:normalViewPr>
  <p:slideViewPr>
    <p:cSldViewPr snapToGrid="0" snapToObjects="1">
      <p:cViewPr varScale="1">
        <p:scale>
          <a:sx n="83" d="100"/>
          <a:sy n="83" d="100"/>
        </p:scale>
        <p:origin x="208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9T14:39:10.7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1637 326,'-76'0,"5"0,15 0,-2 0,-7 12,-8 3,6 17,-7-4,-2 19,-3-2,34-16,0 2,0 2,0 1,0-1,0 2,3 2,1 1,-4-1,2 1,-25 35,27-35,2-2,-3 12,-11 17,17-31,-5 22,2-4,13 0,3 4,9-8,-8 0,8 8,-4-6,11 13,-4-13,10 13,-4-13,5 13,0 3,0 2,0 5,6 1,13-7,9 6,6 1,-4-21,3 17,14-8,-11-8,-6-12,2-1,16 9,9 19,9-21,-18-12,3-1,32 12,-20-11,-1-4,8-3,-22-11,3-1,-1-4,1-2,3 1,2 0,7 0,0-1,-5-2,-1-3,2-1,0-1,-1 0,1-1,4-3,-1 0,-3 0,0 0,5 0,0 0,-5-3,-1-1,5 1,0-2,-4-6,-1-1,1 0,0 0,3-3,1-2,-4-1,0-2,-1 1,1-1,4-7,-1-1,-3 4,0-1,5-5,0-2,-4 4,0 0,0-4,-1 0,-2 0,-2 0,1-4,0 1,-5 3,0 0,-1-6,0 0,-5 8,0-1,-4-5,1-1,2 3,0-1,-5-4,-1-3,7-5,3-2,10-17,0-1,-14 11,1-1,17-14,-1 0,-22 14,-3 0,10-6,1-2,-4-2,-2-1,-5 2,-3 0,1 0,-4 0,-11 7,-5 1,3 0,-4 1,-7 4,-4 1,3-1,-3 1,-8-44,-21 9,-18 9,10 40,-4 3,-6-1,-3 2,4 3,-1 3,-43-11,-3 6,3 10,37 11,-3 1,-9 2,0 3,13 2,-1 1,-16 3,0 0,-31 0,36-1,-1 2,4 4,0 4,-4 5,-1 4,-6 6,1 4,3 3,1 2,-1 0,1 0,4-2,3 2,1 3,2-1,-28 13,38-17,3 1,-18 9,-2 8,2-3,15-8,3-7,9 6,6-18,7 4,6-9,4-3,1 7,4-4,1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9T14:39:23.5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0 107,'94'0,"-11"0,9 0,-5 0,-36 0,3 0,9 0,0 0,-8 0,0 0,8 0,0 0,-4 0,-3 0,26 0,-27 0,-1 0,17 0,22 0,-9 0,-8 0,-3 0,-8 0,-7 0,-2 0,-15 0,-1 0,-7 0,0 0,-5 0,3 0,-9 0,4 0,0 0,-4 0,4 0,-1 0,-3 0,10 0,-11-5,11 4,-4-4,-1 5,14-4,-12 3,8-4,-11 5,0 0,1 0,0 0,5 0,-10 0,4 0,0 0,-5 0,5 0,-6 0,1 0,5 0,-5 0,5 0,0 0,-4 0,9 0,-9 0,10 0,-11 0,26 0,-22 0,22 0,-20 0,6 0,0 0,-5 0,10 0,-9 0,11 0,-7-5,7 4,-5-4,12 5,-13 0,13-5,-12 4,11-5,-4 6,-1-5,6 4,-12-4,4 5,-5 0,20 0,-15 0,10 0,-18 0,-9 0,10 0,-11 0,11 0,-10 0,9 0,-9 0,4 0,0 0,1 0,7 0,-1 5,0-4,7 4,-5-5,4 0,1 0,2 0,-1 5,6-4,9 4,-4-5,11 0,-15 0,0 0,-6 0,4 0,-4 0,-1 0,6 0,-12 0,4 0,-5 0,-1 0,0 0,0 0,0 0,1 0,-1 0,-6 0,5 0,-11 0,5 0,-5 0,8 0,-7 0,7 0,-13 0,2 0,-2 0,4 0,0 0,0 0,0 0,1 0,-1 0,6 0,1 0,6 0,-5 0,3 0,-3 0,5 0,0 0,0 0,1 0,-1 0,-6 0,5 0,-10 0,3 0,-4 0,-1 0,0 0,0 0,-5 0,4 0,-3 0,4 0,-5 0,4 0,-4 0,5 0,-4 0,3 0,-4 0,5 0,0 0,0 0,0 0,1 0,-1 0,0 0,-5 0,4 0,-4 0,6 0,-1 0,-5 0,4 0,-5 0,6 0,-5 0,3 0,-3 0,-1 0,9 0,-12 0,12 0,-8 0,5 0,-6 0,4 0,-4 0,5 0,-1 0,-4 0,3 0,-3 0,5 0,-1 0,-4 0,3 0,-3 0,4 0,1 0,0 0,-5 0,9 0,-12 0,8 0,-2 0,-6 0,10 0,-7 0,0 0,4-9,-12-8,2-4,-8 4,0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9T14:39:28.4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0,'86'0,"-29"0,11 0,-23 0,20 0,1 0,-9 0,6 0,-13 0,14 0,-21 0,11 0,-19 0,-1 0,-2 0,-5 0,0 0,-1 0,-5 0,-1 0,0 0,-5 0,4 0,-4 0,6 0,-1 0,0 0,0 0,0 0,6 0,-4 0,4 0,-6 0,6 0,-5 0,5 0,-5 0,-1 0,6 0,-5 0,5 0,0 0,-4 0,10 0,-11 0,11 0,-10 0,9 0,-9 0,4 0,-6 0,4 0,-7 0,6 0,-13 0,8 0,-4 0,4 0,0 0,-3 0,2 0,-3 0,4 0,0 0,-3 0,3 0,-4 0,6 0,-6 0,4 0,-3 0,0 0,3 0,-4 0,5 0,-4 0,3 0,-4 0,4 0,0 0,-4 0,4 0,-4 0,4 0,0 0,-4 0,4 0,-4 0,4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9T14:39:35.4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77,'52'0,"-1"0,-29 0,9 0,-3 0,-1 0,5 5,-5-4,6 4,1-5,-1 0,-6 5,5-4,-5 3,7-4,-1 0,-6 0,5 5,-5-4,6 4,-5-5,4 0,-11 5,5-4,-6 3,-4-4,7 0,-12 0,7 0,4 0,-10 0,15 0,-16 0,3 0,4 0,-7 0,12 0,-8 0,5 0,-6 0,5 0,0 0,2 0,4 0,-5 0,0 5,0-4,6 3,-4-4,4 0,-6 0,6 5,1-3,6 2,0-4,1 0,-1 0,0 0,0 0,0 0,1 0,-7 0,5 0,-11 0,5 0,-6 0,1 0,5 5,-5-3,5 3,-6-5,6 0,-4 0,10 0,-11 0,5 0,0 0,-4 0,4 0,0 0,-5 0,5 0,0 0,2 0,-1 0,-1 0,0 0,1 0,1 0,3 0,-9 0,10 0,-5 0,1 0,3 0,-9 0,4 0,0 0,-4 0,3 0,-4 0,-1 0,9 0,-1 0,3 0,-5 0,-6 0,0 0,0 0,0 0,0 0,1 0,-1 0,0 0,0 0,0 0,6 0,-4 0,4 0,-6 0,0 0,0-5,1 4,-1-8,0 8,0-4,0 1,-5 3,4-4,-3 1,-1 3,4-4,-4 1,0 3,4-4,1 5,1-4,-2 2,0-2,-4 4,5 0,-4-4,3 3,-4-3,5 4,0 0,0 0,0 0,1 0,-1 0,6 0,-5 0,5 0,0 0,-4 0,10-5,-11 4,11-4,-5 5,1 0,4 0,-5 0,6 0,-5 0,3 0,-9 0,10 0,-11-5,11 4,-10-3,4 4,0 0,-5 0,5 0,-6 0,6 0,-4 0,13 0,-7 0,3 0,-6 0,-9 0,3 0,-4 0,0 0,4 0,0 0,3 0,-3 0,0 0,-9 0,9 0,0 0,-2 0,6 0,-13 0,13 0,-12 0,12 0,-7 0,4 0,-5 0,4 0,-4 0,11 0,-4 0,4 0,-6 0,6 0,-5 0,5 0,-5 0,4 0,-3 0,4 0,-6 0,0 0,6 0,-4 0,4-5,0 4,-5-3,5 4,0-5,-4 4,4-4,-6 5,0-5,0 4,1-3,-1 4,-5 0,4 0,-4 0,0 0,4 0,-3 0,4 0,0 0,0 0,0-5,0 4,1-4,5 5,-5 0,5 0,-6 0,1-4,-1 3,0-4,9 5,-7 0,3 0,-6 0,-9 0,9 0,0 0,2 0,-1 0,-1 0,-4 0,5 0,0 0,0 0,6 0,-4 0,4 0,-6 0,0 0,0 0,-4 0,2 0,-4-4,5 3,0-3,1 4,6 0,-4 0,4 0,-6 0,6 0,-4 0,4 0,-6 0,6 0,-5 0,0 0,-2 0,-4 0,1 0,2 0,-4 0,4 0,0 0,-3 0,2 0,-3 0,4 0,0 0,-3 0,2 0,-3 0,4 0,1 0,-4 0,3 0,2 0,-4 0,7 0,-13 0,8 0,-3 0,3 0,5 0,-8 0,8 0,-12 0,7 0,-3 0,-1 0,5 0,0 4,3-3,-3 3,0-4,-9 0,9 5,0-4,-2 3,6-4,-13 0,9 0,-5 4,6-2,-5 2,4-4,-5 4,6-3,-6 3,9-4,-11 0,6 0,4 0,-10 0,10 0,-8 0,-3 0,16 0,-14 0,15 0,-18 0,4 0,4 0,-6 0,10 0,-8 0,0 0,7 0,-9 0,9 0,-7 4,0-3,3 3,-3 0,1-3,2 7,-3-7,5 3,-5-4,5 0,-5 0,4 0,-4 4,3-3,-3 3,1 0,2-3,-3 3,4-4,0 0,-3 0,2 0,-3 0,4 4,-4-3,3 3,-2-4,3 0,0 0,-4 0,3 0,-2 0,3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9T14:39:39.2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1,'50'0,"-4"0,-6 0,9 0,1 0,-1 0,-2 0,2 0,-6 0,19 0,-26 0,18 0,-19 0,12 0,-6 0,1 0,-2 0,-1 0,3 0,-1 0,6 0,-6 0,8 0,-1 0,-7 0,6 0,-6 0,1 0,4 0,-11 0,12 0,-12 0,4 0,-5 0,5 0,-4 0,5 0,-12 0,3 0,-3 0,-1 0,-1 0,0 0,-4 0,4 0,-11 0,4 0,-4 0,5 0,0 0,0 0,-4 0,3 0,-4 0,0 0,4 0,-4 0,1 0,7 0,-12 0,7 0,0 0,-7 0,12 0,-3 0,1 0,-2 0,0 0,-4 0,1 0,3 0,-4 0,0 0,4 0,-4 4,1-2,2 2,2-4,-4 0,2 0,0 0,-6 0,10 0,-8 4,0-3,4 3,-4-4,1 0,3 0,-4 0,5 0,-5 0,4 0,1 0,-3 0,2 0,-5 0,1 4,4-3,-3 3,2-4,-3 0,4 0,0 0,-4 0,4 4,-4-3,0 7,-1-3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7FB9F-4429-634B-BE37-146497A04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D9D1F1-5EE7-FA46-B864-3899247BA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F90DB2-499F-B648-BF85-0083DC65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A0D624-D053-5A4B-ADEC-644B1612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3B5558-5B52-694B-831C-881786BC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74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DD692-217D-9A46-B92D-208B2609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137E71-F4E5-964B-8FF5-3E8143902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2EC4B4-53EE-B347-8E6E-122CE61B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32EE41-9292-4447-9DA2-C8FC4A88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5E6291-2C10-7140-8121-B1BD13BF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66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E24174-191A-6B43-BD20-4E0ED5FA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2D31E0-5FFB-9B41-A820-A1CA75FDD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FE296F-5076-494D-B64C-8CA23796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020C3C-1EC1-E747-B70C-7F2D12DA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5A748E-185D-1941-B020-048389CB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4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FAEAC-ABAC-D74F-B878-5832C477C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895FDA-F17B-A143-A752-F5AE3A8EE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9518A8-8644-FE4D-B05A-BBFB7B12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86228-2470-6B4E-AD87-F96F58CE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FDB46E-1446-FD48-AC26-26AC3657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56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40C27-6D63-5547-AD79-B806EA7BD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51F867-53BD-2942-A348-421391481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2A67D5-B849-7448-AB76-2F6A942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1F0F2B-B66F-BA41-BAD5-D47512B0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61592-B6E1-7D40-BD30-A556C4C2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28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6B2C8-AE10-C249-B159-B99A4171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CFE42B-620B-BB45-81BE-23BA17549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5F8D27-A382-DF43-A8FA-EF5641F72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0EDC0A-B86B-DC41-A298-057FB173D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0C0E69-BDFA-DB43-853E-EACF1F5E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12269E-416C-E641-BF78-1CD987BB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2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A8009-8769-184C-B737-878CD7DC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498915-AB8C-BF48-B9BB-F226882C0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212DE0-627A-2540-AAA0-A693B6253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708C3CF-8182-4643-8ACE-5BC2DA187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6C510E-65D7-494E-AE1F-AC6F8F3B0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C419EF-0B8B-CE4B-979E-AC764E77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A9CF305-B034-0849-B9FD-B04A0CF7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ED2171-9EE5-9D47-9352-9EBC6ED3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20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66E3C-6711-1E4C-951E-E91015F7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DCB1B6-D004-C347-BB95-9CAA0F7F7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25D2AF-7F59-7845-846A-B9742682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232998-FBCA-7941-A6A3-B5E35DCA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49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7C69A7-176D-1D4D-8817-0EBF2C07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3611244-392D-664E-B730-AABC1577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7BD41F-6D6A-DD47-B8DA-F65248A8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14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7AFFA-13ED-4946-8A24-6C7BB892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852D9-110A-884B-999C-4CE544543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9049FE-BB85-AA4C-8ED3-5FC34528C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A5D285-CD4B-6B44-9517-ACD0748D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1413B6-5B3A-D44E-A208-41A2D294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66819B-BB46-C948-B757-7BD5B6A0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84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5AC739-3BA4-124F-A4C3-A2C05AFB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8B51C0-47DA-E04E-87B0-64F8AC413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8FD063-8036-3A44-80CC-8F63062B8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4A6B87-F80D-044B-A123-C47B539F3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71FC00-B1B6-4A49-A8F5-7D89B7D6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7B27BF-FE9F-8C49-9643-4AB46B74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5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756B65C-30B8-D04E-94BC-DDCF1C28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74433D-1A8E-8244-B3D3-1B805B796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54DAFF-A053-CE4D-998B-F1FB364BE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351A4-F2CE-BB4A-8945-E4CB580DF2C3}" type="datetimeFigureOut">
              <a:rPr lang="fr-FR" smtClean="0"/>
              <a:t>09/09/2021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C73259-5E7D-A94F-A3D4-86269EF69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5512CA-2D14-0644-9E41-3FA94D6CB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6D84F-CCB4-B14A-ABA8-EB67A5C9F3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92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5.png"/><Relationship Id="rId3" Type="http://schemas.openxmlformats.org/officeDocument/2006/relationships/image" Target="../media/image10.tiff"/><Relationship Id="rId7" Type="http://schemas.openxmlformats.org/officeDocument/2006/relationships/image" Target="../media/image12.png"/><Relationship Id="rId12" Type="http://schemas.openxmlformats.org/officeDocument/2006/relationships/customXml" Target="../ink/ink5.xm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6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12" Type="http://schemas.openxmlformats.org/officeDocument/2006/relationships/image" Target="../media/image25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11" Type="http://schemas.openxmlformats.org/officeDocument/2006/relationships/image" Target="../media/image24.tiff"/><Relationship Id="rId5" Type="http://schemas.openxmlformats.org/officeDocument/2006/relationships/image" Target="../media/image18.tiff"/><Relationship Id="rId15" Type="http://schemas.openxmlformats.org/officeDocument/2006/relationships/image" Target="../media/image2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Relationship Id="rId1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29825-5833-0A49-A98A-8AB2746AF6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DU GRAPHENE POUR NOTRE SANTE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684614-DB92-594E-B165-EC2C50BA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5054600"/>
            <a:ext cx="4724400" cy="152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0D4DD8-5574-3C4A-93B2-40AB85C29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3429000"/>
            <a:ext cx="4146550" cy="15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9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19EDC-77E4-C94D-86D8-BA44DB7F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Les « semaines du </a:t>
            </a:r>
            <a:r>
              <a:rPr lang="fr-FR" b="1" dirty="0" err="1">
                <a:latin typeface="+mn-lt"/>
              </a:rPr>
              <a:t>Graphène</a:t>
            </a:r>
            <a:r>
              <a:rPr lang="fr-FR" b="1" dirty="0">
                <a:latin typeface="+mn-lt"/>
              </a:rPr>
              <a:t>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F0A55A-6175-5545-B245-DB32A65D2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393950"/>
            <a:ext cx="5984461" cy="31559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27890B-2B9B-FA40-B803-6B8E86DB4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09812"/>
            <a:ext cx="4902200" cy="3606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D20759E-1741-F74A-83AE-7A99B5ED7C22}"/>
                  </a:ext>
                </a:extLst>
              </p14:cNvPr>
              <p14:cNvContentPartPr/>
              <p14:nvPr/>
            </p14:nvContentPartPr>
            <p14:xfrm>
              <a:off x="1940760" y="1944380"/>
              <a:ext cx="1834920" cy="114768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D20759E-1741-F74A-83AE-7A99B5ED7C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7120" y="1836380"/>
                <a:ext cx="1942560" cy="13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54F6830E-04EA-8341-AE91-35519C30528C}"/>
                  </a:ext>
                </a:extLst>
              </p14:cNvPr>
              <p14:cNvContentPartPr/>
              <p14:nvPr/>
            </p14:nvContentPartPr>
            <p14:xfrm>
              <a:off x="8184960" y="5135420"/>
              <a:ext cx="2647800" cy="3852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54F6830E-04EA-8341-AE91-35519C3052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30960" y="5027780"/>
                <a:ext cx="27554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FB4FDC25-3320-334F-96F7-12CA3A6CB5B7}"/>
                  </a:ext>
                </a:extLst>
              </p14:cNvPr>
              <p14:cNvContentPartPr/>
              <p14:nvPr/>
            </p14:nvContentPartPr>
            <p14:xfrm>
              <a:off x="8816760" y="4630700"/>
              <a:ext cx="82692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FB4FDC25-3320-334F-96F7-12CA3A6CB5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62760" y="4522700"/>
                <a:ext cx="934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A0B3CC61-4502-9749-8AD5-FDF94CBDD924}"/>
                  </a:ext>
                </a:extLst>
              </p14:cNvPr>
              <p14:cNvContentPartPr/>
              <p14:nvPr/>
            </p14:nvContentPartPr>
            <p14:xfrm>
              <a:off x="6729120" y="4882340"/>
              <a:ext cx="3015360" cy="5472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A0B3CC61-4502-9749-8AD5-FDF94CBDD92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75120" y="4774340"/>
                <a:ext cx="312300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40ADE4FF-182A-7B49-B0B6-77A264CF38B8}"/>
                  </a:ext>
                </a:extLst>
              </p14:cNvPr>
              <p14:cNvContentPartPr/>
              <p14:nvPr/>
            </p14:nvContentPartPr>
            <p14:xfrm>
              <a:off x="6777720" y="5209940"/>
              <a:ext cx="1042200" cy="1728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40ADE4FF-182A-7B49-B0B6-77A264CF38B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23720" y="5102300"/>
                <a:ext cx="1149840" cy="23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507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E9A71-FFDB-694C-A4E7-D3CDB9F1A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Comme il y a eu « la semaine du masque »…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F296BD-8693-8647-902D-F09E6CF40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91" y="2166046"/>
            <a:ext cx="1989658" cy="15651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6EFA76-BDF0-224A-8BD2-D5A359B5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692" y="2166047"/>
            <a:ext cx="1890926" cy="16282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1D976E-103C-BB47-9E6C-04C1DCDB9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998" y="2166047"/>
            <a:ext cx="5275945" cy="15651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C62025-B19B-AA42-8688-BC21F4A66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420" y="3902152"/>
            <a:ext cx="3467100" cy="27559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EC8AAE3-9B3B-4A4B-93FE-66074D009FC3}"/>
              </a:ext>
            </a:extLst>
          </p:cNvPr>
          <p:cNvSpPr txBox="1"/>
          <p:nvPr/>
        </p:nvSpPr>
        <p:spPr>
          <a:xfrm>
            <a:off x="7833057" y="528325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2021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1745DD0-3BF6-CF4F-8B37-3D47BAD45816}"/>
              </a:ext>
            </a:extLst>
          </p:cNvPr>
          <p:cNvCxnSpPr>
            <a:cxnSpLocks/>
          </p:cNvCxnSpPr>
          <p:nvPr/>
        </p:nvCxnSpPr>
        <p:spPr>
          <a:xfrm flipH="1">
            <a:off x="6752461" y="5652673"/>
            <a:ext cx="1080596" cy="2616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27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1989203-8B3E-7144-AD2E-791B7D04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1" y="150034"/>
            <a:ext cx="3378664" cy="65579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E564F0-681E-A542-95AA-022F8A34B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573" y="304800"/>
            <a:ext cx="1803400" cy="76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E678A76-CEC4-C843-9061-E688D2C4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62" y="1294006"/>
            <a:ext cx="1409700" cy="723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5F5A766-1A00-FF44-A833-2C5BD59A1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029" y="481981"/>
            <a:ext cx="1663700" cy="635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6252C0-4E1A-D345-A89C-D498A8EAA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029" y="1521987"/>
            <a:ext cx="1511300" cy="8255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8B085E-AF3D-344B-8FA3-1CE461008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898" y="2326112"/>
            <a:ext cx="2048097" cy="16269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32927F-C64B-EF4D-B389-074FB896D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478" y="2866483"/>
            <a:ext cx="1752600" cy="5969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60AA47D-C0D0-E746-9408-C1EAD97E9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2686" y="2796633"/>
            <a:ext cx="1854200" cy="7366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CE3307-2028-3845-8384-87463A59C7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4518" y="1277945"/>
            <a:ext cx="1511300" cy="86759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DC46AF-8C10-7F44-A59C-7B5019323C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4313" y="3754399"/>
            <a:ext cx="1671287" cy="9419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10E127E-ABB5-694E-8460-4A40CD3553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1872" y="4339388"/>
            <a:ext cx="3051566" cy="12529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113FF8C-DB17-EC4B-8559-929BF946AC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6475" y="3693067"/>
            <a:ext cx="1104900" cy="11176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FEFE043-0844-9F4E-B2C6-7FB844BA92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729" y="5259813"/>
            <a:ext cx="2386871" cy="90701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B1C4F20-C4C0-0144-B636-DAD7A34D0D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95528" y="900632"/>
            <a:ext cx="1783721" cy="15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363CB20-80B1-E64F-AA30-2A64D4A3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939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AEF738-1267-9248-83F6-14350298D0F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67600" y="0"/>
            <a:ext cx="4724400" cy="152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13CB45-4552-AF47-9262-8C0E25539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1854200"/>
            <a:ext cx="3098800" cy="2169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1B9B1F-41D1-874A-B73A-BD9F18E817D8}"/>
              </a:ext>
            </a:extLst>
          </p:cNvPr>
          <p:cNvSpPr/>
          <p:nvPr/>
        </p:nvSpPr>
        <p:spPr>
          <a:xfrm>
            <a:off x="5548948" y="4527034"/>
            <a:ext cx="43443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/>
              <a:t>GUÉRIR LES PLAIES </a:t>
            </a:r>
          </a:p>
          <a:p>
            <a:r>
              <a:rPr lang="fr-FR" sz="4000" b="1" dirty="0"/>
              <a:t>AVEC LE GRAPHÈNE</a:t>
            </a:r>
          </a:p>
        </p:txBody>
      </p:sp>
    </p:spTree>
    <p:extLst>
      <p:ext uri="{BB962C8B-B14F-4D97-AF65-F5344CB8AC3E}">
        <p14:creationId xmlns:p14="http://schemas.microsoft.com/office/powerpoint/2010/main" val="75217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A30FDA-D438-FE47-8A3C-0CB6A3CC4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04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1D162C-D502-DF4D-A5B5-81D408125C02}"/>
              </a:ext>
            </a:extLst>
          </p:cNvPr>
          <p:cNvSpPr/>
          <p:nvPr/>
        </p:nvSpPr>
        <p:spPr>
          <a:xfrm>
            <a:off x="5128138" y="393487"/>
            <a:ext cx="6860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3 : </a:t>
            </a:r>
            <a:r>
              <a:rPr lang="fr-FR" sz="3200" b="1" dirty="0"/>
              <a:t>LA ROUTE VERS LA PROCHAINE GÉNÉRATION DE SANTÉ</a:t>
            </a:r>
            <a:r>
              <a:rPr lang="fr-CH" sz="4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fr-FR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B88DC-9AC0-BE49-B405-231FAE6E420C}"/>
              </a:ext>
            </a:extLst>
          </p:cNvPr>
          <p:cNvSpPr/>
          <p:nvPr/>
        </p:nvSpPr>
        <p:spPr>
          <a:xfrm>
            <a:off x="5154350" y="1618934"/>
            <a:ext cx="65677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Le </a:t>
            </a:r>
            <a:r>
              <a:rPr lang="fr-CH" sz="24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graphène</a:t>
            </a:r>
            <a:r>
              <a:rPr lang="fr-CH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et les matériaux stratifiés ouvrent la voie à de nouvelles technologies en biomédecine, et tout cela grâce aux propriétés uniques qu'ils ont à offrir. Par exemple, leur surface spécifique exceptionnellement élevée </a:t>
            </a:r>
            <a:r>
              <a:rPr lang="fr-CH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fait du </a:t>
            </a:r>
            <a:r>
              <a:rPr lang="fr-CH" sz="24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graphène</a:t>
            </a:r>
            <a:r>
              <a:rPr lang="fr-CH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H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et de nombreux matériaux en couches similaires </a:t>
            </a:r>
            <a:r>
              <a:rPr lang="fr-CH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d'excellentes plates-formes pour </a:t>
            </a:r>
            <a:r>
              <a:rPr lang="fr-CH" sz="2400" b="1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l'administration de médicaments. </a:t>
            </a:r>
            <a:endParaRPr lang="fr-FR" sz="2400" b="1" dirty="0">
              <a:highlight>
                <a:srgbClr val="FF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E70C2-2DC2-924E-9707-FBAFCFAEC07E}"/>
              </a:ext>
            </a:extLst>
          </p:cNvPr>
          <p:cNvSpPr/>
          <p:nvPr/>
        </p:nvSpPr>
        <p:spPr>
          <a:xfrm>
            <a:off x="5154350" y="4665922"/>
            <a:ext cx="6745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plus de cela, leur conductivité élevée et leurs propriétés souvent réglable électriquement signifient </a:t>
            </a:r>
            <a:r>
              <a:rPr lang="fr-CH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qu'ils peuvent être utilisés pour </a:t>
            </a:r>
            <a:r>
              <a:rPr lang="fr-CH" sz="24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fabriquer des biocapteurs </a:t>
            </a:r>
            <a:r>
              <a:rPr lang="fr-CH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hautement sensibles et sélectifs pour des applications médicales.</a:t>
            </a:r>
            <a:endParaRPr lang="fr-CH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1D162C-D502-DF4D-A5B5-81D408125C02}"/>
              </a:ext>
            </a:extLst>
          </p:cNvPr>
          <p:cNvSpPr/>
          <p:nvPr/>
        </p:nvSpPr>
        <p:spPr>
          <a:xfrm>
            <a:off x="5356738" y="340899"/>
            <a:ext cx="1935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3 : </a:t>
            </a:r>
            <a:endParaRPr lang="fr-FR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E44C54-00AA-F642-9584-666738D225DD}"/>
              </a:ext>
            </a:extLst>
          </p:cNvPr>
          <p:cNvSpPr/>
          <p:nvPr/>
        </p:nvSpPr>
        <p:spPr>
          <a:xfrm>
            <a:off x="5483738" y="107701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… des </a:t>
            </a:r>
            <a:r>
              <a:rPr lang="fr-CH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capteurs portables </a:t>
            </a:r>
            <a:r>
              <a:rPr lang="fr-CH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pour optimiser les performances des athlètes aux implants pouvant fournir une </a:t>
            </a:r>
            <a:r>
              <a:rPr lang="fr-CH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vision rétinienne artificielle.</a:t>
            </a:r>
            <a:r>
              <a:rPr lang="fr-CH" sz="2400" b="1" dirty="0">
                <a:effectLst/>
              </a:rPr>
              <a:t> </a:t>
            </a:r>
            <a:endParaRPr lang="fr-FR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A472DB-E0FE-2C4E-8DE1-7119BF2C5802}"/>
              </a:ext>
            </a:extLst>
          </p:cNvPr>
          <p:cNvSpPr/>
          <p:nvPr/>
        </p:nvSpPr>
        <p:spPr>
          <a:xfrm>
            <a:off x="5483738" y="270312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Un exemple est le projet </a:t>
            </a:r>
            <a:r>
              <a:rPr lang="fr-CH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CHEMSens</a:t>
            </a:r>
            <a:r>
              <a:rPr lang="fr-CH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H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Spear-head</a:t>
            </a:r>
            <a:r>
              <a:rPr lang="fr-CH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du Graphene </a:t>
            </a:r>
            <a:r>
              <a:rPr lang="fr-CH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Flagship</a:t>
            </a:r>
            <a:r>
              <a:rPr lang="fr-CH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fr-CH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une initiative visant à développer un </a:t>
            </a:r>
            <a:r>
              <a:rPr lang="fr-CH" sz="2000" b="1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capteur de plâtre</a:t>
            </a:r>
            <a:r>
              <a:rPr lang="fr-CH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à base de </a:t>
            </a:r>
            <a:r>
              <a:rPr lang="fr-CH" sz="20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graphène</a:t>
            </a:r>
            <a:r>
              <a:rPr lang="fr-CH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pour la peau humaine. </a:t>
            </a:r>
            <a:r>
              <a:rPr lang="fr-CH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Dans cet appareil, le </a:t>
            </a:r>
            <a:r>
              <a:rPr lang="fr-CH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graphène</a:t>
            </a:r>
            <a:r>
              <a:rPr lang="fr-CH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permet la détection et l'analyse rapides de constantes biologiques clés, telles que les niveaux de sodium, de potassium, d'acide lactique et de glucose dans la sueur.</a:t>
            </a:r>
            <a:r>
              <a:rPr lang="fr-CH" sz="2000" dirty="0">
                <a:effectLst/>
              </a:rPr>
              <a:t> </a:t>
            </a:r>
            <a:endParaRPr lang="fr-FR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E2595-802C-0F4A-995C-85FD681C8F7D}"/>
              </a:ext>
            </a:extLst>
          </p:cNvPr>
          <p:cNvSpPr/>
          <p:nvPr/>
        </p:nvSpPr>
        <p:spPr>
          <a:xfrm>
            <a:off x="5483738" y="500633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Le </a:t>
            </a:r>
            <a:r>
              <a:rPr lang="fr-CH" sz="2400" b="1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pansement</a:t>
            </a:r>
            <a:r>
              <a:rPr lang="fr-CH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 mesure le stress biophysique et transfère les informations aux appareils électroniques</a:t>
            </a:r>
            <a:r>
              <a:rPr lang="fr-CH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, et pourrait aider les athlètes à optimiser pleinement leur entraînement. 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183F24-E9C0-894E-8764-1AC3B722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1176029"/>
            <a:ext cx="1930400" cy="2095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FE840B-C281-0D46-B3B1-DAB5C33B4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0" y="3586471"/>
            <a:ext cx="521983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3530B2-C083-D340-979B-9F2A4AC2B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512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418C4F-03CA-0243-B110-4E93B1544B38}"/>
              </a:ext>
            </a:extLst>
          </p:cNvPr>
          <p:cNvSpPr/>
          <p:nvPr/>
        </p:nvSpPr>
        <p:spPr>
          <a:xfrm>
            <a:off x="5128138" y="219950"/>
            <a:ext cx="6720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4 : </a:t>
            </a:r>
            <a:r>
              <a:rPr lang="fr-FR" sz="3200" b="1" dirty="0"/>
              <a:t>GUÉRIR LES PLAIES AVEC LE GRAPHÈNE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61256-CCE5-3448-B10E-87E1FD047B75}"/>
              </a:ext>
            </a:extLst>
          </p:cNvPr>
          <p:cNvSpPr/>
          <p:nvPr/>
        </p:nvSpPr>
        <p:spPr>
          <a:xfrm>
            <a:off x="5144643" y="1420279"/>
            <a:ext cx="6687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Les plaies chroniques ou difficiles à cicatriser, celles qui ne guérissent pas au bout de six semaines, </a:t>
            </a:r>
            <a:r>
              <a:rPr lang="fr-FR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coûtant environ 30 milliards de dollars par an</a:t>
            </a:r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CDA2E-37A6-974D-9DAC-2BBFA530CB5B}"/>
              </a:ext>
            </a:extLst>
          </p:cNvPr>
          <p:cNvSpPr/>
          <p:nvPr/>
        </p:nvSpPr>
        <p:spPr>
          <a:xfrm>
            <a:off x="5144643" y="2620608"/>
            <a:ext cx="66879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Face à ce problème, les scientifiques de Graphene </a:t>
            </a:r>
            <a:r>
              <a:rPr lang="fr-FR" sz="2000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Flagship</a:t>
            </a:r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en France ont développé </a:t>
            </a:r>
            <a:r>
              <a:rPr lang="fr-FR" sz="20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un nouveau patch de </a:t>
            </a:r>
            <a:r>
              <a:rPr lang="fr-FR" sz="2000" b="1" dirty="0" err="1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sz="20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qui permet de les surveiller à distance</a:t>
            </a:r>
            <a:r>
              <a:rPr lang="fr-FR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2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BFEF27-B30A-FA4E-83B9-C13DA99515D4}"/>
              </a:ext>
            </a:extLst>
          </p:cNvPr>
          <p:cNvSpPr/>
          <p:nvPr/>
        </p:nvSpPr>
        <p:spPr>
          <a:xfrm>
            <a:off x="5095129" y="3851713"/>
            <a:ext cx="70308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… nous avons donc réalisé des films de ce matériau sur un polymère, un plastique, </a:t>
            </a:r>
            <a:r>
              <a:rPr lang="fr-FR" sz="2000" b="1" dirty="0"/>
              <a:t>et les avons intégrés </a:t>
            </a:r>
            <a:r>
              <a:rPr lang="fr-FR" sz="2000" b="1" dirty="0">
                <a:highlight>
                  <a:srgbClr val="FFFF00"/>
                </a:highlight>
              </a:rPr>
              <a:t>dans un pansement</a:t>
            </a:r>
            <a:r>
              <a:rPr lang="fr-FR" sz="2000" dirty="0">
                <a:highlight>
                  <a:srgbClr val="FFFF00"/>
                </a:highlight>
              </a:rPr>
              <a:t> </a:t>
            </a:r>
            <a:r>
              <a:rPr lang="fr-FR" sz="2000" dirty="0"/>
              <a:t>pour enregistrer les paramètres biologiques en contact direct avec le lit de la plaie. explique Vincent </a:t>
            </a:r>
            <a:r>
              <a:rPr lang="fr-FR" sz="2000" dirty="0" err="1"/>
              <a:t>Bouchiat</a:t>
            </a:r>
            <a:r>
              <a:rPr lang="fr-FR" sz="2000" dirty="0"/>
              <a:t>, PDG de </a:t>
            </a:r>
            <a:r>
              <a:rPr lang="fr-FR" sz="2000" b="1" dirty="0" err="1"/>
              <a:t>Grapheal</a:t>
            </a:r>
            <a:r>
              <a:rPr lang="fr-FR" sz="2000" dirty="0"/>
              <a:t>, une spin-off du Centre national de la recherche scientifique (</a:t>
            </a:r>
            <a:r>
              <a:rPr lang="fr-FR" sz="2000" b="1" dirty="0"/>
              <a:t>CNRS</a:t>
            </a:r>
            <a:r>
              <a:rPr lang="fr-FR" sz="2000" dirty="0"/>
              <a:t>).</a:t>
            </a:r>
          </a:p>
          <a:p>
            <a:endParaRPr lang="fr-FR" sz="2000" dirty="0"/>
          </a:p>
          <a:p>
            <a:r>
              <a:rPr lang="fr-FR" sz="2000" b="1" dirty="0" err="1"/>
              <a:t>Grapheal</a:t>
            </a:r>
            <a:r>
              <a:rPr lang="fr-FR" sz="2000" b="1" dirty="0"/>
              <a:t> est basé à l'Institut Néel</a:t>
            </a:r>
            <a:r>
              <a:rPr lang="fr-FR" sz="2000" dirty="0"/>
              <a:t> (</a:t>
            </a:r>
            <a:r>
              <a:rPr lang="fr-CH" sz="2000" dirty="0"/>
              <a:t>laboratoire de recherche en physique de la matière condensée)</a:t>
            </a:r>
            <a:r>
              <a:rPr lang="fr-FR" sz="2000" dirty="0"/>
              <a:t> </a:t>
            </a:r>
            <a:r>
              <a:rPr lang="fr-FR" sz="2000" b="1" dirty="0"/>
              <a:t>à Grenoble, où cette technologie a été développée.</a:t>
            </a:r>
            <a:r>
              <a:rPr lang="fr-CH" sz="2000" b="1" dirty="0">
                <a:effectLst/>
              </a:rPr>
              <a:t>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24661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24CCBA4-0330-E742-BB1C-C58680A6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303"/>
            <a:ext cx="12192000" cy="59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8642B3-4E28-6C4F-82B7-3500F1174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" y="69850"/>
            <a:ext cx="6046470" cy="3359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0BB372-4775-FA41-BE6A-0BDF68357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6046470" cy="3377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FF5D4-9354-3B47-A6E7-B71829FB5C5B}"/>
              </a:ext>
            </a:extLst>
          </p:cNvPr>
          <p:cNvSpPr/>
          <p:nvPr/>
        </p:nvSpPr>
        <p:spPr>
          <a:xfrm>
            <a:off x="62230" y="3769746"/>
            <a:ext cx="6046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r-CH" sz="2400" b="1" i="0" dirty="0">
                <a:solidFill>
                  <a:srgbClr val="2F2E2E"/>
                </a:solidFill>
                <a:effectLst/>
              </a:rPr>
              <a:t>BIOSENSEURS NUMÉRIQUES EN GRAPHÈNE </a:t>
            </a:r>
          </a:p>
          <a:p>
            <a:pPr algn="ctr" fontAlgn="base"/>
            <a:r>
              <a:rPr lang="fr-CH" sz="2400" b="1" i="0" dirty="0">
                <a:solidFill>
                  <a:srgbClr val="2F2E2E"/>
                </a:solidFill>
                <a:effectLst/>
              </a:rPr>
              <a:t>POUR LES TESTS SUR LE TERRAIN COVID-19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5D1CE8-F098-8A42-A9A2-9BE4F9E3550D}"/>
              </a:ext>
            </a:extLst>
          </p:cNvPr>
          <p:cNvSpPr/>
          <p:nvPr/>
        </p:nvSpPr>
        <p:spPr>
          <a:xfrm>
            <a:off x="7611067" y="1271885"/>
            <a:ext cx="30290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fr-CH" sz="5400" b="1" dirty="0" err="1">
                <a:solidFill>
                  <a:srgbClr val="2F2E2E"/>
                </a:solidFill>
              </a:rPr>
              <a:t>TestNPass</a:t>
            </a:r>
            <a:endParaRPr lang="fr-CH" sz="5400" b="1" dirty="0">
              <a:solidFill>
                <a:srgbClr val="2F2E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7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26E7D10-A6A4-0C4C-83FF-4CE59281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417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3A1959-D826-C645-9CB0-951CE48F1948}"/>
              </a:ext>
            </a:extLst>
          </p:cNvPr>
          <p:cNvSpPr/>
          <p:nvPr/>
        </p:nvSpPr>
        <p:spPr>
          <a:xfrm>
            <a:off x="5128138" y="393487"/>
            <a:ext cx="1935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5 : </a:t>
            </a:r>
            <a:endParaRPr lang="fr-FR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20101D-1D82-8E43-B475-D7D602CA622A}"/>
              </a:ext>
            </a:extLst>
          </p:cNvPr>
          <p:cNvSpPr/>
          <p:nvPr/>
        </p:nvSpPr>
        <p:spPr>
          <a:xfrm>
            <a:off x="5305938" y="129569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fr-FR" sz="2400" b="1" dirty="0">
                <a:solidFill>
                  <a:srgbClr val="202124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personnel médical et infirmier peut surveiller à distance</a:t>
            </a:r>
            <a:r>
              <a:rPr lang="fr-FR" sz="2400" dirty="0">
                <a:solidFill>
                  <a:srgbClr val="202124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solidFill>
                  <a:srgbClr val="20212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cicatrisation des plaies avec ce système, recevant des alertes pour toute infection pouvant survenir…</a:t>
            </a:r>
            <a:endParaRPr lang="fr-FR" sz="2400" dirty="0">
              <a:solidFill>
                <a:srgbClr val="2021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fr-CH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8187EA-FC4E-A04C-99D8-80145C0A9466}"/>
              </a:ext>
            </a:extLst>
          </p:cNvPr>
          <p:cNvSpPr/>
          <p:nvPr/>
        </p:nvSpPr>
        <p:spPr>
          <a:xfrm>
            <a:off x="5305938" y="3006329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dirty="0">
                <a:solidFill>
                  <a:srgbClr val="202124"/>
                </a:solidFill>
                <a:ea typeface="Times New Roman" panose="02020603050405020304" pitchFamily="18" charset="0"/>
              </a:rPr>
              <a:t>UN PANSEMENT INTELLIGENT ET CONNECTÉ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solidFill>
                  <a:srgbClr val="202124"/>
                </a:solidFill>
                <a:ea typeface="Times New Roman" panose="02020603050405020304" pitchFamily="18" charset="0"/>
              </a:rPr>
              <a:t>Le pansement au </a:t>
            </a:r>
            <a:r>
              <a:rPr lang="fr-FR" altLang="fr-FR" sz="2000" dirty="0" err="1">
                <a:solidFill>
                  <a:srgbClr val="202124"/>
                </a:solidFill>
                <a:ea typeface="Times New Roman" panose="02020603050405020304" pitchFamily="18" charset="0"/>
              </a:rPr>
              <a:t>graphène</a:t>
            </a:r>
            <a:r>
              <a:rPr lang="fr-FR" altLang="fr-FR" sz="2000" dirty="0">
                <a:solidFill>
                  <a:srgbClr val="202124"/>
                </a:solidFill>
                <a:ea typeface="Times New Roman" panose="02020603050405020304" pitchFamily="18" charset="0"/>
              </a:rPr>
              <a:t> est </a:t>
            </a:r>
            <a:r>
              <a:rPr lang="fr-FR" altLang="fr-FR" sz="2000" b="1" dirty="0">
                <a:solidFill>
                  <a:srgbClr val="202124"/>
                </a:solidFill>
                <a:ea typeface="Times New Roman" panose="02020603050405020304" pitchFamily="18" charset="0"/>
              </a:rPr>
              <a:t>ultra-flexible</a:t>
            </a:r>
            <a:r>
              <a:rPr lang="fr-FR" altLang="fr-FR" sz="2000" dirty="0">
                <a:solidFill>
                  <a:srgbClr val="202124"/>
                </a:solidFill>
                <a:ea typeface="Times New Roman" panose="02020603050405020304" pitchFamily="18" charset="0"/>
              </a:rPr>
              <a:t>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solidFill>
                  <a:srgbClr val="202124"/>
                </a:solidFill>
                <a:ea typeface="Times New Roman" panose="02020603050405020304" pitchFamily="18" charset="0"/>
              </a:rPr>
              <a:t>s'adapte facilement à n'importe quelle partie du corps et </a:t>
            </a:r>
            <a:r>
              <a:rPr lang="fr-FR" altLang="fr-FR" sz="2000" b="1" dirty="0">
                <a:solidFill>
                  <a:srgbClr val="202124"/>
                </a:solidFill>
                <a:ea typeface="Times New Roman" panose="02020603050405020304" pitchFamily="18" charset="0"/>
              </a:rPr>
              <a:t>possède de minuscules composants électroniques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 dirty="0">
                <a:solidFill>
                  <a:srgbClr val="202124"/>
                </a:solidFill>
                <a:ea typeface="Times New Roman" panose="02020603050405020304" pitchFamily="18" charset="0"/>
              </a:rPr>
              <a:t>sans fil </a:t>
            </a:r>
            <a:r>
              <a:rPr lang="fr-FR" altLang="fr-FR" sz="2000" dirty="0">
                <a:solidFill>
                  <a:srgbClr val="202124"/>
                </a:solidFill>
                <a:ea typeface="Times New Roman" panose="02020603050405020304" pitchFamily="18" charset="0"/>
              </a:rPr>
              <a:t>(avec des électrodes légères et entièrement flexibles) </a:t>
            </a:r>
            <a:r>
              <a:rPr lang="fr-FR" altLang="fr-FR" sz="2000" b="1" dirty="0">
                <a:solidFill>
                  <a:srgbClr val="202124"/>
                </a:solidFill>
                <a:ea typeface="Times New Roman" panose="02020603050405020304" pitchFamily="18" charset="0"/>
              </a:rPr>
              <a:t>qui transfèrent les données vers une application mobile.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solidFill>
                  <a:srgbClr val="202124"/>
                </a:solidFill>
                <a:ea typeface="Times New Roman" panose="02020603050405020304" pitchFamily="18" charset="0"/>
              </a:rPr>
              <a:t> Ensuite, à l'aide d'un logiciel de télémédecine et de technologies médicales dans le </a:t>
            </a:r>
            <a:r>
              <a:rPr lang="fr-FR" altLang="fr-FR" sz="2000" b="1" dirty="0">
                <a:solidFill>
                  <a:srgbClr val="202124"/>
                </a:solidFill>
                <a:ea typeface="Times New Roman" panose="02020603050405020304" pitchFamily="18" charset="0"/>
              </a:rPr>
              <a:t>cloud</a:t>
            </a:r>
            <a:r>
              <a:rPr lang="fr-FR" altLang="fr-FR" sz="2000" dirty="0">
                <a:solidFill>
                  <a:srgbClr val="202124"/>
                </a:solidFill>
                <a:ea typeface="Times New Roman" panose="02020603050405020304" pitchFamily="18" charset="0"/>
              </a:rPr>
              <a:t>, </a:t>
            </a:r>
            <a:r>
              <a:rPr lang="fr-FR" altLang="fr-FR" sz="2000" b="1" dirty="0">
                <a:solidFill>
                  <a:srgbClr val="202124"/>
                </a:solidFill>
                <a:ea typeface="Times New Roman" panose="02020603050405020304" pitchFamily="18" charset="0"/>
              </a:rPr>
              <a:t>les informations peuvent parvenir à l'hôpital pour être surveillées et évaluées par un spécialiste.</a:t>
            </a:r>
          </a:p>
        </p:txBody>
      </p:sp>
    </p:spTree>
    <p:extLst>
      <p:ext uri="{BB962C8B-B14F-4D97-AF65-F5344CB8AC3E}">
        <p14:creationId xmlns:p14="http://schemas.microsoft.com/office/powerpoint/2010/main" val="3857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29825-5833-0A49-A98A-8AB2746AF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9171" y="384799"/>
            <a:ext cx="8192429" cy="170346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Qu’est–ce que 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le GRAPHENE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7AA0BE-BDFB-A24D-96F9-B541B555589C}"/>
              </a:ext>
            </a:extLst>
          </p:cNvPr>
          <p:cNvSpPr/>
          <p:nvPr/>
        </p:nvSpPr>
        <p:spPr>
          <a:xfrm>
            <a:off x="406400" y="2217233"/>
            <a:ext cx="5803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effectLst/>
                <a:latin typeface="inherit"/>
              </a:rPr>
              <a:t>Le</a:t>
            </a:r>
            <a:r>
              <a:rPr lang="fr-CH" sz="2400" b="1" i="1" dirty="0">
                <a:effectLst/>
                <a:latin typeface="inherit"/>
              </a:rPr>
              <a:t> </a:t>
            </a:r>
            <a:r>
              <a:rPr lang="fr-CH" sz="2400" b="1" dirty="0" err="1">
                <a:effectLst/>
                <a:latin typeface="inherit"/>
              </a:rPr>
              <a:t>graphène</a:t>
            </a:r>
            <a:r>
              <a:rPr lang="fr-CH" sz="2400" b="1" i="0" dirty="0">
                <a:effectLst/>
                <a:latin typeface="FranklinGothicLTPro-Bk"/>
              </a:rPr>
              <a:t> </a:t>
            </a:r>
            <a:r>
              <a:rPr lang="fr-CH" sz="2400" b="0" i="0" dirty="0">
                <a:effectLst/>
                <a:latin typeface="FranklinGothicLTPro-Bk"/>
              </a:rPr>
              <a:t>- </a:t>
            </a:r>
            <a:r>
              <a:rPr lang="fr-CH" sz="2400" b="1" i="0" dirty="0">
                <a:effectLst/>
                <a:latin typeface="FranklinGothicLTPro-Bk"/>
              </a:rPr>
              <a:t>une seule couche d'atomes de carbone </a:t>
            </a:r>
            <a:r>
              <a:rPr lang="fr-CH" sz="2400" b="0" i="0" dirty="0">
                <a:effectLst/>
                <a:latin typeface="FranklinGothicLTPro-Bk"/>
              </a:rPr>
              <a:t>- est </a:t>
            </a:r>
            <a:r>
              <a:rPr lang="fr-CH" sz="2400" i="0" dirty="0">
                <a:effectLst/>
                <a:latin typeface="FranklinGothicLTPro-Bk"/>
              </a:rPr>
              <a:t>peut-être la substance </a:t>
            </a:r>
            <a:r>
              <a:rPr lang="fr-CH" sz="2400" i="0" dirty="0">
                <a:effectLst/>
                <a:highlight>
                  <a:srgbClr val="FFFF00"/>
                </a:highlight>
                <a:latin typeface="FranklinGothicLTPro-Bk"/>
              </a:rPr>
              <a:t>la plus étonnante et la plus polyvalente disponible pour l'humanité. ​​​​​​​​​​</a:t>
            </a:r>
          </a:p>
          <a:p>
            <a:r>
              <a:rPr lang="fr-CH" sz="2400" i="0" dirty="0">
                <a:effectLst/>
                <a:latin typeface="FranklinGothicLTPro-Bk"/>
              </a:rPr>
              <a:t>En termes </a:t>
            </a:r>
            <a:r>
              <a:rPr lang="fr-CH" sz="2400" b="0" i="0" dirty="0">
                <a:effectLst/>
                <a:latin typeface="FranklinGothicLTPro-Bk"/>
              </a:rPr>
              <a:t>simples, le </a:t>
            </a:r>
            <a:r>
              <a:rPr lang="fr-CH" sz="2400" b="0" i="0" dirty="0" err="1">
                <a:effectLst/>
                <a:latin typeface="FranklinGothicLTPro-Bk"/>
              </a:rPr>
              <a:t>graphène</a:t>
            </a:r>
            <a:r>
              <a:rPr lang="fr-CH" sz="2400" b="0" i="0" dirty="0">
                <a:effectLst/>
                <a:latin typeface="FranklinGothicLTPro-Bk"/>
              </a:rPr>
              <a:t> est une couche d'atomes de carbone d'une épaisseur d'un atome disposée en un </a:t>
            </a:r>
            <a:r>
              <a:rPr lang="fr-CH" sz="2400" b="1" i="0" dirty="0">
                <a:effectLst/>
                <a:latin typeface="FranklinGothicLTPro-Bk"/>
              </a:rPr>
              <a:t>réseau hexagonal</a:t>
            </a:r>
            <a:r>
              <a:rPr lang="fr-CH" sz="2400" b="0" i="0" dirty="0">
                <a:effectLst/>
                <a:latin typeface="FranklinGothicLTPro-Bk"/>
              </a:rPr>
              <a:t>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5D3132-C738-1B4E-ADA1-8156E149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400092"/>
            <a:ext cx="5439118" cy="30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1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3A1959-D826-C645-9CB0-951CE48F1948}"/>
              </a:ext>
            </a:extLst>
          </p:cNvPr>
          <p:cNvSpPr/>
          <p:nvPr/>
        </p:nvSpPr>
        <p:spPr>
          <a:xfrm>
            <a:off x="162438" y="164887"/>
            <a:ext cx="1935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5 : </a:t>
            </a:r>
            <a:endParaRPr lang="fr-FR" sz="4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B4B8580-AEE2-714B-89E7-8E3B413C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884" y="270772"/>
            <a:ext cx="5923833" cy="30312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8187EA-FC4E-A04C-99D8-80145C0A9466}"/>
              </a:ext>
            </a:extLst>
          </p:cNvPr>
          <p:cNvSpPr/>
          <p:nvPr/>
        </p:nvSpPr>
        <p:spPr>
          <a:xfrm>
            <a:off x="3762440" y="3073400"/>
            <a:ext cx="6969060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b="1" dirty="0"/>
              <a:t>STIMULANT LA GUÉRISON</a:t>
            </a:r>
            <a:r>
              <a:rPr lang="fr-CH" sz="2200" b="1" dirty="0">
                <a:effectLst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b="1" dirty="0"/>
              <a:t>L'incorporation de </a:t>
            </a:r>
            <a:r>
              <a:rPr lang="fr-FR" sz="2200" b="1" dirty="0" err="1"/>
              <a:t>graphène</a:t>
            </a:r>
            <a:r>
              <a:rPr lang="fr-FR" sz="2200" b="1" dirty="0"/>
              <a:t> dans des patchs cutanés </a:t>
            </a:r>
            <a:r>
              <a:rPr lang="fr-FR" sz="2200" dirty="0"/>
              <a:t>de ces types non seulement n'interfère pas avec la cicatrisation des plaies, mais peut en fait la favoriser, en stimulant activement le processus.</a:t>
            </a:r>
            <a:r>
              <a:rPr lang="fr-CH" sz="2200" dirty="0">
                <a:effectLst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b="1" dirty="0"/>
              <a:t>Les premiers essais humains sont sur le point de commencer. </a:t>
            </a:r>
            <a:r>
              <a:rPr lang="fr-FR" sz="2200" dirty="0"/>
              <a:t>Le dispositif médical a été classé dans la classe II-b, la même classe que les stylos à insuline, et nécessite la marque européenne de conformité.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b="1" dirty="0"/>
              <a:t>Son lancement est prévu pour 2023.</a:t>
            </a:r>
            <a:r>
              <a:rPr lang="fr-CH" sz="2200" b="1" dirty="0">
                <a:effectLst/>
              </a:rPr>
              <a:t> </a:t>
            </a:r>
            <a:endParaRPr lang="fr-FR" altLang="fr-FR" sz="22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92386C-C9E8-DA4A-96B5-EC8FD7D3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5241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009795-4345-B241-8CE3-4592F3F9E954}"/>
              </a:ext>
            </a:extLst>
          </p:cNvPr>
          <p:cNvSpPr/>
          <p:nvPr/>
        </p:nvSpPr>
        <p:spPr>
          <a:xfrm>
            <a:off x="5128138" y="393487"/>
            <a:ext cx="63268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6 : </a:t>
            </a:r>
            <a:r>
              <a:rPr lang="fr-FR" sz="40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ÉLECTRODES DE </a:t>
            </a:r>
          </a:p>
          <a:p>
            <a:r>
              <a:rPr lang="fr-FR" sz="40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 SUR LE CERVEAU</a:t>
            </a:r>
            <a:r>
              <a:rPr lang="fr-CH" sz="4000" b="1" dirty="0">
                <a:effectLst/>
                <a:highlight>
                  <a:srgbClr val="FFFF00"/>
                </a:highlight>
              </a:rPr>
              <a:t> </a:t>
            </a:r>
            <a:endParaRPr lang="fr-FR" sz="4000" b="1" dirty="0">
              <a:highlight>
                <a:srgbClr val="FFFF00"/>
              </a:highlight>
            </a:endParaRPr>
          </a:p>
          <a:p>
            <a:endParaRPr lang="fr-FR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FFAD8C-A32F-5548-BE55-608DDDFAD27A}"/>
              </a:ext>
            </a:extLst>
          </p:cNvPr>
          <p:cNvSpPr/>
          <p:nvPr/>
        </p:nvSpPr>
        <p:spPr>
          <a:xfrm>
            <a:off x="5128138" y="1748908"/>
            <a:ext cx="6466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LA SOCIÉTÉ SPIN-OFF </a:t>
            </a:r>
            <a:r>
              <a:rPr lang="fr-FR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INBRAIN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REÇOIT 1 M€ POUR DÉVELOPPER DES </a:t>
            </a:r>
            <a:r>
              <a:rPr lang="fr-FR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IMPLANTS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DE DIAGNOSTIC À BASE DE GRAPHÈNE.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85F61-5F7F-7844-BF9F-F1F211E5E621}"/>
              </a:ext>
            </a:extLst>
          </p:cNvPr>
          <p:cNvSpPr/>
          <p:nvPr/>
        </p:nvSpPr>
        <p:spPr>
          <a:xfrm>
            <a:off x="5128138" y="241553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4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INBRAIN </a:t>
            </a:r>
            <a:r>
              <a:rPr lang="fr-CH" sz="2400" b="1" dirty="0" err="1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Neuroelectronics</a:t>
            </a:r>
            <a:r>
              <a:rPr lang="fr-CH" sz="24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, désormais membre associé de Graphene </a:t>
            </a:r>
            <a:r>
              <a:rPr lang="fr-CH" sz="2400" b="1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Flagship</a:t>
            </a:r>
            <a:r>
              <a:rPr lang="fr-CH" sz="24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, a été créé en 2019 avec pour mission de </a:t>
            </a:r>
            <a:r>
              <a:rPr lang="fr-CH" sz="24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développer des implants cérébraux basés sur la technologie du </a:t>
            </a:r>
            <a:r>
              <a:rPr lang="fr-CH" sz="2400" b="1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CH" sz="24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pour une application chez les patients atteints </a:t>
            </a:r>
            <a:r>
              <a:rPr lang="fr-CH" sz="24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d'épilepsie, de maladie de Parkinson</a:t>
            </a:r>
            <a:r>
              <a:rPr lang="fr-CH" sz="24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et d'autres maladies neuronales.</a:t>
            </a:r>
            <a:r>
              <a:rPr lang="fr-CH" sz="2400" dirty="0">
                <a:effectLst/>
              </a:rPr>
              <a:t> </a:t>
            </a:r>
            <a:endParaRPr lang="fr-FR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226E5B-70A7-434F-81B8-C8663169F631}"/>
              </a:ext>
            </a:extLst>
          </p:cNvPr>
          <p:cNvSpPr/>
          <p:nvPr/>
        </p:nvSpPr>
        <p:spPr>
          <a:xfrm>
            <a:off x="5128138" y="522678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Ces dispositifs intelligents, construits autour d'une électrode de </a:t>
            </a:r>
            <a:r>
              <a:rPr lang="fr-CH" sz="2000" b="1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CH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innovante, </a:t>
            </a:r>
            <a:r>
              <a:rPr lang="fr-CH" sz="2000" b="1" dirty="0"/>
              <a:t>décoderont avec une haute fidélité les signaux neuronaux du cerveau </a:t>
            </a:r>
            <a:r>
              <a:rPr lang="fr-CH" sz="2000" dirty="0"/>
              <a:t>et produiront</a:t>
            </a:r>
            <a:r>
              <a:rPr lang="fr-CH" sz="2000" dirty="0">
                <a:effectLst/>
              </a:rPr>
              <a:t> </a:t>
            </a:r>
            <a:r>
              <a:rPr lang="fr-CH" sz="2000" dirty="0"/>
              <a:t>une réponse thérapeutique adaptée à l'état clinique du patient spécifique.</a:t>
            </a:r>
            <a:r>
              <a:rPr lang="fr-CH" sz="2000" dirty="0">
                <a:effectLst/>
              </a:rPr>
              <a:t>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3369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344B8B-0040-BF44-9FA7-2048A81D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723900"/>
            <a:ext cx="4178300" cy="1651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8921F0-98A9-C844-857F-78F9136CF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130983"/>
            <a:ext cx="3098800" cy="23681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18D660-AA4A-1641-8441-58B96FEAC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0" y="2407083"/>
            <a:ext cx="3898900" cy="3187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E2EF5C-C9D6-6147-A0B0-8FC6685EC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0" y="2159000"/>
            <a:ext cx="45339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2619F53-D4EC-494D-8FA0-CBE8205B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368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004F04-E1B1-8E4C-B9C6-E2490E71EDD1}"/>
              </a:ext>
            </a:extLst>
          </p:cNvPr>
          <p:cNvSpPr/>
          <p:nvPr/>
        </p:nvSpPr>
        <p:spPr>
          <a:xfrm>
            <a:off x="5128138" y="393487"/>
            <a:ext cx="1935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7 : </a:t>
            </a:r>
            <a:endParaRPr lang="fr-FR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65FE6-36DA-FD4F-9CC6-6A26C1CC8747}"/>
              </a:ext>
            </a:extLst>
          </p:cNvPr>
          <p:cNvSpPr/>
          <p:nvPr/>
        </p:nvSpPr>
        <p:spPr>
          <a:xfrm>
            <a:off x="5128138" y="4308587"/>
            <a:ext cx="6666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La PDG d'INBRAIN, Carolina </a:t>
            </a:r>
            <a:r>
              <a:rPr lang="fr-FR" sz="2800" dirty="0" err="1"/>
              <a:t>Aguilar</a:t>
            </a:r>
            <a:r>
              <a:rPr lang="fr-FR" sz="2800" dirty="0"/>
              <a:t>, explique : « </a:t>
            </a:r>
            <a:r>
              <a:rPr lang="fr-FR" sz="2800" b="1" dirty="0">
                <a:highlight>
                  <a:srgbClr val="FFFF00"/>
                </a:highlight>
              </a:rPr>
              <a:t>Les thérapies électroniques mini-invasives</a:t>
            </a:r>
            <a:r>
              <a:rPr lang="fr-FR" sz="2800" b="1" dirty="0"/>
              <a:t> représentent une alternative révolutionnaire </a:t>
            </a:r>
            <a:r>
              <a:rPr lang="fr-FR" sz="2800" dirty="0"/>
              <a:t>avec un coût potentiel moindre pour les systèmes de santé.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596A8-FD7F-9645-BCCE-E96DD409CA2F}"/>
              </a:ext>
            </a:extLst>
          </p:cNvPr>
          <p:cNvSpPr/>
          <p:nvPr/>
        </p:nvSpPr>
        <p:spPr>
          <a:xfrm>
            <a:off x="5128138" y="116684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fr-FR" sz="24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Dans le cadre du Graphene </a:t>
            </a:r>
            <a:r>
              <a:rPr lang="fr-FR" sz="2400" b="1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Flagship</a:t>
            </a:r>
            <a:r>
              <a:rPr lang="fr-FR" sz="24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financé par l'UE</a:t>
            </a:r>
            <a:r>
              <a:rPr lang="fr-FR" sz="24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, nous avons pu développer cette nouvelle technologie à base de </a:t>
            </a:r>
            <a:r>
              <a:rPr lang="fr-FR" sz="2400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sz="24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qui permettra de </a:t>
            </a:r>
            <a:r>
              <a:rPr lang="fr-FR" sz="24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mesurer et de stimuler l'activité neuronale dans le cerveau </a:t>
            </a:r>
            <a:r>
              <a:rPr lang="fr-FR" sz="24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avec une résolution bien supérieure à celle des technologies commerciales actuelles </a:t>
            </a:r>
            <a:r>
              <a:rPr lang="fr-FR" sz="24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», explique </a:t>
            </a:r>
            <a:r>
              <a:rPr lang="fr-FR" sz="2400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Garrido</a:t>
            </a:r>
            <a:r>
              <a:rPr lang="fr-FR" sz="24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(e fondateur d’INBRAIN).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4675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6A4ECF2-7662-3745-9720-FA8CA937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0"/>
            <a:ext cx="11083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6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BB75FF-2D95-E549-AD93-80707CE45079}"/>
              </a:ext>
            </a:extLst>
          </p:cNvPr>
          <p:cNvSpPr/>
          <p:nvPr/>
        </p:nvSpPr>
        <p:spPr>
          <a:xfrm>
            <a:off x="2511938" y="406187"/>
            <a:ext cx="7433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8 &amp; 9 : </a:t>
            </a:r>
            <a:r>
              <a:rPr lang="fr-FR" sz="4000" b="1" dirty="0"/>
              <a:t>L’HUMAIN DU FUTUR</a:t>
            </a:r>
            <a:r>
              <a:rPr lang="fr-CH" sz="4000" b="1" dirty="0">
                <a:effectLst/>
              </a:rPr>
              <a:t> </a:t>
            </a:r>
            <a:endParaRPr lang="fr-FR" sz="40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945B72-C6AD-E84E-8732-277F8DD9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00" y="1435100"/>
            <a:ext cx="2743849" cy="2273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FF4F46-FADD-944B-9180-961582C25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90" y="4046686"/>
            <a:ext cx="2609850" cy="24221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DBD210-EF1B-5549-A98E-5432D3183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601" y="4305300"/>
            <a:ext cx="2308894" cy="24552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ACBA07-55E9-FE4A-9591-4771A21FE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601" y="1114073"/>
            <a:ext cx="2308894" cy="2959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6706CC-A4C6-9645-B694-68DA17F1998F}"/>
              </a:ext>
            </a:extLst>
          </p:cNvPr>
          <p:cNvSpPr/>
          <p:nvPr/>
        </p:nvSpPr>
        <p:spPr>
          <a:xfrm>
            <a:off x="3295649" y="4092927"/>
            <a:ext cx="1512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BIOSENSEURS</a:t>
            </a:r>
            <a:endParaRPr lang="fr-FR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01E3D5-3728-CB41-932A-CED3012F762B}"/>
              </a:ext>
            </a:extLst>
          </p:cNvPr>
          <p:cNvSpPr/>
          <p:nvPr/>
        </p:nvSpPr>
        <p:spPr>
          <a:xfrm>
            <a:off x="3343879" y="4462259"/>
            <a:ext cx="28849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biocapteurs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hautement sensibles à base de </a:t>
            </a:r>
            <a:r>
              <a:rPr lang="fr-FR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peuvent </a:t>
            </a:r>
            <a:r>
              <a:rPr lang="fr-FR" dirty="0"/>
              <a:t>détecter des concentrations ultra-faibles de molécules d'ADN cancéreuses</a:t>
            </a:r>
            <a:r>
              <a:rPr lang="fr-CH" dirty="0">
                <a:effectLst/>
              </a:rPr>
              <a:t> 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213E73-329B-724C-91BB-6AA8D7FE92B0}"/>
              </a:ext>
            </a:extLst>
          </p:cNvPr>
          <p:cNvSpPr/>
          <p:nvPr/>
        </p:nvSpPr>
        <p:spPr>
          <a:xfrm>
            <a:off x="6649622" y="4532155"/>
            <a:ext cx="1283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PROTHÈSES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183F5-797C-294A-B909-BD790AC0CBF5}"/>
              </a:ext>
            </a:extLst>
          </p:cNvPr>
          <p:cNvSpPr/>
          <p:nvPr/>
        </p:nvSpPr>
        <p:spPr>
          <a:xfrm>
            <a:off x="6649622" y="4845058"/>
            <a:ext cx="27356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La peau électronique sensible à la pression améliorée au </a:t>
            </a:r>
            <a:r>
              <a:rPr lang="fr-FR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génère et stocke de l'électricité pour les prothèses, améliorant ainsi la fonction motrice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305693-6114-424E-9C66-64779AF2B56F}"/>
              </a:ext>
            </a:extLst>
          </p:cNvPr>
          <p:cNvSpPr/>
          <p:nvPr/>
        </p:nvSpPr>
        <p:spPr>
          <a:xfrm>
            <a:off x="3343879" y="1389310"/>
            <a:ext cx="3677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cap="all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Surveillance de santé portable</a:t>
            </a:r>
            <a:r>
              <a:rPr lang="fr-CH" b="1" cap="all" dirty="0">
                <a:effectLst/>
              </a:rPr>
              <a:t> </a:t>
            </a:r>
            <a:endParaRPr lang="fr-FR" b="1" cap="all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68CB33-AFA1-474E-AEBF-EAE0BBC58015}"/>
              </a:ext>
            </a:extLst>
          </p:cNvPr>
          <p:cNvSpPr/>
          <p:nvPr/>
        </p:nvSpPr>
        <p:spPr>
          <a:xfrm>
            <a:off x="6372610" y="1852737"/>
            <a:ext cx="304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LIVRAISON DE MÉDICAMENTS CIBLÉE </a:t>
            </a:r>
          </a:p>
          <a:p>
            <a:r>
              <a:rPr lang="fr-FR" b="1" dirty="0">
                <a:highlight>
                  <a:srgbClr val="FFFF00"/>
                </a:highlight>
              </a:rPr>
              <a:t>Les systèmes d'administration de médicaments </a:t>
            </a:r>
            <a:r>
              <a:rPr lang="fr-FR" dirty="0"/>
              <a:t>à base de </a:t>
            </a:r>
            <a:r>
              <a:rPr lang="fr-FR" dirty="0" err="1"/>
              <a:t>graphène</a:t>
            </a:r>
            <a:r>
              <a:rPr lang="fr-FR" dirty="0"/>
              <a:t> et d'oxyde de </a:t>
            </a:r>
            <a:r>
              <a:rPr lang="fr-FR" dirty="0" err="1"/>
              <a:t>graphène</a:t>
            </a:r>
            <a:r>
              <a:rPr lang="fr-FR" dirty="0"/>
              <a:t> sont ultra-efficaces, tirant parti de la surface extrêmement grande du </a:t>
            </a:r>
            <a:r>
              <a:rPr lang="fr-FR" dirty="0" err="1"/>
              <a:t>graphène</a:t>
            </a:r>
            <a:r>
              <a:rPr lang="fr-FR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DDFD32-1759-4843-8A65-4B2C0441C50A}"/>
              </a:ext>
            </a:extLst>
          </p:cNvPr>
          <p:cNvSpPr/>
          <p:nvPr/>
        </p:nvSpPr>
        <p:spPr>
          <a:xfrm>
            <a:off x="3352640" y="1777475"/>
            <a:ext cx="2743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PATCH DE SURVEILLANCE </a:t>
            </a:r>
            <a:r>
              <a:rPr lang="fr-FR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de la peau (signes vitaux)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fr-CH" dirty="0"/>
              <a:t>du sucre dans le sang</a:t>
            </a:r>
            <a:endParaRPr lang="fr-CH" dirty="0">
              <a:effectLst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fr-CH" dirty="0"/>
              <a:t>capteur d’UV</a:t>
            </a:r>
            <a:endParaRPr lang="fr-CH" dirty="0">
              <a:effectLst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fr-FR" dirty="0"/>
              <a:t>des signaux biochimiques en temps réel</a:t>
            </a:r>
            <a:r>
              <a:rPr lang="fr-CH" dirty="0">
                <a:effectLst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8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BB75FF-2D95-E549-AD93-80707CE45079}"/>
              </a:ext>
            </a:extLst>
          </p:cNvPr>
          <p:cNvSpPr/>
          <p:nvPr/>
        </p:nvSpPr>
        <p:spPr>
          <a:xfrm>
            <a:off x="2511938" y="406187"/>
            <a:ext cx="7433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8 &amp; 9 : </a:t>
            </a:r>
            <a:r>
              <a:rPr lang="fr-FR" sz="4000" b="1" dirty="0"/>
              <a:t>L’HUMAIN DU FUTUR</a:t>
            </a:r>
            <a:r>
              <a:rPr lang="fr-CH" sz="4000" b="1" dirty="0">
                <a:effectLst/>
              </a:rPr>
              <a:t> </a:t>
            </a:r>
            <a:endParaRPr lang="fr-FR" sz="40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41EE2C-4A61-7D4A-8A0F-8993FAAA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218" y="3293789"/>
            <a:ext cx="2481082" cy="34167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0ED8EE-A32F-8244-8670-660B7DB3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14" y="1114073"/>
            <a:ext cx="7131570" cy="3498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037614-48C2-1E45-BF63-6FAD39493AC5}"/>
              </a:ext>
            </a:extLst>
          </p:cNvPr>
          <p:cNvSpPr/>
          <p:nvPr/>
        </p:nvSpPr>
        <p:spPr>
          <a:xfrm>
            <a:off x="8567817" y="3848012"/>
            <a:ext cx="3164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cap="all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prothèses rétiniennes </a:t>
            </a:r>
          </a:p>
          <a:p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de nouvelle génération utilisent des électrodes à base de </a:t>
            </a:r>
            <a:r>
              <a:rPr lang="fr-FR" sz="2000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/>
              <a:t>pour fournir une </a:t>
            </a:r>
            <a:r>
              <a:rPr lang="fr-FR" sz="2000" b="1" dirty="0">
                <a:highlight>
                  <a:srgbClr val="FFFF00"/>
                </a:highlight>
              </a:rPr>
              <a:t>vision artificielle </a:t>
            </a:r>
            <a:r>
              <a:rPr lang="fr-FR" sz="2000" dirty="0"/>
              <a:t>aux patients aveuglés par la dégénérescence rétinienne</a:t>
            </a:r>
            <a:r>
              <a:rPr lang="fr-CH" sz="2000" dirty="0">
                <a:effectLst/>
              </a:rPr>
              <a:t> </a:t>
            </a:r>
            <a:endParaRPr lang="fr-F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FCC4DA-05EB-1546-9111-026F64564DB6}"/>
              </a:ext>
            </a:extLst>
          </p:cNvPr>
          <p:cNvSpPr/>
          <p:nvPr/>
        </p:nvSpPr>
        <p:spPr>
          <a:xfrm>
            <a:off x="211314" y="4697486"/>
            <a:ext cx="3679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INTERFACES CERVEAU-MACHINE</a:t>
            </a:r>
            <a:r>
              <a:rPr lang="fr-CH" sz="2000" b="1" dirty="0">
                <a:effectLst/>
              </a:rPr>
              <a:t> </a:t>
            </a:r>
            <a:endParaRPr lang="fr-FR" sz="2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DC2F81-FCF7-EE42-92B6-822AC895D793}"/>
              </a:ext>
            </a:extLst>
          </p:cNvPr>
          <p:cNvSpPr/>
          <p:nvPr/>
        </p:nvSpPr>
        <p:spPr>
          <a:xfrm>
            <a:off x="211314" y="5097596"/>
            <a:ext cx="51988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2000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flexible peut être utilisé dans les </a:t>
            </a:r>
            <a:r>
              <a:rPr lang="fr-FR" sz="20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implants neuronaux </a:t>
            </a:r>
            <a:r>
              <a:rPr lang="fr-FR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qui enregistrent et stimulent les signaux à la surface du cerveau pour améliorer la compréhension, le traitement et la détection des maladies neuronales.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8005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2B11D99-31EE-4E48-B662-CBF4DED13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990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7A6139-65D8-5240-BCB6-0FB65EFF6936}"/>
              </a:ext>
            </a:extLst>
          </p:cNvPr>
          <p:cNvSpPr/>
          <p:nvPr/>
        </p:nvSpPr>
        <p:spPr>
          <a:xfrm>
            <a:off x="4939903" y="228387"/>
            <a:ext cx="73809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10 : </a:t>
            </a:r>
            <a:r>
              <a:rPr lang="fr-FR" sz="4000" b="1" dirty="0"/>
              <a:t>LE GRAPHÈNE FLAGSHIP</a:t>
            </a:r>
          </a:p>
          <a:p>
            <a:r>
              <a:rPr lang="fr-FR" sz="4000" b="1" dirty="0"/>
              <a:t>LANCE LA TASK FORCE COVID-19</a:t>
            </a:r>
            <a:r>
              <a:rPr lang="fr-CH" sz="4000" b="1" dirty="0">
                <a:effectLst/>
              </a:rPr>
              <a:t> </a:t>
            </a:r>
            <a:r>
              <a:rPr lang="fr-CH" sz="4000" b="1" dirty="0">
                <a:ea typeface="Times New Roman" panose="02020603050405020304" pitchFamily="18" charset="0"/>
              </a:rPr>
              <a:t> </a:t>
            </a:r>
            <a:endParaRPr lang="fr-FR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CD53B7-A43E-9347-AEE7-63A387A70F52}"/>
              </a:ext>
            </a:extLst>
          </p:cNvPr>
          <p:cNvSpPr/>
          <p:nvPr/>
        </p:nvSpPr>
        <p:spPr>
          <a:xfrm>
            <a:off x="5054600" y="1780213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>
                <a:highlight>
                  <a:srgbClr val="FFFF00"/>
                </a:highlight>
              </a:rPr>
              <a:t>La pandémie actuelle de </a:t>
            </a:r>
            <a:r>
              <a:rPr lang="fr-FR" sz="22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COVID-19 </a:t>
            </a:r>
            <a:r>
              <a:rPr lang="fr-FR" sz="2200" dirty="0"/>
              <a:t>a mis en lumière un besoin urgent </a:t>
            </a:r>
            <a:r>
              <a:rPr lang="fr-CH" sz="2200" dirty="0"/>
              <a:t>de concevoir de nouvelles technologies  pour p</a:t>
            </a:r>
            <a:r>
              <a:rPr lang="fr-FR" sz="2200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rotéger</a:t>
            </a:r>
            <a:r>
              <a:rPr lang="fr-FR" sz="22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le corps humain de son environnement immédiat. </a:t>
            </a:r>
            <a:endParaRPr lang="fr-FR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73FC17-3DB3-3744-B94C-CDAE5304B907}"/>
              </a:ext>
            </a:extLst>
          </p:cNvPr>
          <p:cNvSpPr/>
          <p:nvPr/>
        </p:nvSpPr>
        <p:spPr>
          <a:xfrm>
            <a:off x="5054600" y="34290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2400" b="1" dirty="0" err="1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sz="24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et les matériaux connexes sont des candidats prometteurs</a:t>
            </a:r>
            <a:r>
              <a:rPr lang="fr-CH" sz="2400" b="1" dirty="0">
                <a:effectLst/>
                <a:highlight>
                  <a:srgbClr val="FFFF00"/>
                </a:highlight>
              </a:rPr>
              <a:t> </a:t>
            </a:r>
            <a:r>
              <a:rPr lang="fr-FR" sz="2400" dirty="0"/>
              <a:t>pour la conception d'une nouvelle génération de surfaces pour aider à faire face aux défis quotidiens posés par COVID-19, ainsi qu'à des maladies futures similaires.</a:t>
            </a:r>
            <a:r>
              <a:rPr lang="fr-CH" sz="2400" dirty="0">
                <a:effectLst/>
              </a:rPr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110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9B6238-998E-F74C-B07C-F371453784B7}"/>
              </a:ext>
            </a:extLst>
          </p:cNvPr>
          <p:cNvSpPr/>
          <p:nvPr/>
        </p:nvSpPr>
        <p:spPr>
          <a:xfrm>
            <a:off x="5448300" y="335845"/>
            <a:ext cx="6096000" cy="62786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La Groupe de Travail enquêtera sur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Comment concevoir des matériaux chimiquement adaptés 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pour favoriser l'adhésion des virus et inhiber leur activité biologique une fois absorbés, ou repousser les 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Comment concevoir des surfaces recouvertes</a:t>
            </a:r>
            <a:r>
              <a:rPr lang="fr-FR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mieux à même de résister à des cycles de nettoyage répétés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Comment formuler des solutions désinfectantes et des détergents</a:t>
            </a:r>
            <a:r>
              <a:rPr lang="fr-FR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contenant du </a:t>
            </a:r>
            <a:r>
              <a:rPr lang="fr-FR" b="1" dirty="0" err="1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et des matériaux connexes pour nettoyer les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Comment concevoir des masques jetables, des tabliers et des mouchoirs</a:t>
            </a:r>
            <a:r>
              <a:rPr lang="fr-FR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en papier, avec une plus grande imperméabilité aux 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Comment développer des technologies d'équipement de protection individuelle 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capables d'agir comme une barrière entre l'environnement et le corps humain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Comment créer des tissus intelligents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, intégrant par conception non seulement des caractéristiques antivirales, mais aussi d'autres fonctions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Comment concevoir de nouveaux capteurs chimiques, électrochimiques et optiques</a:t>
            </a:r>
            <a:r>
              <a:rPr lang="fr-FR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fr-FR" dirty="0"/>
              <a:t>haute spécificité pour les diagnostics précoces et pour les dispositifs portables au point de service</a:t>
            </a:r>
            <a:r>
              <a:rPr lang="fr-CH" dirty="0">
                <a:effectLst/>
              </a:rPr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F603D7-AEBB-1741-8D70-4DD7D2F8E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292100"/>
            <a:ext cx="40513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ADFAB3-E3F6-894C-A822-5B83CEE4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9" y="0"/>
            <a:ext cx="11000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4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29825-5833-0A49-A98A-8AB2746AF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9171" y="384799"/>
            <a:ext cx="8192429" cy="170346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Qu’est–ce que 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le GRAPHENE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A5914C-2705-1A4B-8C15-3628FA212350}"/>
              </a:ext>
            </a:extLst>
          </p:cNvPr>
          <p:cNvSpPr/>
          <p:nvPr/>
        </p:nvSpPr>
        <p:spPr>
          <a:xfrm>
            <a:off x="620132" y="2324930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000" b="1" i="0" dirty="0">
                <a:solidFill>
                  <a:srgbClr val="2D2D2D"/>
                </a:solidFill>
                <a:effectLst/>
                <a:latin typeface="FranklinGothicLTPro-Bk"/>
              </a:rPr>
              <a:t>Le </a:t>
            </a:r>
            <a:r>
              <a:rPr lang="fr-CH" sz="2000" b="1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000" b="1" i="0" dirty="0">
                <a:solidFill>
                  <a:srgbClr val="2D2D2D"/>
                </a:solidFill>
                <a:effectLst/>
                <a:latin typeface="FranklinGothicLTPro-Bk"/>
              </a:rPr>
              <a:t> a été isolé pour la première fois en 2004. 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Depuis lors, le </a:t>
            </a:r>
            <a:r>
              <a:rPr lang="fr-CH" sz="2000" b="0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 a trouvé des centaines d'applications innovantes, des capteurs et de l'électronique au stockage d'énergie et aux soins de santé. En outre, la recherche sur le </a:t>
            </a:r>
            <a:r>
              <a:rPr lang="fr-CH" sz="2000" b="0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 a permis la découverte </a:t>
            </a:r>
            <a:r>
              <a:rPr lang="fr-CH" sz="2000" b="1" i="0" dirty="0">
                <a:solidFill>
                  <a:srgbClr val="2D2D2D"/>
                </a:solidFill>
                <a:effectLst/>
                <a:latin typeface="FranklinGothicLTPro-Bk"/>
              </a:rPr>
              <a:t>d'une nouvelle famille de matériaux bidimensionnels et stratifiés. </a:t>
            </a:r>
          </a:p>
          <a:p>
            <a:endParaRPr lang="fr-CH" sz="2000" b="0" i="0" dirty="0">
              <a:solidFill>
                <a:srgbClr val="2D2D2D"/>
              </a:solidFill>
              <a:effectLst/>
              <a:latin typeface="FranklinGothicLTPro-Bk"/>
            </a:endParaRPr>
          </a:p>
          <a:p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Combinés au </a:t>
            </a:r>
            <a:r>
              <a:rPr lang="fr-CH" sz="2000" b="0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 – de la même manière que vous mélangez différents ingrédients dans un sandwich – ils ouvrent un tout nouveau monde de possibilités.</a:t>
            </a:r>
            <a:endParaRPr lang="fr-FR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1461D-FE43-7142-BC74-50A8560BE6E7}"/>
              </a:ext>
            </a:extLst>
          </p:cNvPr>
          <p:cNvSpPr/>
          <p:nvPr/>
        </p:nvSpPr>
        <p:spPr>
          <a:xfrm>
            <a:off x="6716132" y="632158"/>
            <a:ext cx="520018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Le </a:t>
            </a:r>
            <a:r>
              <a:rPr lang="fr-CH" sz="2400" b="1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 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est : </a:t>
            </a:r>
          </a:p>
          <a:p>
            <a:pPr marL="285750" indent="-285750">
              <a:buFont typeface="Wingdings" pitchFamily="2" charset="2"/>
              <a:buChar char="§"/>
            </a:pPr>
            <a:endParaRPr lang="fr-CH" b="0" i="0" dirty="0">
              <a:solidFill>
                <a:srgbClr val="2D2D2D"/>
              </a:solidFill>
              <a:effectLst/>
              <a:latin typeface="FranklinGothicLTPro-Bk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le matériau le plus fin au monde </a:t>
            </a:r>
            <a:r>
              <a:rPr lang="fr-CH" sz="2000" dirty="0">
                <a:solidFill>
                  <a:srgbClr val="2D2D2D"/>
                </a:solidFill>
                <a:latin typeface="FranklinGothicLTPro-Bk"/>
              </a:rPr>
              <a:t>(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il n'a qu'un atome d'épaisseur), un million de fois plus fin qu'un cheveu humain.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très solide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, plus </a:t>
            </a:r>
            <a:r>
              <a:rPr lang="fr-CH" sz="2000" i="0" dirty="0">
                <a:solidFill>
                  <a:srgbClr val="2D2D2D"/>
                </a:solidFill>
                <a:effectLst/>
                <a:latin typeface="FranklinGothicLTPro-Bk"/>
              </a:rPr>
              <a:t>résistant 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que l'acier et le diamant.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très flexible et transparent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, on le trouvera dans les appareils portables et l'électronique pliable.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un excellent conducteur d'électricité et de chaleur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Certains producteurs ont utilisé ces deux principes pour fabriquer des encres et des peintures conductrices pour circuits électroniques et des gels qui dissipent la chaleur.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léger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 (ce n'est qu'une couche d'atomes de carbone !)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348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D46EBF-0ACC-FF4B-A789-90E7A51D52B9}"/>
              </a:ext>
            </a:extLst>
          </p:cNvPr>
          <p:cNvSpPr/>
          <p:nvPr/>
        </p:nvSpPr>
        <p:spPr>
          <a:xfrm>
            <a:off x="2257938" y="291887"/>
            <a:ext cx="8044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12 &amp; 13 : </a:t>
            </a:r>
            <a:r>
              <a:rPr lang="fr-FR" sz="4000" b="1" dirty="0"/>
              <a:t>IMAGERIE DES TISSUS </a:t>
            </a:r>
          </a:p>
          <a:p>
            <a:r>
              <a:rPr lang="fr-FR" sz="4000" b="1" dirty="0"/>
              <a:t>EN TEMPS RÉEL AVEC LE GRAPHÈNE</a:t>
            </a:r>
            <a:r>
              <a:rPr lang="fr-CH" sz="4000" b="1" dirty="0">
                <a:effectLst/>
              </a:rPr>
              <a:t> </a:t>
            </a:r>
            <a:endParaRPr lang="fr-FR" sz="4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73926F-E3D9-B047-AC17-BD0CA294C60B}"/>
              </a:ext>
            </a:extLst>
          </p:cNvPr>
          <p:cNvSpPr/>
          <p:nvPr/>
        </p:nvSpPr>
        <p:spPr>
          <a:xfrm>
            <a:off x="4965700" y="4610208"/>
            <a:ext cx="69188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sz="28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lasers ultra-rapides </a:t>
            </a:r>
            <a:r>
              <a:rPr lang="fr-FR" sz="28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à base de </a:t>
            </a:r>
            <a:r>
              <a:rPr lang="fr-FR" sz="2800" b="1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FR" sz="28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seront utilisés dans un nouveau microscope Raman pour diagnostiquer les tumeurs et plus encore…</a:t>
            </a:r>
            <a:endParaRPr lang="fr-FR" sz="2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6089C2-3FBB-8B4F-8286-01EF76E90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62" y="1615326"/>
            <a:ext cx="3232150" cy="32545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56496B-4077-4842-9898-8CC03964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4118079"/>
            <a:ext cx="2895600" cy="28001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C22802-5585-E743-9EEC-D51A1235FE17}"/>
              </a:ext>
            </a:extLst>
          </p:cNvPr>
          <p:cNvSpPr/>
          <p:nvPr/>
        </p:nvSpPr>
        <p:spPr>
          <a:xfrm>
            <a:off x="3936626" y="195767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/>
              <a:t>Cambridge Raman Imaging Ltd (CRIL), spin-off phare du </a:t>
            </a:r>
            <a:r>
              <a:rPr lang="fr-FR" sz="2400" dirty="0" err="1"/>
              <a:t>graphène</a:t>
            </a:r>
            <a:r>
              <a:rPr lang="fr-FR" sz="2400" dirty="0"/>
              <a:t>, développera un </a:t>
            </a:r>
            <a:r>
              <a:rPr lang="fr-FR" sz="2400" b="1" dirty="0">
                <a:highlight>
                  <a:srgbClr val="FFFF00"/>
                </a:highlight>
              </a:rPr>
              <a:t>microscope</a:t>
            </a:r>
            <a:r>
              <a:rPr lang="fr-FR" sz="2400" b="1" dirty="0"/>
              <a:t> Raman à balayage innovant à base de </a:t>
            </a:r>
            <a:r>
              <a:rPr lang="fr-FR" sz="2400" b="1" dirty="0" err="1"/>
              <a:t>graphène</a:t>
            </a:r>
            <a:r>
              <a:rPr lang="fr-FR" sz="2400" b="1" dirty="0"/>
              <a:t> </a:t>
            </a:r>
            <a:r>
              <a:rPr lang="fr-FR" sz="2400" dirty="0"/>
              <a:t>pour le diagnostic et la thérapie du cancer</a:t>
            </a:r>
            <a:r>
              <a:rPr lang="fr-CH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6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977A2A2-DC9A-5F46-BF63-35269B3F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965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2C975B-D1A7-4942-9368-F47A1920F6D4}"/>
              </a:ext>
            </a:extLst>
          </p:cNvPr>
          <p:cNvSpPr/>
          <p:nvPr/>
        </p:nvSpPr>
        <p:spPr>
          <a:xfrm>
            <a:off x="5128138" y="393487"/>
            <a:ext cx="60457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14 : </a:t>
            </a:r>
            <a:r>
              <a:rPr lang="fr-FR" sz="4000" b="1" dirty="0"/>
              <a:t>SANTÉ </a:t>
            </a:r>
          </a:p>
          <a:p>
            <a:r>
              <a:rPr lang="fr-FR" sz="4000" b="1" dirty="0"/>
              <a:t>&amp; SÉCURITÉ DU GRAPHÈNE </a:t>
            </a:r>
          </a:p>
          <a:p>
            <a:r>
              <a:rPr lang="fr-FR" sz="4000" b="1" dirty="0"/>
              <a:t>&amp; MATÉRIAUX STRATIFIES</a:t>
            </a:r>
            <a:r>
              <a:rPr lang="fr-CH" sz="4000" b="1" dirty="0">
                <a:effectLst/>
              </a:rPr>
              <a:t> </a:t>
            </a:r>
            <a:endParaRPr lang="fr-FR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545F8C-E2C1-1C45-A304-9177297EDBBA}"/>
              </a:ext>
            </a:extLst>
          </p:cNvPr>
          <p:cNvSpPr/>
          <p:nvPr/>
        </p:nvSpPr>
        <p:spPr>
          <a:xfrm>
            <a:off x="5128138" y="2328783"/>
            <a:ext cx="66532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Le facteur le plus crucial pour évaluer la toxicologie d'un matériau est de le caractériser complètement dans un souci de sécurité.</a:t>
            </a:r>
            <a:r>
              <a:rPr lang="fr-CH" sz="2800" b="1" dirty="0">
                <a:effectLst/>
                <a:highlight>
                  <a:srgbClr val="FFFF00"/>
                </a:highlight>
              </a:rPr>
              <a:t> </a:t>
            </a:r>
            <a:endParaRPr lang="fr-FR" sz="2800" b="1" dirty="0">
              <a:highlight>
                <a:srgbClr val="FF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1339F-8FAC-F64A-A212-09BA06A98887}"/>
              </a:ext>
            </a:extLst>
          </p:cNvPr>
          <p:cNvSpPr/>
          <p:nvPr/>
        </p:nvSpPr>
        <p:spPr>
          <a:xfrm>
            <a:off x="5128138" y="4144665"/>
            <a:ext cx="64190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fr-CH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On ne peut pas tirer de conclusions de travaux antérieurs </a:t>
            </a:r>
          </a:p>
          <a:p>
            <a:r>
              <a:rPr lang="fr-CH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sur d'autres matériaux à base de carbone, tels que les nanotubes de carbone, </a:t>
            </a:r>
            <a:r>
              <a:rPr lang="fr-CH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et extrapoler cela au </a:t>
            </a:r>
            <a:r>
              <a:rPr lang="fr-CH" sz="2000" b="1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CH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fr-CH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Les matériaux à base de </a:t>
            </a:r>
            <a:r>
              <a:rPr lang="fr-CH" sz="2000" b="1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CH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sont moins cytotoxiques </a:t>
            </a:r>
            <a:r>
              <a:rPr lang="fr-CH" sz="2000" b="1" dirty="0"/>
              <a:t>que les nanotubes de carbone </a:t>
            </a:r>
            <a:r>
              <a:rPr lang="fr-CH" sz="2000" dirty="0"/>
              <a:t>et </a:t>
            </a:r>
            <a:r>
              <a:rPr lang="fr-CH" sz="2000" b="1" dirty="0"/>
              <a:t>l'oxyde de </a:t>
            </a:r>
            <a:r>
              <a:rPr lang="fr-CH" sz="2000" b="1" dirty="0" err="1"/>
              <a:t>graphène</a:t>
            </a:r>
            <a:r>
              <a:rPr lang="fr-CH" sz="2000" b="1" dirty="0"/>
              <a:t> est facilement dégradable par les cellules du système immunitaire </a:t>
            </a:r>
            <a:r>
              <a:rPr lang="fr-CH" sz="2000" dirty="0"/>
              <a:t>», commente </a:t>
            </a:r>
            <a:r>
              <a:rPr lang="fr-CH" sz="2000" dirty="0" err="1"/>
              <a:t>Fadeel</a:t>
            </a:r>
            <a:r>
              <a:rPr lang="fr-CH" sz="2000" dirty="0"/>
              <a:t>.</a:t>
            </a:r>
            <a:r>
              <a:rPr lang="fr-CH" sz="2000" dirty="0">
                <a:effectLst/>
              </a:rPr>
              <a:t>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752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FD89E1-E962-7842-A3B9-413111BFF942}"/>
              </a:ext>
            </a:extLst>
          </p:cNvPr>
          <p:cNvSpPr/>
          <p:nvPr/>
        </p:nvSpPr>
        <p:spPr>
          <a:xfrm>
            <a:off x="5128138" y="393487"/>
            <a:ext cx="21954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page 16 : </a:t>
            </a:r>
            <a:endParaRPr lang="fr-FR" sz="4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C410A1-5171-EF45-B88E-3B9EFDBC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7" y="393487"/>
            <a:ext cx="7112000" cy="467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F30127-3A9C-B048-9B2E-E03DA2DC1ACE}"/>
              </a:ext>
            </a:extLst>
          </p:cNvPr>
          <p:cNvSpPr/>
          <p:nvPr/>
        </p:nvSpPr>
        <p:spPr>
          <a:xfrm>
            <a:off x="4508500" y="2610683"/>
            <a:ext cx="7289800" cy="4093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Financé par la Commission européenne</a:t>
            </a:r>
            <a:r>
              <a:rPr lang="fr-CH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, le Graphene </a:t>
            </a:r>
            <a:r>
              <a:rPr lang="fr-CH" sz="2000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Flagship</a:t>
            </a:r>
            <a:r>
              <a:rPr lang="fr-CH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vise à assurer </a:t>
            </a:r>
            <a:r>
              <a:rPr lang="fr-CH" sz="2000" b="1" dirty="0">
                <a:solidFill>
                  <a:srgbClr val="202124"/>
                </a:solidFill>
                <a:highlight>
                  <a:srgbClr val="FFFF00"/>
                </a:highlight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un rôle majeur pour l'Europe dans la révolution technologique en cours</a:t>
            </a:r>
            <a:r>
              <a:rPr lang="fr-CH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, en aidant à faire sortir l'innovation du </a:t>
            </a:r>
            <a:r>
              <a:rPr lang="fr-CH" sz="2000" dirty="0" err="1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graphène</a:t>
            </a:r>
            <a:r>
              <a:rPr lang="fr-CH" sz="2000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 du laboratoire et dans des applications commerciales. </a:t>
            </a:r>
          </a:p>
          <a:p>
            <a:endParaRPr lang="fr-CH" sz="2000" dirty="0">
              <a:solidFill>
                <a:srgbClr val="202124"/>
              </a:solidFill>
              <a:latin typeface="inherit"/>
              <a:cs typeface="Times New Roman" panose="02020603050405020304" pitchFamily="18" charset="0"/>
            </a:endParaRPr>
          </a:p>
          <a:p>
            <a:r>
              <a:rPr lang="fr-CH" sz="2000" dirty="0"/>
              <a:t>Rassemblant diverses compétences, le Graphene </a:t>
            </a:r>
            <a:r>
              <a:rPr lang="fr-CH" sz="2000" dirty="0" err="1"/>
              <a:t>Flagship</a:t>
            </a:r>
            <a:r>
              <a:rPr lang="fr-CH" sz="2000" dirty="0"/>
              <a:t> facilite la coopération entre ses partenaires, </a:t>
            </a:r>
            <a:r>
              <a:rPr lang="fr-CH" sz="2000" b="1" dirty="0">
                <a:highlight>
                  <a:srgbClr val="FFFF00"/>
                </a:highlight>
              </a:rPr>
              <a:t>accélérant le calendrier d'acceptation des technologies du </a:t>
            </a:r>
            <a:r>
              <a:rPr lang="fr-CH" sz="2000" b="1" dirty="0" err="1">
                <a:highlight>
                  <a:srgbClr val="FFFF00"/>
                </a:highlight>
              </a:rPr>
              <a:t>graphène</a:t>
            </a:r>
            <a:r>
              <a:rPr lang="fr-CH" sz="2000" b="1" dirty="0">
                <a:highlight>
                  <a:srgbClr val="FFFF00"/>
                </a:highlight>
              </a:rPr>
              <a:t> par l'industrie.</a:t>
            </a:r>
            <a:endParaRPr lang="fr-CH" sz="2000" b="1" dirty="0">
              <a:effectLst/>
              <a:highlight>
                <a:srgbClr val="FFFF00"/>
              </a:highlight>
            </a:endParaRPr>
          </a:p>
          <a:p>
            <a:endParaRPr lang="fr-CH" sz="2000" dirty="0"/>
          </a:p>
          <a:p>
            <a:r>
              <a:rPr lang="fr-CH" sz="2000" b="1" dirty="0">
                <a:highlight>
                  <a:srgbClr val="FFFF00"/>
                </a:highlight>
              </a:rPr>
              <a:t>Avec des budgets d'un milliard d'euros</a:t>
            </a:r>
            <a:r>
              <a:rPr lang="fr-CH" sz="2000" dirty="0"/>
              <a:t>, </a:t>
            </a:r>
            <a:r>
              <a:rPr lang="fr-CH" sz="2000" b="1" dirty="0"/>
              <a:t>le Graphene </a:t>
            </a:r>
            <a:r>
              <a:rPr lang="fr-CH" sz="2000" b="1" dirty="0" err="1"/>
              <a:t>Flagship</a:t>
            </a:r>
            <a:r>
              <a:rPr lang="fr-CH" sz="2000" dirty="0"/>
              <a:t>, </a:t>
            </a:r>
            <a:r>
              <a:rPr lang="fr-CH" sz="2000" b="1" dirty="0"/>
              <a:t>le </a:t>
            </a:r>
            <a:r>
              <a:rPr lang="fr-CH" sz="2000" b="1" dirty="0" err="1"/>
              <a:t>Human</a:t>
            </a:r>
            <a:r>
              <a:rPr lang="fr-CH" sz="2000" b="1" dirty="0"/>
              <a:t> Brain Project et le Quantum </a:t>
            </a:r>
            <a:r>
              <a:rPr lang="fr-CH" sz="2000" b="1" dirty="0" err="1"/>
              <a:t>Flagship</a:t>
            </a:r>
            <a:r>
              <a:rPr lang="fr-CH" sz="2000" b="1" dirty="0"/>
              <a:t> </a:t>
            </a:r>
            <a:r>
              <a:rPr lang="fr-CH" sz="2000" dirty="0"/>
              <a:t>servent d'accélérateurs technologiques, aidant l'Europe à rivaliser avec d'autres marchés mondiaux de la recherche et de l'innovation.</a:t>
            </a:r>
            <a:r>
              <a:rPr lang="fr-CH" sz="2000" dirty="0">
                <a:effectLst/>
              </a:rPr>
              <a:t>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034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F4861-84B9-B34B-9643-FE33ACA6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885825"/>
            <a:ext cx="2260600" cy="1325563"/>
          </a:xfrm>
        </p:spPr>
        <p:txBody>
          <a:bodyPr/>
          <a:lstStyle/>
          <a:p>
            <a:r>
              <a:rPr lang="fr-FR" b="1" dirty="0" err="1">
                <a:latin typeface="+mn-lt"/>
              </a:rPr>
              <a:t>SOuRIEz</a:t>
            </a:r>
            <a:r>
              <a:rPr lang="fr-FR" b="1" dirty="0">
                <a:latin typeface="+mn-lt"/>
              </a:rPr>
              <a:t>,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D33513-355B-1B41-9853-199CF09AB4A5}"/>
              </a:ext>
            </a:extLst>
          </p:cNvPr>
          <p:cNvSpPr/>
          <p:nvPr/>
        </p:nvSpPr>
        <p:spPr>
          <a:xfrm>
            <a:off x="2773578" y="5202734"/>
            <a:ext cx="60975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/>
              <a:t>vous êtes </a:t>
            </a:r>
            <a:r>
              <a:rPr lang="fr-CH" sz="4400" b="1" dirty="0"/>
              <a:t>GRAPHÉNISÉS</a:t>
            </a:r>
            <a:r>
              <a:rPr lang="fr-FR" sz="4400" b="1" dirty="0"/>
              <a:t>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D9EEED-8BB9-BA46-BDFF-ABCD52B9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514" y="2057400"/>
            <a:ext cx="489857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29825-5833-0A49-A98A-8AB2746AF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615" y="351346"/>
            <a:ext cx="8894956" cy="1611269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Comment est fabriqué 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le GRAPHENE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E3D4CF-80CD-0C40-B39E-28E12DE387AB}"/>
              </a:ext>
            </a:extLst>
          </p:cNvPr>
          <p:cNvSpPr/>
          <p:nvPr/>
        </p:nvSpPr>
        <p:spPr>
          <a:xfrm>
            <a:off x="6322741" y="1962615"/>
            <a:ext cx="47206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Lorsqu'</a:t>
            </a:r>
            <a:r>
              <a:rPr lang="fr-CH" sz="2400" b="0" i="0" dirty="0" err="1">
                <a:solidFill>
                  <a:srgbClr val="2D2D2D"/>
                </a:solidFill>
                <a:effectLst/>
                <a:latin typeface="FranklinGothicLTPro-Bk"/>
              </a:rPr>
              <a:t>Andre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 </a:t>
            </a:r>
            <a:r>
              <a:rPr lang="fr-CH" sz="2400" b="0" i="0" dirty="0" err="1">
                <a:solidFill>
                  <a:srgbClr val="2D2D2D"/>
                </a:solidFill>
                <a:effectLst/>
                <a:latin typeface="FranklinGothicLTPro-Bk"/>
              </a:rPr>
              <a:t>Geim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 et </a:t>
            </a:r>
            <a:r>
              <a:rPr lang="fr-CH" sz="2400" b="0" i="0" dirty="0" err="1">
                <a:solidFill>
                  <a:srgbClr val="2D2D2D"/>
                </a:solidFill>
                <a:effectLst/>
                <a:latin typeface="FranklinGothicLTPro-Bk"/>
              </a:rPr>
              <a:t>Kostya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 </a:t>
            </a:r>
            <a:r>
              <a:rPr lang="fr-CH" sz="2400" b="0" i="0" dirty="0" err="1">
                <a:solidFill>
                  <a:srgbClr val="2D2D2D"/>
                </a:solidFill>
                <a:effectLst/>
                <a:latin typeface="FranklinGothicLTPro-Bk"/>
              </a:rPr>
              <a:t>Novoselov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 ont isolé le </a:t>
            </a:r>
            <a:r>
              <a:rPr lang="fr-CH" sz="2400" b="0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 pour la première fois en 2004, </a:t>
            </a: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ils ont utilisé un morceau de ruban adhésif pour « décoller » des couches </a:t>
            </a:r>
            <a:r>
              <a:rPr lang="fr-CH" sz="2400" b="1" i="0" dirty="0" err="1">
                <a:solidFill>
                  <a:srgbClr val="2D2D2D"/>
                </a:solidFill>
                <a:effectLst/>
                <a:latin typeface="FranklinGothicLTPro-Bk"/>
              </a:rPr>
              <a:t>atomiquement</a:t>
            </a: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 minces du graphite. 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Le graphite est l'ingrédient principal des mines de crayon - si vous avez déjà griffonné avec un crayon, il est probable que vous ayez créé votre propre </a:t>
            </a:r>
            <a:r>
              <a:rPr lang="fr-CH" sz="2400" b="0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 !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874C71-672D-3741-BE41-1B45AA65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15" y="2074127"/>
            <a:ext cx="5665833" cy="27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29825-5833-0A49-A98A-8AB2746AF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615" y="351346"/>
            <a:ext cx="11548946" cy="1611269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Comment est fabriqué 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le GRAPHENE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BB6FF-A115-DB4A-A100-65983ECA0ABC}"/>
              </a:ext>
            </a:extLst>
          </p:cNvPr>
          <p:cNvSpPr/>
          <p:nvPr/>
        </p:nvSpPr>
        <p:spPr>
          <a:xfrm>
            <a:off x="984014" y="2268386"/>
            <a:ext cx="9407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H" sz="2400" i="0" dirty="0">
                <a:solidFill>
                  <a:srgbClr val="2D2D2D"/>
                </a:solidFill>
                <a:effectLst/>
                <a:latin typeface="FranklinGothicLTPro-Bk"/>
              </a:rPr>
              <a:t>Aujourd’hui, il y a 3 processus pour pour fabriquer du </a:t>
            </a:r>
            <a:r>
              <a:rPr lang="fr-CH" sz="2400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400" dirty="0">
                <a:solidFill>
                  <a:srgbClr val="2D2D2D"/>
                </a:solidFill>
                <a:latin typeface="FranklinGothicLTPro-Bk"/>
              </a:rPr>
              <a:t> :</a:t>
            </a:r>
            <a:endParaRPr lang="fr-CH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382FE-6804-3C46-8292-17FD3A4FD783}"/>
              </a:ext>
            </a:extLst>
          </p:cNvPr>
          <p:cNvSpPr/>
          <p:nvPr/>
        </p:nvSpPr>
        <p:spPr>
          <a:xfrm>
            <a:off x="984014" y="3035822"/>
            <a:ext cx="5665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H" sz="2400" b="1" dirty="0"/>
              <a:t>1) Exfoliation en phase liquide.</a:t>
            </a:r>
          </a:p>
          <a:p>
            <a:pPr fontAlgn="base"/>
            <a:endParaRPr lang="fr-CH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BA7C7-DCD6-6946-BF9B-89BC07933D3F}"/>
              </a:ext>
            </a:extLst>
          </p:cNvPr>
          <p:cNvSpPr/>
          <p:nvPr/>
        </p:nvSpPr>
        <p:spPr>
          <a:xfrm>
            <a:off x="984014" y="3805263"/>
            <a:ext cx="52958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2)</a:t>
            </a:r>
            <a:r>
              <a:rPr lang="fr-CH" sz="2400" b="0" i="0" dirty="0">
                <a:solidFill>
                  <a:srgbClr val="2D2D2D"/>
                </a:solidFill>
                <a:effectLst/>
                <a:latin typeface="FranklinGothicLTPro-Bk"/>
              </a:rPr>
              <a:t> </a:t>
            </a:r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Dépôt chimique en phase vapeur.</a:t>
            </a:r>
          </a:p>
          <a:p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Le </a:t>
            </a:r>
            <a:r>
              <a:rPr lang="fr-CH" sz="2000" b="0" i="0" dirty="0" err="1">
                <a:solidFill>
                  <a:srgbClr val="2D2D2D"/>
                </a:solidFill>
                <a:effectLst/>
                <a:latin typeface="FranklinGothicLTPro-Bk"/>
              </a:rPr>
              <a:t>graphène</a:t>
            </a:r>
            <a:r>
              <a:rPr lang="fr-CH" sz="2000" b="0" i="0" dirty="0">
                <a:solidFill>
                  <a:srgbClr val="2D2D2D"/>
                </a:solidFill>
                <a:effectLst/>
                <a:latin typeface="FranklinGothicLTPro-Bk"/>
              </a:rPr>
              <a:t> par dépôt chimique en phase vapeur (CVD) est produit par un processus par lequel les atomes de carbone sont évaporés puis déposés sur une feuille de cuivre. </a:t>
            </a:r>
            <a:endParaRPr lang="fr-F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0671A-EECA-8F48-9634-EFC79B4D9F66}"/>
              </a:ext>
            </a:extLst>
          </p:cNvPr>
          <p:cNvSpPr/>
          <p:nvPr/>
        </p:nvSpPr>
        <p:spPr>
          <a:xfrm>
            <a:off x="984014" y="564762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400" b="1" i="0" dirty="0">
                <a:solidFill>
                  <a:srgbClr val="2D2D2D"/>
                </a:solidFill>
                <a:effectLst/>
                <a:latin typeface="FranklinGothicLTPro-Bk"/>
              </a:rPr>
              <a:t>3) Gommage mécanique.</a:t>
            </a:r>
          </a:p>
          <a:p>
            <a:r>
              <a:rPr lang="fr-CH" sz="2000" dirty="0"/>
              <a:t>Le </a:t>
            </a:r>
            <a:r>
              <a:rPr lang="fr-CH" sz="2000" dirty="0" err="1"/>
              <a:t>graphène</a:t>
            </a:r>
            <a:r>
              <a:rPr lang="fr-CH" sz="2000" dirty="0"/>
              <a:t> cultivé sur des isolants, tels que le SiO2</a:t>
            </a:r>
            <a:endParaRPr lang="fr-CH" sz="2000" b="1" i="0" dirty="0">
              <a:solidFill>
                <a:srgbClr val="2D2D2D"/>
              </a:solidFill>
              <a:effectLst/>
              <a:latin typeface="FranklinGothicLTPro-Bk"/>
            </a:endParaRPr>
          </a:p>
        </p:txBody>
      </p:sp>
    </p:spTree>
    <p:extLst>
      <p:ext uri="{BB962C8B-B14F-4D97-AF65-F5344CB8AC3E}">
        <p14:creationId xmlns:p14="http://schemas.microsoft.com/office/powerpoint/2010/main" val="410345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4AB2D45-AFDF-8341-936F-04263ACD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" y="-61625"/>
            <a:ext cx="11195824" cy="70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3708B7-9E51-924A-B4AB-E28A3AF43F54}"/>
              </a:ext>
            </a:extLst>
          </p:cNvPr>
          <p:cNvSpPr/>
          <p:nvPr/>
        </p:nvSpPr>
        <p:spPr>
          <a:xfrm>
            <a:off x="1931256" y="1749175"/>
            <a:ext cx="781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H" sz="2400" i="0" dirty="0">
                <a:solidFill>
                  <a:srgbClr val="2D2D2D"/>
                </a:solidFill>
                <a:effectLst/>
                <a:latin typeface="var(--graphene-headings-font-family)"/>
              </a:rPr>
              <a:t>Le Graphene </a:t>
            </a:r>
            <a:r>
              <a:rPr lang="fr-CH" sz="2400" i="0" dirty="0" err="1">
                <a:solidFill>
                  <a:srgbClr val="2D2D2D"/>
                </a:solidFill>
                <a:effectLst/>
                <a:latin typeface="var(--graphene-headings-font-family)"/>
              </a:rPr>
              <a:t>Flagship</a:t>
            </a:r>
            <a:r>
              <a:rPr lang="fr-CH" sz="2400" i="0" dirty="0">
                <a:solidFill>
                  <a:srgbClr val="2D2D2D"/>
                </a:solidFill>
                <a:effectLst/>
                <a:latin typeface="var(--graphene-headings-font-family)"/>
              </a:rPr>
              <a:t> coordonne environ </a:t>
            </a:r>
            <a:r>
              <a:rPr lang="fr-CH" sz="2400" b="1" i="0" dirty="0">
                <a:solidFill>
                  <a:srgbClr val="2D2D2D"/>
                </a:solidFill>
                <a:effectLst/>
                <a:latin typeface="var(--graphene-headings-font-family)"/>
              </a:rPr>
              <a:t>170 partenaires académiques et industriels dans 22 pays </a:t>
            </a:r>
            <a:r>
              <a:rPr lang="fr-CH" sz="2400" i="0" dirty="0">
                <a:solidFill>
                  <a:srgbClr val="2D2D2D"/>
                </a:solidFill>
                <a:effectLst/>
                <a:latin typeface="var(--graphene-headings-font-family)"/>
              </a:rPr>
              <a:t>et compte plus de </a:t>
            </a:r>
            <a:r>
              <a:rPr lang="fr-CH" sz="2400" b="1" i="0" dirty="0">
                <a:solidFill>
                  <a:srgbClr val="2D2D2D"/>
                </a:solidFill>
                <a:effectLst/>
                <a:latin typeface="var(--graphene-headings-font-family)"/>
              </a:rPr>
              <a:t>90 membres associés dans son projet principal.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1AF26F-EE99-5047-B71C-A8EEEAC278F9}"/>
              </a:ext>
            </a:extLst>
          </p:cNvPr>
          <p:cNvSpPr/>
          <p:nvPr/>
        </p:nvSpPr>
        <p:spPr>
          <a:xfrm>
            <a:off x="1931256" y="551934"/>
            <a:ext cx="9329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fr-CH" sz="5400" b="1" i="0" dirty="0">
                <a:solidFill>
                  <a:srgbClr val="2D2D2D"/>
                </a:solidFill>
                <a:effectLst/>
                <a:latin typeface="var(--graphene-headings-font-family)"/>
              </a:rPr>
              <a:t>Partenaires phares du </a:t>
            </a:r>
            <a:r>
              <a:rPr lang="fr-CH" sz="5400" b="1" i="0" dirty="0" err="1">
                <a:solidFill>
                  <a:srgbClr val="2D2D2D"/>
                </a:solidFill>
                <a:effectLst/>
                <a:latin typeface="var(--graphene-headings-font-family)"/>
              </a:rPr>
              <a:t>graphène</a:t>
            </a:r>
            <a:endParaRPr lang="fr-CH" sz="5400" b="1" i="0" dirty="0">
              <a:solidFill>
                <a:srgbClr val="2D2D2D"/>
              </a:solidFill>
              <a:effectLst/>
              <a:latin typeface="var(--graphene-headings-font-family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35F42-99BE-A545-AD96-F429249F9223}"/>
              </a:ext>
            </a:extLst>
          </p:cNvPr>
          <p:cNvSpPr/>
          <p:nvPr/>
        </p:nvSpPr>
        <p:spPr>
          <a:xfrm>
            <a:off x="2899372" y="3140574"/>
            <a:ext cx="2819554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i="0" dirty="0">
                <a:solidFill>
                  <a:srgbClr val="212529"/>
                </a:solidFill>
                <a:effectLst/>
                <a:latin typeface="-apple-system"/>
              </a:rPr>
              <a:t>PAYS PARTENAIRES : </a:t>
            </a:r>
          </a:p>
          <a:p>
            <a:endParaRPr lang="fr-CH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ALLEMAGNE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i="0" dirty="0">
                <a:solidFill>
                  <a:srgbClr val="212529"/>
                </a:solidFill>
                <a:effectLst/>
                <a:latin typeface="-apple-system"/>
              </a:rPr>
              <a:t>AUTRICHE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cap="all" dirty="0">
                <a:solidFill>
                  <a:srgbClr val="212529"/>
                </a:solidFill>
                <a:latin typeface="-apple-system"/>
              </a:rPr>
              <a:t>Belgique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i="0" dirty="0">
                <a:solidFill>
                  <a:srgbClr val="212529"/>
                </a:solidFill>
                <a:effectLst/>
                <a:latin typeface="-apple-system"/>
              </a:rPr>
              <a:t>BULGARIE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i="0" dirty="0">
                <a:solidFill>
                  <a:srgbClr val="212529"/>
                </a:solidFill>
                <a:effectLst/>
                <a:latin typeface="-apple-system"/>
              </a:rPr>
              <a:t>DANEMARK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ESPAGNE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ESTONIE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i="0" dirty="0">
                <a:solidFill>
                  <a:srgbClr val="212529"/>
                </a:solidFill>
                <a:effectLst/>
                <a:latin typeface="-apple-system"/>
              </a:rPr>
              <a:t>FINLANDE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84A6C-EF56-EF48-B23D-BB836F060CB3}"/>
              </a:ext>
            </a:extLst>
          </p:cNvPr>
          <p:cNvSpPr/>
          <p:nvPr/>
        </p:nvSpPr>
        <p:spPr>
          <a:xfrm>
            <a:off x="4767123" y="3783491"/>
            <a:ext cx="438908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i="0" cap="all" dirty="0">
                <a:solidFill>
                  <a:srgbClr val="212529"/>
                </a:solidFill>
                <a:effectLst/>
                <a:latin typeface="-apple-system"/>
              </a:rPr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i="0" cap="all" dirty="0">
                <a:solidFill>
                  <a:srgbClr val="212529"/>
                </a:solidFill>
                <a:effectLst/>
                <a:latin typeface="-apple-system"/>
              </a:rPr>
              <a:t>Grande-Bretagne &amp; Irlande du Nord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GRECE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HONGRIE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IRLANDE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ISRAEL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ITALIE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i="0" dirty="0">
                <a:solidFill>
                  <a:srgbClr val="212529"/>
                </a:solidFill>
                <a:effectLst/>
                <a:latin typeface="-apple-system"/>
              </a:rPr>
              <a:t>NORVEGE</a:t>
            </a:r>
            <a:endParaRPr lang="fr-CH" dirty="0">
              <a:solidFill>
                <a:srgbClr val="212529"/>
              </a:solidFill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rgbClr val="212529"/>
              </a:solidFill>
              <a:latin typeface="-apple-system"/>
            </a:endParaRPr>
          </a:p>
          <a:p>
            <a:endParaRPr lang="fr-CH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EEE6-E433-DD41-BF7C-C15B8FEC6DD4}"/>
              </a:ext>
            </a:extLst>
          </p:cNvPr>
          <p:cNvSpPr/>
          <p:nvPr/>
        </p:nvSpPr>
        <p:spPr>
          <a:xfrm>
            <a:off x="6596251" y="4630971"/>
            <a:ext cx="1549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i="0" dirty="0">
                <a:solidFill>
                  <a:srgbClr val="212529"/>
                </a:solidFill>
                <a:effectLst/>
                <a:latin typeface="-apple-system"/>
              </a:rPr>
              <a:t>PAYS-BAS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POLOGNE</a:t>
            </a:r>
            <a:endParaRPr lang="fr-CH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PORTUGAL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SUEDE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212529"/>
                </a:solidFill>
                <a:latin typeface="-apple-system"/>
              </a:rPr>
              <a:t>SUISSE </a:t>
            </a:r>
          </a:p>
        </p:txBody>
      </p:sp>
    </p:spTree>
    <p:extLst>
      <p:ext uri="{BB962C8B-B14F-4D97-AF65-F5344CB8AC3E}">
        <p14:creationId xmlns:p14="http://schemas.microsoft.com/office/powerpoint/2010/main" val="27640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1AF26F-EE99-5047-B71C-A8EEEAC278F9}"/>
              </a:ext>
            </a:extLst>
          </p:cNvPr>
          <p:cNvSpPr/>
          <p:nvPr/>
        </p:nvSpPr>
        <p:spPr>
          <a:xfrm>
            <a:off x="1931256" y="551934"/>
            <a:ext cx="9329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fr-CH" sz="5400" b="1" i="0" dirty="0">
                <a:solidFill>
                  <a:srgbClr val="2D2D2D"/>
                </a:solidFill>
                <a:effectLst/>
                <a:latin typeface="var(--graphene-headings-font-family)"/>
              </a:rPr>
              <a:t>Partenaires phares du </a:t>
            </a:r>
            <a:r>
              <a:rPr lang="fr-CH" sz="5400" b="1" i="0" dirty="0" err="1">
                <a:solidFill>
                  <a:srgbClr val="2D2D2D"/>
                </a:solidFill>
                <a:effectLst/>
                <a:latin typeface="var(--graphene-headings-font-family)"/>
              </a:rPr>
              <a:t>graphène</a:t>
            </a:r>
            <a:endParaRPr lang="fr-CH" sz="5400" b="1" i="0" dirty="0">
              <a:solidFill>
                <a:srgbClr val="2D2D2D"/>
              </a:solidFill>
              <a:effectLst/>
              <a:latin typeface="var(--graphene-headings-font-family)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84A6C-EF56-EF48-B23D-BB836F060CB3}"/>
              </a:ext>
            </a:extLst>
          </p:cNvPr>
          <p:cNvSpPr/>
          <p:nvPr/>
        </p:nvSpPr>
        <p:spPr>
          <a:xfrm>
            <a:off x="513807" y="1875846"/>
            <a:ext cx="12298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🇫🇷 </a:t>
            </a:r>
            <a:r>
              <a:rPr lang="fr-CH" b="1" i="0" cap="all" dirty="0">
                <a:solidFill>
                  <a:srgbClr val="212529"/>
                </a:solidFill>
                <a:effectLst/>
                <a:latin typeface="-apple-system"/>
              </a:rPr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rgbClr val="212529"/>
              </a:solidFill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rgbClr val="212529"/>
              </a:solidFill>
              <a:latin typeface="-apple-system"/>
            </a:endParaRPr>
          </a:p>
          <a:p>
            <a:endParaRPr lang="fr-CH" b="1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569615-9FC6-D947-8071-BF59624DDF51}"/>
              </a:ext>
            </a:extLst>
          </p:cNvPr>
          <p:cNvSpPr/>
          <p:nvPr/>
        </p:nvSpPr>
        <p:spPr>
          <a:xfrm>
            <a:off x="426127" y="2245178"/>
            <a:ext cx="459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 </a:t>
            </a:r>
            <a:r>
              <a:rPr lang="fr-CH" b="0" i="0" u="none" strike="noStrike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Air</a:t>
            </a:r>
            <a:r>
              <a:rPr lang="fr-CH" b="0" i="0" strike="noStrike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bus</a:t>
            </a:r>
            <a:r>
              <a:rPr lang="fr-CH" b="0" i="0" strike="noStrike" dirty="0">
                <a:solidFill>
                  <a:schemeClr val="accent1"/>
                </a:solidFill>
                <a:effectLst/>
                <a:latin typeface="-apple-system"/>
              </a:rPr>
              <a:t> Helicopters SAS</a:t>
            </a: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CNRS</a:t>
            </a:r>
          </a:p>
          <a:p>
            <a:r>
              <a:rPr lang="fr-CH" dirty="0">
                <a:solidFill>
                  <a:schemeClr val="accent1"/>
                </a:solidFill>
              </a:rPr>
              <a:t>⬢  Commissariat à l´Energie Atomique et aux Energies Alternatives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latin typeface="-apple-system"/>
              </a:rPr>
              <a:t>Fondation Europeenne de la Science</a:t>
            </a: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latin typeface="-apple-system"/>
              </a:rPr>
              <a:t>Institut national de la santé et de la recherche médicale</a:t>
            </a: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latin typeface="-apple-system"/>
              </a:rPr>
              <a:t>Laboratoire National de Metrologie et d'Essais</a:t>
            </a: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latin typeface="-apple-system"/>
              </a:rPr>
              <a:t>NAWATechnologies</a:t>
            </a: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latin typeface="-apple-system"/>
              </a:rPr>
              <a:t>Pixium Vision</a:t>
            </a: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latin typeface="-apple-system"/>
              </a:rPr>
              <a:t>Polymem S.A</a:t>
            </a: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 </a:t>
            </a:r>
            <a:r>
              <a:rPr lang="fr-CH" b="0" i="0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THALES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Universite de Strasbourg</a:t>
            </a:r>
            <a:r>
              <a:rPr lang="fr-CH" b="0" i="0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University of Lille</a:t>
            </a:r>
            <a:r>
              <a:rPr lang="fr-CH" b="0" i="0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 </a:t>
            </a:r>
            <a:br>
              <a:rPr lang="fr-CH" dirty="0">
                <a:solidFill>
                  <a:schemeClr val="accent1"/>
                </a:solidFill>
              </a:rPr>
            </a:br>
            <a:r>
              <a:rPr lang="fr-CH" b="0" i="0" dirty="0">
                <a:solidFill>
                  <a:schemeClr val="accent1"/>
                </a:solidFill>
                <a:effectLst/>
                <a:latin typeface="-apple-system"/>
              </a:rPr>
              <a:t>⬢  </a:t>
            </a:r>
            <a:r>
              <a:rPr lang="fr-CH" b="0" i="0" strike="noStrike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UPMC Sorbonne Universités</a:t>
            </a:r>
            <a:r>
              <a:rPr lang="fr-CH" b="0" i="0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-apple-system"/>
              </a:rPr>
              <a:t> </a:t>
            </a:r>
            <a:endParaRPr lang="fr-FR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EEE6-E433-DD41-BF7C-C15B8FEC6DD4}"/>
              </a:ext>
            </a:extLst>
          </p:cNvPr>
          <p:cNvSpPr/>
          <p:nvPr/>
        </p:nvSpPr>
        <p:spPr>
          <a:xfrm>
            <a:off x="4710780" y="1962024"/>
            <a:ext cx="154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🇨🇭</a:t>
            </a:r>
            <a:r>
              <a:rPr lang="fr-CH" b="1" dirty="0">
                <a:solidFill>
                  <a:srgbClr val="212529"/>
                </a:solidFill>
                <a:latin typeface="-apple-system"/>
              </a:rPr>
              <a:t>SUISSE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674767-186C-7B4D-B7C4-4E98F65ACB7F}"/>
              </a:ext>
            </a:extLst>
          </p:cNvPr>
          <p:cNvSpPr/>
          <p:nvPr/>
        </p:nvSpPr>
        <p:spPr>
          <a:xfrm>
            <a:off x="4710780" y="2331356"/>
            <a:ext cx="4005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CONFINIS AG</a:t>
            </a: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apple-system"/>
              </a:rPr>
              <a:t>École Polytechnique Fédérale de Lausanne</a:t>
            </a:r>
            <a:r>
              <a:rPr lang="fr-CH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apple-system"/>
              </a:rPr>
              <a:t> 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Eidgenoessische Technische Hochschule Zurich</a:t>
            </a: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Eidgenossische Materialprufungs- und Forschungsanstalt</a:t>
            </a: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Schaffhausen Institute of Technology AG</a:t>
            </a: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TEMAS Solutions GmbH</a:t>
            </a: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 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apple-system"/>
              </a:rPr>
              <a:t>Université de Zürich</a:t>
            </a:r>
            <a:r>
              <a:rPr lang="fr-CH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apple-system"/>
              </a:rPr>
              <a:t> 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b="0" i="0" dirty="0">
                <a:solidFill>
                  <a:srgbClr val="FF0000"/>
                </a:solidFill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apple-system"/>
              </a:rPr>
              <a:t>Université de Geneve</a:t>
            </a:r>
            <a:r>
              <a:rPr lang="fr-CH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apple-system"/>
              </a:rPr>
              <a:t> </a:t>
            </a:r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1DF2D-8381-5445-BDDA-F637D64A3137}"/>
              </a:ext>
            </a:extLst>
          </p:cNvPr>
          <p:cNvSpPr/>
          <p:nvPr/>
        </p:nvSpPr>
        <p:spPr>
          <a:xfrm>
            <a:off x="8549975" y="1973861"/>
            <a:ext cx="1433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effectLst/>
                <a:latin typeface=".Apple Color Emoji UI"/>
              </a:rPr>
              <a:t>🇧🇪 </a:t>
            </a:r>
            <a:r>
              <a:rPr lang="fr-CH" b="1" dirty="0">
                <a:effectLst/>
                <a:latin typeface=".Apple Color Emoji UI"/>
              </a:rPr>
              <a:t>BELGIQUE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0A7E1-0436-4E40-B509-86748CA954F4}"/>
              </a:ext>
            </a:extLst>
          </p:cNvPr>
          <p:cNvSpPr/>
          <p:nvPr/>
        </p:nvSpPr>
        <p:spPr>
          <a:xfrm>
            <a:off x="8542251" y="2351312"/>
            <a:ext cx="2882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0" i="0" dirty="0"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effectLst/>
                <a:latin typeface="-apple-system"/>
              </a:rPr>
              <a:t>Interuniversitair Micro-Electronica Centrum</a:t>
            </a:r>
            <a:r>
              <a:rPr lang="fr-CH" b="0" i="0" dirty="0">
                <a:effectLst/>
                <a:latin typeface="-apple-system"/>
              </a:rPr>
              <a:t> </a:t>
            </a:r>
            <a:br>
              <a:rPr lang="fr-CH" dirty="0"/>
            </a:br>
            <a:r>
              <a:rPr lang="fr-CH" b="0" i="0" dirty="0"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effectLst/>
                <a:highlight>
                  <a:srgbClr val="FFFF00"/>
                </a:highlight>
                <a:latin typeface="-apple-system"/>
              </a:rPr>
              <a:t>Société Nationale de Constructions Aerospatiale SONACA SA</a:t>
            </a:r>
            <a:r>
              <a:rPr lang="fr-CH" b="0" i="0" dirty="0">
                <a:effectLst/>
                <a:highlight>
                  <a:srgbClr val="FFFF00"/>
                </a:highlight>
                <a:latin typeface="-apple-system"/>
              </a:rPr>
              <a:t> </a:t>
            </a:r>
            <a:br>
              <a:rPr lang="fr-CH" dirty="0">
                <a:highlight>
                  <a:srgbClr val="FFFF00"/>
                </a:highlight>
              </a:rPr>
            </a:br>
            <a:r>
              <a:rPr lang="fr-CH" b="0" i="0" dirty="0"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effectLst/>
                <a:latin typeface="-apple-system"/>
              </a:rPr>
              <a:t>Toyota Motor Europe NV</a:t>
            </a:r>
            <a:r>
              <a:rPr lang="fr-CH" b="0" i="0" dirty="0">
                <a:effectLst/>
                <a:latin typeface="-apple-system"/>
              </a:rPr>
              <a:t> </a:t>
            </a:r>
            <a:br>
              <a:rPr lang="fr-CH" dirty="0"/>
            </a:br>
            <a:r>
              <a:rPr lang="fr-CH" b="0" i="0" dirty="0"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effectLst/>
                <a:latin typeface="-apple-system"/>
              </a:rPr>
              <a:t>Université Catholique de Louvain</a:t>
            </a:r>
            <a:r>
              <a:rPr lang="fr-CH" b="0" i="0" dirty="0">
                <a:effectLst/>
                <a:latin typeface="-apple-system"/>
              </a:rPr>
              <a:t> </a:t>
            </a:r>
            <a:br>
              <a:rPr lang="fr-CH" dirty="0"/>
            </a:br>
            <a:r>
              <a:rPr lang="fr-CH" b="0" i="0" dirty="0">
                <a:effectLst/>
                <a:latin typeface="-apple-system"/>
              </a:rPr>
              <a:t>⬢  </a:t>
            </a:r>
            <a:r>
              <a:rPr lang="fr-CH" b="0" i="0" u="none" strike="noStrike" dirty="0">
                <a:effectLst/>
                <a:highlight>
                  <a:srgbClr val="FFFF00"/>
                </a:highlight>
                <a:latin typeface="-apple-system"/>
              </a:rPr>
              <a:t>Université libre de Bruxelles</a:t>
            </a:r>
            <a:r>
              <a:rPr lang="fr-CH" b="0" i="0" dirty="0">
                <a:effectLst/>
                <a:highlight>
                  <a:srgbClr val="FFFF00"/>
                </a:highlight>
                <a:latin typeface="-apple-system"/>
              </a:rPr>
              <a:t> </a:t>
            </a:r>
            <a:endParaRPr lang="fr-F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813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19EDC-77E4-C94D-86D8-BA44DB7F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Les « semaines du </a:t>
            </a:r>
            <a:r>
              <a:rPr lang="fr-FR" b="1" dirty="0" err="1">
                <a:latin typeface="+mn-lt"/>
              </a:rPr>
              <a:t>Graphène</a:t>
            </a:r>
            <a:r>
              <a:rPr lang="fr-FR" b="1" dirty="0">
                <a:latin typeface="+mn-lt"/>
              </a:rPr>
              <a:t>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D018F3-8006-1041-9648-587053063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5676900" cy="62547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semaine 2021 est la 15</a:t>
            </a:r>
            <a:r>
              <a:rPr lang="fr-FR" baseline="30000" dirty="0"/>
              <a:t>ème</a:t>
            </a:r>
            <a:r>
              <a:rPr lang="fr-FR" dirty="0"/>
              <a:t> édition.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AF60D0-B41F-674D-80AF-3C3558D7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2381250"/>
            <a:ext cx="5054600" cy="364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F93E54-3572-E041-9739-EB4F5093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305050"/>
            <a:ext cx="4902200" cy="3797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0E8FF4-99F4-BA49-B848-AF5A684EA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750" y="665162"/>
            <a:ext cx="4051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3954</TotalTime>
  <Words>2100</Words>
  <Application>Microsoft Macintosh PowerPoint</Application>
  <PresentationFormat>Grand écran</PresentationFormat>
  <Paragraphs>151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-apple-system</vt:lpstr>
      <vt:lpstr>.Apple Color Emoji UI</vt:lpstr>
      <vt:lpstr>Arial</vt:lpstr>
      <vt:lpstr>Calibri</vt:lpstr>
      <vt:lpstr>Calibri Light</vt:lpstr>
      <vt:lpstr>FranklinGothicLTPro-Bk</vt:lpstr>
      <vt:lpstr>inherit</vt:lpstr>
      <vt:lpstr>var(--graphene-headings-font-family)</vt:lpstr>
      <vt:lpstr>Wingdings</vt:lpstr>
      <vt:lpstr>Thème Office</vt:lpstr>
      <vt:lpstr>DU GRAPHENE POUR NOTRE SANTE ?</vt:lpstr>
      <vt:lpstr>Qu’est–ce que  le GRAPHENE ?</vt:lpstr>
      <vt:lpstr>Qu’est–ce que  le GRAPHENE ?</vt:lpstr>
      <vt:lpstr>Comment est fabriqué  le GRAPHENE ?</vt:lpstr>
      <vt:lpstr>Comment est fabriqué  le GRAPHENE ?</vt:lpstr>
      <vt:lpstr>Présentation PowerPoint</vt:lpstr>
      <vt:lpstr>Présentation PowerPoint</vt:lpstr>
      <vt:lpstr>Présentation PowerPoint</vt:lpstr>
      <vt:lpstr>Les « semaines du Graphène »</vt:lpstr>
      <vt:lpstr>Les « semaines du Graphène »</vt:lpstr>
      <vt:lpstr>Comme il y a eu « la semaine du masque »…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SOuRIEz,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129</cp:revision>
  <dcterms:created xsi:type="dcterms:W3CDTF">2021-09-07T00:00:02Z</dcterms:created>
  <dcterms:modified xsi:type="dcterms:W3CDTF">2021-09-09T17:55:29Z</dcterms:modified>
</cp:coreProperties>
</file>