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7bde7371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357bde73718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7bde7371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g357bde73718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7bde7371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357bde73718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7bde7371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357bde73718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7bde7371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357bde73718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7bde7371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357bde73718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7bde7371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g357bde73718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7bde7371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357bde73718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7bde7371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357bde73718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21488"/>
          <a:stretch/>
        </p:blipFill>
        <p:spPr>
          <a:xfrm>
            <a:off x="1423775" y="2816925"/>
            <a:ext cx="7720225" cy="40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1423763" y="372425"/>
            <a:ext cx="6624600" cy="21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latin typeface="Comic Sans MS"/>
                <a:ea typeface="Comic Sans MS"/>
                <a:cs typeface="Comic Sans MS"/>
                <a:sym typeface="Comic Sans MS"/>
              </a:rPr>
              <a:t>ERASMUS +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latin typeface="Comic Sans MS"/>
                <a:ea typeface="Comic Sans MS"/>
                <a:cs typeface="Comic Sans MS"/>
                <a:sym typeface="Comic Sans MS"/>
              </a:rPr>
              <a:t>SPAIN MOBILITY PLAN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885173" y="2967299"/>
            <a:ext cx="3096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CEIP JOSÉ CALDERÓN 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highlight>
                  <a:schemeClr val="lt1"/>
                </a:highlight>
              </a:rPr>
              <a:t>MÁLAGA, SPAIN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176" y="540063"/>
            <a:ext cx="1572869" cy="1683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1691675" y="188650"/>
            <a:ext cx="6994500" cy="1732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Dates and scheduling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1691675" y="2188725"/>
            <a:ext cx="7056900" cy="4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, We have scheduled the following  dates for the Spanish mobility plan: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ic Sans MS"/>
              <a:buChar char="-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Traveling dates,  Monday, November 16th and Friday November 20 th.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Tuesday, November 17th, 2026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Wednesday, November 18th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Thursday, November 19th.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14"/>
          <p:cNvCxnSpPr/>
          <p:nvPr/>
        </p:nvCxnSpPr>
        <p:spPr>
          <a:xfrm>
            <a:off x="1912617" y="1921161"/>
            <a:ext cx="6552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1691675" y="188649"/>
            <a:ext cx="6994500" cy="1683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Tuesday, November 17th Agenda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1586375" y="1872550"/>
            <a:ext cx="7099800" cy="4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marR="125381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Reception at CEIP </a:t>
            </a: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José</a:t>
            </a: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 Calderón.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marR="125381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Brief introduction from principal Salvador welcoming all of the Erasmus students to our school in Málaga.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marR="350381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Following Salvador's message, students from our school will do a small presentation about Spain and Málaga for their Erasmus guests. 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15"/>
          <p:cNvCxnSpPr/>
          <p:nvPr/>
        </p:nvCxnSpPr>
        <p:spPr>
          <a:xfrm>
            <a:off x="1912617" y="1678036"/>
            <a:ext cx="6552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375" y="3613300"/>
            <a:ext cx="379095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8501" y="1803713"/>
            <a:ext cx="1572869" cy="1683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1691675" y="274650"/>
            <a:ext cx="69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Tuesday, November 17th Agenda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1547650" y="2316475"/>
            <a:ext cx="71391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We would like to propose that the Erasmus delegations from Lithuania, Romania and Turkey prepare a brief 8-10 minute introduction about their hometowns and countries of origin.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Breakfast break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After the break, we will have all students participate in a gymkhana (field day) based on popular, cooperative Spanish games.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38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00"/>
              <a:buFont typeface="Comic Sans MS"/>
              <a:buChar char="•"/>
            </a:pPr>
            <a:r>
              <a:rPr lang="es-ES" sz="2100">
                <a:latin typeface="Comic Sans MS"/>
                <a:ea typeface="Comic Sans MS"/>
                <a:cs typeface="Comic Sans MS"/>
                <a:sym typeface="Comic Sans MS"/>
              </a:rPr>
              <a:t>Our lunch will take place at Camposol Restaurant with a fixed menu.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10" name="Google Shape;110;p16"/>
          <p:cNvCxnSpPr/>
          <p:nvPr/>
        </p:nvCxnSpPr>
        <p:spPr>
          <a:xfrm>
            <a:off x="1972112" y="1737368"/>
            <a:ext cx="6552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307" y="1874400"/>
            <a:ext cx="7650693" cy="502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type="title"/>
          </p:nvPr>
        </p:nvSpPr>
        <p:spPr>
          <a:xfrm>
            <a:off x="1691675" y="274650"/>
            <a:ext cx="69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Tuesday, November 17th Agenda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1547650" y="1798200"/>
            <a:ext cx="71391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In the evening, we’ll have all the delegations enjoying a beautiful stroll along </a:t>
            </a:r>
            <a:r>
              <a:rPr i="1"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Muelle Uno</a:t>
            </a:r>
            <a:r>
              <a:rPr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, the historical and touristic pier in Málaga Port, downtown. </a:t>
            </a:r>
            <a:endParaRPr sz="1800">
              <a:highlight>
                <a:srgbClr val="FDFCFC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We will take the opportunity to visit the Pompidou Museum, also located at the </a:t>
            </a:r>
            <a:r>
              <a:rPr i="1"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Muelle</a:t>
            </a:r>
            <a:r>
              <a:rPr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, and the Cathedral.</a:t>
            </a:r>
            <a:endParaRPr sz="1800">
              <a:highlight>
                <a:srgbClr val="FDFCFC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DFCFC"/>
                </a:highlight>
                <a:latin typeface="Comic Sans MS"/>
                <a:ea typeface="Comic Sans MS"/>
                <a:cs typeface="Comic Sans MS"/>
                <a:sym typeface="Comic Sans MS"/>
              </a:rPr>
              <a:t>Finally, we will enjoy a delicious pizza at Pizzeria La Caprichosa.</a:t>
            </a:r>
            <a:endParaRPr sz="1800">
              <a:highlight>
                <a:srgbClr val="FDFCFC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18" name="Google Shape;118;p17"/>
          <p:cNvCxnSpPr/>
          <p:nvPr/>
        </p:nvCxnSpPr>
        <p:spPr>
          <a:xfrm>
            <a:off x="1972112" y="1737368"/>
            <a:ext cx="6552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1691675" y="274650"/>
            <a:ext cx="69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Wednesday, November 18th Agenda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24" name="Google Shape;124;p18"/>
          <p:cNvCxnSpPr/>
          <p:nvPr/>
        </p:nvCxnSpPr>
        <p:spPr>
          <a:xfrm>
            <a:off x="1972112" y="1737368"/>
            <a:ext cx="6552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19491"/>
          <a:stretch/>
        </p:blipFill>
        <p:spPr>
          <a:xfrm>
            <a:off x="1603850" y="3856800"/>
            <a:ext cx="7455899" cy="300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1547650" y="1783075"/>
            <a:ext cx="7455900" cy="3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Early in the morning, we will take the opportunity to visit the high school that enrolls a majority of our CEIP José Calderón students.</a:t>
            </a:r>
            <a:endParaRPr sz="1800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Our school’s alumni will be our ambassadors to Campanillas High School and they’ll give us a short tour of the campus.</a:t>
            </a:r>
            <a:endParaRPr sz="1800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group will visit the </a:t>
            </a:r>
            <a:r>
              <a:rPr i="1"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 Concepción</a:t>
            </a:r>
            <a:r>
              <a:rPr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Botanical Gardens. All participants will be provided with a bag lunch, including a typical spanish </a:t>
            </a:r>
            <a:r>
              <a:rPr i="1"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bocadillo</a:t>
            </a:r>
            <a:r>
              <a:rPr lang="es-ES" sz="18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, drink, and fruit.</a:t>
            </a:r>
            <a:endParaRPr sz="1800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1691675" y="274650"/>
            <a:ext cx="69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Wednesday, November 18th Agenda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1547650" y="2087875"/>
            <a:ext cx="7139100" cy="11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latin typeface="Comic Sans MS"/>
                <a:ea typeface="Comic Sans MS"/>
                <a:cs typeface="Comic Sans MS"/>
                <a:sym typeface="Comic Sans MS"/>
              </a:rPr>
              <a:t>We will finish the day admiring the beauty of </a:t>
            </a:r>
            <a:r>
              <a:rPr i="1" lang="es-ES" sz="1800">
                <a:latin typeface="Comic Sans MS"/>
                <a:ea typeface="Comic Sans MS"/>
                <a:cs typeface="Comic Sans MS"/>
                <a:sym typeface="Comic Sans MS"/>
              </a:rPr>
              <a:t>La Alcazaba </a:t>
            </a:r>
            <a:r>
              <a:rPr lang="es-ES" sz="1800">
                <a:latin typeface="Comic Sans MS"/>
                <a:ea typeface="Comic Sans MS"/>
                <a:cs typeface="Comic Sans MS"/>
                <a:sym typeface="Comic Sans MS"/>
              </a:rPr>
              <a:t>Muslim fortress that overlooks downtown Málaga and the sea, as well as the Roman Theater.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33" name="Google Shape;133;p19"/>
          <p:cNvCxnSpPr/>
          <p:nvPr/>
        </p:nvCxnSpPr>
        <p:spPr>
          <a:xfrm>
            <a:off x="1972112" y="1737368"/>
            <a:ext cx="6552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100" y="3076153"/>
            <a:ext cx="6834675" cy="3781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1691675" y="274650"/>
            <a:ext cx="69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Thursday, November 19th  Agenda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40" name="Google Shape;140;p20"/>
          <p:cNvCxnSpPr/>
          <p:nvPr/>
        </p:nvCxnSpPr>
        <p:spPr>
          <a:xfrm>
            <a:off x="1972112" y="1737368"/>
            <a:ext cx="6552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20502"/>
          <a:stretch/>
        </p:blipFill>
        <p:spPr>
          <a:xfrm>
            <a:off x="1691675" y="4291175"/>
            <a:ext cx="7452326" cy="25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1547675" y="1874400"/>
            <a:ext cx="7377000" cy="26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group will take a field trip to </a:t>
            </a:r>
            <a:r>
              <a:rPr i="1"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El Caminito del Rey </a:t>
            </a:r>
            <a:r>
              <a:rPr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(the King’s Pathway) located next to the </a:t>
            </a:r>
            <a:r>
              <a:rPr i="1"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Conde de Guadalhorce</a:t>
            </a:r>
            <a:r>
              <a:rPr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 Reservoir. This route takes 2-3 hours and is mildly physically challenging.</a:t>
            </a:r>
            <a:endParaRPr sz="1800">
              <a:highlight>
                <a:srgbClr val="FEFEFE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A picnic will be organized for lunch. Once again, Spanish-style bocadillos will be provided for the delegation.</a:t>
            </a:r>
            <a:endParaRPr sz="1800">
              <a:highlight>
                <a:srgbClr val="FEFEFE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In the early evening, we will visit the Museum of Imagination, where our expedition will let their creativity run wildly.</a:t>
            </a:r>
            <a:endParaRPr sz="1800">
              <a:highlight>
                <a:srgbClr val="FEFEFE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omic Sans MS"/>
              <a:buChar char="•"/>
            </a:pPr>
            <a:r>
              <a:rPr lang="es-ES" sz="1800">
                <a:highlight>
                  <a:srgbClr val="FEFEFE"/>
                </a:highlight>
                <a:latin typeface="Comic Sans MS"/>
                <a:ea typeface="Comic Sans MS"/>
                <a:cs typeface="Comic Sans MS"/>
                <a:sym typeface="Comic Sans MS"/>
              </a:rPr>
              <a:t>That evening we will host our final dinner and farewell.</a:t>
            </a:r>
            <a:endParaRPr sz="1800">
              <a:highlight>
                <a:srgbClr val="FEFEFE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825" y="1085850"/>
            <a:ext cx="6805026" cy="4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2943225" y="2447925"/>
            <a:ext cx="49434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¡¡¡ Gracias por su atención !!!</a:t>
            </a:r>
            <a:endParaRPr b="1" i="0" sz="2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pice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