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58" r:id="rId6"/>
    <p:sldId id="277" r:id="rId7"/>
    <p:sldId id="260" r:id="rId8"/>
    <p:sldId id="278" r:id="rId9"/>
    <p:sldId id="261" r:id="rId10"/>
    <p:sldId id="279" r:id="rId11"/>
    <p:sldId id="262" r:id="rId12"/>
    <p:sldId id="280" r:id="rId13"/>
    <p:sldId id="271" r:id="rId14"/>
    <p:sldId id="281" r:id="rId15"/>
    <p:sldId id="272" r:id="rId16"/>
    <p:sldId id="282" r:id="rId17"/>
    <p:sldId id="273" r:id="rId18"/>
    <p:sldId id="283" r:id="rId19"/>
    <p:sldId id="274" r:id="rId20"/>
    <p:sldId id="284" r:id="rId21"/>
    <p:sldId id="275" r:id="rId22"/>
    <p:sldId id="285" r:id="rId23"/>
    <p:sldId id="276" r:id="rId24"/>
    <p:sldId id="286" r:id="rId25"/>
    <p:sldId id="263" r:id="rId26"/>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89578" autoAdjust="0"/>
  </p:normalViewPr>
  <p:slideViewPr>
    <p:cSldViewPr snapToGrid="0">
      <p:cViewPr varScale="1">
        <p:scale>
          <a:sx n="77" d="100"/>
          <a:sy n="77" d="100"/>
        </p:scale>
        <p:origin x="126" y="744"/>
      </p:cViewPr>
      <p:guideLst/>
    </p:cSldViewPr>
  </p:slideViewPr>
  <p:notesTextViewPr>
    <p:cViewPr>
      <p:scale>
        <a:sx n="1" d="1"/>
        <a:sy n="1" d="1"/>
      </p:scale>
      <p:origin x="0" y="0"/>
    </p:cViewPr>
  </p:notesTextViewPr>
  <p:notesViewPr>
    <p:cSldViewPr snapToGrid="0">
      <p:cViewPr varScale="1">
        <p:scale>
          <a:sx n="77" d="100"/>
          <a:sy n="77" d="100"/>
        </p:scale>
        <p:origin x="25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EB9AB1A-C5EF-4746-A0E6-35E4EF5F3288}" type="datetime1">
              <a:rPr lang="lt-LT" smtClean="0"/>
              <a:t>2021.11.02</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lt-LT" smtClean="0"/>
              <a:pPr algn="r" rtl="0"/>
              <a:t>‹#›</a:t>
            </a:fld>
            <a:endParaRPr lang="lt-L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1E810CA-BB6B-46D8-B04B-6F278D275E98}" type="datetime1">
              <a:rPr lang="lt-LT" smtClean="0"/>
              <a:pPr/>
              <a:t>2021.11.02</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lt-LT" smtClean="0"/>
              <a:pPr/>
              <a:t>‹#›</a:t>
            </a:fld>
            <a:endParaRPr lang="lt-L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1</a:t>
            </a:fld>
            <a:endParaRPr lang="lt-LT" dirty="0"/>
          </a:p>
        </p:txBody>
      </p:sp>
    </p:spTree>
    <p:extLst>
      <p:ext uri="{BB962C8B-B14F-4D97-AF65-F5344CB8AC3E}">
        <p14:creationId xmlns:p14="http://schemas.microsoft.com/office/powerpoint/2010/main" val="69072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2</a:t>
            </a:fld>
            <a:endParaRPr lang="lt-LT" dirty="0"/>
          </a:p>
        </p:txBody>
      </p:sp>
    </p:spTree>
    <p:extLst>
      <p:ext uri="{BB962C8B-B14F-4D97-AF65-F5344CB8AC3E}">
        <p14:creationId xmlns:p14="http://schemas.microsoft.com/office/powerpoint/2010/main" val="26186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4</a:t>
            </a:fld>
            <a:endParaRPr lang="lt-LT" dirty="0"/>
          </a:p>
        </p:txBody>
      </p:sp>
    </p:spTree>
    <p:extLst>
      <p:ext uri="{BB962C8B-B14F-4D97-AF65-F5344CB8AC3E}">
        <p14:creationId xmlns:p14="http://schemas.microsoft.com/office/powerpoint/2010/main" val="301938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6</a:t>
            </a:fld>
            <a:endParaRPr lang="lt-LT" dirty="0"/>
          </a:p>
        </p:txBody>
      </p:sp>
    </p:spTree>
    <p:extLst>
      <p:ext uri="{BB962C8B-B14F-4D97-AF65-F5344CB8AC3E}">
        <p14:creationId xmlns:p14="http://schemas.microsoft.com/office/powerpoint/2010/main" val="39008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8</a:t>
            </a:fld>
            <a:endParaRPr lang="lt-LT" dirty="0"/>
          </a:p>
        </p:txBody>
      </p:sp>
    </p:spTree>
    <p:extLst>
      <p:ext uri="{BB962C8B-B14F-4D97-AF65-F5344CB8AC3E}">
        <p14:creationId xmlns:p14="http://schemas.microsoft.com/office/powerpoint/2010/main" val="63523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22</a:t>
            </a:fld>
            <a:endParaRPr lang="lt-LT" dirty="0"/>
          </a:p>
        </p:txBody>
      </p:sp>
    </p:spTree>
    <p:extLst>
      <p:ext uri="{BB962C8B-B14F-4D97-AF65-F5344CB8AC3E}">
        <p14:creationId xmlns:p14="http://schemas.microsoft.com/office/powerpoint/2010/main" val="357003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4265610" y="1168400"/>
            <a:ext cx="7126289" cy="2413000"/>
          </a:xfrm>
        </p:spPr>
        <p:txBody>
          <a:bodyPr rtlCol="0" anchor="b">
            <a:normAutofit/>
          </a:bodyPr>
          <a:lstStyle>
            <a:lvl1pPr algn="l" rtl="0">
              <a:defRPr sz="5400"/>
            </a:lvl1pPr>
          </a:lstStyle>
          <a:p>
            <a:pPr rtl="0"/>
            <a:r>
              <a:rPr lang="lt-LT" dirty="0"/>
              <a:t>Spustelėkite, jei norite redaguoti ruošinio pavadinimo stilių</a:t>
            </a:r>
          </a:p>
        </p:txBody>
      </p:sp>
      <p:sp>
        <p:nvSpPr>
          <p:cNvPr id="3" name="2 paantraštė"/>
          <p:cNvSpPr>
            <a:spLocks noGrp="1"/>
          </p:cNvSpPr>
          <p:nvPr>
            <p:ph type="subTitle" idx="1"/>
          </p:nvPr>
        </p:nvSpPr>
        <p:spPr>
          <a:xfrm>
            <a:off x="4265609" y="3733800"/>
            <a:ext cx="7126289"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lt-LT"/>
              <a:t>Spustelėkite norėdami redaguoti šablono paantraštės stilių</a:t>
            </a:r>
            <a:endParaRPr lang="lt-L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9066214" y="421594"/>
            <a:ext cx="2286000" cy="1885508"/>
          </a:xfrm>
        </p:spPr>
        <p:txBody>
          <a:bodyPr rtlCol="0">
            <a:normAutofit/>
          </a:bodyPr>
          <a:lstStyle>
            <a:lvl1pPr algn="l" rtl="0">
              <a:defRPr sz="2400"/>
            </a:lvl1pPr>
          </a:lstStyle>
          <a:p>
            <a:pPr rtl="0"/>
            <a:r>
              <a:rPr lang="lt-LT" dirty="0"/>
              <a:t>Spustelėkite, jei norite redaguoti ruošinio pavadinimo stilių</a:t>
            </a:r>
          </a:p>
        </p:txBody>
      </p:sp>
      <p:grpSp>
        <p:nvGrpSpPr>
          <p:cNvPr id="84" name="83 grupė"/>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97" name="33 paveikslėlio vietos rezervavimo ženklas" descr="Tuščias vietos rezervavimo ženklas vaizdui įtraukti. Spustelėkite vietos rezervavimo ženklą ir pasirinkite vaizdą, kurį norite įtrauk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grpSp>
        <p:nvGrpSpPr>
          <p:cNvPr id="98" name="97 grupė"/>
          <p:cNvGrpSpPr/>
          <p:nvPr/>
        </p:nvGrpSpPr>
        <p:grpSpPr>
          <a:xfrm>
            <a:off x="5322489" y="319177"/>
            <a:ext cx="3389607" cy="2710838"/>
            <a:chOff x="895350" y="3313113"/>
            <a:chExt cx="3613151" cy="2790825"/>
          </a:xfrm>
          <a:solidFill>
            <a:schemeClr val="tx1">
              <a:lumMod val="50000"/>
            </a:schemeClr>
          </a:solidFill>
        </p:grpSpPr>
        <p:sp>
          <p:nvSpPr>
            <p:cNvPr id="99"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0"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11"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grpSp>
        <p:nvGrpSpPr>
          <p:cNvPr id="112" name="111 grupė"/>
          <p:cNvGrpSpPr/>
          <p:nvPr/>
        </p:nvGrpSpPr>
        <p:grpSpPr>
          <a:xfrm>
            <a:off x="5322489" y="3245640"/>
            <a:ext cx="3389607" cy="2710838"/>
            <a:chOff x="895350" y="3313113"/>
            <a:chExt cx="3613151" cy="2790825"/>
          </a:xfrm>
          <a:solidFill>
            <a:schemeClr val="tx1">
              <a:lumMod val="50000"/>
            </a:schemeClr>
          </a:solidFill>
        </p:grpSpPr>
        <p:sp>
          <p:nvSpPr>
            <p:cNvPr id="11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5"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126" name="3 teksto vietos rezervavimo ženklas"/>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8BED94CD-01DC-42FA-9391-2984180A99F5}" type="datetime1">
              <a:rPr lang="lt-LT" smtClean="0"/>
              <a:pPr/>
              <a:t>2021.11.02</a:t>
            </a:fld>
            <a:endParaRPr lang="lt-L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511732" y="1330347"/>
            <a:ext cx="4159568" cy="2103120"/>
          </a:xfrm>
        </p:spPr>
        <p:txBody>
          <a:bodyPr rtlCol="0" anchor="b">
            <a:normAutofit/>
          </a:bodyPr>
          <a:lstStyle>
            <a:lvl1pPr algn="l" rtl="0">
              <a:defRPr sz="3600"/>
            </a:lvl1pPr>
          </a:lstStyle>
          <a:p>
            <a:pPr rtl="0"/>
            <a:r>
              <a:rPr lang="lt-LT"/>
              <a:t>Spustelėję redaguokite stilių</a:t>
            </a:r>
            <a:endParaRPr lang="lt-LT" dirty="0"/>
          </a:p>
        </p:txBody>
      </p:sp>
      <p:sp>
        <p:nvSpPr>
          <p:cNvPr id="3" name="2 turinio vietos rezervavimo ženklas"/>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eksto vietos rezervavimo ženklas"/>
          <p:cNvSpPr>
            <a:spLocks noGrp="1"/>
          </p:cNvSpPr>
          <p:nvPr>
            <p:ph type="body" sz="half" idx="2"/>
          </p:nvPr>
        </p:nvSpPr>
        <p:spPr>
          <a:xfrm>
            <a:off x="7511732" y="3555523"/>
            <a:ext cx="4159568"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sp>
        <p:nvSpPr>
          <p:cNvPr id="7" name="6 skaidrės numerio vietos rezervavimo ženklas"/>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lt-LT" smtClean="0"/>
              <a:pPr/>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a:xfrm>
            <a:off x="8075611" y="6019801"/>
            <a:ext cx="1396260" cy="228600"/>
          </a:xfrm>
        </p:spPr>
        <p:txBody>
          <a:bodyPr rtlCol="0"/>
          <a:lstStyle>
            <a:lvl1pPr>
              <a:defRPr/>
            </a:lvl1pPr>
          </a:lstStyle>
          <a:p>
            <a:fld id="{0CF64769-5FB6-45EA-ACC7-9DF93480423B}" type="datetime1">
              <a:rPr lang="lt-LT" smtClean="0"/>
              <a:pPr/>
              <a:t>2021.11.02</a:t>
            </a:fld>
            <a:endParaRPr lang="lt-L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492890" y="1330347"/>
            <a:ext cx="4153009" cy="2103120"/>
          </a:xfrm>
        </p:spPr>
        <p:txBody>
          <a:bodyPr rtlCol="0" anchor="b">
            <a:normAutofit/>
          </a:bodyPr>
          <a:lstStyle>
            <a:lvl1pPr algn="l" rtl="0">
              <a:defRPr sz="3600"/>
            </a:lvl1pPr>
          </a:lstStyle>
          <a:p>
            <a:pPr rtl="0"/>
            <a:r>
              <a:rPr lang="lt-LT"/>
              <a:t>Spustelėję redaguokite stilių</a:t>
            </a:r>
            <a:endParaRPr lang="lt-LT" dirty="0"/>
          </a:p>
        </p:txBody>
      </p:sp>
      <p:grpSp>
        <p:nvGrpSpPr>
          <p:cNvPr id="8" name="7 grupė"/>
          <p:cNvGrpSpPr/>
          <p:nvPr/>
        </p:nvGrpSpPr>
        <p:grpSpPr>
          <a:xfrm>
            <a:off x="595546" y="781398"/>
            <a:ext cx="6433398" cy="5053665"/>
            <a:chOff x="5162444" y="781398"/>
            <a:chExt cx="6433398" cy="5053665"/>
          </a:xfrm>
        </p:grpSpPr>
        <p:sp>
          <p:nvSpPr>
            <p:cNvPr id="9" name="42 laisva forma"/>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43 laisva forma"/>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nvGrpSpPr>
            <p:cNvPr id="11" name="10 grupė"/>
            <p:cNvGrpSpPr/>
            <p:nvPr/>
          </p:nvGrpSpPr>
          <p:grpSpPr>
            <a:xfrm>
              <a:off x="5814205" y="859113"/>
              <a:ext cx="5129146" cy="4880471"/>
              <a:chOff x="7856559" y="859113"/>
              <a:chExt cx="3086791" cy="4880471"/>
            </a:xfrm>
          </p:grpSpPr>
          <p:sp>
            <p:nvSpPr>
              <p:cNvPr id="20" name="41 laisva forma"/>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44 laisva forma"/>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 name="45 laisva forma"/>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6 laisva forma"/>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7 laisva forma"/>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8 laisva forma"/>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9 laisva forma"/>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50 laisva forma"/>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1 laisva forma"/>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2 laisva forma"/>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a:t>Spustelėkite piktogramą norėdami įtraukti paveikslėlį</a:t>
            </a:r>
            <a:endParaRPr lang="lt-LT" dirty="0"/>
          </a:p>
        </p:txBody>
      </p:sp>
      <p:sp>
        <p:nvSpPr>
          <p:cNvPr id="4" name="3 teksto vietos rezervavimo ženklas"/>
          <p:cNvSpPr>
            <a:spLocks noGrp="1"/>
          </p:cNvSpPr>
          <p:nvPr>
            <p:ph type="body" sz="half" idx="2"/>
          </p:nvPr>
        </p:nvSpPr>
        <p:spPr>
          <a:xfrm>
            <a:off x="7492890" y="3555521"/>
            <a:ext cx="4153009"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D006B9F0-2FE8-4ACD-9803-7DA8CE4C3FD3}" type="datetime1">
              <a:rPr lang="lt-LT" smtClean="0"/>
              <a:pPr/>
              <a:t>2021.11.02</a:t>
            </a:fld>
            <a:endParaRPr lang="lt-L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03F43CBC-CBFE-43B4-B771-012F5266A16D}" type="datetime1">
              <a:rPr lang="lt-LT" smtClean="0"/>
              <a:pPr/>
              <a:t>2021.11.02</a:t>
            </a:fld>
            <a:endParaRPr lang="lt-L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624268" y="304800"/>
            <a:ext cx="1729531" cy="5676900"/>
          </a:xfrm>
        </p:spPr>
        <p:txBody>
          <a:bodyPr vert="eaVert" rtlCol="0"/>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a:xfrm>
            <a:off x="838199" y="304800"/>
            <a:ext cx="8633671" cy="5676900"/>
          </a:xfrm>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7E3E796E-E719-41E2-90E9-BF73EFBFF690}" type="datetime1">
              <a:rPr lang="lt-LT" smtClean="0"/>
              <a:pPr/>
              <a:t>2021.11.02</a:t>
            </a:fld>
            <a:endParaRPr lang="lt-L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idx="1"/>
          </p:nvPr>
        </p:nvSpPr>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DA8A347C-52DF-4E77-8F2E-76AEA2984EE2}" type="datetime1">
              <a:rPr lang="lt-LT" smtClean="0"/>
              <a:pPr/>
              <a:t>2021.11.02</a:t>
            </a:fld>
            <a:endParaRPr lang="lt-L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4265613" y="1612900"/>
            <a:ext cx="6858002" cy="2044700"/>
          </a:xfrm>
        </p:spPr>
        <p:txBody>
          <a:bodyPr rtlCol="0" anchor="b">
            <a:normAutofit/>
          </a:bodyPr>
          <a:lstStyle>
            <a:lvl1pPr algn="l" rtl="0">
              <a:defRPr sz="4400"/>
            </a:lvl1pPr>
          </a:lstStyle>
          <a:p>
            <a:pPr rtl="0"/>
            <a:r>
              <a:rPr lang="lt-LT"/>
              <a:t>Spustelėję redaguokite stilių</a:t>
            </a:r>
            <a:endParaRPr lang="lt-LT" dirty="0"/>
          </a:p>
        </p:txBody>
      </p:sp>
      <p:sp>
        <p:nvSpPr>
          <p:cNvPr id="3" name="2 teksto vietos rezervavimo ženklas"/>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lt-LT"/>
              <a:t>Spustelėkite, kad galėtumėte redaguoti šablono teksto stilius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sz="half" idx="1"/>
          </p:nvPr>
        </p:nvSpPr>
        <p:spPr>
          <a:xfrm>
            <a:off x="1065212" y="1825625"/>
            <a:ext cx="4954588" cy="4187952"/>
          </a:xfrm>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urinio vietos rezervavimo ženklas"/>
          <p:cNvSpPr>
            <a:spLocks noGrp="1"/>
          </p:cNvSpPr>
          <p:nvPr>
            <p:ph sz="half" idx="2"/>
          </p:nvPr>
        </p:nvSpPr>
        <p:spPr>
          <a:xfrm>
            <a:off x="6172200" y="1825625"/>
            <a:ext cx="4951414" cy="4187952"/>
          </a:xfrm>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BD177F2C-0B85-4F4A-BF23-96A45EA040AF}" type="datetime1">
              <a:rPr lang="lt-LT" smtClean="0"/>
              <a:pPr/>
              <a:t>2021.11.02</a:t>
            </a:fld>
            <a:endParaRPr lang="lt-L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a:t>Spustelėkite, kad galėtumėte redaguoti šablono teksto stilius</a:t>
            </a:r>
          </a:p>
        </p:txBody>
      </p:sp>
      <p:sp>
        <p:nvSpPr>
          <p:cNvPr id="4" name="3 turinio vietos rezervavimo ženklas"/>
          <p:cNvSpPr>
            <a:spLocks noGrp="1"/>
          </p:cNvSpPr>
          <p:nvPr>
            <p:ph sz="half" idx="2"/>
          </p:nvPr>
        </p:nvSpPr>
        <p:spPr>
          <a:xfrm>
            <a:off x="1069848" y="2505075"/>
            <a:ext cx="4956048" cy="3476625"/>
          </a:xfrm>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teksto vietos rezervavimo ženklas"/>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a:t>Spustelėkite, kad galėtumėte redaguoti šablono teksto stilius</a:t>
            </a:r>
          </a:p>
        </p:txBody>
      </p:sp>
      <p:sp>
        <p:nvSpPr>
          <p:cNvPr id="6" name="5 turinio vietos rezervavimo ženklas"/>
          <p:cNvSpPr>
            <a:spLocks noGrp="1"/>
          </p:cNvSpPr>
          <p:nvPr>
            <p:ph sz="quarter" idx="4"/>
          </p:nvPr>
        </p:nvSpPr>
        <p:spPr>
          <a:xfrm>
            <a:off x="6172200" y="2505075"/>
            <a:ext cx="4956048" cy="3476625"/>
          </a:xfrm>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9" name="8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lvl1pPr>
              <a:defRPr/>
            </a:lvl1pPr>
          </a:lstStyle>
          <a:p>
            <a:fld id="{B1EC2E9C-C9AD-46AA-BA1D-3CEDAA29D8B3}" type="datetime1">
              <a:rPr lang="lt-LT" smtClean="0"/>
              <a:pPr/>
              <a:t>2021.11.02</a:t>
            </a:fld>
            <a:endParaRPr lang="lt-L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5" name="4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lvl1pPr>
              <a:defRPr/>
            </a:lvl1pPr>
          </a:lstStyle>
          <a:p>
            <a:fld id="{28D5FA80-0E00-47F8-A103-8133CDD762B7}" type="datetime1">
              <a:rPr lang="lt-LT" smtClean="0"/>
              <a:pPr/>
              <a:t>2021.11.02</a:t>
            </a:fld>
            <a:endParaRPr lang="lt-L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4" name="3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lvl1pPr>
              <a:defRPr/>
            </a:lvl1pPr>
          </a:lstStyle>
          <a:p>
            <a:fld id="{68B44B7D-4303-4827-B808-3CCCB034B0B0}" type="datetime1">
              <a:rPr lang="lt-LT" smtClean="0"/>
              <a:pPr/>
              <a:t>2021.11.02</a:t>
            </a:fld>
            <a:endParaRPr lang="lt-L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065212" y="304799"/>
            <a:ext cx="10058402" cy="1216152"/>
          </a:xfrm>
        </p:spPr>
        <p:txBody>
          <a:bodyPr rtlCol="0"/>
          <a:lstStyle>
            <a:lvl1pPr algn="l" rtl="0">
              <a:defRPr/>
            </a:lvl1pPr>
          </a:lstStyle>
          <a:p>
            <a:pPr rtl="0"/>
            <a:r>
              <a:rPr lang="lt-LT" dirty="0"/>
              <a:t>Spustelėkite, jei norite redaguoti ruošinio pavadinimo stilių</a:t>
            </a:r>
          </a:p>
        </p:txBody>
      </p:sp>
      <p:grpSp>
        <p:nvGrpSpPr>
          <p:cNvPr id="9" name="8 grupė"/>
          <p:cNvGrpSpPr/>
          <p:nvPr/>
        </p:nvGrpSpPr>
        <p:grpSpPr>
          <a:xfrm>
            <a:off x="1052422" y="1733550"/>
            <a:ext cx="4360503" cy="3050038"/>
            <a:chOff x="895350" y="3313113"/>
            <a:chExt cx="3613151" cy="2790825"/>
          </a:xfrm>
          <a:solidFill>
            <a:schemeClr val="tx1">
              <a:lumMod val="50000"/>
            </a:schemeClr>
          </a:solidFill>
        </p:grpSpPr>
        <p:sp>
          <p:nvSpPr>
            <p:cNvPr id="10"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0"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6"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39" name="3 teksto vietos rezervavimo ženklas"/>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grpSp>
        <p:nvGrpSpPr>
          <p:cNvPr id="22" name="21 grupė"/>
          <p:cNvGrpSpPr/>
          <p:nvPr/>
        </p:nvGrpSpPr>
        <p:grpSpPr>
          <a:xfrm>
            <a:off x="6763111" y="1733550"/>
            <a:ext cx="4360503" cy="3050038"/>
            <a:chOff x="895350" y="3313113"/>
            <a:chExt cx="3613151" cy="2790825"/>
          </a:xfrm>
          <a:solidFill>
            <a:schemeClr val="tx1">
              <a:lumMod val="50000"/>
            </a:schemeClr>
          </a:solidFill>
        </p:grpSpPr>
        <p:sp>
          <p:nvSpPr>
            <p:cNvPr id="2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7"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40" name="3 teksto vietos rezervavimo ženklas"/>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02BDAE6C-3A55-43AE-97DA-5390662FC7AB}" type="datetime1">
              <a:rPr lang="lt-LT" smtClean="0"/>
              <a:pPr/>
              <a:t>2021.11.02</a:t>
            </a:fld>
            <a:endParaRPr lang="lt-L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grpSp>
        <p:nvGrpSpPr>
          <p:cNvPr id="52" name="51 grupė"/>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9" name="33 paveikslėlio vietos rezervavimo ženklas" descr="Tuščias vietos rezervavimo ženklas vaizdui įtraukti. Spustelėkite vietos rezervavimo ženklą ir pasirinkite vaizdą, kurį norite įtrauk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81" name="3 teksto vietos rezervavimo ženklas"/>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grpSp>
        <p:nvGrpSpPr>
          <p:cNvPr id="84" name="83 grupė"/>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8" name="33 paveikslėlio vietos rezervavimo ženklas" descr="Tuščias vietos rezervavimo ženklas vaizdui įtraukti. Spustelėkite vietos rezervavimo ženklą ir pasirinkite vaizdą, kurį norite įtrauk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82" name="3 teksto vietos rezervavimo ženklas"/>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grpSp>
        <p:nvGrpSpPr>
          <p:cNvPr id="97" name="96 grupė"/>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9"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80" name="33 paveikslėlio vietos rezervavimo ženklas" descr="Tuščias vietos rezervavimo ženklas vaizdui įtraukti. Spustelėkite vietos rezervavimo ženklą ir pasirinkite vaizdą, kurį norite įtrauk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lt-LT"/>
              <a:t>Spustelėkite piktogramą norėdami įtraukti paveikslėlį</a:t>
            </a:r>
            <a:endParaRPr lang="lt-LT" dirty="0"/>
          </a:p>
        </p:txBody>
      </p:sp>
      <p:sp>
        <p:nvSpPr>
          <p:cNvPr id="83" name="3 teksto vietos rezervavimo ženklas"/>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a:t>Spustelėkite, kad galėtumėte redaguoti šablono teksto stilius</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20BDC52E-5CB4-41BD-A348-74B9354A7C63}" type="datetime1">
              <a:rPr lang="lt-LT" smtClean="0"/>
              <a:pPr/>
              <a:t>2021.11.02</a:t>
            </a:fld>
            <a:endParaRPr lang="lt-L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skaidrės numerio vietos rezervavimo ženklas"/>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lt-LT" smtClean="0"/>
              <a:pPr/>
              <a:t>‹#›</a:t>
            </a:fld>
            <a:endParaRPr lang="lt-LT" dirty="0"/>
          </a:p>
        </p:txBody>
      </p:sp>
      <p:sp>
        <p:nvSpPr>
          <p:cNvPr id="5" name="4 poraštės vietos rezervavimo ženklas"/>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2F5F9F9-2C1D-4E2D-9128-93A86006EDA5}" type="datetime1">
              <a:rPr lang="lt-LT" smtClean="0"/>
              <a:pPr/>
              <a:t>2021.11.02</a:t>
            </a:fld>
            <a:endParaRPr lang="lt-L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2532855" y="-409879"/>
            <a:ext cx="8302159" cy="2827402"/>
          </a:xfrm>
        </p:spPr>
        <p:txBody>
          <a:bodyPr rtlCol="0"/>
          <a:lstStyle/>
          <a:p>
            <a:pPr rtl="0"/>
            <a:r>
              <a:rPr lang="lt-LT" dirty="0" err="1"/>
              <a:t>About</a:t>
            </a:r>
            <a:r>
              <a:rPr lang="lt-LT" dirty="0"/>
              <a:t> Lithuania</a:t>
            </a:r>
          </a:p>
        </p:txBody>
      </p:sp>
      <p:sp>
        <p:nvSpPr>
          <p:cNvPr id="3" name="2 paantraštė"/>
          <p:cNvSpPr>
            <a:spLocks noGrp="1"/>
          </p:cNvSpPr>
          <p:nvPr>
            <p:ph type="subTitle" idx="1"/>
          </p:nvPr>
        </p:nvSpPr>
        <p:spPr>
          <a:xfrm>
            <a:off x="3269279" y="2706665"/>
            <a:ext cx="8922721" cy="2065751"/>
          </a:xfrm>
        </p:spPr>
        <p:txBody>
          <a:bodyPr rtlCol="0">
            <a:normAutofit/>
          </a:bodyPr>
          <a:lstStyle/>
          <a:p>
            <a:pPr algn="l"/>
            <a:r>
              <a:rPr lang="en-US" b="1" i="0" dirty="0">
                <a:solidFill>
                  <a:srgbClr val="000000"/>
                </a:solidFill>
                <a:effectLst/>
                <a:latin typeface="-apple-system"/>
              </a:rPr>
              <a:t>Test your knowledge of this Baltic republic. (If you know very little about the country, it's worth doing some research first). Good luck and have fun!</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853CB7-4EE4-405B-90A7-D81D7400A276}"/>
              </a:ext>
            </a:extLst>
          </p:cNvPr>
          <p:cNvSpPr>
            <a:spLocks noGrp="1"/>
          </p:cNvSpPr>
          <p:nvPr>
            <p:ph type="title"/>
          </p:nvPr>
        </p:nvSpPr>
        <p:spPr>
          <a:xfrm>
            <a:off x="1065212" y="304800"/>
            <a:ext cx="10058402" cy="1219200"/>
          </a:xfrm>
        </p:spPr>
        <p:txBody>
          <a:bodyPr anchor="b">
            <a:normAutofit/>
          </a:bodyPr>
          <a:lstStyle/>
          <a:p>
            <a:r>
              <a:rPr lang="en-US" b="1" i="0">
                <a:effectLst/>
              </a:rPr>
              <a:t>In which year did Lithuania gain actual independence from the Soviet Union?</a:t>
            </a:r>
            <a:endParaRPr lang="lt-LT" dirty="0"/>
          </a:p>
        </p:txBody>
      </p:sp>
      <p:sp>
        <p:nvSpPr>
          <p:cNvPr id="3" name="Turinio vietos rezervavimo ženklas 2">
            <a:extLst>
              <a:ext uri="{FF2B5EF4-FFF2-40B4-BE49-F238E27FC236}">
                <a16:creationId xmlns:a16="http://schemas.microsoft.com/office/drawing/2014/main" id="{4CC767F8-A00D-440C-B757-E7CD4F0ADDCF}"/>
              </a:ext>
            </a:extLst>
          </p:cNvPr>
          <p:cNvSpPr>
            <a:spLocks noGrp="1"/>
          </p:cNvSpPr>
          <p:nvPr>
            <p:ph sz="half" idx="1"/>
          </p:nvPr>
        </p:nvSpPr>
        <p:spPr>
          <a:xfrm>
            <a:off x="1065212" y="1825625"/>
            <a:ext cx="4954588" cy="4187952"/>
          </a:xfrm>
        </p:spPr>
        <p:txBody>
          <a:bodyPr>
            <a:normAutofit/>
          </a:bodyPr>
          <a:lstStyle/>
          <a:p>
            <a:r>
              <a:rPr lang="lt-LT" b="0" i="0" dirty="0">
                <a:effectLst/>
              </a:rPr>
              <a:t> </a:t>
            </a:r>
            <a:r>
              <a:rPr lang="lt-LT" sz="4000" b="0" i="0" dirty="0">
                <a:effectLst/>
              </a:rPr>
              <a:t>1993</a:t>
            </a:r>
          </a:p>
          <a:p>
            <a:r>
              <a:rPr lang="lt-LT" sz="4000" b="0" i="0" dirty="0">
                <a:effectLst/>
              </a:rPr>
              <a:t> 1989</a:t>
            </a:r>
          </a:p>
          <a:p>
            <a:r>
              <a:rPr lang="lt-LT" sz="4000" b="0" i="0" dirty="0">
                <a:effectLst/>
              </a:rPr>
              <a:t> 1991</a:t>
            </a:r>
          </a:p>
          <a:p>
            <a:r>
              <a:rPr lang="lt-LT" sz="4000" b="0" i="0" dirty="0">
                <a:effectLst/>
              </a:rPr>
              <a:t> 1987</a:t>
            </a:r>
          </a:p>
          <a:p>
            <a:endParaRPr lang="lt-LT" dirty="0"/>
          </a:p>
        </p:txBody>
      </p:sp>
      <p:pic>
        <p:nvPicPr>
          <p:cNvPr id="1026" name="Picture 2" descr="11 March 1990: Lithuania declares independence from the USSR | en.15min.lt">
            <a:extLst>
              <a:ext uri="{FF2B5EF4-FFF2-40B4-BE49-F238E27FC236}">
                <a16:creationId xmlns:a16="http://schemas.microsoft.com/office/drawing/2014/main" id="{92C6C48C-A8FB-4ABB-9F7C-987743ABB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23" r="15686"/>
          <a:stretch/>
        </p:blipFill>
        <p:spPr bwMode="auto">
          <a:xfrm>
            <a:off x="6172200" y="1825625"/>
            <a:ext cx="4951414" cy="41879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0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6D1E4F44-FB66-491C-BD3C-82CECCDDC5C5}"/>
              </a:ext>
            </a:extLst>
          </p:cNvPr>
          <p:cNvSpPr>
            <a:spLocks noGrp="1"/>
          </p:cNvSpPr>
          <p:nvPr>
            <p:ph idx="1"/>
          </p:nvPr>
        </p:nvSpPr>
        <p:spPr>
          <a:xfrm>
            <a:off x="1066800" y="1489553"/>
            <a:ext cx="10058400" cy="4229100"/>
          </a:xfrm>
        </p:spPr>
        <p:txBody>
          <a:bodyPr>
            <a:normAutofit/>
          </a:bodyPr>
          <a:lstStyle/>
          <a:p>
            <a:pPr algn="just"/>
            <a:r>
              <a:rPr lang="en-US" sz="4000" b="0" i="0" dirty="0">
                <a:solidFill>
                  <a:srgbClr val="00008B"/>
                </a:solidFill>
                <a:effectLst/>
                <a:latin typeface="-apple-system"/>
              </a:rPr>
              <a:t>Lithuania declared itself independent in 1990, but didn't gain effective independence till the following year. The last Russian troops left in 1993.</a:t>
            </a:r>
            <a:endParaRPr lang="lt-LT" sz="4000" dirty="0"/>
          </a:p>
        </p:txBody>
      </p:sp>
    </p:spTree>
    <p:extLst>
      <p:ext uri="{BB962C8B-B14F-4D97-AF65-F5344CB8AC3E}">
        <p14:creationId xmlns:p14="http://schemas.microsoft.com/office/powerpoint/2010/main" val="106254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0D2C55-FC54-4CCF-9FD7-3CCB0B9E737E}"/>
              </a:ext>
            </a:extLst>
          </p:cNvPr>
          <p:cNvSpPr>
            <a:spLocks noGrp="1"/>
          </p:cNvSpPr>
          <p:nvPr>
            <p:ph type="title"/>
          </p:nvPr>
        </p:nvSpPr>
        <p:spPr>
          <a:xfrm>
            <a:off x="7492890" y="448604"/>
            <a:ext cx="4153009" cy="2103120"/>
          </a:xfrm>
        </p:spPr>
        <p:txBody>
          <a:bodyPr anchor="b">
            <a:normAutofit/>
          </a:bodyPr>
          <a:lstStyle/>
          <a:p>
            <a:r>
              <a:rPr lang="en-US" b="1" i="0" dirty="0">
                <a:effectLst/>
              </a:rPr>
              <a:t>What is the approximate area of Lithuania?</a:t>
            </a:r>
            <a:endParaRPr lang="lt-LT" dirty="0"/>
          </a:p>
        </p:txBody>
      </p:sp>
      <p:pic>
        <p:nvPicPr>
          <p:cNvPr id="2050" name="Picture 2" descr="Geography of Lithuania - Wikipedia">
            <a:extLst>
              <a:ext uri="{FF2B5EF4-FFF2-40B4-BE49-F238E27FC236}">
                <a16:creationId xmlns:a16="http://schemas.microsoft.com/office/drawing/2014/main" id="{F6A0DA4E-BCAB-4653-9F0B-55FBEDDCEA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613" y="1213561"/>
            <a:ext cx="5943600" cy="4207267"/>
          </a:xfrm>
          <a:prstGeom prst="rect">
            <a:avLst/>
          </a:prstGeom>
          <a:solidFill>
            <a:srgbClr val="FFFFFF"/>
          </a:solidFill>
          <a:ln w="38100">
            <a:solidFill>
              <a:schemeClr val="bg1"/>
            </a:solidFill>
          </a:ln>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03E78DE2-08E3-409E-9F93-05633FBAC73A}"/>
              </a:ext>
            </a:extLst>
          </p:cNvPr>
          <p:cNvSpPr>
            <a:spLocks noGrp="1"/>
          </p:cNvSpPr>
          <p:nvPr>
            <p:ph type="body" sz="half" idx="2"/>
          </p:nvPr>
        </p:nvSpPr>
        <p:spPr>
          <a:xfrm>
            <a:off x="7492890" y="3000350"/>
            <a:ext cx="4153009" cy="2168517"/>
          </a:xfrm>
        </p:spPr>
        <p:txBody>
          <a:bodyPr>
            <a:normAutofit fontScale="70000" lnSpcReduction="20000"/>
          </a:bodyPr>
          <a:lstStyle/>
          <a:p>
            <a:pPr marL="571500" indent="-571500">
              <a:buFont typeface="Arial" panose="020B0604020202020204" pitchFamily="34" charset="0"/>
              <a:buChar char="•"/>
            </a:pPr>
            <a:r>
              <a:rPr lang="en-US" sz="4000" b="0" i="0" dirty="0">
                <a:effectLst/>
              </a:rPr>
              <a:t>18,400 sq miles</a:t>
            </a:r>
          </a:p>
          <a:p>
            <a:pPr marL="571500" indent="-571500">
              <a:buFont typeface="Arial" panose="020B0604020202020204" pitchFamily="34" charset="0"/>
              <a:buChar char="•"/>
            </a:pPr>
            <a:r>
              <a:rPr lang="en-US" sz="4000" b="0" i="0" dirty="0">
                <a:effectLst/>
              </a:rPr>
              <a:t> 25,200 sq miles</a:t>
            </a:r>
          </a:p>
          <a:p>
            <a:pPr marL="571500" indent="-571500">
              <a:buFont typeface="Arial" panose="020B0604020202020204" pitchFamily="34" charset="0"/>
              <a:buChar char="•"/>
            </a:pPr>
            <a:r>
              <a:rPr lang="en-US" sz="4000" b="0" i="0" dirty="0">
                <a:effectLst/>
              </a:rPr>
              <a:t> 44,700 sq miles</a:t>
            </a:r>
          </a:p>
          <a:p>
            <a:pPr marL="571500" indent="-571500">
              <a:buFont typeface="Arial" panose="020B0604020202020204" pitchFamily="34" charset="0"/>
              <a:buChar char="•"/>
            </a:pPr>
            <a:r>
              <a:rPr lang="en-US" sz="4000" b="0" i="0" dirty="0">
                <a:effectLst/>
              </a:rPr>
              <a:t> 9,900 sq miles</a:t>
            </a:r>
          </a:p>
          <a:p>
            <a:endParaRPr lang="lt-LT" dirty="0"/>
          </a:p>
        </p:txBody>
      </p:sp>
    </p:spTree>
    <p:extLst>
      <p:ext uri="{BB962C8B-B14F-4D97-AF65-F5344CB8AC3E}">
        <p14:creationId xmlns:p14="http://schemas.microsoft.com/office/powerpoint/2010/main" val="150858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C3120265-C1B1-4FB0-ABF0-437CD76E862C}"/>
              </a:ext>
            </a:extLst>
          </p:cNvPr>
          <p:cNvSpPr>
            <a:spLocks noGrp="1"/>
          </p:cNvSpPr>
          <p:nvPr>
            <p:ph idx="1"/>
          </p:nvPr>
        </p:nvSpPr>
        <p:spPr/>
        <p:txBody>
          <a:bodyPr/>
          <a:lstStyle/>
          <a:p>
            <a:pPr algn="just"/>
            <a:r>
              <a:rPr lang="en-US" b="0" i="0" dirty="0">
                <a:effectLst/>
                <a:latin typeface="-apple-system"/>
              </a:rPr>
              <a:t>25,200 sq miles</a:t>
            </a:r>
            <a:endParaRPr lang="lt-LT" b="0" i="0" dirty="0">
              <a:effectLst/>
              <a:latin typeface="-apple-system"/>
            </a:endParaRPr>
          </a:p>
          <a:p>
            <a:pPr marL="0" indent="0" algn="just">
              <a:buNone/>
            </a:pPr>
            <a:br>
              <a:rPr lang="en-US" dirty="0"/>
            </a:br>
            <a:br>
              <a:rPr lang="en-US" dirty="0"/>
            </a:br>
            <a:r>
              <a:rPr lang="en-US" sz="4000" b="0" i="0" dirty="0">
                <a:solidFill>
                  <a:srgbClr val="000000"/>
                </a:solidFill>
                <a:effectLst/>
                <a:latin typeface="-apple-system"/>
              </a:rPr>
              <a:t>It is slightly bigger than Latvia and is the largest of the three Baltic republics.</a:t>
            </a:r>
          </a:p>
          <a:p>
            <a:endParaRPr lang="lt-LT" dirty="0"/>
          </a:p>
        </p:txBody>
      </p:sp>
    </p:spTree>
    <p:extLst>
      <p:ext uri="{BB962C8B-B14F-4D97-AF65-F5344CB8AC3E}">
        <p14:creationId xmlns:p14="http://schemas.microsoft.com/office/powerpoint/2010/main" val="219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F2AE22E-40BD-473C-BD10-6EF6B1277498}"/>
              </a:ext>
            </a:extLst>
          </p:cNvPr>
          <p:cNvSpPr>
            <a:spLocks noGrp="1"/>
          </p:cNvSpPr>
          <p:nvPr>
            <p:ph type="title"/>
          </p:nvPr>
        </p:nvSpPr>
        <p:spPr>
          <a:xfrm>
            <a:off x="1065211" y="304800"/>
            <a:ext cx="10626045" cy="1219200"/>
          </a:xfrm>
        </p:spPr>
        <p:txBody>
          <a:bodyPr anchor="b">
            <a:normAutofit/>
          </a:bodyPr>
          <a:lstStyle/>
          <a:p>
            <a:r>
              <a:rPr lang="en-US" sz="2500" b="1" i="0" dirty="0">
                <a:effectLst/>
              </a:rPr>
              <a:t>Which of these was the not an ethnic minority of any significant size in Lithuania?</a:t>
            </a:r>
            <a:br>
              <a:rPr lang="en-US" sz="2500" dirty="0"/>
            </a:br>
            <a:endParaRPr lang="lt-LT" sz="2500" dirty="0"/>
          </a:p>
        </p:txBody>
      </p:sp>
      <p:pic>
        <p:nvPicPr>
          <p:cNvPr id="3074" name="Picture 2" descr="Arts | Free Full-Text | Lithuanian Synagogues: From the First Descriptions  to Systematic Research | HTML">
            <a:extLst>
              <a:ext uri="{FF2B5EF4-FFF2-40B4-BE49-F238E27FC236}">
                <a16:creationId xmlns:a16="http://schemas.microsoft.com/office/drawing/2014/main" id="{8FA7C99F-7F95-49FA-B4C0-092E723589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8" r="4539" b="2"/>
          <a:stretch/>
        </p:blipFill>
        <p:spPr bwMode="auto">
          <a:xfrm>
            <a:off x="1065212" y="1825625"/>
            <a:ext cx="4954588" cy="418795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96C0389C-BB5F-4007-9506-B4FFF49E7FB8}"/>
              </a:ext>
            </a:extLst>
          </p:cNvPr>
          <p:cNvSpPr>
            <a:spLocks noGrp="1"/>
          </p:cNvSpPr>
          <p:nvPr>
            <p:ph sz="half" idx="2"/>
          </p:nvPr>
        </p:nvSpPr>
        <p:spPr>
          <a:xfrm>
            <a:off x="6531429" y="1855107"/>
            <a:ext cx="4951414" cy="4187952"/>
          </a:xfrm>
        </p:spPr>
        <p:txBody>
          <a:bodyPr>
            <a:normAutofit/>
          </a:bodyPr>
          <a:lstStyle/>
          <a:p>
            <a:pPr marL="571500" indent="-571500">
              <a:buFont typeface="Arial" panose="020B0604020202020204" pitchFamily="34" charset="0"/>
              <a:buChar char="•"/>
            </a:pPr>
            <a:r>
              <a:rPr lang="lt-LT" sz="4000" b="0" i="0" dirty="0">
                <a:effectLst/>
              </a:rPr>
              <a:t> Poles</a:t>
            </a:r>
          </a:p>
          <a:p>
            <a:pPr marL="571500" indent="-571500">
              <a:buFont typeface="Arial" panose="020B0604020202020204" pitchFamily="34" charset="0"/>
              <a:buChar char="•"/>
            </a:pPr>
            <a:r>
              <a:rPr lang="lt-LT" sz="4000" b="0" i="0" dirty="0">
                <a:effectLst/>
              </a:rPr>
              <a:t> </a:t>
            </a:r>
            <a:r>
              <a:rPr lang="lt-LT" sz="4000" b="0" i="0" dirty="0" err="1">
                <a:effectLst/>
              </a:rPr>
              <a:t>Belorussians</a:t>
            </a:r>
            <a:endParaRPr lang="lt-LT" sz="4000" b="0" i="0" dirty="0">
              <a:effectLst/>
            </a:endParaRPr>
          </a:p>
          <a:p>
            <a:pPr marL="571500" indent="-571500">
              <a:buFont typeface="Arial" panose="020B0604020202020204" pitchFamily="34" charset="0"/>
              <a:buChar char="•"/>
            </a:pPr>
            <a:r>
              <a:rPr lang="lt-LT" sz="4000" b="0" i="0" dirty="0">
                <a:effectLst/>
              </a:rPr>
              <a:t> </a:t>
            </a:r>
            <a:r>
              <a:rPr lang="lt-LT" sz="4000" b="0" i="0" dirty="0" err="1">
                <a:effectLst/>
              </a:rPr>
              <a:t>Jews</a:t>
            </a:r>
            <a:endParaRPr lang="lt-LT" sz="4000" b="0" i="0" dirty="0">
              <a:effectLst/>
            </a:endParaRPr>
          </a:p>
          <a:p>
            <a:pPr marL="571500" indent="-571500">
              <a:buFont typeface="Arial" panose="020B0604020202020204" pitchFamily="34" charset="0"/>
              <a:buChar char="•"/>
            </a:pPr>
            <a:r>
              <a:rPr lang="lt-LT" sz="4000" b="0" i="0" dirty="0">
                <a:effectLst/>
              </a:rPr>
              <a:t> </a:t>
            </a:r>
            <a:r>
              <a:rPr lang="lt-LT" sz="4000" b="0" i="0" dirty="0" err="1">
                <a:effectLst/>
              </a:rPr>
              <a:t>Russians</a:t>
            </a:r>
            <a:endParaRPr lang="lt-LT" sz="4000" b="0" i="0" dirty="0">
              <a:effectLst/>
            </a:endParaRPr>
          </a:p>
          <a:p>
            <a:endParaRPr lang="lt-LT" dirty="0"/>
          </a:p>
        </p:txBody>
      </p:sp>
    </p:spTree>
    <p:extLst>
      <p:ext uri="{BB962C8B-B14F-4D97-AF65-F5344CB8AC3E}">
        <p14:creationId xmlns:p14="http://schemas.microsoft.com/office/powerpoint/2010/main" val="30515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6F7FFB8-4137-445D-9BF3-46017B484012}"/>
              </a:ext>
            </a:extLst>
          </p:cNvPr>
          <p:cNvSpPr>
            <a:spLocks noGrp="1"/>
          </p:cNvSpPr>
          <p:nvPr>
            <p:ph idx="1"/>
          </p:nvPr>
        </p:nvSpPr>
        <p:spPr>
          <a:xfrm>
            <a:off x="601249" y="1314450"/>
            <a:ext cx="10511425" cy="4229100"/>
          </a:xfrm>
        </p:spPr>
        <p:txBody>
          <a:bodyPr>
            <a:normAutofit fontScale="85000" lnSpcReduction="20000"/>
          </a:bodyPr>
          <a:lstStyle/>
          <a:p>
            <a:pPr algn="just"/>
            <a:r>
              <a:rPr lang="en-US" sz="4700" b="0" i="0" dirty="0">
                <a:effectLst/>
                <a:latin typeface="-apple-system"/>
              </a:rPr>
              <a:t>Jews</a:t>
            </a:r>
            <a:endParaRPr lang="lt-LT" sz="4700" b="0" i="0" dirty="0">
              <a:effectLst/>
              <a:latin typeface="-apple-system"/>
            </a:endParaRPr>
          </a:p>
          <a:p>
            <a:pPr marL="0" indent="0" algn="just">
              <a:buNone/>
            </a:pPr>
            <a:r>
              <a:rPr lang="en-US" sz="4000" b="0" i="0" dirty="0">
                <a:solidFill>
                  <a:srgbClr val="000000"/>
                </a:solidFill>
                <a:effectLst/>
                <a:latin typeface="-apple-system"/>
              </a:rPr>
              <a:t>Until Lithuania was invaded by the Nazis in 1941 the country had a substantial Jewish population, and Vilnius was a flourishing Jewish cultural center of international standing. </a:t>
            </a:r>
            <a:endParaRPr lang="lt-LT" sz="4000" b="0" i="0" dirty="0">
              <a:solidFill>
                <a:srgbClr val="000000"/>
              </a:solidFill>
              <a:effectLst/>
              <a:latin typeface="-apple-system"/>
            </a:endParaRPr>
          </a:p>
          <a:p>
            <a:pPr marL="0" indent="0" algn="just">
              <a:buNone/>
            </a:pPr>
            <a:r>
              <a:rPr lang="en-US" sz="4000" b="0" i="0" dirty="0">
                <a:solidFill>
                  <a:srgbClr val="000000"/>
                </a:solidFill>
                <a:effectLst/>
                <a:latin typeface="-apple-system"/>
              </a:rPr>
              <a:t>The other three groups all accounted for at least 4% of the population. (There is some disagreement about the exact size of these three groups).</a:t>
            </a:r>
          </a:p>
          <a:p>
            <a:endParaRPr lang="lt-LT" dirty="0"/>
          </a:p>
        </p:txBody>
      </p:sp>
    </p:spTree>
    <p:extLst>
      <p:ext uri="{BB962C8B-B14F-4D97-AF65-F5344CB8AC3E}">
        <p14:creationId xmlns:p14="http://schemas.microsoft.com/office/powerpoint/2010/main" val="32274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05D542F-CFAA-450D-8BA6-65CE12800075}"/>
              </a:ext>
            </a:extLst>
          </p:cNvPr>
          <p:cNvSpPr>
            <a:spLocks noGrp="1"/>
          </p:cNvSpPr>
          <p:nvPr>
            <p:ph type="title"/>
          </p:nvPr>
        </p:nvSpPr>
        <p:spPr>
          <a:xfrm>
            <a:off x="1065212" y="304800"/>
            <a:ext cx="10058402" cy="1219200"/>
          </a:xfrm>
        </p:spPr>
        <p:txBody>
          <a:bodyPr anchor="b">
            <a:normAutofit/>
          </a:bodyPr>
          <a:lstStyle/>
          <a:p>
            <a:r>
              <a:rPr lang="en-US" b="1" i="0">
                <a:effectLst/>
              </a:rPr>
              <a:t>What is the approximate population of Lithuania?</a:t>
            </a:r>
            <a:endParaRPr lang="lt-LT" dirty="0"/>
          </a:p>
        </p:txBody>
      </p:sp>
      <p:sp>
        <p:nvSpPr>
          <p:cNvPr id="71" name="Content Placeholder 2">
            <a:extLst>
              <a:ext uri="{FF2B5EF4-FFF2-40B4-BE49-F238E27FC236}">
                <a16:creationId xmlns:a16="http://schemas.microsoft.com/office/drawing/2014/main" id="{6B27A8A8-272E-482E-84A8-567FB7CBB79F}"/>
              </a:ext>
            </a:extLst>
          </p:cNvPr>
          <p:cNvSpPr>
            <a:spLocks noGrp="1"/>
          </p:cNvSpPr>
          <p:nvPr>
            <p:ph sz="half" idx="1"/>
          </p:nvPr>
        </p:nvSpPr>
        <p:spPr>
          <a:xfrm>
            <a:off x="1065212" y="1825625"/>
            <a:ext cx="4954588" cy="4187952"/>
          </a:xfrm>
        </p:spPr>
        <p:txBody>
          <a:bodyPr>
            <a:normAutofit/>
          </a:bodyPr>
          <a:lstStyle/>
          <a:p>
            <a:pPr algn="l"/>
            <a:r>
              <a:rPr lang="lt-LT" sz="4000" b="0" i="0" dirty="0">
                <a:solidFill>
                  <a:srgbClr val="000000"/>
                </a:solidFill>
                <a:effectLst/>
                <a:latin typeface="-apple-system"/>
              </a:rPr>
              <a:t>7.2 </a:t>
            </a:r>
            <a:r>
              <a:rPr lang="lt-LT" sz="4000" b="0" i="0" dirty="0" err="1">
                <a:solidFill>
                  <a:srgbClr val="000000"/>
                </a:solidFill>
                <a:effectLst/>
                <a:latin typeface="-apple-system"/>
              </a:rPr>
              <a:t>million</a:t>
            </a:r>
            <a:endParaRPr lang="lt-LT" sz="4000" b="0" i="0" dirty="0">
              <a:solidFill>
                <a:srgbClr val="000000"/>
              </a:solidFill>
              <a:effectLst/>
              <a:latin typeface="-apple-system"/>
            </a:endParaRPr>
          </a:p>
          <a:p>
            <a:pPr algn="l"/>
            <a:r>
              <a:rPr lang="lt-LT" sz="4000" b="0" i="0" dirty="0">
                <a:solidFill>
                  <a:srgbClr val="000000"/>
                </a:solidFill>
                <a:effectLst/>
                <a:latin typeface="-apple-system"/>
              </a:rPr>
              <a:t> 5.2 </a:t>
            </a:r>
            <a:r>
              <a:rPr lang="lt-LT" sz="4000" b="0" i="0" dirty="0" err="1">
                <a:solidFill>
                  <a:srgbClr val="000000"/>
                </a:solidFill>
                <a:effectLst/>
                <a:latin typeface="-apple-system"/>
              </a:rPr>
              <a:t>million</a:t>
            </a:r>
            <a:endParaRPr lang="lt-LT" sz="4000" b="0" i="0" dirty="0">
              <a:solidFill>
                <a:srgbClr val="000000"/>
              </a:solidFill>
              <a:effectLst/>
              <a:latin typeface="-apple-system"/>
            </a:endParaRPr>
          </a:p>
          <a:p>
            <a:pPr algn="l"/>
            <a:r>
              <a:rPr lang="lt-LT" sz="4000" b="0" i="0" dirty="0">
                <a:solidFill>
                  <a:srgbClr val="000000"/>
                </a:solidFill>
                <a:effectLst/>
                <a:latin typeface="-apple-system"/>
              </a:rPr>
              <a:t> 2.8 </a:t>
            </a:r>
            <a:r>
              <a:rPr lang="lt-LT" sz="4000" b="0" i="0" dirty="0" err="1">
                <a:solidFill>
                  <a:srgbClr val="000000"/>
                </a:solidFill>
                <a:effectLst/>
                <a:latin typeface="-apple-system"/>
              </a:rPr>
              <a:t>million</a:t>
            </a:r>
            <a:endParaRPr lang="lt-LT" sz="4000" b="0" i="0" dirty="0">
              <a:solidFill>
                <a:srgbClr val="000000"/>
              </a:solidFill>
              <a:effectLst/>
              <a:latin typeface="-apple-system"/>
            </a:endParaRPr>
          </a:p>
          <a:p>
            <a:pPr algn="l"/>
            <a:r>
              <a:rPr lang="lt-LT" sz="4000" b="0" i="0" dirty="0">
                <a:solidFill>
                  <a:srgbClr val="000000"/>
                </a:solidFill>
                <a:effectLst/>
                <a:latin typeface="-apple-system"/>
              </a:rPr>
              <a:t> 1.9 </a:t>
            </a:r>
            <a:r>
              <a:rPr lang="lt-LT" sz="4000" b="0" i="0" dirty="0" err="1">
                <a:solidFill>
                  <a:srgbClr val="000000"/>
                </a:solidFill>
                <a:effectLst/>
                <a:latin typeface="-apple-system"/>
              </a:rPr>
              <a:t>million</a:t>
            </a:r>
            <a:endParaRPr lang="lt-LT" sz="4000" b="0" i="0" dirty="0">
              <a:solidFill>
                <a:srgbClr val="000000"/>
              </a:solidFill>
              <a:effectLst/>
              <a:latin typeface="-apple-system"/>
            </a:endParaRPr>
          </a:p>
          <a:p>
            <a:pPr marL="0" indent="0">
              <a:buNone/>
            </a:pPr>
            <a:br>
              <a:rPr lang="lt-LT" dirty="0"/>
            </a:br>
            <a:endParaRPr lang="en-US" dirty="0"/>
          </a:p>
        </p:txBody>
      </p:sp>
      <p:pic>
        <p:nvPicPr>
          <p:cNvPr id="4098" name="Picture 2" descr="The total population of Lithuania has decreased | The Baltic Word">
            <a:extLst>
              <a:ext uri="{FF2B5EF4-FFF2-40B4-BE49-F238E27FC236}">
                <a16:creationId xmlns:a16="http://schemas.microsoft.com/office/drawing/2014/main" id="{AC26D4B5-5263-4F91-B96C-9EDAF1BBA85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345" r="16979"/>
          <a:stretch/>
        </p:blipFill>
        <p:spPr bwMode="auto">
          <a:xfrm>
            <a:off x="6172200" y="1825625"/>
            <a:ext cx="4951414" cy="41879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0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DAC40489-372B-4286-973C-1EE402005F50}"/>
              </a:ext>
            </a:extLst>
          </p:cNvPr>
          <p:cNvSpPr>
            <a:spLocks noGrp="1"/>
          </p:cNvSpPr>
          <p:nvPr>
            <p:ph idx="1"/>
          </p:nvPr>
        </p:nvSpPr>
        <p:spPr/>
        <p:txBody>
          <a:bodyPr/>
          <a:lstStyle/>
          <a:p>
            <a:r>
              <a:rPr lang="en-US" sz="4000" b="0" i="0" dirty="0">
                <a:effectLst/>
                <a:latin typeface="-apple-system"/>
              </a:rPr>
              <a:t>2.8 million</a:t>
            </a:r>
            <a:br>
              <a:rPr lang="en-US" dirty="0"/>
            </a:br>
            <a:endParaRPr lang="lt-LT" dirty="0"/>
          </a:p>
          <a:p>
            <a:pPr marL="0" indent="0" algn="just">
              <a:buNone/>
            </a:pPr>
            <a:br>
              <a:rPr lang="en-US" dirty="0"/>
            </a:br>
            <a:r>
              <a:rPr lang="en-US" sz="4000" b="0" i="0" dirty="0">
                <a:solidFill>
                  <a:srgbClr val="000000"/>
                </a:solidFill>
                <a:effectLst/>
                <a:latin typeface="-apple-system"/>
              </a:rPr>
              <a:t>It is the most populous of the Baltic republics, but its population has been falling since about 2000.</a:t>
            </a:r>
          </a:p>
          <a:p>
            <a:endParaRPr lang="lt-LT" dirty="0"/>
          </a:p>
        </p:txBody>
      </p:sp>
    </p:spTree>
    <p:extLst>
      <p:ext uri="{BB962C8B-B14F-4D97-AF65-F5344CB8AC3E}">
        <p14:creationId xmlns:p14="http://schemas.microsoft.com/office/powerpoint/2010/main" val="25871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88C45CA8-82A8-46A7-979D-BA86B49FF64E}"/>
              </a:ext>
            </a:extLst>
          </p:cNvPr>
          <p:cNvSpPr>
            <a:spLocks noGrp="1"/>
          </p:cNvSpPr>
          <p:nvPr>
            <p:ph type="title"/>
          </p:nvPr>
        </p:nvSpPr>
        <p:spPr>
          <a:xfrm>
            <a:off x="1065212" y="304800"/>
            <a:ext cx="10058402" cy="1219200"/>
          </a:xfrm>
        </p:spPr>
        <p:txBody>
          <a:bodyPr anchor="b">
            <a:normAutofit/>
          </a:bodyPr>
          <a:lstStyle/>
          <a:p>
            <a:r>
              <a:rPr lang="en-US" b="1" i="0">
                <a:effectLst/>
              </a:rPr>
              <a:t>What is the country's main port?</a:t>
            </a:r>
            <a:endParaRPr lang="lt-LT" dirty="0"/>
          </a:p>
        </p:txBody>
      </p:sp>
      <p:sp>
        <p:nvSpPr>
          <p:cNvPr id="71" name="Content Placeholder 2">
            <a:extLst>
              <a:ext uri="{FF2B5EF4-FFF2-40B4-BE49-F238E27FC236}">
                <a16:creationId xmlns:a16="http://schemas.microsoft.com/office/drawing/2014/main" id="{63690E1F-052B-410E-BBAF-561A3787B572}"/>
              </a:ext>
            </a:extLst>
          </p:cNvPr>
          <p:cNvSpPr>
            <a:spLocks noGrp="1"/>
          </p:cNvSpPr>
          <p:nvPr>
            <p:ph sz="half" idx="1"/>
          </p:nvPr>
        </p:nvSpPr>
        <p:spPr>
          <a:xfrm>
            <a:off x="1065212" y="1825625"/>
            <a:ext cx="4954588" cy="4187952"/>
          </a:xfrm>
        </p:spPr>
        <p:txBody>
          <a:bodyPr/>
          <a:lstStyle/>
          <a:p>
            <a:pPr algn="l"/>
            <a:r>
              <a:rPr lang="lt-LT" sz="4000" b="0" i="0" dirty="0" err="1">
                <a:solidFill>
                  <a:srgbClr val="002060"/>
                </a:solidFill>
                <a:effectLst/>
                <a:latin typeface="-apple-system"/>
              </a:rPr>
              <a:t>Klaipeda</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Gdansk</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Kaliningrad</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Liepaja</a:t>
            </a:r>
            <a:endParaRPr lang="lt-LT" sz="4000" b="0" i="0" dirty="0">
              <a:solidFill>
                <a:srgbClr val="002060"/>
              </a:solidFill>
              <a:effectLst/>
              <a:latin typeface="-apple-system"/>
            </a:endParaRPr>
          </a:p>
          <a:p>
            <a:pPr marL="0" indent="0">
              <a:buNone/>
            </a:pPr>
            <a:br>
              <a:rPr lang="lt-LT" dirty="0"/>
            </a:br>
            <a:endParaRPr lang="en-US" dirty="0"/>
          </a:p>
        </p:txBody>
      </p:sp>
      <p:pic>
        <p:nvPicPr>
          <p:cNvPr id="5122" name="Picture 2" descr="Klaipėda | Lithuania | Britannica">
            <a:extLst>
              <a:ext uri="{FF2B5EF4-FFF2-40B4-BE49-F238E27FC236}">
                <a16:creationId xmlns:a16="http://schemas.microsoft.com/office/drawing/2014/main" id="{D91A646F-7B4B-4086-A232-5C4D42C231D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608"/>
          <a:stretch/>
        </p:blipFill>
        <p:spPr bwMode="auto">
          <a:xfrm>
            <a:off x="6172200" y="1825625"/>
            <a:ext cx="4951414" cy="41879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1BE24A18-8F26-443E-BCBD-0EDC84C5C533}"/>
              </a:ext>
            </a:extLst>
          </p:cNvPr>
          <p:cNvSpPr>
            <a:spLocks noGrp="1"/>
          </p:cNvSpPr>
          <p:nvPr>
            <p:ph idx="1"/>
          </p:nvPr>
        </p:nvSpPr>
        <p:spPr>
          <a:xfrm>
            <a:off x="1066800" y="1314450"/>
            <a:ext cx="10058400" cy="4229100"/>
          </a:xfrm>
        </p:spPr>
        <p:txBody>
          <a:bodyPr/>
          <a:lstStyle/>
          <a:p>
            <a:r>
              <a:rPr lang="en-US" sz="4000" b="0" i="0" dirty="0" err="1">
                <a:effectLst/>
                <a:latin typeface="-apple-system"/>
              </a:rPr>
              <a:t>Klaip</a:t>
            </a:r>
            <a:r>
              <a:rPr lang="lt-LT" sz="4000" b="0" i="0" dirty="0">
                <a:effectLst/>
                <a:latin typeface="-apple-system"/>
              </a:rPr>
              <a:t>ė</a:t>
            </a:r>
            <a:r>
              <a:rPr lang="en-US" sz="4000" b="0" i="0" dirty="0">
                <a:effectLst/>
                <a:latin typeface="-apple-system"/>
              </a:rPr>
              <a:t>da</a:t>
            </a:r>
            <a:br>
              <a:rPr lang="en-US" sz="4000" dirty="0"/>
            </a:br>
            <a:br>
              <a:rPr lang="en-US" sz="4000" dirty="0"/>
            </a:br>
            <a:r>
              <a:rPr lang="en-US" sz="4000" b="0" i="0" dirty="0">
                <a:solidFill>
                  <a:srgbClr val="000000"/>
                </a:solidFill>
                <a:effectLst/>
                <a:latin typeface="-apple-system"/>
              </a:rPr>
              <a:t>Kaliningrad is in Russia, Gdansk in Poland and Liepaja is in Latvia. Klaipeda was formerly the German port of Memel.</a:t>
            </a:r>
          </a:p>
          <a:p>
            <a:endParaRPr lang="lt-LT" dirty="0"/>
          </a:p>
        </p:txBody>
      </p:sp>
    </p:spTree>
    <p:extLst>
      <p:ext uri="{BB962C8B-B14F-4D97-AF65-F5344CB8AC3E}">
        <p14:creationId xmlns:p14="http://schemas.microsoft.com/office/powerpoint/2010/main" val="147759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a:xfrm>
            <a:off x="1065211" y="304800"/>
            <a:ext cx="10571467" cy="1219200"/>
          </a:xfrm>
        </p:spPr>
        <p:txBody>
          <a:bodyPr rtlCol="0"/>
          <a:lstStyle/>
          <a:p>
            <a:pPr rtl="0"/>
            <a:r>
              <a:rPr lang="en-US" b="1" i="0" dirty="0">
                <a:solidFill>
                  <a:srgbClr val="000000"/>
                </a:solidFill>
                <a:effectLst/>
                <a:latin typeface="-apple-system"/>
              </a:rPr>
              <a:t> Which of these countries does Lithuania *not* share a border with?</a:t>
            </a:r>
            <a:endParaRPr lang="lt-LT" dirty="0"/>
          </a:p>
        </p:txBody>
      </p:sp>
      <p:sp>
        <p:nvSpPr>
          <p:cNvPr id="14" name="13 turinio vietos rezervavimo ženklas"/>
          <p:cNvSpPr>
            <a:spLocks noGrp="1"/>
          </p:cNvSpPr>
          <p:nvPr>
            <p:ph idx="1"/>
          </p:nvPr>
        </p:nvSpPr>
        <p:spPr>
          <a:xfrm>
            <a:off x="1065214" y="1752600"/>
            <a:ext cx="2517230" cy="4229100"/>
          </a:xfrm>
        </p:spPr>
        <p:txBody>
          <a:bodyPr rtlCol="0"/>
          <a:lstStyle/>
          <a:p>
            <a:pPr algn="l"/>
            <a:r>
              <a:rPr lang="lt-LT" b="0" i="0" dirty="0">
                <a:solidFill>
                  <a:srgbClr val="000000"/>
                </a:solidFill>
                <a:effectLst/>
                <a:latin typeface="-apple-system"/>
              </a:rPr>
              <a:t> </a:t>
            </a:r>
            <a:r>
              <a:rPr lang="lt-LT" sz="4000" b="0" i="0" dirty="0" err="1">
                <a:solidFill>
                  <a:srgbClr val="002060"/>
                </a:solidFill>
                <a:effectLst/>
                <a:latin typeface="-apple-system"/>
              </a:rPr>
              <a:t>Latvia</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Poland</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Belarus</a:t>
            </a:r>
            <a:endParaRPr lang="lt-LT" sz="4000" b="0" i="0" dirty="0">
              <a:solidFill>
                <a:srgbClr val="002060"/>
              </a:solidFill>
              <a:effectLst/>
              <a:latin typeface="-apple-system"/>
            </a:endParaRPr>
          </a:p>
          <a:p>
            <a:pPr algn="l"/>
            <a:r>
              <a:rPr lang="lt-LT" sz="4000" b="0" i="0" dirty="0">
                <a:solidFill>
                  <a:srgbClr val="002060"/>
                </a:solidFill>
                <a:effectLst/>
                <a:latin typeface="-apple-system"/>
              </a:rPr>
              <a:t> </a:t>
            </a:r>
            <a:r>
              <a:rPr lang="lt-LT" sz="4000" b="0" i="0" dirty="0" err="1">
                <a:solidFill>
                  <a:srgbClr val="002060"/>
                </a:solidFill>
                <a:effectLst/>
                <a:latin typeface="-apple-system"/>
              </a:rPr>
              <a:t>Estonia</a:t>
            </a:r>
            <a:endParaRPr lang="lt-LT" sz="4000" b="0" i="0" dirty="0">
              <a:solidFill>
                <a:srgbClr val="002060"/>
              </a:solidFill>
              <a:effectLst/>
              <a:latin typeface="-apple-system"/>
            </a:endParaRPr>
          </a:p>
        </p:txBody>
      </p:sp>
      <p:pic>
        <p:nvPicPr>
          <p:cNvPr id="3" name="Paveikslėlis 2" descr="Paveikslėlis, kuriame yra žemėlapis&#10;&#10;Automatiškai sugeneruotas aprašymas">
            <a:extLst>
              <a:ext uri="{FF2B5EF4-FFF2-40B4-BE49-F238E27FC236}">
                <a16:creationId xmlns:a16="http://schemas.microsoft.com/office/drawing/2014/main" id="{F1F171E6-D8B1-46A9-B45A-BD8BA2E50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385" y="876300"/>
            <a:ext cx="6604621" cy="5371759"/>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FE88D68A-5115-4B8C-8799-8B5E96B2FF08}"/>
              </a:ext>
            </a:extLst>
          </p:cNvPr>
          <p:cNvSpPr>
            <a:spLocks noGrp="1"/>
          </p:cNvSpPr>
          <p:nvPr>
            <p:ph type="title"/>
          </p:nvPr>
        </p:nvSpPr>
        <p:spPr>
          <a:xfrm>
            <a:off x="1065212" y="304800"/>
            <a:ext cx="10058402" cy="1219200"/>
          </a:xfrm>
        </p:spPr>
        <p:txBody>
          <a:bodyPr anchor="b">
            <a:normAutofit/>
          </a:bodyPr>
          <a:lstStyle/>
          <a:p>
            <a:r>
              <a:rPr lang="en-US" sz="2000" b="1" i="0" dirty="0">
                <a:effectLst/>
              </a:rPr>
              <a:t>From 1795-1917 most of the present territory of Lithuania was part of the Russian Empire. Apart from Russian influence, what was predominant foreign cultural influence in the period c.1600-1800?</a:t>
            </a:r>
            <a:endParaRPr lang="lt-LT" sz="2000" dirty="0"/>
          </a:p>
        </p:txBody>
      </p:sp>
      <p:sp>
        <p:nvSpPr>
          <p:cNvPr id="71" name="Content Placeholder 2">
            <a:extLst>
              <a:ext uri="{FF2B5EF4-FFF2-40B4-BE49-F238E27FC236}">
                <a16:creationId xmlns:a16="http://schemas.microsoft.com/office/drawing/2014/main" id="{DB1375BC-3109-41A2-9443-68814FE41DAA}"/>
              </a:ext>
            </a:extLst>
          </p:cNvPr>
          <p:cNvSpPr>
            <a:spLocks noGrp="1"/>
          </p:cNvSpPr>
          <p:nvPr>
            <p:ph sz="half" idx="1"/>
          </p:nvPr>
        </p:nvSpPr>
        <p:spPr>
          <a:xfrm>
            <a:off x="1065212" y="1825625"/>
            <a:ext cx="4954588" cy="4187952"/>
          </a:xfrm>
        </p:spPr>
        <p:txBody>
          <a:bodyPr/>
          <a:lstStyle/>
          <a:p>
            <a:pPr algn="l"/>
            <a:r>
              <a:rPr lang="lt-LT" sz="4000" b="0" i="0" dirty="0" err="1">
                <a:solidFill>
                  <a:srgbClr val="000000"/>
                </a:solidFill>
                <a:effectLst/>
                <a:latin typeface="-apple-system"/>
              </a:rPr>
              <a:t>Polish</a:t>
            </a:r>
            <a:endParaRPr lang="lt-LT" sz="4000" b="0" i="0" dirty="0">
              <a:solidFill>
                <a:srgbClr val="000000"/>
              </a:solidFill>
              <a:effectLst/>
              <a:latin typeface="-apple-system"/>
            </a:endParaRPr>
          </a:p>
          <a:p>
            <a:pPr algn="l"/>
            <a:r>
              <a:rPr lang="lt-LT" sz="4000" b="0" i="0" dirty="0">
                <a:solidFill>
                  <a:srgbClr val="000000"/>
                </a:solidFill>
                <a:effectLst/>
                <a:latin typeface="-apple-system"/>
              </a:rPr>
              <a:t> </a:t>
            </a:r>
            <a:r>
              <a:rPr lang="lt-LT" sz="4000" b="0" i="0" dirty="0" err="1">
                <a:solidFill>
                  <a:srgbClr val="000000"/>
                </a:solidFill>
                <a:effectLst/>
                <a:latin typeface="-apple-system"/>
              </a:rPr>
              <a:t>Ukrainian</a:t>
            </a:r>
            <a:endParaRPr lang="lt-LT" sz="4000" b="0" i="0" dirty="0">
              <a:solidFill>
                <a:srgbClr val="000000"/>
              </a:solidFill>
              <a:effectLst/>
              <a:latin typeface="-apple-system"/>
            </a:endParaRPr>
          </a:p>
          <a:p>
            <a:pPr algn="l"/>
            <a:r>
              <a:rPr lang="lt-LT" sz="4000" b="0" i="0" dirty="0">
                <a:solidFill>
                  <a:srgbClr val="000000"/>
                </a:solidFill>
                <a:effectLst/>
                <a:latin typeface="-apple-system"/>
              </a:rPr>
              <a:t> </a:t>
            </a:r>
            <a:r>
              <a:rPr lang="lt-LT" sz="4000" b="0" i="0" dirty="0" err="1">
                <a:solidFill>
                  <a:srgbClr val="000000"/>
                </a:solidFill>
                <a:effectLst/>
                <a:latin typeface="-apple-system"/>
              </a:rPr>
              <a:t>German</a:t>
            </a:r>
            <a:endParaRPr lang="lt-LT" sz="4000" b="0" i="0" dirty="0">
              <a:solidFill>
                <a:srgbClr val="000000"/>
              </a:solidFill>
              <a:effectLst/>
              <a:latin typeface="-apple-system"/>
            </a:endParaRPr>
          </a:p>
          <a:p>
            <a:pPr algn="l"/>
            <a:r>
              <a:rPr lang="lt-LT" sz="4000" b="0" i="0" dirty="0">
                <a:solidFill>
                  <a:srgbClr val="000000"/>
                </a:solidFill>
                <a:effectLst/>
                <a:latin typeface="-apple-system"/>
              </a:rPr>
              <a:t> </a:t>
            </a:r>
            <a:r>
              <a:rPr lang="lt-LT" sz="4000" b="0" i="0" dirty="0" err="1">
                <a:solidFill>
                  <a:srgbClr val="000000"/>
                </a:solidFill>
                <a:effectLst/>
                <a:latin typeface="-apple-system"/>
              </a:rPr>
              <a:t>Swedish</a:t>
            </a:r>
            <a:endParaRPr lang="lt-LT" sz="4000" b="0" i="0" dirty="0">
              <a:solidFill>
                <a:srgbClr val="000000"/>
              </a:solidFill>
              <a:effectLst/>
              <a:latin typeface="-apple-system"/>
            </a:endParaRPr>
          </a:p>
          <a:p>
            <a:endParaRPr lang="en-US" dirty="0"/>
          </a:p>
        </p:txBody>
      </p:sp>
      <p:pic>
        <p:nvPicPr>
          <p:cNvPr id="6146" name="Picture 2" descr="Yours for Good Fermentables ™: Happy Independence Day, Lithuania!">
            <a:extLst>
              <a:ext uri="{FF2B5EF4-FFF2-40B4-BE49-F238E27FC236}">
                <a16:creationId xmlns:a16="http://schemas.microsoft.com/office/drawing/2014/main" id="{F51BF634-03B6-4A9D-AB1D-4156D6F755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97123" y="1825625"/>
            <a:ext cx="4701568" cy="41879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D88D0C3A-3A86-49CF-9286-3B765B25FFB6}"/>
              </a:ext>
            </a:extLst>
          </p:cNvPr>
          <p:cNvSpPr>
            <a:spLocks noGrp="1"/>
          </p:cNvSpPr>
          <p:nvPr>
            <p:ph idx="1"/>
          </p:nvPr>
        </p:nvSpPr>
        <p:spPr>
          <a:xfrm>
            <a:off x="714485" y="913356"/>
            <a:ext cx="10834512" cy="5399762"/>
          </a:xfrm>
        </p:spPr>
        <p:txBody>
          <a:bodyPr>
            <a:normAutofit fontScale="32500" lnSpcReduction="20000"/>
          </a:bodyPr>
          <a:lstStyle/>
          <a:p>
            <a:pPr marL="0" indent="0">
              <a:buNone/>
            </a:pPr>
            <a:r>
              <a:rPr lang="en-US" sz="12300" b="0" i="0" dirty="0">
                <a:effectLst/>
                <a:latin typeface="-apple-system"/>
              </a:rPr>
              <a:t>Polish</a:t>
            </a:r>
            <a:br>
              <a:rPr lang="en-US" sz="5700" dirty="0"/>
            </a:br>
            <a:br>
              <a:rPr lang="en-US" sz="9800" dirty="0"/>
            </a:br>
            <a:r>
              <a:rPr lang="en-US" sz="9800" b="0" i="0" dirty="0">
                <a:solidFill>
                  <a:srgbClr val="000000"/>
                </a:solidFill>
                <a:effectLst/>
                <a:latin typeface="-apple-system"/>
              </a:rPr>
              <a:t>In this respect, Lithuania differs considerably from Latvia and Estonia, where German and Swedish influence was very significant. </a:t>
            </a:r>
            <a:endParaRPr lang="lt-LT" sz="9800" b="0" i="0" dirty="0">
              <a:solidFill>
                <a:srgbClr val="000000"/>
              </a:solidFill>
              <a:effectLst/>
              <a:latin typeface="-apple-system"/>
            </a:endParaRPr>
          </a:p>
          <a:p>
            <a:pPr marL="0" indent="0" algn="just">
              <a:buNone/>
            </a:pPr>
            <a:r>
              <a:rPr lang="en-US" sz="9800" b="0" i="0" dirty="0">
                <a:solidFill>
                  <a:srgbClr val="000000"/>
                </a:solidFill>
                <a:effectLst/>
                <a:latin typeface="-apple-system"/>
              </a:rPr>
              <a:t>The main religious denomination is Roman Catholic, like in Poland - and unlike in the other two Baltic republics, which are predominantly Lutheran. </a:t>
            </a:r>
            <a:endParaRPr lang="lt-LT" sz="9800" b="0" i="0" dirty="0">
              <a:solidFill>
                <a:srgbClr val="000000"/>
              </a:solidFill>
              <a:effectLst/>
              <a:latin typeface="-apple-system"/>
            </a:endParaRPr>
          </a:p>
          <a:p>
            <a:pPr marL="0" indent="0" algn="just">
              <a:buNone/>
            </a:pPr>
            <a:r>
              <a:rPr lang="en-US" sz="9800" b="0" i="0" dirty="0">
                <a:solidFill>
                  <a:srgbClr val="000000"/>
                </a:solidFill>
                <a:effectLst/>
                <a:latin typeface="-apple-system"/>
              </a:rPr>
              <a:t>For over two centuries prior to 1795, Poland and Lithuania were in effect one country, and most of the present territory of Lithuania was annexed by Russia in the course of the third partition of Poland (1795).</a:t>
            </a:r>
          </a:p>
          <a:p>
            <a:endParaRPr lang="lt-LT" dirty="0"/>
          </a:p>
        </p:txBody>
      </p:sp>
    </p:spTree>
    <p:extLst>
      <p:ext uri="{BB962C8B-B14F-4D97-AF65-F5344CB8AC3E}">
        <p14:creationId xmlns:p14="http://schemas.microsoft.com/office/powerpoint/2010/main" val="15074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3539104" y="2406650"/>
            <a:ext cx="6858002" cy="2044700"/>
          </a:xfrm>
        </p:spPr>
        <p:txBody>
          <a:bodyPr rtlCol="0"/>
          <a:lstStyle/>
          <a:p>
            <a:pPr rtl="0"/>
            <a:r>
              <a:rPr lang="lt-LT" dirty="0" err="1"/>
              <a:t>Thanks</a:t>
            </a:r>
            <a:endParaRPr lang="lt-LT"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7889ADA1-1276-4639-B2B6-9BBCC113706B}"/>
              </a:ext>
            </a:extLst>
          </p:cNvPr>
          <p:cNvSpPr>
            <a:spLocks noGrp="1"/>
          </p:cNvSpPr>
          <p:nvPr>
            <p:ph idx="1"/>
          </p:nvPr>
        </p:nvSpPr>
        <p:spPr>
          <a:xfrm>
            <a:off x="889850" y="1477027"/>
            <a:ext cx="10058400" cy="4229100"/>
          </a:xfrm>
        </p:spPr>
        <p:txBody>
          <a:bodyPr>
            <a:normAutofit/>
          </a:bodyPr>
          <a:lstStyle/>
          <a:p>
            <a:pPr marL="0" indent="0" algn="just">
              <a:buNone/>
            </a:pPr>
            <a:r>
              <a:rPr lang="en-US" sz="4000" b="0" i="0" dirty="0">
                <a:solidFill>
                  <a:srgbClr val="00008B"/>
                </a:solidFill>
                <a:effectLst/>
                <a:latin typeface="-apple-system"/>
              </a:rPr>
              <a:t>Lithuanian is the most southerly of the </a:t>
            </a:r>
            <a:r>
              <a:rPr lang="en-US" sz="4000" b="0" i="0" dirty="0" err="1">
                <a:solidFill>
                  <a:srgbClr val="00008B"/>
                </a:solidFill>
                <a:effectLst/>
                <a:latin typeface="-apple-system"/>
              </a:rPr>
              <a:t>the</a:t>
            </a:r>
            <a:r>
              <a:rPr lang="en-US" sz="4000" b="0" i="0" dirty="0">
                <a:solidFill>
                  <a:srgbClr val="00008B"/>
                </a:solidFill>
                <a:effectLst/>
                <a:latin typeface="-apple-system"/>
              </a:rPr>
              <a:t> three Baltic republics. Latvia lies immediately to the north. Lithuania also borders on Belarus, Poland and the Kaliningrad district of Russia, which is not contiguous with the main body of Russia.</a:t>
            </a:r>
            <a:endParaRPr lang="lt-LT" sz="4000" dirty="0"/>
          </a:p>
        </p:txBody>
      </p:sp>
    </p:spTree>
    <p:extLst>
      <p:ext uri="{BB962C8B-B14F-4D97-AF65-F5344CB8AC3E}">
        <p14:creationId xmlns:p14="http://schemas.microsoft.com/office/powerpoint/2010/main" val="7556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165963" y="265068"/>
            <a:ext cx="10058402" cy="1219200"/>
          </a:xfrm>
        </p:spPr>
        <p:txBody>
          <a:bodyPr rtlCol="0"/>
          <a:lstStyle/>
          <a:p>
            <a:pPr rtl="0"/>
            <a:r>
              <a:rPr lang="en-US" b="1" i="0" dirty="0">
                <a:solidFill>
                  <a:srgbClr val="000000"/>
                </a:solidFill>
                <a:effectLst/>
                <a:latin typeface="-apple-system"/>
              </a:rPr>
              <a:t> In the south-west, Lithuania borders on the Kaliningrad district of Russia.</a:t>
            </a:r>
            <a:endParaRPr lang="lt-LT" dirty="0"/>
          </a:p>
        </p:txBody>
      </p:sp>
      <p:sp>
        <p:nvSpPr>
          <p:cNvPr id="3" name="2 turinio vietos rezervavimo ženklas"/>
          <p:cNvSpPr>
            <a:spLocks noGrp="1"/>
          </p:cNvSpPr>
          <p:nvPr>
            <p:ph sz="half" idx="1"/>
          </p:nvPr>
        </p:nvSpPr>
        <p:spPr>
          <a:xfrm>
            <a:off x="977530" y="2670048"/>
            <a:ext cx="4954588" cy="4187952"/>
          </a:xfrm>
        </p:spPr>
        <p:txBody>
          <a:bodyPr rtlCol="0">
            <a:normAutofit/>
          </a:bodyPr>
          <a:lstStyle/>
          <a:p>
            <a:pPr rtl="0"/>
            <a:r>
              <a:rPr lang="lt-LT" sz="4000" dirty="0" err="1"/>
              <a:t>True</a:t>
            </a:r>
            <a:endParaRPr lang="lt-LT" sz="4000" dirty="0"/>
          </a:p>
          <a:p>
            <a:pPr rtl="0"/>
            <a:r>
              <a:rPr lang="lt-LT" sz="4000" dirty="0" err="1"/>
              <a:t>False</a:t>
            </a:r>
            <a:endParaRPr lang="lt-LT" sz="4000" dirty="0"/>
          </a:p>
        </p:txBody>
      </p:sp>
      <p:pic>
        <p:nvPicPr>
          <p:cNvPr id="7" name="Paveikslėlis 6" descr="Paveikslėlis, kuriame yra žemėlapis&#10;&#10;Automatiškai sugeneruotas aprašymas">
            <a:extLst>
              <a:ext uri="{FF2B5EF4-FFF2-40B4-BE49-F238E27FC236}">
                <a16:creationId xmlns:a16="http://schemas.microsoft.com/office/drawing/2014/main" id="{8A3624A8-26E6-4979-9D6D-AF345427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48" y="1484268"/>
            <a:ext cx="5857119" cy="4763791"/>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01D380BE-EBC1-424E-AF13-B502EC820010}"/>
              </a:ext>
            </a:extLst>
          </p:cNvPr>
          <p:cNvSpPr>
            <a:spLocks noGrp="1"/>
          </p:cNvSpPr>
          <p:nvPr>
            <p:ph idx="1"/>
          </p:nvPr>
        </p:nvSpPr>
        <p:spPr>
          <a:xfrm>
            <a:off x="1066800" y="1314450"/>
            <a:ext cx="10058400" cy="4229100"/>
          </a:xfrm>
        </p:spPr>
        <p:txBody>
          <a:bodyPr>
            <a:normAutofit/>
          </a:bodyPr>
          <a:lstStyle/>
          <a:p>
            <a:pPr marL="0" indent="0" algn="just">
              <a:buNone/>
            </a:pPr>
            <a:r>
              <a:rPr lang="en-US" sz="4000" b="0" i="0" dirty="0">
                <a:solidFill>
                  <a:srgbClr val="00008B"/>
                </a:solidFill>
                <a:effectLst/>
                <a:latin typeface="-apple-system"/>
              </a:rPr>
              <a:t>The Kaliningrad district is an exclave of Russia, that is, it has no common border with the rest of Russia. The district consists of the northern third of what was formerly East Prussia. The southern two-thirds of East Prussia have been part of Poland since 1945.</a:t>
            </a:r>
            <a:endParaRPr lang="lt-LT" sz="4000" dirty="0"/>
          </a:p>
        </p:txBody>
      </p:sp>
    </p:spTree>
    <p:extLst>
      <p:ext uri="{BB962C8B-B14F-4D97-AF65-F5344CB8AC3E}">
        <p14:creationId xmlns:p14="http://schemas.microsoft.com/office/powerpoint/2010/main" val="33686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538740" y="313934"/>
            <a:ext cx="10058402" cy="1219200"/>
          </a:xfrm>
        </p:spPr>
        <p:txBody>
          <a:bodyPr rtlCol="0" anchor="b">
            <a:normAutofit/>
          </a:bodyPr>
          <a:lstStyle/>
          <a:p>
            <a:pPr rtl="0"/>
            <a:r>
              <a:rPr lang="en-US" b="1" i="0" dirty="0">
                <a:effectLst/>
              </a:rPr>
              <a:t>What is the capital of Lithuania?</a:t>
            </a:r>
            <a:endParaRPr lang="lt-LT" dirty="0"/>
          </a:p>
        </p:txBody>
      </p:sp>
      <p:pic>
        <p:nvPicPr>
          <p:cNvPr id="7" name="Paveikslėlis 6" descr="Paveikslėlis, kuriame yra žemėlapis&#10;&#10;Automatiškai sugeneruotas aprašymas">
            <a:extLst>
              <a:ext uri="{FF2B5EF4-FFF2-40B4-BE49-F238E27FC236}">
                <a16:creationId xmlns:a16="http://schemas.microsoft.com/office/drawing/2014/main" id="{CBC6F9D1-2C63-40E0-B696-4CB01B6A5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1904735"/>
            <a:ext cx="4954588" cy="4029731"/>
          </a:xfrm>
          <a:prstGeom prst="rect">
            <a:avLst/>
          </a:prstGeom>
          <a:noFill/>
        </p:spPr>
      </p:pic>
      <p:sp>
        <p:nvSpPr>
          <p:cNvPr id="4" name="3 turinio vietos rezervavimo ženklas"/>
          <p:cNvSpPr>
            <a:spLocks noGrp="1"/>
          </p:cNvSpPr>
          <p:nvPr>
            <p:ph sz="half" idx="2"/>
          </p:nvPr>
        </p:nvSpPr>
        <p:spPr>
          <a:xfrm>
            <a:off x="6172200" y="1825625"/>
            <a:ext cx="4951414" cy="4187952"/>
          </a:xfrm>
        </p:spPr>
        <p:txBody>
          <a:bodyPr rtlCol="0">
            <a:normAutofit/>
          </a:bodyPr>
          <a:lstStyle/>
          <a:p>
            <a:r>
              <a:rPr lang="lt-LT" sz="4000" b="0" i="0" dirty="0">
                <a:effectLst/>
              </a:rPr>
              <a:t>Vilnius</a:t>
            </a:r>
          </a:p>
          <a:p>
            <a:r>
              <a:rPr lang="lt-LT" sz="4000" b="0" i="0" dirty="0">
                <a:effectLst/>
              </a:rPr>
              <a:t> </a:t>
            </a:r>
            <a:r>
              <a:rPr lang="lt-LT" sz="4000" b="0" i="0" dirty="0" err="1">
                <a:effectLst/>
              </a:rPr>
              <a:t>Tallinn</a:t>
            </a:r>
            <a:endParaRPr lang="lt-LT" sz="4000" b="0" i="0" dirty="0">
              <a:effectLst/>
            </a:endParaRPr>
          </a:p>
          <a:p>
            <a:r>
              <a:rPr lang="lt-LT" sz="4000" b="0" i="0" dirty="0">
                <a:effectLst/>
              </a:rPr>
              <a:t> </a:t>
            </a:r>
            <a:r>
              <a:rPr lang="lt-LT" sz="4000" b="0" i="0" dirty="0" err="1">
                <a:effectLst/>
              </a:rPr>
              <a:t>Riga</a:t>
            </a:r>
            <a:endParaRPr lang="lt-LT" sz="4000" b="0" i="0" dirty="0">
              <a:effectLst/>
            </a:endParaRPr>
          </a:p>
          <a:p>
            <a:r>
              <a:rPr lang="lt-LT" sz="4000" b="0" i="0" dirty="0">
                <a:effectLst/>
              </a:rPr>
              <a:t> Kaunas</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a16="http://schemas.microsoft.com/office/drawing/2014/main" id="{F55CC6EE-5F58-4B7D-9B7B-FBE01BAEADC6}"/>
              </a:ext>
            </a:extLst>
          </p:cNvPr>
          <p:cNvSpPr>
            <a:spLocks noGrp="1"/>
          </p:cNvSpPr>
          <p:nvPr>
            <p:ph idx="1"/>
          </p:nvPr>
        </p:nvSpPr>
        <p:spPr/>
        <p:txBody>
          <a:bodyPr/>
          <a:lstStyle/>
          <a:p>
            <a:pPr algn="just"/>
            <a:r>
              <a:rPr lang="en-US" sz="4000" b="0" i="0" dirty="0">
                <a:solidFill>
                  <a:srgbClr val="000000"/>
                </a:solidFill>
                <a:effectLst/>
                <a:latin typeface="-apple-system"/>
              </a:rPr>
              <a:t>Riga is the capital of Latvia, Tallinn the capital of Estonia. Kaunas is Lithuania's second largest city and was the capital from 1920-40, as Vilnius was annexed by Poland in 1921.</a:t>
            </a:r>
          </a:p>
          <a:p>
            <a:br>
              <a:rPr lang="en-US" dirty="0"/>
            </a:br>
            <a:endParaRPr lang="lt-LT" dirty="0"/>
          </a:p>
        </p:txBody>
      </p:sp>
    </p:spTree>
    <p:extLst>
      <p:ext uri="{BB962C8B-B14F-4D97-AF65-F5344CB8AC3E}">
        <p14:creationId xmlns:p14="http://schemas.microsoft.com/office/powerpoint/2010/main" val="123256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7254894" y="495761"/>
            <a:ext cx="4265217" cy="2103120"/>
          </a:xfrm>
        </p:spPr>
        <p:txBody>
          <a:bodyPr rtlCol="0"/>
          <a:lstStyle/>
          <a:p>
            <a:pPr rtl="0"/>
            <a:r>
              <a:rPr lang="en-US" b="1" i="0" dirty="0">
                <a:solidFill>
                  <a:srgbClr val="000000"/>
                </a:solidFill>
                <a:effectLst/>
                <a:latin typeface="-apple-system"/>
              </a:rPr>
              <a:t>Which of the following is *not* an important Lithuanian industry?</a:t>
            </a:r>
            <a:endParaRPr lang="lt-LT" dirty="0"/>
          </a:p>
        </p:txBody>
      </p:sp>
      <p:sp>
        <p:nvSpPr>
          <p:cNvPr id="4" name="3 teksto vietos rezervavimo ženklas"/>
          <p:cNvSpPr>
            <a:spLocks noGrp="1"/>
          </p:cNvSpPr>
          <p:nvPr>
            <p:ph type="body" sz="half" idx="2"/>
          </p:nvPr>
        </p:nvSpPr>
        <p:spPr>
          <a:xfrm>
            <a:off x="7090170" y="2733048"/>
            <a:ext cx="4265217" cy="2168517"/>
          </a:xfrm>
        </p:spPr>
        <p:txBody>
          <a:bodyPr rtlCol="0">
            <a:noAutofit/>
          </a:bodyPr>
          <a:lstStyle/>
          <a:p>
            <a:pPr marL="571500" indent="-571500" algn="l">
              <a:buFont typeface="Arial" panose="020B0604020202020204" pitchFamily="34" charset="0"/>
              <a:buChar char="•"/>
            </a:pPr>
            <a:r>
              <a:rPr lang="lt-LT" sz="4000" b="0" i="0" dirty="0" err="1">
                <a:solidFill>
                  <a:srgbClr val="002060"/>
                </a:solidFill>
                <a:effectLst/>
                <a:latin typeface="-apple-system"/>
              </a:rPr>
              <a:t>Electric</a:t>
            </a:r>
            <a:r>
              <a:rPr lang="lt-LT" sz="4000" b="0" i="0" dirty="0">
                <a:solidFill>
                  <a:srgbClr val="002060"/>
                </a:solidFill>
                <a:effectLst/>
                <a:latin typeface="-apple-system"/>
              </a:rPr>
              <a:t> </a:t>
            </a:r>
            <a:r>
              <a:rPr lang="lt-LT" sz="4000" b="0" i="0" dirty="0" err="1">
                <a:solidFill>
                  <a:srgbClr val="002060"/>
                </a:solidFill>
                <a:effectLst/>
                <a:latin typeface="-apple-system"/>
              </a:rPr>
              <a:t>motors</a:t>
            </a:r>
            <a:endParaRPr lang="lt-LT" sz="4000" b="0" i="0" dirty="0">
              <a:solidFill>
                <a:srgbClr val="002060"/>
              </a:solidFill>
              <a:effectLst/>
              <a:latin typeface="-apple-system"/>
            </a:endParaRPr>
          </a:p>
          <a:p>
            <a:pPr marL="571500" indent="-571500" algn="l">
              <a:buFont typeface="Arial" panose="020B0604020202020204" pitchFamily="34" charset="0"/>
              <a:buChar char="•"/>
            </a:pPr>
            <a:r>
              <a:rPr lang="lt-LT" sz="4000" b="0" i="0" dirty="0">
                <a:solidFill>
                  <a:srgbClr val="002060"/>
                </a:solidFill>
                <a:effectLst/>
                <a:latin typeface="-apple-system"/>
              </a:rPr>
              <a:t> </a:t>
            </a:r>
            <a:r>
              <a:rPr lang="lt-LT" sz="4000" b="0" i="0" dirty="0" err="1">
                <a:solidFill>
                  <a:srgbClr val="002060"/>
                </a:solidFill>
                <a:effectLst/>
                <a:latin typeface="-apple-system"/>
              </a:rPr>
              <a:t>Furniture</a:t>
            </a:r>
            <a:endParaRPr lang="lt-LT" sz="4000" b="0" i="0" dirty="0">
              <a:solidFill>
                <a:srgbClr val="002060"/>
              </a:solidFill>
              <a:effectLst/>
              <a:latin typeface="-apple-system"/>
            </a:endParaRPr>
          </a:p>
          <a:p>
            <a:pPr marL="571500" indent="-571500" algn="l">
              <a:buFont typeface="Arial" panose="020B0604020202020204" pitchFamily="34" charset="0"/>
              <a:buChar char="•"/>
            </a:pPr>
            <a:r>
              <a:rPr lang="lt-LT" sz="4000" b="0" i="0" dirty="0">
                <a:solidFill>
                  <a:srgbClr val="002060"/>
                </a:solidFill>
                <a:effectLst/>
                <a:latin typeface="-apple-system"/>
              </a:rPr>
              <a:t> </a:t>
            </a:r>
            <a:r>
              <a:rPr lang="lt-LT" sz="4000" b="0" i="0" dirty="0" err="1">
                <a:solidFill>
                  <a:srgbClr val="002060"/>
                </a:solidFill>
                <a:effectLst/>
                <a:latin typeface="-apple-system"/>
              </a:rPr>
              <a:t>Automobiles</a:t>
            </a:r>
            <a:endParaRPr lang="lt-LT" sz="4000" b="0" i="0" dirty="0">
              <a:solidFill>
                <a:srgbClr val="002060"/>
              </a:solidFill>
              <a:effectLst/>
              <a:latin typeface="-apple-system"/>
            </a:endParaRPr>
          </a:p>
          <a:p>
            <a:pPr marL="571500" indent="-571500" algn="l">
              <a:buFont typeface="Arial" panose="020B0604020202020204" pitchFamily="34" charset="0"/>
              <a:buChar char="•"/>
            </a:pPr>
            <a:r>
              <a:rPr lang="lt-LT" sz="4000" b="0" i="0" dirty="0">
                <a:solidFill>
                  <a:srgbClr val="002060"/>
                </a:solidFill>
                <a:effectLst/>
                <a:latin typeface="-apple-system"/>
              </a:rPr>
              <a:t> </a:t>
            </a:r>
            <a:r>
              <a:rPr lang="lt-LT" sz="4000" b="0" i="0" dirty="0" err="1">
                <a:solidFill>
                  <a:srgbClr val="002060"/>
                </a:solidFill>
                <a:effectLst/>
                <a:latin typeface="-apple-system"/>
              </a:rPr>
              <a:t>Agricultural</a:t>
            </a:r>
            <a:r>
              <a:rPr lang="lt-LT" sz="4000" b="0" i="0" dirty="0">
                <a:solidFill>
                  <a:srgbClr val="002060"/>
                </a:solidFill>
                <a:effectLst/>
                <a:latin typeface="-apple-system"/>
              </a:rPr>
              <a:t> </a:t>
            </a:r>
            <a:r>
              <a:rPr lang="lt-LT" sz="4000" b="0" i="0" dirty="0" err="1">
                <a:solidFill>
                  <a:srgbClr val="002060"/>
                </a:solidFill>
                <a:effectLst/>
                <a:latin typeface="-apple-system"/>
              </a:rPr>
              <a:t>machinery</a:t>
            </a:r>
            <a:endParaRPr lang="lt-LT" sz="4000" b="0" i="0" dirty="0">
              <a:solidFill>
                <a:srgbClr val="002060"/>
              </a:solidFill>
              <a:effectLst/>
              <a:latin typeface="-apple-system"/>
            </a:endParaRPr>
          </a:p>
        </p:txBody>
      </p:sp>
      <p:pic>
        <p:nvPicPr>
          <p:cNvPr id="7" name="Paveikslėlio vietos rezervavimo ženklas 6" descr="Paveikslėlis, kuriame yra kalnų dviratis, laukas, miestas&#10;&#10;Automatiškai sugeneruotas aprašymas">
            <a:extLst>
              <a:ext uri="{FF2B5EF4-FFF2-40B4-BE49-F238E27FC236}">
                <a16:creationId xmlns:a16="http://schemas.microsoft.com/office/drawing/2014/main" id="{9EB26A57-AC52-40DB-8B85-337969E76DD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669" r="12669"/>
          <a:stretch>
            <a:fillRect/>
          </a:stretch>
        </p:blipFill>
        <p:spPr>
          <a:xfrm>
            <a:off x="836613" y="995447"/>
            <a:ext cx="5990072" cy="4607748"/>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DF) A review of amber and copal occurrences in Africa and their  paleontological significance">
            <a:extLst>
              <a:ext uri="{FF2B5EF4-FFF2-40B4-BE49-F238E27FC236}">
                <a16:creationId xmlns:a16="http://schemas.microsoft.com/office/drawing/2014/main" id="{C1C568E4-1F5F-4DCF-BD76-D27DA4D1FF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2413" y="1031195"/>
            <a:ext cx="4572000" cy="4572000"/>
          </a:xfrm>
          <a:prstGeom prst="rect">
            <a:avLst/>
          </a:prstGeom>
          <a:solidFill>
            <a:srgbClr val="FFFFFF"/>
          </a:solidFill>
          <a:ln w="38100">
            <a:solidFill>
              <a:schemeClr val="bg1"/>
            </a:solidFill>
          </a:ln>
          <a:extLst>
            <a:ext uri="{909E8E84-426E-40DD-AFC4-6F175D3DCCD1}">
              <a14:hiddenFill xmlns:a14="http://schemas.microsoft.com/office/drawing/2010/main">
                <a:solidFill>
                  <a:srgbClr val="FFFFFF"/>
                </a:solidFill>
              </a14:hiddenFill>
            </a:ext>
          </a:extLst>
        </p:spPr>
      </p:pic>
      <p:sp>
        <p:nvSpPr>
          <p:cNvPr id="6" name="Turinio vietos rezervavimo ženklas 5">
            <a:extLst>
              <a:ext uri="{FF2B5EF4-FFF2-40B4-BE49-F238E27FC236}">
                <a16:creationId xmlns:a16="http://schemas.microsoft.com/office/drawing/2014/main" id="{919AFC3C-C14C-4503-B88F-C7EEF344CC42}"/>
              </a:ext>
            </a:extLst>
          </p:cNvPr>
          <p:cNvSpPr>
            <a:spLocks noGrp="1"/>
          </p:cNvSpPr>
          <p:nvPr>
            <p:ph type="body" sz="half" idx="2"/>
          </p:nvPr>
        </p:nvSpPr>
        <p:spPr>
          <a:xfrm>
            <a:off x="7019361" y="1400150"/>
            <a:ext cx="4572000" cy="2432814"/>
          </a:xfrm>
        </p:spPr>
        <p:txBody>
          <a:bodyPr>
            <a:noAutofit/>
          </a:bodyPr>
          <a:lstStyle/>
          <a:p>
            <a:pPr marL="0" indent="0" algn="just">
              <a:buNone/>
            </a:pPr>
            <a:r>
              <a:rPr lang="en-US" sz="4000" b="0" i="0" dirty="0">
                <a:effectLst/>
              </a:rPr>
              <a:t>Another industry of some significance is the processing of amber.</a:t>
            </a:r>
            <a:endParaRPr lang="lt-LT" sz="4000" dirty="0"/>
          </a:p>
        </p:txBody>
      </p:sp>
    </p:spTree>
    <p:extLst>
      <p:ext uri="{BB962C8B-B14F-4D97-AF65-F5344CB8AC3E}">
        <p14:creationId xmlns:p14="http://schemas.microsoft.com/office/powerpoint/2010/main" val="29182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Gamtos iliustracija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5_TF03431377" id="{0C2853EC-1ECD-4152-A428-C61102A371B0}" vid="{6F6216AD-9016-493B-9106-344882587320}"/>
    </a:ext>
  </a:extLst>
</a:theme>
</file>

<file path=ppt/theme/theme2.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542866019FD6724A9AED61EEC2531CEF" ma:contentTypeVersion="32" ma:contentTypeDescription="Kurkite naują dokumentą." ma:contentTypeScope="" ma:versionID="22159fec9f28b77678248c048a5728b6">
  <xsd:schema xmlns:xsd="http://www.w3.org/2001/XMLSchema" xmlns:xs="http://www.w3.org/2001/XMLSchema" xmlns:p="http://schemas.microsoft.com/office/2006/metadata/properties" xmlns:ns3="6596ea18-525c-427d-9f7d-61dfcd55f6e0" xmlns:ns4="b39f66ee-06f4-447a-9d89-4a62c976c28b" targetNamespace="http://schemas.microsoft.com/office/2006/metadata/properties" ma:root="true" ma:fieldsID="b01ea9e6e467cb73fcf11767cb317bc0" ns3:_="" ns4:_="">
    <xsd:import namespace="6596ea18-525c-427d-9f7d-61dfcd55f6e0"/>
    <xsd:import namespace="b39f66ee-06f4-447a-9d89-4a62c976c28b"/>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6ea18-525c-427d-9f7d-61dfcd55f6e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f66ee-06f4-447a-9d89-4a62c976c28b" elementFormDefault="qualified">
    <xsd:import namespace="http://schemas.microsoft.com/office/2006/documentManagement/types"/>
    <xsd:import namespace="http://schemas.microsoft.com/office/infopath/2007/PartnerControls"/>
    <xsd:element name="SharedWithUsers" ma:index="2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Bendrinta su išsamia informacija" ma:internalName="SharedWithDetails" ma:readOnly="true">
      <xsd:simpleType>
        <xsd:restriction base="dms:Note">
          <xsd:maxLength value="255"/>
        </xsd:restriction>
      </xsd:simpleType>
    </xsd:element>
    <xsd:element name="SharingHintHash" ma:index="30" nillable="true" ma:displayName="Bendrinimo užuominos maiš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6596ea18-525c-427d-9f7d-61dfcd55f6e0" xsi:nil="true"/>
    <TeamsChannelId xmlns="6596ea18-525c-427d-9f7d-61dfcd55f6e0" xsi:nil="true"/>
    <Invited_Students xmlns="6596ea18-525c-427d-9f7d-61dfcd55f6e0" xsi:nil="true"/>
    <IsNotebookLocked xmlns="6596ea18-525c-427d-9f7d-61dfcd55f6e0" xsi:nil="true"/>
    <Templates xmlns="6596ea18-525c-427d-9f7d-61dfcd55f6e0" xsi:nil="true"/>
    <Self_Registration_Enabled xmlns="6596ea18-525c-427d-9f7d-61dfcd55f6e0" xsi:nil="true"/>
    <Distribution_Groups xmlns="6596ea18-525c-427d-9f7d-61dfcd55f6e0" xsi:nil="true"/>
    <LMS_Mappings xmlns="6596ea18-525c-427d-9f7d-61dfcd55f6e0" xsi:nil="true"/>
    <Is_Collaboration_Space_Locked xmlns="6596ea18-525c-427d-9f7d-61dfcd55f6e0" xsi:nil="true"/>
    <CultureName xmlns="6596ea18-525c-427d-9f7d-61dfcd55f6e0" xsi:nil="true"/>
    <AppVersion xmlns="6596ea18-525c-427d-9f7d-61dfcd55f6e0" xsi:nil="true"/>
    <NotebookType xmlns="6596ea18-525c-427d-9f7d-61dfcd55f6e0" xsi:nil="true"/>
    <FolderType xmlns="6596ea18-525c-427d-9f7d-61dfcd55f6e0" xsi:nil="true"/>
    <Teachers xmlns="6596ea18-525c-427d-9f7d-61dfcd55f6e0">
      <UserInfo>
        <DisplayName/>
        <AccountId xsi:nil="true"/>
        <AccountType/>
      </UserInfo>
    </Teachers>
    <Student_Groups xmlns="6596ea18-525c-427d-9f7d-61dfcd55f6e0">
      <UserInfo>
        <DisplayName/>
        <AccountId xsi:nil="true"/>
        <AccountType/>
      </UserInfo>
    </Student_Groups>
    <Invited_Teachers xmlns="6596ea18-525c-427d-9f7d-61dfcd55f6e0" xsi:nil="true"/>
    <Math_Settings xmlns="6596ea18-525c-427d-9f7d-61dfcd55f6e0" xsi:nil="true"/>
    <Owner xmlns="6596ea18-525c-427d-9f7d-61dfcd55f6e0">
      <UserInfo>
        <DisplayName/>
        <AccountId xsi:nil="true"/>
        <AccountType/>
      </UserInfo>
    </Owner>
    <Students xmlns="6596ea18-525c-427d-9f7d-61dfcd55f6e0">
      <UserInfo>
        <DisplayName/>
        <AccountId xsi:nil="true"/>
        <AccountType/>
      </UserInfo>
    </Students>
    <DefaultSectionNames xmlns="6596ea18-525c-427d-9f7d-61dfcd55f6e0" xsi:nil="true"/>
  </documentManagement>
</p:properties>
</file>

<file path=customXml/itemProps1.xml><?xml version="1.0" encoding="utf-8"?>
<ds:datastoreItem xmlns:ds="http://schemas.openxmlformats.org/officeDocument/2006/customXml" ds:itemID="{AA108CF0-0117-4236-8E9E-6CD71CAB0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6ea18-525c-427d-9f7d-61dfcd55f6e0"/>
    <ds:schemaRef ds:uri="b39f66ee-06f4-447a-9d89-4a62c976c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413907-3337-4EB7-93E2-BB8FF02C3AAC}">
  <ds:schemaRefs>
    <ds:schemaRef ds:uri="http://schemas.microsoft.com/sharepoint/v3/contenttype/forms"/>
  </ds:schemaRefs>
</ds:datastoreItem>
</file>

<file path=customXml/itemProps3.xml><?xml version="1.0" encoding="utf-8"?>
<ds:datastoreItem xmlns:ds="http://schemas.openxmlformats.org/officeDocument/2006/customXml" ds:itemID="{5E709195-D379-443B-880F-5BD80906C250}">
  <ds:schemaRefs>
    <ds:schemaRef ds:uri="http://schemas.microsoft.com/office/infopath/2007/PartnerControls"/>
    <ds:schemaRef ds:uri="http://purl.org/dc/elements/1.1/"/>
    <ds:schemaRef ds:uri="http://schemas.microsoft.com/office/2006/metadata/properties"/>
    <ds:schemaRef ds:uri="b39f66ee-06f4-447a-9d89-4a62c976c28b"/>
    <ds:schemaRef ds:uri="http://purl.org/dc/terms/"/>
    <ds:schemaRef ds:uri="http://schemas.openxmlformats.org/package/2006/metadata/core-properties"/>
    <ds:schemaRef ds:uri="http://schemas.microsoft.com/office/2006/documentManagement/types"/>
    <ds:schemaRef ds:uri="6596ea18-525c-427d-9f7d-61dfcd55f6e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Pateiktis gamtos tema su iliustruotu kraštovaizdžiu (plačiaekranė)</Template>
  <TotalTime>111</TotalTime>
  <Words>650</Words>
  <Application>Microsoft Office PowerPoint</Application>
  <PresentationFormat>Plačiaekranė</PresentationFormat>
  <Paragraphs>76</Paragraphs>
  <Slides>22</Slides>
  <Notes>6</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22</vt:i4>
      </vt:variant>
    </vt:vector>
  </HeadingPairs>
  <TitlesOfParts>
    <vt:vector size="26" baseType="lpstr">
      <vt:lpstr>-apple-system</vt:lpstr>
      <vt:lpstr>Arial</vt:lpstr>
      <vt:lpstr>Segoe Print</vt:lpstr>
      <vt:lpstr>Gamtos iliustracija 16 x 9</vt:lpstr>
      <vt:lpstr>About Lithuania</vt:lpstr>
      <vt:lpstr> Which of these countries does Lithuania *not* share a border with?</vt:lpstr>
      <vt:lpstr>„PowerPoint“ pateiktis</vt:lpstr>
      <vt:lpstr> In the south-west, Lithuania borders on the Kaliningrad district of Russia.</vt:lpstr>
      <vt:lpstr>„PowerPoint“ pateiktis</vt:lpstr>
      <vt:lpstr>What is the capital of Lithuania?</vt:lpstr>
      <vt:lpstr>„PowerPoint“ pateiktis</vt:lpstr>
      <vt:lpstr>Which of the following is *not* an important Lithuanian industry?</vt:lpstr>
      <vt:lpstr>„PowerPoint“ pateiktis</vt:lpstr>
      <vt:lpstr>In which year did Lithuania gain actual independence from the Soviet Union?</vt:lpstr>
      <vt:lpstr>„PowerPoint“ pateiktis</vt:lpstr>
      <vt:lpstr>What is the approximate area of Lithuania?</vt:lpstr>
      <vt:lpstr>„PowerPoint“ pateiktis</vt:lpstr>
      <vt:lpstr>Which of these was the not an ethnic minority of any significant size in Lithuania? </vt:lpstr>
      <vt:lpstr>„PowerPoint“ pateiktis</vt:lpstr>
      <vt:lpstr>What is the approximate population of Lithuania?</vt:lpstr>
      <vt:lpstr>„PowerPoint“ pateiktis</vt:lpstr>
      <vt:lpstr>What is the country's main port?</vt:lpstr>
      <vt:lpstr>„PowerPoint“ pateiktis</vt:lpstr>
      <vt:lpstr>From 1795-1917 most of the present territory of Lithuania was part of the Russian Empire. Apart from Russian influence, what was predominant foreign cultural influence in the period c.1600-1800?</vt:lpstr>
      <vt:lpstr>„PowerPoint“ pateiktis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Lithuania</dc:title>
  <dc:creator>v.markeviciene</dc:creator>
  <cp:lastModifiedBy>Virgilija Markevičienė</cp:lastModifiedBy>
  <cp:revision>1</cp:revision>
  <dcterms:created xsi:type="dcterms:W3CDTF">2021-11-02T18:09:44Z</dcterms:created>
  <dcterms:modified xsi:type="dcterms:W3CDTF">2021-11-02T20:01:06Z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0x010100542866019FD6724A9AED61EEC2531CEF</vt:lpwstr>
  </property>
</Properties>
</file>