
<file path=[Content_Types].xml><?xml version="1.0" encoding="utf-8"?>
<Types xmlns="http://schemas.openxmlformats.org/package/2006/content-types">
  <Default Extension="1" ContentType="image/jpeg"/>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2" r:id="rId3"/>
    <p:sldId id="259" r:id="rId4"/>
    <p:sldId id="263" r:id="rId5"/>
    <p:sldId id="264" r:id="rId6"/>
    <p:sldId id="260" r:id="rId7"/>
    <p:sldId id="261" r:id="rId8"/>
    <p:sldId id="269" r:id="rId9"/>
    <p:sldId id="266" r:id="rId10"/>
    <p:sldId id="267" r:id="rId11"/>
    <p:sldId id="270" r:id="rId12"/>
    <p:sldId id="268" r:id="rId13"/>
    <p:sldId id="271" r:id="rId14"/>
    <p:sldId id="272" r:id="rId15"/>
    <p:sldId id="273" r:id="rId16"/>
    <p:sldId id="277" r:id="rId17"/>
    <p:sldId id="274" r:id="rId18"/>
    <p:sldId id="275" r:id="rId19"/>
    <p:sldId id="278"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orica2131@gmail.com" initials="v" lastIdx="1" clrIdx="0">
    <p:extLst>
      <p:ext uri="{19B8F6BF-5375-455C-9EA6-DF929625EA0E}">
        <p15:presenceInfo xmlns:p15="http://schemas.microsoft.com/office/powerpoint/2012/main" userId="2efa67cfc806dd8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832"/>
    <a:srgbClr val="93D050"/>
    <a:srgbClr val="E5CEAF"/>
    <a:srgbClr val="5FAC6A"/>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804B3-B08F-4132-8DBB-668BDA78F6E3}" type="doc">
      <dgm:prSet loTypeId="urn:microsoft.com/office/officeart/2005/8/layout/process1" loCatId="process" qsTypeId="urn:microsoft.com/office/officeart/2005/8/quickstyle/3d3" qsCatId="3D" csTypeId="urn:microsoft.com/office/officeart/2005/8/colors/colorful5" csCatId="colorful" phldr="1"/>
      <dgm:spPr/>
      <dgm:t>
        <a:bodyPr/>
        <a:lstStyle/>
        <a:p>
          <a:endParaRPr lang="en-US"/>
        </a:p>
      </dgm:t>
    </dgm:pt>
    <dgm:pt modelId="{A3D47A48-51A8-4C50-939D-3125C5DFE7E4}">
      <dgm:prSet/>
      <dgm:spPr/>
      <dgm:t>
        <a:bodyPr/>
        <a:lstStyle/>
        <a:p>
          <a:r>
            <a:rPr lang="ro-RO" b="1"/>
            <a:t>Objectives:</a:t>
          </a:r>
          <a:endParaRPr lang="en-US"/>
        </a:p>
      </dgm:t>
    </dgm:pt>
    <dgm:pt modelId="{516960FD-96A7-4100-97BF-E1578C646F4A}" type="parTrans" cxnId="{B3E774B8-7E0D-444F-99CD-151B40098F2D}">
      <dgm:prSet/>
      <dgm:spPr/>
      <dgm:t>
        <a:bodyPr/>
        <a:lstStyle/>
        <a:p>
          <a:endParaRPr lang="en-US"/>
        </a:p>
      </dgm:t>
    </dgm:pt>
    <dgm:pt modelId="{7517B9B2-EAD4-4317-928F-C5E951A638FB}" type="sibTrans" cxnId="{B3E774B8-7E0D-444F-99CD-151B40098F2D}">
      <dgm:prSet/>
      <dgm:spPr/>
      <dgm:t>
        <a:bodyPr/>
        <a:lstStyle/>
        <a:p>
          <a:endParaRPr lang="en-US"/>
        </a:p>
      </dgm:t>
    </dgm:pt>
    <dgm:pt modelId="{86D4718D-C784-4F50-A2CF-DED8F7425522}">
      <dgm:prSet custT="1"/>
      <dgm:spPr/>
      <dgm:t>
        <a:bodyPr/>
        <a:lstStyle/>
        <a:p>
          <a:r>
            <a:rPr lang="en-US" sz="1500" b="1" dirty="0"/>
            <a:t>O1: Enhance the professional skills of 24 teaching staff from four partner organizations in designing both formal and nonformal educational activities focused on cultural heritage. This will be achieved through the use of Digital Games and</a:t>
          </a:r>
          <a:r>
            <a:rPr lang="ro-RO" sz="1500" b="1" dirty="0"/>
            <a:t> </a:t>
          </a:r>
          <a:r>
            <a:rPr lang="en-US" sz="1500" b="1" dirty="0"/>
            <a:t>Divergent Thinking in an inclusive context, facilitated by participation in two joint staff training events during the project.</a:t>
          </a:r>
          <a:endParaRPr lang="en-US" sz="1500" dirty="0"/>
        </a:p>
      </dgm:t>
    </dgm:pt>
    <dgm:pt modelId="{D97E08E5-A6E9-426C-80B6-72C61BD4DD72}" type="parTrans" cxnId="{2318D745-7C5A-456F-8E00-159052113619}">
      <dgm:prSet/>
      <dgm:spPr/>
      <dgm:t>
        <a:bodyPr/>
        <a:lstStyle/>
        <a:p>
          <a:endParaRPr lang="en-US"/>
        </a:p>
      </dgm:t>
    </dgm:pt>
    <dgm:pt modelId="{2B3BDABE-88F8-4480-960C-E2AB8F71AAB1}" type="sibTrans" cxnId="{2318D745-7C5A-456F-8E00-159052113619}">
      <dgm:prSet/>
      <dgm:spPr/>
      <dgm:t>
        <a:bodyPr/>
        <a:lstStyle/>
        <a:p>
          <a:endParaRPr lang="en-US"/>
        </a:p>
      </dgm:t>
    </dgm:pt>
    <dgm:pt modelId="{AAEE821B-E07B-4B81-AE9D-CB4A0F61AED4}">
      <dgm:prSet/>
      <dgm:spPr/>
      <dgm:t>
        <a:bodyPr/>
        <a:lstStyle/>
        <a:p>
          <a:r>
            <a:rPr lang="en-US" b="1" dirty="0"/>
            <a:t>O 2: Boost social inclusion and empower 240 pupils from the four partner organizations by 20% through the implementation</a:t>
          </a:r>
          <a:r>
            <a:rPr lang="ro-RO" b="1" dirty="0"/>
            <a:t> </a:t>
          </a:r>
          <a:r>
            <a:rPr lang="en-US" b="1" dirty="0"/>
            <a:t>of integrated measures tailored to their needs over the course of the project.</a:t>
          </a:r>
          <a:endParaRPr lang="en-US" dirty="0"/>
        </a:p>
      </dgm:t>
    </dgm:pt>
    <dgm:pt modelId="{328983D1-817B-441D-B7B8-29FE845DC838}" type="parTrans" cxnId="{F7EA7F30-6613-4437-80AB-003892A87945}">
      <dgm:prSet/>
      <dgm:spPr/>
      <dgm:t>
        <a:bodyPr/>
        <a:lstStyle/>
        <a:p>
          <a:endParaRPr lang="en-US"/>
        </a:p>
      </dgm:t>
    </dgm:pt>
    <dgm:pt modelId="{A08D851C-BB47-40B9-897C-01FC9FCDBFC8}" type="sibTrans" cxnId="{F7EA7F30-6613-4437-80AB-003892A87945}">
      <dgm:prSet/>
      <dgm:spPr/>
      <dgm:t>
        <a:bodyPr/>
        <a:lstStyle/>
        <a:p>
          <a:endParaRPr lang="en-US"/>
        </a:p>
      </dgm:t>
    </dgm:pt>
    <dgm:pt modelId="{CE9D9E0C-CE04-4C1E-B117-B1D72008D363}">
      <dgm:prSet/>
      <dgm:spPr/>
      <dgm:t>
        <a:bodyPr/>
        <a:lstStyle/>
        <a:p>
          <a:r>
            <a:rPr lang="en-US" b="1" dirty="0"/>
            <a:t>O 3: Improve the academic achievements of 240 students aged 11-15 from the four partner organizations by 10%. This will</a:t>
          </a:r>
          <a:r>
            <a:rPr lang="ro-RO" b="1" dirty="0"/>
            <a:t> </a:t>
          </a:r>
          <a:r>
            <a:rPr lang="en-US" b="1" dirty="0"/>
            <a:t>be accomplished by reducing school absenteeism by 60% and actively involving students in the project’s activities</a:t>
          </a:r>
          <a:endParaRPr lang="en-US" dirty="0"/>
        </a:p>
      </dgm:t>
    </dgm:pt>
    <dgm:pt modelId="{3561CCB1-54A0-4B16-B80C-9063ACDE45AF}" type="parTrans" cxnId="{5FFE79FD-2D65-4089-861F-11BC4829501D}">
      <dgm:prSet/>
      <dgm:spPr/>
      <dgm:t>
        <a:bodyPr/>
        <a:lstStyle/>
        <a:p>
          <a:endParaRPr lang="en-US"/>
        </a:p>
      </dgm:t>
    </dgm:pt>
    <dgm:pt modelId="{92C3D1FD-2D08-4410-8488-D8A41D762FBC}" type="sibTrans" cxnId="{5FFE79FD-2D65-4089-861F-11BC4829501D}">
      <dgm:prSet/>
      <dgm:spPr/>
      <dgm:t>
        <a:bodyPr/>
        <a:lstStyle/>
        <a:p>
          <a:endParaRPr lang="en-US"/>
        </a:p>
      </dgm:t>
    </dgm:pt>
    <dgm:pt modelId="{E3977FDF-72B5-442D-BFAE-F97BFDC10829}" type="pres">
      <dgm:prSet presAssocID="{817804B3-B08F-4132-8DBB-668BDA78F6E3}" presName="Name0" presStyleCnt="0">
        <dgm:presLayoutVars>
          <dgm:dir/>
          <dgm:resizeHandles val="exact"/>
        </dgm:presLayoutVars>
      </dgm:prSet>
      <dgm:spPr/>
    </dgm:pt>
    <dgm:pt modelId="{0FA61EAE-FB53-401F-9615-5A4402450901}" type="pres">
      <dgm:prSet presAssocID="{A3D47A48-51A8-4C50-939D-3125C5DFE7E4}" presName="node" presStyleLbl="node1" presStyleIdx="0" presStyleCnt="4" custScaleX="61871" custScaleY="58186">
        <dgm:presLayoutVars>
          <dgm:bulletEnabled val="1"/>
        </dgm:presLayoutVars>
      </dgm:prSet>
      <dgm:spPr/>
    </dgm:pt>
    <dgm:pt modelId="{4F50115C-DDD2-4904-93D6-AF5F152E774B}" type="pres">
      <dgm:prSet presAssocID="{7517B9B2-EAD4-4317-928F-C5E951A638FB}" presName="sibTrans" presStyleLbl="sibTrans2D1" presStyleIdx="0" presStyleCnt="3"/>
      <dgm:spPr/>
    </dgm:pt>
    <dgm:pt modelId="{FAFA2204-2F3C-408A-BBFA-5D1053685BD7}" type="pres">
      <dgm:prSet presAssocID="{7517B9B2-EAD4-4317-928F-C5E951A638FB}" presName="connectorText" presStyleLbl="sibTrans2D1" presStyleIdx="0" presStyleCnt="3"/>
      <dgm:spPr/>
    </dgm:pt>
    <dgm:pt modelId="{8EBF9AEB-0AEC-4FC4-9FD6-A5F8CA4D0261}" type="pres">
      <dgm:prSet presAssocID="{86D4718D-C784-4F50-A2CF-DED8F7425522}" presName="node" presStyleLbl="node1" presStyleIdx="1" presStyleCnt="4">
        <dgm:presLayoutVars>
          <dgm:bulletEnabled val="1"/>
        </dgm:presLayoutVars>
      </dgm:prSet>
      <dgm:spPr/>
    </dgm:pt>
    <dgm:pt modelId="{2D990C3D-C287-4A36-B8AD-B392CC7CDB68}" type="pres">
      <dgm:prSet presAssocID="{2B3BDABE-88F8-4480-960C-E2AB8F71AAB1}" presName="sibTrans" presStyleLbl="sibTrans2D1" presStyleIdx="1" presStyleCnt="3"/>
      <dgm:spPr/>
    </dgm:pt>
    <dgm:pt modelId="{1B4B3A63-C3C1-42AA-8891-D87D758342A6}" type="pres">
      <dgm:prSet presAssocID="{2B3BDABE-88F8-4480-960C-E2AB8F71AAB1}" presName="connectorText" presStyleLbl="sibTrans2D1" presStyleIdx="1" presStyleCnt="3"/>
      <dgm:spPr/>
    </dgm:pt>
    <dgm:pt modelId="{F0280AD9-DCF9-47E1-8E58-B303E1C8AEF8}" type="pres">
      <dgm:prSet presAssocID="{AAEE821B-E07B-4B81-AE9D-CB4A0F61AED4}" presName="node" presStyleLbl="node1" presStyleIdx="2" presStyleCnt="4">
        <dgm:presLayoutVars>
          <dgm:bulletEnabled val="1"/>
        </dgm:presLayoutVars>
      </dgm:prSet>
      <dgm:spPr/>
    </dgm:pt>
    <dgm:pt modelId="{9999B55A-E3A1-4F16-B519-6E28B66FC834}" type="pres">
      <dgm:prSet presAssocID="{A08D851C-BB47-40B9-897C-01FC9FCDBFC8}" presName="sibTrans" presStyleLbl="sibTrans2D1" presStyleIdx="2" presStyleCnt="3"/>
      <dgm:spPr/>
    </dgm:pt>
    <dgm:pt modelId="{B3DD9753-118E-4E8C-A006-A623A0273278}" type="pres">
      <dgm:prSet presAssocID="{A08D851C-BB47-40B9-897C-01FC9FCDBFC8}" presName="connectorText" presStyleLbl="sibTrans2D1" presStyleIdx="2" presStyleCnt="3"/>
      <dgm:spPr/>
    </dgm:pt>
    <dgm:pt modelId="{D2387D89-A2AC-41EF-943E-C454F4CE7971}" type="pres">
      <dgm:prSet presAssocID="{CE9D9E0C-CE04-4C1E-B117-B1D72008D363}" presName="node" presStyleLbl="node1" presStyleIdx="3" presStyleCnt="4">
        <dgm:presLayoutVars>
          <dgm:bulletEnabled val="1"/>
        </dgm:presLayoutVars>
      </dgm:prSet>
      <dgm:spPr/>
    </dgm:pt>
  </dgm:ptLst>
  <dgm:cxnLst>
    <dgm:cxn modelId="{2BC12607-CA38-4E0E-95E8-7FFC7B8A6A9E}" type="presOf" srcId="{7517B9B2-EAD4-4317-928F-C5E951A638FB}" destId="{FAFA2204-2F3C-408A-BBFA-5D1053685BD7}" srcOrd="1" destOrd="0" presId="urn:microsoft.com/office/officeart/2005/8/layout/process1"/>
    <dgm:cxn modelId="{E3D81611-AA66-42A0-84BE-B44EA10782D0}" type="presOf" srcId="{AAEE821B-E07B-4B81-AE9D-CB4A0F61AED4}" destId="{F0280AD9-DCF9-47E1-8E58-B303E1C8AEF8}" srcOrd="0" destOrd="0" presId="urn:microsoft.com/office/officeart/2005/8/layout/process1"/>
    <dgm:cxn modelId="{71E6F918-0FF4-4E07-ABF6-44D30924F3F5}" type="presOf" srcId="{86D4718D-C784-4F50-A2CF-DED8F7425522}" destId="{8EBF9AEB-0AEC-4FC4-9FD6-A5F8CA4D0261}" srcOrd="0" destOrd="0" presId="urn:microsoft.com/office/officeart/2005/8/layout/process1"/>
    <dgm:cxn modelId="{F7EA7F30-6613-4437-80AB-003892A87945}" srcId="{817804B3-B08F-4132-8DBB-668BDA78F6E3}" destId="{AAEE821B-E07B-4B81-AE9D-CB4A0F61AED4}" srcOrd="2" destOrd="0" parTransId="{328983D1-817B-441D-B7B8-29FE845DC838}" sibTransId="{A08D851C-BB47-40B9-897C-01FC9FCDBFC8}"/>
    <dgm:cxn modelId="{1045D136-A1A0-468F-A678-7B49259621EE}" type="presOf" srcId="{2B3BDABE-88F8-4480-960C-E2AB8F71AAB1}" destId="{1B4B3A63-C3C1-42AA-8891-D87D758342A6}" srcOrd="1" destOrd="0" presId="urn:microsoft.com/office/officeart/2005/8/layout/process1"/>
    <dgm:cxn modelId="{2318D745-7C5A-456F-8E00-159052113619}" srcId="{817804B3-B08F-4132-8DBB-668BDA78F6E3}" destId="{86D4718D-C784-4F50-A2CF-DED8F7425522}" srcOrd="1" destOrd="0" parTransId="{D97E08E5-A6E9-426C-80B6-72C61BD4DD72}" sibTransId="{2B3BDABE-88F8-4480-960C-E2AB8F71AAB1}"/>
    <dgm:cxn modelId="{3BD55655-224E-4086-ADAA-C6AAF4D1CEE7}" type="presOf" srcId="{7517B9B2-EAD4-4317-928F-C5E951A638FB}" destId="{4F50115C-DDD2-4904-93D6-AF5F152E774B}" srcOrd="0" destOrd="0" presId="urn:microsoft.com/office/officeart/2005/8/layout/process1"/>
    <dgm:cxn modelId="{ECC78076-FF64-4555-8183-C528E6A7BD31}" type="presOf" srcId="{A08D851C-BB47-40B9-897C-01FC9FCDBFC8}" destId="{9999B55A-E3A1-4F16-B519-6E28B66FC834}" srcOrd="0" destOrd="0" presId="urn:microsoft.com/office/officeart/2005/8/layout/process1"/>
    <dgm:cxn modelId="{E87E3188-0E3F-4314-BAD7-5EA6C2A4F6AD}" type="presOf" srcId="{A08D851C-BB47-40B9-897C-01FC9FCDBFC8}" destId="{B3DD9753-118E-4E8C-A006-A623A0273278}" srcOrd="1" destOrd="0" presId="urn:microsoft.com/office/officeart/2005/8/layout/process1"/>
    <dgm:cxn modelId="{B3E774B8-7E0D-444F-99CD-151B40098F2D}" srcId="{817804B3-B08F-4132-8DBB-668BDA78F6E3}" destId="{A3D47A48-51A8-4C50-939D-3125C5DFE7E4}" srcOrd="0" destOrd="0" parTransId="{516960FD-96A7-4100-97BF-E1578C646F4A}" sibTransId="{7517B9B2-EAD4-4317-928F-C5E951A638FB}"/>
    <dgm:cxn modelId="{451DC1D6-9630-4A72-ADF4-84699088D747}" type="presOf" srcId="{CE9D9E0C-CE04-4C1E-B117-B1D72008D363}" destId="{D2387D89-A2AC-41EF-943E-C454F4CE7971}" srcOrd="0" destOrd="0" presId="urn:microsoft.com/office/officeart/2005/8/layout/process1"/>
    <dgm:cxn modelId="{3780ABE4-8756-4F8E-BECB-40C2F533C3EF}" type="presOf" srcId="{A3D47A48-51A8-4C50-939D-3125C5DFE7E4}" destId="{0FA61EAE-FB53-401F-9615-5A4402450901}" srcOrd="0" destOrd="0" presId="urn:microsoft.com/office/officeart/2005/8/layout/process1"/>
    <dgm:cxn modelId="{B8174DEA-23E3-4923-83A8-D499630EE334}" type="presOf" srcId="{2B3BDABE-88F8-4480-960C-E2AB8F71AAB1}" destId="{2D990C3D-C287-4A36-B8AD-B392CC7CDB68}" srcOrd="0" destOrd="0" presId="urn:microsoft.com/office/officeart/2005/8/layout/process1"/>
    <dgm:cxn modelId="{823748FC-CAE3-4B87-88F8-9EBC9958E451}" type="presOf" srcId="{817804B3-B08F-4132-8DBB-668BDA78F6E3}" destId="{E3977FDF-72B5-442D-BFAE-F97BFDC10829}" srcOrd="0" destOrd="0" presId="urn:microsoft.com/office/officeart/2005/8/layout/process1"/>
    <dgm:cxn modelId="{5FFE79FD-2D65-4089-861F-11BC4829501D}" srcId="{817804B3-B08F-4132-8DBB-668BDA78F6E3}" destId="{CE9D9E0C-CE04-4C1E-B117-B1D72008D363}" srcOrd="3" destOrd="0" parTransId="{3561CCB1-54A0-4B16-B80C-9063ACDE45AF}" sibTransId="{92C3D1FD-2D08-4410-8488-D8A41D762FBC}"/>
    <dgm:cxn modelId="{22A54CEC-57DE-4336-B816-712DD031E1A2}" type="presParOf" srcId="{E3977FDF-72B5-442D-BFAE-F97BFDC10829}" destId="{0FA61EAE-FB53-401F-9615-5A4402450901}" srcOrd="0" destOrd="0" presId="urn:microsoft.com/office/officeart/2005/8/layout/process1"/>
    <dgm:cxn modelId="{EB1D4202-5B83-4942-9A3C-A47EC347F1F0}" type="presParOf" srcId="{E3977FDF-72B5-442D-BFAE-F97BFDC10829}" destId="{4F50115C-DDD2-4904-93D6-AF5F152E774B}" srcOrd="1" destOrd="0" presId="urn:microsoft.com/office/officeart/2005/8/layout/process1"/>
    <dgm:cxn modelId="{A33D9158-5F8A-4733-BDDD-382F86D803CB}" type="presParOf" srcId="{4F50115C-DDD2-4904-93D6-AF5F152E774B}" destId="{FAFA2204-2F3C-408A-BBFA-5D1053685BD7}" srcOrd="0" destOrd="0" presId="urn:microsoft.com/office/officeart/2005/8/layout/process1"/>
    <dgm:cxn modelId="{D0D956E5-C448-4B01-8A76-B532CBEEE7BA}" type="presParOf" srcId="{E3977FDF-72B5-442D-BFAE-F97BFDC10829}" destId="{8EBF9AEB-0AEC-4FC4-9FD6-A5F8CA4D0261}" srcOrd="2" destOrd="0" presId="urn:microsoft.com/office/officeart/2005/8/layout/process1"/>
    <dgm:cxn modelId="{39048C3B-EEE9-4B52-BE6C-9A9861BBE6C9}" type="presParOf" srcId="{E3977FDF-72B5-442D-BFAE-F97BFDC10829}" destId="{2D990C3D-C287-4A36-B8AD-B392CC7CDB68}" srcOrd="3" destOrd="0" presId="urn:microsoft.com/office/officeart/2005/8/layout/process1"/>
    <dgm:cxn modelId="{08315816-31DD-4DEC-AC95-63443112C15F}" type="presParOf" srcId="{2D990C3D-C287-4A36-B8AD-B392CC7CDB68}" destId="{1B4B3A63-C3C1-42AA-8891-D87D758342A6}" srcOrd="0" destOrd="0" presId="urn:microsoft.com/office/officeart/2005/8/layout/process1"/>
    <dgm:cxn modelId="{A50906C3-3FAF-4368-96BE-9FA16CE4B8A4}" type="presParOf" srcId="{E3977FDF-72B5-442D-BFAE-F97BFDC10829}" destId="{F0280AD9-DCF9-47E1-8E58-B303E1C8AEF8}" srcOrd="4" destOrd="0" presId="urn:microsoft.com/office/officeart/2005/8/layout/process1"/>
    <dgm:cxn modelId="{FE09052F-7E1B-4F4B-81EE-DCA5E5E2A09D}" type="presParOf" srcId="{E3977FDF-72B5-442D-BFAE-F97BFDC10829}" destId="{9999B55A-E3A1-4F16-B519-6E28B66FC834}" srcOrd="5" destOrd="0" presId="urn:microsoft.com/office/officeart/2005/8/layout/process1"/>
    <dgm:cxn modelId="{27C3C981-E77D-43EA-8017-F98AFC6B9D39}" type="presParOf" srcId="{9999B55A-E3A1-4F16-B519-6E28B66FC834}" destId="{B3DD9753-118E-4E8C-A006-A623A0273278}" srcOrd="0" destOrd="0" presId="urn:microsoft.com/office/officeart/2005/8/layout/process1"/>
    <dgm:cxn modelId="{4D993661-7261-43EF-A11D-01810B6BB591}" type="presParOf" srcId="{E3977FDF-72B5-442D-BFAE-F97BFDC10829}" destId="{D2387D89-A2AC-41EF-943E-C454F4CE797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281377-05D3-48B9-BB57-39D97BBCA5B3}" type="doc">
      <dgm:prSet loTypeId="urn:microsoft.com/office/officeart/2005/8/layout/process1" loCatId="process" qsTypeId="urn:microsoft.com/office/officeart/2005/8/quickstyle/simple1" qsCatId="simple" csTypeId="urn:microsoft.com/office/officeart/2005/8/colors/colorful1" csCatId="colorful"/>
      <dgm:spPr/>
      <dgm:t>
        <a:bodyPr/>
        <a:lstStyle/>
        <a:p>
          <a:endParaRPr lang="en-US"/>
        </a:p>
      </dgm:t>
    </dgm:pt>
    <dgm:pt modelId="{E3299F05-D847-4EEC-81BB-DD873EE0DC15}">
      <dgm:prSet/>
      <dgm:spPr/>
      <dgm:t>
        <a:bodyPr/>
        <a:lstStyle/>
        <a:p>
          <a:r>
            <a:rPr lang="en-US" b="1" dirty="0"/>
            <a:t>During the mobilities / activities, all the teams will have a leader to ensure good communication and cooperation and equal positions to each partner.</a:t>
          </a:r>
          <a:endParaRPr lang="en-US" dirty="0"/>
        </a:p>
      </dgm:t>
    </dgm:pt>
    <dgm:pt modelId="{119895A2-37A8-4EE1-99AC-EDF940A5151C}" type="parTrans" cxnId="{8FEBAD3B-7784-4EC4-B1E1-FAED357832D9}">
      <dgm:prSet/>
      <dgm:spPr/>
      <dgm:t>
        <a:bodyPr/>
        <a:lstStyle/>
        <a:p>
          <a:endParaRPr lang="en-US"/>
        </a:p>
      </dgm:t>
    </dgm:pt>
    <dgm:pt modelId="{57846D1A-2767-4666-A8A1-87892C4FE2CC}" type="sibTrans" cxnId="{8FEBAD3B-7784-4EC4-B1E1-FAED357832D9}">
      <dgm:prSet/>
      <dgm:spPr/>
      <dgm:t>
        <a:bodyPr/>
        <a:lstStyle/>
        <a:p>
          <a:endParaRPr lang="en-US"/>
        </a:p>
      </dgm:t>
    </dgm:pt>
    <dgm:pt modelId="{5B23809C-211A-4AF1-8C8E-D11FA0748703}">
      <dgm:prSet/>
      <dgm:spPr/>
      <dgm:t>
        <a:bodyPr/>
        <a:lstStyle/>
        <a:p>
          <a:r>
            <a:rPr lang="en-US" b="1"/>
            <a:t>The host coordinator will provide contact info of the school, of the hotel and of the embassies of the participants` country and emergency protocols.</a:t>
          </a:r>
          <a:endParaRPr lang="en-US"/>
        </a:p>
      </dgm:t>
    </dgm:pt>
    <dgm:pt modelId="{B93C516B-B421-4A84-8D80-6E700A301709}" type="parTrans" cxnId="{1EC494D6-744B-48F7-AC2A-C92E1F26EAA8}">
      <dgm:prSet/>
      <dgm:spPr/>
      <dgm:t>
        <a:bodyPr/>
        <a:lstStyle/>
        <a:p>
          <a:endParaRPr lang="en-US"/>
        </a:p>
      </dgm:t>
    </dgm:pt>
    <dgm:pt modelId="{327AD96A-37AC-450E-80CF-C730B05800D4}" type="sibTrans" cxnId="{1EC494D6-744B-48F7-AC2A-C92E1F26EAA8}">
      <dgm:prSet/>
      <dgm:spPr/>
      <dgm:t>
        <a:bodyPr/>
        <a:lstStyle/>
        <a:p>
          <a:endParaRPr lang="en-US"/>
        </a:p>
      </dgm:t>
    </dgm:pt>
    <dgm:pt modelId="{67B2013B-76DA-4D17-85B7-23DF57605310}">
      <dgm:prSet/>
      <dgm:spPr/>
      <dgm:t>
        <a:bodyPr/>
        <a:lstStyle/>
        <a:p>
          <a:r>
            <a:rPr lang="en-US" b="1"/>
            <a:t>Before the mobilities, each participant will purchase the health insurance, will make sure that the travel papers are valid. Any updates or changes will be sent by email or messaging apps.</a:t>
          </a:r>
          <a:endParaRPr lang="en-US"/>
        </a:p>
      </dgm:t>
    </dgm:pt>
    <dgm:pt modelId="{8AD254D9-06E7-4D8B-B787-A5BB54BF4A5F}" type="parTrans" cxnId="{6A6AAB0F-6205-43D1-B49E-214C7F618319}">
      <dgm:prSet/>
      <dgm:spPr/>
      <dgm:t>
        <a:bodyPr/>
        <a:lstStyle/>
        <a:p>
          <a:endParaRPr lang="en-US"/>
        </a:p>
      </dgm:t>
    </dgm:pt>
    <dgm:pt modelId="{A4FD3682-A823-4C81-ADE3-52928BC5E478}" type="sibTrans" cxnId="{6A6AAB0F-6205-43D1-B49E-214C7F618319}">
      <dgm:prSet/>
      <dgm:spPr/>
      <dgm:t>
        <a:bodyPr/>
        <a:lstStyle/>
        <a:p>
          <a:endParaRPr lang="en-US"/>
        </a:p>
      </dgm:t>
    </dgm:pt>
    <dgm:pt modelId="{95F6A315-41FE-4CEE-AF10-9EF41CEC3772}">
      <dgm:prSet/>
      <dgm:spPr/>
      <dgm:t>
        <a:bodyPr/>
        <a:lstStyle/>
        <a:p>
          <a:r>
            <a:rPr lang="en-US" b="1"/>
            <a:t>In case a teacher can no longer participate to a mobility for objective reasons, a reserve will be designed.</a:t>
          </a:r>
          <a:endParaRPr lang="en-US"/>
        </a:p>
      </dgm:t>
    </dgm:pt>
    <dgm:pt modelId="{E0B6384C-FE3C-42B8-A466-C83EAC2CB960}" type="parTrans" cxnId="{79C50F21-BB3D-4CB7-96B5-5E230ED6D5D7}">
      <dgm:prSet/>
      <dgm:spPr/>
      <dgm:t>
        <a:bodyPr/>
        <a:lstStyle/>
        <a:p>
          <a:endParaRPr lang="en-US"/>
        </a:p>
      </dgm:t>
    </dgm:pt>
    <dgm:pt modelId="{5E232FCB-F854-46B9-B7E3-E464DA857783}" type="sibTrans" cxnId="{79C50F21-BB3D-4CB7-96B5-5E230ED6D5D7}">
      <dgm:prSet/>
      <dgm:spPr/>
      <dgm:t>
        <a:bodyPr/>
        <a:lstStyle/>
        <a:p>
          <a:endParaRPr lang="en-US"/>
        </a:p>
      </dgm:t>
    </dgm:pt>
    <dgm:pt modelId="{D400C037-4C62-420F-9DF3-E5BCFD5652AC}" type="pres">
      <dgm:prSet presAssocID="{7B281377-05D3-48B9-BB57-39D97BBCA5B3}" presName="Name0" presStyleCnt="0">
        <dgm:presLayoutVars>
          <dgm:dir/>
          <dgm:resizeHandles val="exact"/>
        </dgm:presLayoutVars>
      </dgm:prSet>
      <dgm:spPr/>
    </dgm:pt>
    <dgm:pt modelId="{62E3E6E1-433D-4A52-875D-E71807FDF896}" type="pres">
      <dgm:prSet presAssocID="{E3299F05-D847-4EEC-81BB-DD873EE0DC15}" presName="node" presStyleLbl="node1" presStyleIdx="0" presStyleCnt="4">
        <dgm:presLayoutVars>
          <dgm:bulletEnabled val="1"/>
        </dgm:presLayoutVars>
      </dgm:prSet>
      <dgm:spPr/>
    </dgm:pt>
    <dgm:pt modelId="{6ECA0158-79A9-41DE-8046-76AD01441139}" type="pres">
      <dgm:prSet presAssocID="{57846D1A-2767-4666-A8A1-87892C4FE2CC}" presName="sibTrans" presStyleLbl="sibTrans2D1" presStyleIdx="0" presStyleCnt="3"/>
      <dgm:spPr/>
    </dgm:pt>
    <dgm:pt modelId="{4C8B8BC1-A682-4935-9C36-68C80790D997}" type="pres">
      <dgm:prSet presAssocID="{57846D1A-2767-4666-A8A1-87892C4FE2CC}" presName="connectorText" presStyleLbl="sibTrans2D1" presStyleIdx="0" presStyleCnt="3"/>
      <dgm:spPr/>
    </dgm:pt>
    <dgm:pt modelId="{429EA7EC-F886-4437-A4E2-3798A1CF7004}" type="pres">
      <dgm:prSet presAssocID="{5B23809C-211A-4AF1-8C8E-D11FA0748703}" presName="node" presStyleLbl="node1" presStyleIdx="1" presStyleCnt="4">
        <dgm:presLayoutVars>
          <dgm:bulletEnabled val="1"/>
        </dgm:presLayoutVars>
      </dgm:prSet>
      <dgm:spPr/>
    </dgm:pt>
    <dgm:pt modelId="{EBC51252-D2FD-487F-BB27-31BB8CF7F757}" type="pres">
      <dgm:prSet presAssocID="{327AD96A-37AC-450E-80CF-C730B05800D4}" presName="sibTrans" presStyleLbl="sibTrans2D1" presStyleIdx="1" presStyleCnt="3"/>
      <dgm:spPr/>
    </dgm:pt>
    <dgm:pt modelId="{CA6BF079-406F-44E5-B0C5-7DC2B5E8DC74}" type="pres">
      <dgm:prSet presAssocID="{327AD96A-37AC-450E-80CF-C730B05800D4}" presName="connectorText" presStyleLbl="sibTrans2D1" presStyleIdx="1" presStyleCnt="3"/>
      <dgm:spPr/>
    </dgm:pt>
    <dgm:pt modelId="{02F30E79-B479-4883-A79E-7D53F1301329}" type="pres">
      <dgm:prSet presAssocID="{67B2013B-76DA-4D17-85B7-23DF57605310}" presName="node" presStyleLbl="node1" presStyleIdx="2" presStyleCnt="4">
        <dgm:presLayoutVars>
          <dgm:bulletEnabled val="1"/>
        </dgm:presLayoutVars>
      </dgm:prSet>
      <dgm:spPr/>
    </dgm:pt>
    <dgm:pt modelId="{6BF1C64A-CD05-4C7C-BA90-3CF977B9BC7F}" type="pres">
      <dgm:prSet presAssocID="{A4FD3682-A823-4C81-ADE3-52928BC5E478}" presName="sibTrans" presStyleLbl="sibTrans2D1" presStyleIdx="2" presStyleCnt="3"/>
      <dgm:spPr/>
    </dgm:pt>
    <dgm:pt modelId="{82247352-2D03-4E62-B001-5BEDBA15B453}" type="pres">
      <dgm:prSet presAssocID="{A4FD3682-A823-4C81-ADE3-52928BC5E478}" presName="connectorText" presStyleLbl="sibTrans2D1" presStyleIdx="2" presStyleCnt="3"/>
      <dgm:spPr/>
    </dgm:pt>
    <dgm:pt modelId="{F0B1D47A-3D3B-48A5-BEF7-09A602E10B5A}" type="pres">
      <dgm:prSet presAssocID="{95F6A315-41FE-4CEE-AF10-9EF41CEC3772}" presName="node" presStyleLbl="node1" presStyleIdx="3" presStyleCnt="4">
        <dgm:presLayoutVars>
          <dgm:bulletEnabled val="1"/>
        </dgm:presLayoutVars>
      </dgm:prSet>
      <dgm:spPr/>
    </dgm:pt>
  </dgm:ptLst>
  <dgm:cxnLst>
    <dgm:cxn modelId="{6A6AAB0F-6205-43D1-B49E-214C7F618319}" srcId="{7B281377-05D3-48B9-BB57-39D97BBCA5B3}" destId="{67B2013B-76DA-4D17-85B7-23DF57605310}" srcOrd="2" destOrd="0" parTransId="{8AD254D9-06E7-4D8B-B787-A5BB54BF4A5F}" sibTransId="{A4FD3682-A823-4C81-ADE3-52928BC5E478}"/>
    <dgm:cxn modelId="{CFBDCA12-9784-4473-943F-366A78FACB4F}" type="presOf" srcId="{5B23809C-211A-4AF1-8C8E-D11FA0748703}" destId="{429EA7EC-F886-4437-A4E2-3798A1CF7004}" srcOrd="0" destOrd="0" presId="urn:microsoft.com/office/officeart/2005/8/layout/process1"/>
    <dgm:cxn modelId="{4626371E-8ED4-46DC-BE1A-605B2054D22C}" type="presOf" srcId="{327AD96A-37AC-450E-80CF-C730B05800D4}" destId="{CA6BF079-406F-44E5-B0C5-7DC2B5E8DC74}" srcOrd="1" destOrd="0" presId="urn:microsoft.com/office/officeart/2005/8/layout/process1"/>
    <dgm:cxn modelId="{79C50F21-BB3D-4CB7-96B5-5E230ED6D5D7}" srcId="{7B281377-05D3-48B9-BB57-39D97BBCA5B3}" destId="{95F6A315-41FE-4CEE-AF10-9EF41CEC3772}" srcOrd="3" destOrd="0" parTransId="{E0B6384C-FE3C-42B8-A466-C83EAC2CB960}" sibTransId="{5E232FCB-F854-46B9-B7E3-E464DA857783}"/>
    <dgm:cxn modelId="{8FEBAD3B-7784-4EC4-B1E1-FAED357832D9}" srcId="{7B281377-05D3-48B9-BB57-39D97BBCA5B3}" destId="{E3299F05-D847-4EEC-81BB-DD873EE0DC15}" srcOrd="0" destOrd="0" parTransId="{119895A2-37A8-4EE1-99AC-EDF940A5151C}" sibTransId="{57846D1A-2767-4666-A8A1-87892C4FE2CC}"/>
    <dgm:cxn modelId="{2807144B-F2B3-49C5-9B2D-E493DB580E03}" type="presOf" srcId="{7B281377-05D3-48B9-BB57-39D97BBCA5B3}" destId="{D400C037-4C62-420F-9DF3-E5BCFD5652AC}" srcOrd="0" destOrd="0" presId="urn:microsoft.com/office/officeart/2005/8/layout/process1"/>
    <dgm:cxn modelId="{8125C271-8F4D-427D-9CA6-4F7BCB77570B}" type="presOf" srcId="{95F6A315-41FE-4CEE-AF10-9EF41CEC3772}" destId="{F0B1D47A-3D3B-48A5-BEF7-09A602E10B5A}" srcOrd="0" destOrd="0" presId="urn:microsoft.com/office/officeart/2005/8/layout/process1"/>
    <dgm:cxn modelId="{AC01AB53-A9CA-4B37-A63F-7717DEE41C5A}" type="presOf" srcId="{A4FD3682-A823-4C81-ADE3-52928BC5E478}" destId="{82247352-2D03-4E62-B001-5BEDBA15B453}" srcOrd="1" destOrd="0" presId="urn:microsoft.com/office/officeart/2005/8/layout/process1"/>
    <dgm:cxn modelId="{59636F7D-1E66-46D4-8E4F-02425AF30AC4}" type="presOf" srcId="{A4FD3682-A823-4C81-ADE3-52928BC5E478}" destId="{6BF1C64A-CD05-4C7C-BA90-3CF977B9BC7F}" srcOrd="0" destOrd="0" presId="urn:microsoft.com/office/officeart/2005/8/layout/process1"/>
    <dgm:cxn modelId="{27834290-D46D-4C92-AEF8-DEB45A53E559}" type="presOf" srcId="{E3299F05-D847-4EEC-81BB-DD873EE0DC15}" destId="{62E3E6E1-433D-4A52-875D-E71807FDF896}" srcOrd="0" destOrd="0" presId="urn:microsoft.com/office/officeart/2005/8/layout/process1"/>
    <dgm:cxn modelId="{0F22B595-4CCD-486B-BBE5-C659A4706E03}" type="presOf" srcId="{57846D1A-2767-4666-A8A1-87892C4FE2CC}" destId="{4C8B8BC1-A682-4935-9C36-68C80790D997}" srcOrd="1" destOrd="0" presId="urn:microsoft.com/office/officeart/2005/8/layout/process1"/>
    <dgm:cxn modelId="{AADDB5A9-5D76-4C22-BEE0-77695ED3523D}" type="presOf" srcId="{327AD96A-37AC-450E-80CF-C730B05800D4}" destId="{EBC51252-D2FD-487F-BB27-31BB8CF7F757}" srcOrd="0" destOrd="0" presId="urn:microsoft.com/office/officeart/2005/8/layout/process1"/>
    <dgm:cxn modelId="{EA60E6B6-C809-4398-9FE0-C086AA6CF990}" type="presOf" srcId="{57846D1A-2767-4666-A8A1-87892C4FE2CC}" destId="{6ECA0158-79A9-41DE-8046-76AD01441139}" srcOrd="0" destOrd="0" presId="urn:microsoft.com/office/officeart/2005/8/layout/process1"/>
    <dgm:cxn modelId="{1EC494D6-744B-48F7-AC2A-C92E1F26EAA8}" srcId="{7B281377-05D3-48B9-BB57-39D97BBCA5B3}" destId="{5B23809C-211A-4AF1-8C8E-D11FA0748703}" srcOrd="1" destOrd="0" parTransId="{B93C516B-B421-4A84-8D80-6E700A301709}" sibTransId="{327AD96A-37AC-450E-80CF-C730B05800D4}"/>
    <dgm:cxn modelId="{C29934E3-1F9E-479D-ABCE-6DB01D137ABB}" type="presOf" srcId="{67B2013B-76DA-4D17-85B7-23DF57605310}" destId="{02F30E79-B479-4883-A79E-7D53F1301329}" srcOrd="0" destOrd="0" presId="urn:microsoft.com/office/officeart/2005/8/layout/process1"/>
    <dgm:cxn modelId="{A3F5C23A-7EE7-4BA4-9122-A2BD07C890AD}" type="presParOf" srcId="{D400C037-4C62-420F-9DF3-E5BCFD5652AC}" destId="{62E3E6E1-433D-4A52-875D-E71807FDF896}" srcOrd="0" destOrd="0" presId="urn:microsoft.com/office/officeart/2005/8/layout/process1"/>
    <dgm:cxn modelId="{65F05421-3B96-4BF8-A2CE-3B17AFD59464}" type="presParOf" srcId="{D400C037-4C62-420F-9DF3-E5BCFD5652AC}" destId="{6ECA0158-79A9-41DE-8046-76AD01441139}" srcOrd="1" destOrd="0" presId="urn:microsoft.com/office/officeart/2005/8/layout/process1"/>
    <dgm:cxn modelId="{EB911C99-32CC-4149-91A4-F18ED6BCC4F9}" type="presParOf" srcId="{6ECA0158-79A9-41DE-8046-76AD01441139}" destId="{4C8B8BC1-A682-4935-9C36-68C80790D997}" srcOrd="0" destOrd="0" presId="urn:microsoft.com/office/officeart/2005/8/layout/process1"/>
    <dgm:cxn modelId="{76823D0A-ED4A-44ED-ABE5-C53CCFEEC326}" type="presParOf" srcId="{D400C037-4C62-420F-9DF3-E5BCFD5652AC}" destId="{429EA7EC-F886-4437-A4E2-3798A1CF7004}" srcOrd="2" destOrd="0" presId="urn:microsoft.com/office/officeart/2005/8/layout/process1"/>
    <dgm:cxn modelId="{8CC1F7DD-4BE6-4708-B3F7-5F8C02F3A028}" type="presParOf" srcId="{D400C037-4C62-420F-9DF3-E5BCFD5652AC}" destId="{EBC51252-D2FD-487F-BB27-31BB8CF7F757}" srcOrd="3" destOrd="0" presId="urn:microsoft.com/office/officeart/2005/8/layout/process1"/>
    <dgm:cxn modelId="{5C9CD7D7-297F-4FC4-8A7A-5CFE97480D75}" type="presParOf" srcId="{EBC51252-D2FD-487F-BB27-31BB8CF7F757}" destId="{CA6BF079-406F-44E5-B0C5-7DC2B5E8DC74}" srcOrd="0" destOrd="0" presId="urn:microsoft.com/office/officeart/2005/8/layout/process1"/>
    <dgm:cxn modelId="{1EC2DD45-A3AB-4DD8-9F56-4242C189CE46}" type="presParOf" srcId="{D400C037-4C62-420F-9DF3-E5BCFD5652AC}" destId="{02F30E79-B479-4883-A79E-7D53F1301329}" srcOrd="4" destOrd="0" presId="urn:microsoft.com/office/officeart/2005/8/layout/process1"/>
    <dgm:cxn modelId="{E0788F1A-C9F0-4A1D-A890-7A3EBA3709B6}" type="presParOf" srcId="{D400C037-4C62-420F-9DF3-E5BCFD5652AC}" destId="{6BF1C64A-CD05-4C7C-BA90-3CF977B9BC7F}" srcOrd="5" destOrd="0" presId="urn:microsoft.com/office/officeart/2005/8/layout/process1"/>
    <dgm:cxn modelId="{36FCF202-65C7-4991-B120-823AD10E4FFD}" type="presParOf" srcId="{6BF1C64A-CD05-4C7C-BA90-3CF977B9BC7F}" destId="{82247352-2D03-4E62-B001-5BEDBA15B453}" srcOrd="0" destOrd="0" presId="urn:microsoft.com/office/officeart/2005/8/layout/process1"/>
    <dgm:cxn modelId="{384A4A96-8F5D-4F31-8905-D75254BA95A3}" type="presParOf" srcId="{D400C037-4C62-420F-9DF3-E5BCFD5652AC}" destId="{F0B1D47A-3D3B-48A5-BEF7-09A602E10B5A}"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95FFB4-34FC-4284-8EDD-3436DAC3760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5667AE9-F99C-4CAE-8F2F-2B6C77E0532B}">
      <dgm:prSet/>
      <dgm:spPr/>
      <dgm:t>
        <a:bodyPr/>
        <a:lstStyle/>
        <a:p>
          <a:r>
            <a:rPr lang="ro-RO" b="1" dirty="0"/>
            <a:t>Project </a:t>
          </a:r>
          <a:r>
            <a:rPr lang="ro-RO" b="1" dirty="0" err="1"/>
            <a:t>results</a:t>
          </a:r>
          <a:r>
            <a:rPr lang="ro-RO" b="1" dirty="0"/>
            <a:t>:</a:t>
          </a:r>
          <a:endParaRPr lang="en-US" dirty="0"/>
        </a:p>
      </dgm:t>
    </dgm:pt>
    <dgm:pt modelId="{676A3113-A30F-4919-A8AC-04B5BFA54016}" type="parTrans" cxnId="{6912D05C-A675-4E77-83C6-1BA4F3DE150E}">
      <dgm:prSet/>
      <dgm:spPr/>
      <dgm:t>
        <a:bodyPr/>
        <a:lstStyle/>
        <a:p>
          <a:endParaRPr lang="en-US"/>
        </a:p>
      </dgm:t>
    </dgm:pt>
    <dgm:pt modelId="{46749F49-11A2-451F-9644-D8D7B30333C1}" type="sibTrans" cxnId="{6912D05C-A675-4E77-83C6-1BA4F3DE150E}">
      <dgm:prSet/>
      <dgm:spPr/>
      <dgm:t>
        <a:bodyPr/>
        <a:lstStyle/>
        <a:p>
          <a:endParaRPr lang="en-US"/>
        </a:p>
      </dgm:t>
    </dgm:pt>
    <dgm:pt modelId="{22FE91ED-F265-43E3-80A4-076969A12621}">
      <dgm:prSet/>
      <dgm:spPr/>
      <dgm:t>
        <a:bodyPr/>
        <a:lstStyle/>
        <a:p>
          <a:r>
            <a:rPr lang="en-US" b="1" dirty="0"/>
            <a:t>Enhance </a:t>
          </a:r>
          <a:r>
            <a:rPr lang="ro-RO" b="1" dirty="0" err="1"/>
            <a:t>by</a:t>
          </a:r>
          <a:r>
            <a:rPr lang="ro-RO" b="1" dirty="0"/>
            <a:t> 20% </a:t>
          </a:r>
          <a:r>
            <a:rPr lang="en-US" b="1" dirty="0"/>
            <a:t>teaching </a:t>
          </a:r>
          <a:r>
            <a:rPr lang="ro-RO" b="1" dirty="0" err="1"/>
            <a:t>proficiency</a:t>
          </a:r>
          <a:r>
            <a:rPr lang="ro-RO" b="1" dirty="0"/>
            <a:t> for 24 </a:t>
          </a:r>
          <a:r>
            <a:rPr lang="ro-RO" b="1" dirty="0" err="1"/>
            <a:t>teachers</a:t>
          </a:r>
          <a:r>
            <a:rPr lang="ro-RO" b="1" dirty="0"/>
            <a:t> in</a:t>
          </a:r>
          <a:r>
            <a:rPr lang="en-US" b="1" dirty="0"/>
            <a:t> </a:t>
          </a:r>
          <a:r>
            <a:rPr lang="ro-RO" b="1" dirty="0"/>
            <a:t>D</a:t>
          </a:r>
          <a:r>
            <a:rPr lang="en-US" b="1" dirty="0" err="1"/>
            <a:t>ivergent</a:t>
          </a:r>
          <a:r>
            <a:rPr lang="en-US" b="1" dirty="0"/>
            <a:t> </a:t>
          </a:r>
          <a:r>
            <a:rPr lang="ro-RO" b="1" dirty="0"/>
            <a:t>T</a:t>
          </a:r>
          <a:r>
            <a:rPr lang="en-US" b="1" dirty="0" err="1"/>
            <a:t>hinking</a:t>
          </a:r>
          <a:endParaRPr lang="en-US" dirty="0"/>
        </a:p>
      </dgm:t>
    </dgm:pt>
    <dgm:pt modelId="{978F7D8C-C592-4D98-ADE4-5993D0BE4443}" type="parTrans" cxnId="{24C98301-3002-48B2-89D8-61194FD6477C}">
      <dgm:prSet/>
      <dgm:spPr/>
      <dgm:t>
        <a:bodyPr/>
        <a:lstStyle/>
        <a:p>
          <a:endParaRPr lang="en-US"/>
        </a:p>
      </dgm:t>
    </dgm:pt>
    <dgm:pt modelId="{272A1155-2225-485C-BE9D-A01EE79C12FB}" type="sibTrans" cxnId="{24C98301-3002-48B2-89D8-61194FD6477C}">
      <dgm:prSet/>
      <dgm:spPr/>
      <dgm:t>
        <a:bodyPr/>
        <a:lstStyle/>
        <a:p>
          <a:endParaRPr lang="en-US"/>
        </a:p>
      </dgm:t>
    </dgm:pt>
    <dgm:pt modelId="{6C8E5234-1076-44E2-B10F-D11D82592591}">
      <dgm:prSet/>
      <dgm:spPr/>
      <dgm:t>
        <a:bodyPr/>
        <a:lstStyle/>
        <a:p>
          <a:r>
            <a:rPr lang="en-US" b="1" dirty="0"/>
            <a:t>Promote social inclusion and reduce absenteeism</a:t>
          </a:r>
          <a:r>
            <a:rPr lang="ro-RO" b="1" dirty="0"/>
            <a:t> </a:t>
          </a:r>
          <a:r>
            <a:rPr lang="ro-RO" b="1" dirty="0" err="1"/>
            <a:t>by</a:t>
          </a:r>
          <a:r>
            <a:rPr lang="ro-RO" b="1" dirty="0"/>
            <a:t> 60% for 240 </a:t>
          </a:r>
          <a:r>
            <a:rPr lang="ro-RO" b="1" dirty="0" err="1"/>
            <a:t>students</a:t>
          </a:r>
          <a:endParaRPr lang="en-US" dirty="0"/>
        </a:p>
      </dgm:t>
    </dgm:pt>
    <dgm:pt modelId="{21296B1E-FA93-4947-95EC-D0FF2B2B1EE2}" type="parTrans" cxnId="{DE883E62-A4D2-478D-BB10-B75208ECE52A}">
      <dgm:prSet/>
      <dgm:spPr/>
      <dgm:t>
        <a:bodyPr/>
        <a:lstStyle/>
        <a:p>
          <a:endParaRPr lang="en-US"/>
        </a:p>
      </dgm:t>
    </dgm:pt>
    <dgm:pt modelId="{D19B4075-A81D-4626-BA91-E75037BFB88F}" type="sibTrans" cxnId="{DE883E62-A4D2-478D-BB10-B75208ECE52A}">
      <dgm:prSet/>
      <dgm:spPr/>
      <dgm:t>
        <a:bodyPr/>
        <a:lstStyle/>
        <a:p>
          <a:endParaRPr lang="en-US"/>
        </a:p>
      </dgm:t>
    </dgm:pt>
    <dgm:pt modelId="{0D516077-7A6C-487D-98CE-2F99D8C0406D}">
      <dgm:prSet/>
      <dgm:spPr/>
      <dgm:t>
        <a:bodyPr/>
        <a:lstStyle/>
        <a:p>
          <a:r>
            <a:rPr lang="ro-RO" b="1" dirty="0" err="1"/>
            <a:t>Improvement</a:t>
          </a:r>
          <a:r>
            <a:rPr lang="ro-RO" b="1" dirty="0"/>
            <a:t> </a:t>
          </a:r>
          <a:r>
            <a:rPr lang="ro-RO" b="1" dirty="0" err="1"/>
            <a:t>by</a:t>
          </a:r>
          <a:r>
            <a:rPr lang="ro-RO" b="1" dirty="0"/>
            <a:t> 20% of </a:t>
          </a:r>
          <a:r>
            <a:rPr lang="ro-RO" b="1" dirty="0" err="1"/>
            <a:t>learning</a:t>
          </a:r>
          <a:r>
            <a:rPr lang="ro-RO" b="1" dirty="0"/>
            <a:t> </a:t>
          </a:r>
          <a:r>
            <a:rPr lang="ro-RO" b="1" dirty="0" err="1"/>
            <a:t>process</a:t>
          </a:r>
          <a:endParaRPr lang="en-US" dirty="0"/>
        </a:p>
      </dgm:t>
    </dgm:pt>
    <dgm:pt modelId="{C8ED89E3-A83D-461B-AFC2-A1F116639630}" type="parTrans" cxnId="{716A0F52-F661-4B59-94D8-6F4D761833F9}">
      <dgm:prSet/>
      <dgm:spPr/>
      <dgm:t>
        <a:bodyPr/>
        <a:lstStyle/>
        <a:p>
          <a:endParaRPr lang="en-US"/>
        </a:p>
      </dgm:t>
    </dgm:pt>
    <dgm:pt modelId="{CF63622B-8AB3-4B3D-A074-9ABCEA2F100A}" type="sibTrans" cxnId="{716A0F52-F661-4B59-94D8-6F4D761833F9}">
      <dgm:prSet/>
      <dgm:spPr/>
      <dgm:t>
        <a:bodyPr/>
        <a:lstStyle/>
        <a:p>
          <a:endParaRPr lang="en-US"/>
        </a:p>
      </dgm:t>
    </dgm:pt>
    <dgm:pt modelId="{3AA6DF8C-8EC4-4CA3-B7FD-DF36106B5409}">
      <dgm:prSet/>
      <dgm:spPr/>
      <dgm:t>
        <a:bodyPr/>
        <a:lstStyle/>
        <a:p>
          <a:r>
            <a:rPr lang="ro-RO" b="1" dirty="0" err="1"/>
            <a:t>Increasing</a:t>
          </a:r>
          <a:r>
            <a:rPr lang="ro-RO" b="1" dirty="0"/>
            <a:t> </a:t>
          </a:r>
          <a:r>
            <a:rPr lang="ro-RO" b="1" dirty="0" err="1"/>
            <a:t>by</a:t>
          </a:r>
          <a:r>
            <a:rPr lang="ro-RO" b="1" dirty="0"/>
            <a:t> 20% of creative </a:t>
          </a:r>
          <a:r>
            <a:rPr lang="ro-RO" b="1" dirty="0" err="1"/>
            <a:t>skills</a:t>
          </a:r>
          <a:r>
            <a:rPr lang="ro-RO" b="1" dirty="0"/>
            <a:t> </a:t>
          </a:r>
          <a:r>
            <a:rPr lang="ro-RO" b="1" dirty="0" err="1"/>
            <a:t>and</a:t>
          </a:r>
          <a:r>
            <a:rPr lang="ro-RO" b="1" dirty="0"/>
            <a:t> </a:t>
          </a:r>
          <a:r>
            <a:rPr lang="ro-RO" b="1" dirty="0" err="1"/>
            <a:t>Critical</a:t>
          </a:r>
          <a:r>
            <a:rPr lang="ro-RO" b="1" dirty="0"/>
            <a:t> </a:t>
          </a:r>
          <a:r>
            <a:rPr lang="ro-RO" b="1" dirty="0" err="1"/>
            <a:t>Thinking</a:t>
          </a:r>
          <a:endParaRPr lang="en-US" dirty="0"/>
        </a:p>
      </dgm:t>
    </dgm:pt>
    <dgm:pt modelId="{DD94F75B-D4EA-48DC-B7BA-73D73BCD9402}" type="parTrans" cxnId="{CA7429E7-E8B7-4678-883D-C29F2C8382CA}">
      <dgm:prSet/>
      <dgm:spPr/>
      <dgm:t>
        <a:bodyPr/>
        <a:lstStyle/>
        <a:p>
          <a:endParaRPr lang="en-US"/>
        </a:p>
      </dgm:t>
    </dgm:pt>
    <dgm:pt modelId="{F0F3307B-1E73-4679-8DCF-BA2F737A0303}" type="sibTrans" cxnId="{CA7429E7-E8B7-4678-883D-C29F2C8382CA}">
      <dgm:prSet/>
      <dgm:spPr/>
      <dgm:t>
        <a:bodyPr/>
        <a:lstStyle/>
        <a:p>
          <a:endParaRPr lang="en-US"/>
        </a:p>
      </dgm:t>
    </dgm:pt>
    <dgm:pt modelId="{E63BFAF1-4146-4E90-B41E-70800C43D555}">
      <dgm:prSet/>
      <dgm:spPr/>
      <dgm:t>
        <a:bodyPr/>
        <a:lstStyle/>
        <a:p>
          <a:r>
            <a:rPr lang="ro-RO" b="1" dirty="0" err="1"/>
            <a:t>Increasing</a:t>
          </a:r>
          <a:r>
            <a:rPr lang="ro-RO" b="1" dirty="0"/>
            <a:t> </a:t>
          </a:r>
          <a:r>
            <a:rPr lang="ro-RO" b="1" dirty="0" err="1"/>
            <a:t>by</a:t>
          </a:r>
          <a:r>
            <a:rPr lang="ro-RO" b="1" dirty="0"/>
            <a:t> 10% in basic </a:t>
          </a:r>
          <a:r>
            <a:rPr lang="ro-RO" b="1" dirty="0" err="1"/>
            <a:t>skills</a:t>
          </a:r>
          <a:r>
            <a:rPr lang="ro-RO" b="1" dirty="0"/>
            <a:t> </a:t>
          </a:r>
          <a:r>
            <a:rPr lang="ro-RO" b="1" dirty="0" err="1"/>
            <a:t>and</a:t>
          </a:r>
          <a:r>
            <a:rPr lang="ro-RO" b="1" dirty="0"/>
            <a:t> academic </a:t>
          </a:r>
          <a:r>
            <a:rPr lang="ro-RO" b="1" dirty="0" err="1"/>
            <a:t>success</a:t>
          </a:r>
          <a:endParaRPr lang="en-US" dirty="0"/>
        </a:p>
      </dgm:t>
    </dgm:pt>
    <dgm:pt modelId="{1329E32C-45AD-4B0A-968B-DB56ECEA54AA}" type="parTrans" cxnId="{911A31F5-A583-4A06-9788-33FB78238893}">
      <dgm:prSet/>
      <dgm:spPr/>
      <dgm:t>
        <a:bodyPr/>
        <a:lstStyle/>
        <a:p>
          <a:endParaRPr lang="en-US"/>
        </a:p>
      </dgm:t>
    </dgm:pt>
    <dgm:pt modelId="{0DBCE347-EF7F-49B6-ACFA-CE092B648E0A}" type="sibTrans" cxnId="{911A31F5-A583-4A06-9788-33FB78238893}">
      <dgm:prSet/>
      <dgm:spPr/>
      <dgm:t>
        <a:bodyPr/>
        <a:lstStyle/>
        <a:p>
          <a:endParaRPr lang="en-US"/>
        </a:p>
      </dgm:t>
    </dgm:pt>
    <dgm:pt modelId="{98A70E16-FD34-43D0-BD8D-25004269B798}">
      <dgm:prSet/>
      <dgm:spPr/>
      <dgm:t>
        <a:bodyPr/>
        <a:lstStyle/>
        <a:p>
          <a:r>
            <a:rPr lang="ro-RO" b="1" dirty="0" err="1"/>
            <a:t>Integrated</a:t>
          </a:r>
          <a:r>
            <a:rPr lang="ro-RO" b="1" dirty="0"/>
            <a:t> </a:t>
          </a:r>
          <a:r>
            <a:rPr lang="ro-RO" b="1" dirty="0" err="1"/>
            <a:t>curricula</a:t>
          </a:r>
          <a:endParaRPr lang="en-US" dirty="0"/>
        </a:p>
      </dgm:t>
    </dgm:pt>
    <dgm:pt modelId="{5B3B741D-6F3E-4495-9CD0-B583623820F8}" type="parTrans" cxnId="{D1F46BD4-C49A-4EDF-A0FA-AB3FDBBFF2FC}">
      <dgm:prSet/>
      <dgm:spPr/>
      <dgm:t>
        <a:bodyPr/>
        <a:lstStyle/>
        <a:p>
          <a:endParaRPr lang="en-US"/>
        </a:p>
      </dgm:t>
    </dgm:pt>
    <dgm:pt modelId="{D29AFDA6-3156-4751-9606-EFEE2DCF1FF1}" type="sibTrans" cxnId="{D1F46BD4-C49A-4EDF-A0FA-AB3FDBBFF2FC}">
      <dgm:prSet/>
      <dgm:spPr/>
      <dgm:t>
        <a:bodyPr/>
        <a:lstStyle/>
        <a:p>
          <a:endParaRPr lang="en-US"/>
        </a:p>
      </dgm:t>
    </dgm:pt>
    <dgm:pt modelId="{3A58C382-3AB9-419B-9EAE-4CEF1DE7AF48}">
      <dgm:prSet/>
      <dgm:spPr/>
      <dgm:t>
        <a:bodyPr/>
        <a:lstStyle/>
        <a:p>
          <a:r>
            <a:rPr lang="ro-RO" b="1" dirty="0"/>
            <a:t>OER </a:t>
          </a:r>
          <a:r>
            <a:rPr lang="ro-RO" b="1" dirty="0" err="1"/>
            <a:t>Guide</a:t>
          </a:r>
          <a:r>
            <a:rPr lang="ro-RO" b="1" dirty="0"/>
            <a:t> </a:t>
          </a:r>
          <a:r>
            <a:rPr lang="ro-RO" b="1" dirty="0" err="1"/>
            <a:t>with</a:t>
          </a:r>
          <a:r>
            <a:rPr lang="ro-RO" b="1" dirty="0"/>
            <a:t> ISBN </a:t>
          </a:r>
          <a:r>
            <a:rPr lang="ro-RO" b="1" dirty="0" err="1"/>
            <a:t>no</a:t>
          </a:r>
          <a:r>
            <a:rPr lang="ro-RO" b="1" dirty="0"/>
            <a:t>. for staff</a:t>
          </a:r>
          <a:endParaRPr lang="en-US" dirty="0"/>
        </a:p>
      </dgm:t>
    </dgm:pt>
    <dgm:pt modelId="{7DF6F4CD-E848-42A8-9EF5-4C92F6EEB988}" type="parTrans" cxnId="{FF35F863-6025-4EEA-B499-4DD83F82BBDF}">
      <dgm:prSet/>
      <dgm:spPr/>
      <dgm:t>
        <a:bodyPr/>
        <a:lstStyle/>
        <a:p>
          <a:endParaRPr lang="en-US"/>
        </a:p>
      </dgm:t>
    </dgm:pt>
    <dgm:pt modelId="{E03255E8-F631-46D7-8C44-DE165C43F157}" type="sibTrans" cxnId="{FF35F863-6025-4EEA-B499-4DD83F82BBDF}">
      <dgm:prSet/>
      <dgm:spPr/>
      <dgm:t>
        <a:bodyPr/>
        <a:lstStyle/>
        <a:p>
          <a:endParaRPr lang="en-US"/>
        </a:p>
      </dgm:t>
    </dgm:pt>
    <dgm:pt modelId="{3A0A1CB4-5DDE-495D-978E-DB362FC0698D}">
      <dgm:prSet/>
      <dgm:spPr/>
      <dgm:t>
        <a:bodyPr/>
        <a:lstStyle/>
        <a:p>
          <a:r>
            <a:rPr lang="ro-RO" b="1" dirty="0"/>
            <a:t>Website</a:t>
          </a:r>
          <a:endParaRPr lang="en-US" dirty="0"/>
        </a:p>
      </dgm:t>
    </dgm:pt>
    <dgm:pt modelId="{7B9CA1FC-20A9-402D-A5AF-7043C73B7743}" type="parTrans" cxnId="{8D57AF5D-0A23-4538-A788-F05CDBCC186A}">
      <dgm:prSet/>
      <dgm:spPr/>
      <dgm:t>
        <a:bodyPr/>
        <a:lstStyle/>
        <a:p>
          <a:endParaRPr lang="en-US"/>
        </a:p>
      </dgm:t>
    </dgm:pt>
    <dgm:pt modelId="{A839C9F5-C144-4DA1-8AF5-18E13819D04A}" type="sibTrans" cxnId="{8D57AF5D-0A23-4538-A788-F05CDBCC186A}">
      <dgm:prSet/>
      <dgm:spPr/>
      <dgm:t>
        <a:bodyPr/>
        <a:lstStyle/>
        <a:p>
          <a:endParaRPr lang="en-US"/>
        </a:p>
      </dgm:t>
    </dgm:pt>
    <dgm:pt modelId="{1ADFA84E-67BA-4905-A294-CEB34FFFFE8C}">
      <dgm:prSet/>
      <dgm:spPr/>
      <dgm:t>
        <a:bodyPr/>
        <a:lstStyle/>
        <a:p>
          <a:r>
            <a:rPr lang="ro-RO" b="1" dirty="0" err="1"/>
            <a:t>Twin</a:t>
          </a:r>
          <a:r>
            <a:rPr lang="en-US" b="1" dirty="0"/>
            <a:t> </a:t>
          </a:r>
          <a:r>
            <a:rPr lang="ro-RO" b="1" dirty="0" err="1"/>
            <a:t>space</a:t>
          </a:r>
          <a:endParaRPr lang="en-US" dirty="0"/>
        </a:p>
      </dgm:t>
    </dgm:pt>
    <dgm:pt modelId="{DF14B452-DF68-4BD7-AE2E-10D870EAFCD5}" type="parTrans" cxnId="{34D314AF-4F0C-4CA9-872B-5BE674D238C7}">
      <dgm:prSet/>
      <dgm:spPr/>
      <dgm:t>
        <a:bodyPr/>
        <a:lstStyle/>
        <a:p>
          <a:endParaRPr lang="en-US"/>
        </a:p>
      </dgm:t>
    </dgm:pt>
    <dgm:pt modelId="{6EEB498B-887D-467D-822C-410CFA28CC79}" type="sibTrans" cxnId="{34D314AF-4F0C-4CA9-872B-5BE674D238C7}">
      <dgm:prSet/>
      <dgm:spPr/>
      <dgm:t>
        <a:bodyPr/>
        <a:lstStyle/>
        <a:p>
          <a:endParaRPr lang="en-US"/>
        </a:p>
      </dgm:t>
    </dgm:pt>
    <dgm:pt modelId="{11294A74-B23F-48C8-A1BD-80183C72A191}">
      <dgm:prSet/>
      <dgm:spPr/>
      <dgm:t>
        <a:bodyPr/>
        <a:lstStyle/>
        <a:p>
          <a:r>
            <a:rPr lang="ro-RO" b="1" dirty="0"/>
            <a:t>E+PRP</a:t>
          </a:r>
          <a:endParaRPr lang="en-US" dirty="0"/>
        </a:p>
      </dgm:t>
    </dgm:pt>
    <dgm:pt modelId="{0C48716E-FCD2-4FC4-875E-CFD9BE036CB7}" type="parTrans" cxnId="{24CCF8F3-DFCE-4229-9832-8BE3B160C696}">
      <dgm:prSet/>
      <dgm:spPr/>
      <dgm:t>
        <a:bodyPr/>
        <a:lstStyle/>
        <a:p>
          <a:endParaRPr lang="en-US"/>
        </a:p>
      </dgm:t>
    </dgm:pt>
    <dgm:pt modelId="{F1CD5593-E41D-4F65-8718-5ADC7131555F}" type="sibTrans" cxnId="{24CCF8F3-DFCE-4229-9832-8BE3B160C696}">
      <dgm:prSet/>
      <dgm:spPr/>
      <dgm:t>
        <a:bodyPr/>
        <a:lstStyle/>
        <a:p>
          <a:endParaRPr lang="en-US"/>
        </a:p>
      </dgm:t>
    </dgm:pt>
    <dgm:pt modelId="{B7C73818-86AA-4596-B71B-00B412D66DD1}" type="pres">
      <dgm:prSet presAssocID="{FF95FFB4-34FC-4284-8EDD-3436DAC3760B}" presName="Name0" presStyleCnt="0">
        <dgm:presLayoutVars>
          <dgm:dir/>
          <dgm:animLvl val="lvl"/>
          <dgm:resizeHandles val="exact"/>
        </dgm:presLayoutVars>
      </dgm:prSet>
      <dgm:spPr/>
    </dgm:pt>
    <dgm:pt modelId="{4FE4BA40-483D-40C0-AFDE-8F36BD80B479}" type="pres">
      <dgm:prSet presAssocID="{35667AE9-F99C-4CAE-8F2F-2B6C77E0532B}" presName="composite" presStyleCnt="0"/>
      <dgm:spPr/>
    </dgm:pt>
    <dgm:pt modelId="{100FDDEF-71C4-41EB-8E88-D567788B8ADF}" type="pres">
      <dgm:prSet presAssocID="{35667AE9-F99C-4CAE-8F2F-2B6C77E0532B}" presName="parTx" presStyleLbl="alignNode1" presStyleIdx="0" presStyleCnt="1">
        <dgm:presLayoutVars>
          <dgm:chMax val="0"/>
          <dgm:chPref val="0"/>
          <dgm:bulletEnabled val="1"/>
        </dgm:presLayoutVars>
      </dgm:prSet>
      <dgm:spPr/>
    </dgm:pt>
    <dgm:pt modelId="{333D4E4C-23D5-479E-9CBC-4A802F726255}" type="pres">
      <dgm:prSet presAssocID="{35667AE9-F99C-4CAE-8F2F-2B6C77E0532B}" presName="desTx" presStyleLbl="alignAccFollowNode1" presStyleIdx="0" presStyleCnt="1">
        <dgm:presLayoutVars>
          <dgm:bulletEnabled val="1"/>
        </dgm:presLayoutVars>
      </dgm:prSet>
      <dgm:spPr/>
    </dgm:pt>
  </dgm:ptLst>
  <dgm:cxnLst>
    <dgm:cxn modelId="{24C98301-3002-48B2-89D8-61194FD6477C}" srcId="{35667AE9-F99C-4CAE-8F2F-2B6C77E0532B}" destId="{22FE91ED-F265-43E3-80A4-076969A12621}" srcOrd="0" destOrd="0" parTransId="{978F7D8C-C592-4D98-ADE4-5993D0BE4443}" sibTransId="{272A1155-2225-485C-BE9D-A01EE79C12FB}"/>
    <dgm:cxn modelId="{FA07AB18-A4A5-4F3E-8511-5E036430725E}" type="presOf" srcId="{3A0A1CB4-5DDE-495D-978E-DB362FC0698D}" destId="{333D4E4C-23D5-479E-9CBC-4A802F726255}" srcOrd="0" destOrd="7" presId="urn:microsoft.com/office/officeart/2005/8/layout/hList1"/>
    <dgm:cxn modelId="{74CC741A-6B75-488A-B6C9-003656D35C6D}" type="presOf" srcId="{22FE91ED-F265-43E3-80A4-076969A12621}" destId="{333D4E4C-23D5-479E-9CBC-4A802F726255}" srcOrd="0" destOrd="0" presId="urn:microsoft.com/office/officeart/2005/8/layout/hList1"/>
    <dgm:cxn modelId="{6912D05C-A675-4E77-83C6-1BA4F3DE150E}" srcId="{FF95FFB4-34FC-4284-8EDD-3436DAC3760B}" destId="{35667AE9-F99C-4CAE-8F2F-2B6C77E0532B}" srcOrd="0" destOrd="0" parTransId="{676A3113-A30F-4919-A8AC-04B5BFA54016}" sibTransId="{46749F49-11A2-451F-9644-D8D7B30333C1}"/>
    <dgm:cxn modelId="{8D57AF5D-0A23-4538-A788-F05CDBCC186A}" srcId="{35667AE9-F99C-4CAE-8F2F-2B6C77E0532B}" destId="{3A0A1CB4-5DDE-495D-978E-DB362FC0698D}" srcOrd="7" destOrd="0" parTransId="{7B9CA1FC-20A9-402D-A5AF-7043C73B7743}" sibTransId="{A839C9F5-C144-4DA1-8AF5-18E13819D04A}"/>
    <dgm:cxn modelId="{9ADF3B61-DE0B-4184-95C4-6B5209A7E4CC}" type="presOf" srcId="{0D516077-7A6C-487D-98CE-2F99D8C0406D}" destId="{333D4E4C-23D5-479E-9CBC-4A802F726255}" srcOrd="0" destOrd="2" presId="urn:microsoft.com/office/officeart/2005/8/layout/hList1"/>
    <dgm:cxn modelId="{DE883E62-A4D2-478D-BB10-B75208ECE52A}" srcId="{35667AE9-F99C-4CAE-8F2F-2B6C77E0532B}" destId="{6C8E5234-1076-44E2-B10F-D11D82592591}" srcOrd="1" destOrd="0" parTransId="{21296B1E-FA93-4947-95EC-D0FF2B2B1EE2}" sibTransId="{D19B4075-A81D-4626-BA91-E75037BFB88F}"/>
    <dgm:cxn modelId="{FF35F863-6025-4EEA-B499-4DD83F82BBDF}" srcId="{35667AE9-F99C-4CAE-8F2F-2B6C77E0532B}" destId="{3A58C382-3AB9-419B-9EAE-4CEF1DE7AF48}" srcOrd="6" destOrd="0" parTransId="{7DF6F4CD-E848-42A8-9EF5-4C92F6EEB988}" sibTransId="{E03255E8-F631-46D7-8C44-DE165C43F157}"/>
    <dgm:cxn modelId="{716A0F52-F661-4B59-94D8-6F4D761833F9}" srcId="{35667AE9-F99C-4CAE-8F2F-2B6C77E0532B}" destId="{0D516077-7A6C-487D-98CE-2F99D8C0406D}" srcOrd="2" destOrd="0" parTransId="{C8ED89E3-A83D-461B-AFC2-A1F116639630}" sibTransId="{CF63622B-8AB3-4B3D-A074-9ABCEA2F100A}"/>
    <dgm:cxn modelId="{4A146078-A97D-4B05-8037-92594B59CF27}" type="presOf" srcId="{6C8E5234-1076-44E2-B10F-D11D82592591}" destId="{333D4E4C-23D5-479E-9CBC-4A802F726255}" srcOrd="0" destOrd="1" presId="urn:microsoft.com/office/officeart/2005/8/layout/hList1"/>
    <dgm:cxn modelId="{3B4F9E8D-AA82-4DF0-B89D-01CE0EF6AE6B}" type="presOf" srcId="{35667AE9-F99C-4CAE-8F2F-2B6C77E0532B}" destId="{100FDDEF-71C4-41EB-8E88-D567788B8ADF}" srcOrd="0" destOrd="0" presId="urn:microsoft.com/office/officeart/2005/8/layout/hList1"/>
    <dgm:cxn modelId="{C41B9799-5C1B-4359-8031-0E1E5B123AA0}" type="presOf" srcId="{1ADFA84E-67BA-4905-A294-CEB34FFFFE8C}" destId="{333D4E4C-23D5-479E-9CBC-4A802F726255}" srcOrd="0" destOrd="8" presId="urn:microsoft.com/office/officeart/2005/8/layout/hList1"/>
    <dgm:cxn modelId="{055331AA-9132-4833-8503-885A810063C3}" type="presOf" srcId="{3AA6DF8C-8EC4-4CA3-B7FD-DF36106B5409}" destId="{333D4E4C-23D5-479E-9CBC-4A802F726255}" srcOrd="0" destOrd="3" presId="urn:microsoft.com/office/officeart/2005/8/layout/hList1"/>
    <dgm:cxn modelId="{34D314AF-4F0C-4CA9-872B-5BE674D238C7}" srcId="{35667AE9-F99C-4CAE-8F2F-2B6C77E0532B}" destId="{1ADFA84E-67BA-4905-A294-CEB34FFFFE8C}" srcOrd="8" destOrd="0" parTransId="{DF14B452-DF68-4BD7-AE2E-10D870EAFCD5}" sibTransId="{6EEB498B-887D-467D-822C-410CFA28CC79}"/>
    <dgm:cxn modelId="{9BBA7FB0-4575-464D-9A3E-8E5A35F2054B}" type="presOf" srcId="{98A70E16-FD34-43D0-BD8D-25004269B798}" destId="{333D4E4C-23D5-479E-9CBC-4A802F726255}" srcOrd="0" destOrd="5" presId="urn:microsoft.com/office/officeart/2005/8/layout/hList1"/>
    <dgm:cxn modelId="{0D9479BF-D9AD-4BB4-99F0-07B9D90313BD}" type="presOf" srcId="{3A58C382-3AB9-419B-9EAE-4CEF1DE7AF48}" destId="{333D4E4C-23D5-479E-9CBC-4A802F726255}" srcOrd="0" destOrd="6" presId="urn:microsoft.com/office/officeart/2005/8/layout/hList1"/>
    <dgm:cxn modelId="{D1F46BD4-C49A-4EDF-A0FA-AB3FDBBFF2FC}" srcId="{35667AE9-F99C-4CAE-8F2F-2B6C77E0532B}" destId="{98A70E16-FD34-43D0-BD8D-25004269B798}" srcOrd="5" destOrd="0" parTransId="{5B3B741D-6F3E-4495-9CD0-B583623820F8}" sibTransId="{D29AFDA6-3156-4751-9606-EFEE2DCF1FF1}"/>
    <dgm:cxn modelId="{24E760E2-3DA6-4B0F-AC1E-7B9987AF3A75}" type="presOf" srcId="{11294A74-B23F-48C8-A1BD-80183C72A191}" destId="{333D4E4C-23D5-479E-9CBC-4A802F726255}" srcOrd="0" destOrd="9" presId="urn:microsoft.com/office/officeart/2005/8/layout/hList1"/>
    <dgm:cxn modelId="{CA7429E7-E8B7-4678-883D-C29F2C8382CA}" srcId="{35667AE9-F99C-4CAE-8F2F-2B6C77E0532B}" destId="{3AA6DF8C-8EC4-4CA3-B7FD-DF36106B5409}" srcOrd="3" destOrd="0" parTransId="{DD94F75B-D4EA-48DC-B7BA-73D73BCD9402}" sibTransId="{F0F3307B-1E73-4679-8DCF-BA2F737A0303}"/>
    <dgm:cxn modelId="{24CCF8F3-DFCE-4229-9832-8BE3B160C696}" srcId="{35667AE9-F99C-4CAE-8F2F-2B6C77E0532B}" destId="{11294A74-B23F-48C8-A1BD-80183C72A191}" srcOrd="9" destOrd="0" parTransId="{0C48716E-FCD2-4FC4-875E-CFD9BE036CB7}" sibTransId="{F1CD5593-E41D-4F65-8718-5ADC7131555F}"/>
    <dgm:cxn modelId="{911A31F5-A583-4A06-9788-33FB78238893}" srcId="{35667AE9-F99C-4CAE-8F2F-2B6C77E0532B}" destId="{E63BFAF1-4146-4E90-B41E-70800C43D555}" srcOrd="4" destOrd="0" parTransId="{1329E32C-45AD-4B0A-968B-DB56ECEA54AA}" sibTransId="{0DBCE347-EF7F-49B6-ACFA-CE092B648E0A}"/>
    <dgm:cxn modelId="{52B679F8-C19A-419D-8116-9BACCBA88AA3}" type="presOf" srcId="{E63BFAF1-4146-4E90-B41E-70800C43D555}" destId="{333D4E4C-23D5-479E-9CBC-4A802F726255}" srcOrd="0" destOrd="4" presId="urn:microsoft.com/office/officeart/2005/8/layout/hList1"/>
    <dgm:cxn modelId="{FB58F2FD-6014-4696-B504-2AA6F3F6940D}" type="presOf" srcId="{FF95FFB4-34FC-4284-8EDD-3436DAC3760B}" destId="{B7C73818-86AA-4596-B71B-00B412D66DD1}" srcOrd="0" destOrd="0" presId="urn:microsoft.com/office/officeart/2005/8/layout/hList1"/>
    <dgm:cxn modelId="{10421F82-45D7-42A1-816C-FA011C2254AB}" type="presParOf" srcId="{B7C73818-86AA-4596-B71B-00B412D66DD1}" destId="{4FE4BA40-483D-40C0-AFDE-8F36BD80B479}" srcOrd="0" destOrd="0" presId="urn:microsoft.com/office/officeart/2005/8/layout/hList1"/>
    <dgm:cxn modelId="{E334A634-2924-45B8-AC08-4AD5D189A2A7}" type="presParOf" srcId="{4FE4BA40-483D-40C0-AFDE-8F36BD80B479}" destId="{100FDDEF-71C4-41EB-8E88-D567788B8ADF}" srcOrd="0" destOrd="0" presId="urn:microsoft.com/office/officeart/2005/8/layout/hList1"/>
    <dgm:cxn modelId="{A36800E6-50FF-4D3E-A134-1C626F91821C}" type="presParOf" srcId="{4FE4BA40-483D-40C0-AFDE-8F36BD80B479}" destId="{333D4E4C-23D5-479E-9CBC-4A802F72625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61EAE-FB53-401F-9615-5A4402450901}">
      <dsp:nvSpPr>
        <dsp:cNvPr id="0" name=""/>
        <dsp:cNvSpPr/>
      </dsp:nvSpPr>
      <dsp:spPr>
        <a:xfrm>
          <a:off x="131" y="1762186"/>
          <a:ext cx="1433125" cy="2599816"/>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b="1" kern="1200"/>
            <a:t>Objectives:</a:t>
          </a:r>
          <a:endParaRPr lang="en-US" sz="1700" kern="1200"/>
        </a:p>
      </dsp:txBody>
      <dsp:txXfrm>
        <a:off x="42106" y="1804161"/>
        <a:ext cx="1349175" cy="2515866"/>
      </dsp:txXfrm>
    </dsp:sp>
    <dsp:sp modelId="{4F50115C-DDD2-4904-93D6-AF5F152E774B}">
      <dsp:nvSpPr>
        <dsp:cNvPr id="0" name=""/>
        <dsp:cNvSpPr/>
      </dsp:nvSpPr>
      <dsp:spPr>
        <a:xfrm>
          <a:off x="1664888" y="2774872"/>
          <a:ext cx="491058" cy="574445"/>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64888" y="2889761"/>
        <a:ext cx="343741" cy="344667"/>
      </dsp:txXfrm>
    </dsp:sp>
    <dsp:sp modelId="{8EBF9AEB-0AEC-4FC4-9FD6-A5F8CA4D0261}">
      <dsp:nvSpPr>
        <dsp:cNvPr id="0" name=""/>
        <dsp:cNvSpPr/>
      </dsp:nvSpPr>
      <dsp:spPr>
        <a:xfrm>
          <a:off x="2359782" y="828037"/>
          <a:ext cx="2316312" cy="4468114"/>
        </a:xfrm>
        <a:prstGeom prst="roundRect">
          <a:avLst>
            <a:gd name="adj" fmla="val 10000"/>
          </a:avLst>
        </a:prstGeom>
        <a:solidFill>
          <a:schemeClr val="accent5">
            <a:hueOff val="1602711"/>
            <a:satOff val="-3255"/>
            <a:lumOff val="2092"/>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O1: Enhance the professional skills of 24 teaching staff from four partner organizations in designing both formal and nonformal educational activities focused on cultural heritage. This will be achieved through the use of Digital Games and</a:t>
          </a:r>
          <a:r>
            <a:rPr lang="ro-RO" sz="1500" b="1" kern="1200" dirty="0"/>
            <a:t> </a:t>
          </a:r>
          <a:r>
            <a:rPr lang="en-US" sz="1500" b="1" kern="1200" dirty="0"/>
            <a:t>Divergent Thinking in an inclusive context, facilitated by participation in two joint staff training events during the project.</a:t>
          </a:r>
          <a:endParaRPr lang="en-US" sz="1500" kern="1200" dirty="0"/>
        </a:p>
      </dsp:txBody>
      <dsp:txXfrm>
        <a:off x="2427624" y="895879"/>
        <a:ext cx="2180628" cy="4332430"/>
      </dsp:txXfrm>
    </dsp:sp>
    <dsp:sp modelId="{2D990C3D-C287-4A36-B8AD-B392CC7CDB68}">
      <dsp:nvSpPr>
        <dsp:cNvPr id="0" name=""/>
        <dsp:cNvSpPr/>
      </dsp:nvSpPr>
      <dsp:spPr>
        <a:xfrm>
          <a:off x="4907725" y="2774872"/>
          <a:ext cx="491058" cy="574445"/>
        </a:xfrm>
        <a:prstGeom prst="rightArrow">
          <a:avLst>
            <a:gd name="adj1" fmla="val 60000"/>
            <a:gd name="adj2" fmla="val 50000"/>
          </a:avLst>
        </a:prstGeom>
        <a:solidFill>
          <a:schemeClr val="accent5">
            <a:hueOff val="2404066"/>
            <a:satOff val="-4882"/>
            <a:lumOff val="313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907725" y="2889761"/>
        <a:ext cx="343741" cy="344667"/>
      </dsp:txXfrm>
    </dsp:sp>
    <dsp:sp modelId="{F0280AD9-DCF9-47E1-8E58-B303E1C8AEF8}">
      <dsp:nvSpPr>
        <dsp:cNvPr id="0" name=""/>
        <dsp:cNvSpPr/>
      </dsp:nvSpPr>
      <dsp:spPr>
        <a:xfrm>
          <a:off x="5602619" y="828037"/>
          <a:ext cx="2316312" cy="4468114"/>
        </a:xfrm>
        <a:prstGeom prst="roundRect">
          <a:avLst>
            <a:gd name="adj" fmla="val 10000"/>
          </a:avLst>
        </a:prstGeom>
        <a:solidFill>
          <a:schemeClr val="accent5">
            <a:hueOff val="3205422"/>
            <a:satOff val="-6509"/>
            <a:lumOff val="4183"/>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O 2: Boost social inclusion and empower 240 pupils from the four partner organizations by 20% through the implementation</a:t>
          </a:r>
          <a:r>
            <a:rPr lang="ro-RO" sz="1700" b="1" kern="1200" dirty="0"/>
            <a:t> </a:t>
          </a:r>
          <a:r>
            <a:rPr lang="en-US" sz="1700" b="1" kern="1200" dirty="0"/>
            <a:t>of integrated measures tailored to their needs over the course of the project.</a:t>
          </a:r>
          <a:endParaRPr lang="en-US" sz="1700" kern="1200" dirty="0"/>
        </a:p>
      </dsp:txBody>
      <dsp:txXfrm>
        <a:off x="5670461" y="895879"/>
        <a:ext cx="2180628" cy="4332430"/>
      </dsp:txXfrm>
    </dsp:sp>
    <dsp:sp modelId="{9999B55A-E3A1-4F16-B519-6E28B66FC834}">
      <dsp:nvSpPr>
        <dsp:cNvPr id="0" name=""/>
        <dsp:cNvSpPr/>
      </dsp:nvSpPr>
      <dsp:spPr>
        <a:xfrm>
          <a:off x="8150563" y="2774872"/>
          <a:ext cx="491058" cy="574445"/>
        </a:xfrm>
        <a:prstGeom prst="rightArrow">
          <a:avLst>
            <a:gd name="adj1" fmla="val 60000"/>
            <a:gd name="adj2" fmla="val 50000"/>
          </a:avLst>
        </a:prstGeom>
        <a:solidFill>
          <a:schemeClr val="accent5">
            <a:hueOff val="4808133"/>
            <a:satOff val="-9764"/>
            <a:lumOff val="627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150563" y="2889761"/>
        <a:ext cx="343741" cy="344667"/>
      </dsp:txXfrm>
    </dsp:sp>
    <dsp:sp modelId="{D2387D89-A2AC-41EF-943E-C454F4CE7971}">
      <dsp:nvSpPr>
        <dsp:cNvPr id="0" name=""/>
        <dsp:cNvSpPr/>
      </dsp:nvSpPr>
      <dsp:spPr>
        <a:xfrm>
          <a:off x="8845457" y="828037"/>
          <a:ext cx="2316312" cy="4468114"/>
        </a:xfrm>
        <a:prstGeom prst="roundRect">
          <a:avLst>
            <a:gd name="adj" fmla="val 10000"/>
          </a:avLst>
        </a:prstGeom>
        <a:solidFill>
          <a:schemeClr val="accent5">
            <a:hueOff val="4808133"/>
            <a:satOff val="-9764"/>
            <a:lumOff val="6275"/>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O 3: Improve the academic achievements of 240 students aged 11-15 from the four partner organizations by 10%. This will</a:t>
          </a:r>
          <a:r>
            <a:rPr lang="ro-RO" sz="1700" b="1" kern="1200" dirty="0"/>
            <a:t> </a:t>
          </a:r>
          <a:r>
            <a:rPr lang="en-US" sz="1700" b="1" kern="1200" dirty="0"/>
            <a:t>be accomplished by reducing school absenteeism by 60% and actively involving students in the project’s activities</a:t>
          </a:r>
          <a:endParaRPr lang="en-US" sz="1700" kern="1200" dirty="0"/>
        </a:p>
      </dsp:txBody>
      <dsp:txXfrm>
        <a:off x="8913299" y="895879"/>
        <a:ext cx="2180628" cy="4332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3E6E1-433D-4A52-875D-E71807FDF896}">
      <dsp:nvSpPr>
        <dsp:cNvPr id="0" name=""/>
        <dsp:cNvSpPr/>
      </dsp:nvSpPr>
      <dsp:spPr>
        <a:xfrm>
          <a:off x="4252" y="438098"/>
          <a:ext cx="1859459" cy="2749966"/>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During the mobilities / activities, all the teams will have a leader to ensure good communication and cooperation and equal positions to each partner.</a:t>
          </a:r>
          <a:endParaRPr lang="en-US" sz="1500" kern="1200" dirty="0"/>
        </a:p>
      </dsp:txBody>
      <dsp:txXfrm>
        <a:off x="58714" y="492560"/>
        <a:ext cx="1750535" cy="2641042"/>
      </dsp:txXfrm>
    </dsp:sp>
    <dsp:sp modelId="{6ECA0158-79A9-41DE-8046-76AD01441139}">
      <dsp:nvSpPr>
        <dsp:cNvPr id="0" name=""/>
        <dsp:cNvSpPr/>
      </dsp:nvSpPr>
      <dsp:spPr>
        <a:xfrm>
          <a:off x="2049658" y="1582508"/>
          <a:ext cx="394205" cy="4611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049658" y="1674737"/>
        <a:ext cx="275944" cy="276687"/>
      </dsp:txXfrm>
    </dsp:sp>
    <dsp:sp modelId="{429EA7EC-F886-4437-A4E2-3798A1CF7004}">
      <dsp:nvSpPr>
        <dsp:cNvPr id="0" name=""/>
        <dsp:cNvSpPr/>
      </dsp:nvSpPr>
      <dsp:spPr>
        <a:xfrm>
          <a:off x="2607496" y="438098"/>
          <a:ext cx="1859459" cy="2749966"/>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The host coordinator will provide contact info of the school, of the hotel and of the embassies of the participants` country and emergency protocols.</a:t>
          </a:r>
          <a:endParaRPr lang="en-US" sz="1500" kern="1200"/>
        </a:p>
      </dsp:txBody>
      <dsp:txXfrm>
        <a:off x="2661958" y="492560"/>
        <a:ext cx="1750535" cy="2641042"/>
      </dsp:txXfrm>
    </dsp:sp>
    <dsp:sp modelId="{EBC51252-D2FD-487F-BB27-31BB8CF7F757}">
      <dsp:nvSpPr>
        <dsp:cNvPr id="0" name=""/>
        <dsp:cNvSpPr/>
      </dsp:nvSpPr>
      <dsp:spPr>
        <a:xfrm>
          <a:off x="4652902" y="1582508"/>
          <a:ext cx="394205" cy="46114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652902" y="1674737"/>
        <a:ext cx="275944" cy="276687"/>
      </dsp:txXfrm>
    </dsp:sp>
    <dsp:sp modelId="{02F30E79-B479-4883-A79E-7D53F1301329}">
      <dsp:nvSpPr>
        <dsp:cNvPr id="0" name=""/>
        <dsp:cNvSpPr/>
      </dsp:nvSpPr>
      <dsp:spPr>
        <a:xfrm>
          <a:off x="5210739" y="438098"/>
          <a:ext cx="1859459" cy="2749966"/>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Before the mobilities, each participant will purchase the health insurance, will make sure that the travel papers are valid. Any updates or changes will be sent by email or messaging apps.</a:t>
          </a:r>
          <a:endParaRPr lang="en-US" sz="1500" kern="1200"/>
        </a:p>
      </dsp:txBody>
      <dsp:txXfrm>
        <a:off x="5265201" y="492560"/>
        <a:ext cx="1750535" cy="2641042"/>
      </dsp:txXfrm>
    </dsp:sp>
    <dsp:sp modelId="{6BF1C64A-CD05-4C7C-BA90-3CF977B9BC7F}">
      <dsp:nvSpPr>
        <dsp:cNvPr id="0" name=""/>
        <dsp:cNvSpPr/>
      </dsp:nvSpPr>
      <dsp:spPr>
        <a:xfrm>
          <a:off x="7256145" y="1582508"/>
          <a:ext cx="394205" cy="46114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256145" y="1674737"/>
        <a:ext cx="275944" cy="276687"/>
      </dsp:txXfrm>
    </dsp:sp>
    <dsp:sp modelId="{F0B1D47A-3D3B-48A5-BEF7-09A602E10B5A}">
      <dsp:nvSpPr>
        <dsp:cNvPr id="0" name=""/>
        <dsp:cNvSpPr/>
      </dsp:nvSpPr>
      <dsp:spPr>
        <a:xfrm>
          <a:off x="7813983" y="438098"/>
          <a:ext cx="1859459" cy="2749966"/>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In case a teacher can no longer participate to a mobility for objective reasons, a reserve will be designed.</a:t>
          </a:r>
          <a:endParaRPr lang="en-US" sz="1500" kern="1200"/>
        </a:p>
      </dsp:txBody>
      <dsp:txXfrm>
        <a:off x="7868445" y="492560"/>
        <a:ext cx="1750535" cy="26410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FDDEF-71C4-41EB-8E88-D567788B8ADF}">
      <dsp:nvSpPr>
        <dsp:cNvPr id="0" name=""/>
        <dsp:cNvSpPr/>
      </dsp:nvSpPr>
      <dsp:spPr>
        <a:xfrm>
          <a:off x="0" y="259129"/>
          <a:ext cx="9771530" cy="5760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o-RO" sz="2000" b="1" kern="1200" dirty="0"/>
            <a:t>Project </a:t>
          </a:r>
          <a:r>
            <a:rPr lang="ro-RO" sz="2000" b="1" kern="1200" dirty="0" err="1"/>
            <a:t>results</a:t>
          </a:r>
          <a:r>
            <a:rPr lang="ro-RO" sz="2000" b="1" kern="1200" dirty="0"/>
            <a:t>:</a:t>
          </a:r>
          <a:endParaRPr lang="en-US" sz="2000" kern="1200" dirty="0"/>
        </a:p>
      </dsp:txBody>
      <dsp:txXfrm>
        <a:off x="0" y="259129"/>
        <a:ext cx="9771530" cy="576000"/>
      </dsp:txXfrm>
    </dsp:sp>
    <dsp:sp modelId="{333D4E4C-23D5-479E-9CBC-4A802F726255}">
      <dsp:nvSpPr>
        <dsp:cNvPr id="0" name=""/>
        <dsp:cNvSpPr/>
      </dsp:nvSpPr>
      <dsp:spPr>
        <a:xfrm>
          <a:off x="0" y="835129"/>
          <a:ext cx="9771530" cy="351360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Enhance </a:t>
          </a:r>
          <a:r>
            <a:rPr lang="ro-RO" sz="2000" b="1" kern="1200" dirty="0" err="1"/>
            <a:t>by</a:t>
          </a:r>
          <a:r>
            <a:rPr lang="ro-RO" sz="2000" b="1" kern="1200" dirty="0"/>
            <a:t> 20% </a:t>
          </a:r>
          <a:r>
            <a:rPr lang="en-US" sz="2000" b="1" kern="1200" dirty="0"/>
            <a:t>teaching </a:t>
          </a:r>
          <a:r>
            <a:rPr lang="ro-RO" sz="2000" b="1" kern="1200" dirty="0" err="1"/>
            <a:t>proficiency</a:t>
          </a:r>
          <a:r>
            <a:rPr lang="ro-RO" sz="2000" b="1" kern="1200" dirty="0"/>
            <a:t> for 24 </a:t>
          </a:r>
          <a:r>
            <a:rPr lang="ro-RO" sz="2000" b="1" kern="1200" dirty="0" err="1"/>
            <a:t>teachers</a:t>
          </a:r>
          <a:r>
            <a:rPr lang="ro-RO" sz="2000" b="1" kern="1200" dirty="0"/>
            <a:t> in</a:t>
          </a:r>
          <a:r>
            <a:rPr lang="en-US" sz="2000" b="1" kern="1200" dirty="0"/>
            <a:t> </a:t>
          </a:r>
          <a:r>
            <a:rPr lang="ro-RO" sz="2000" b="1" kern="1200" dirty="0"/>
            <a:t>D</a:t>
          </a:r>
          <a:r>
            <a:rPr lang="en-US" sz="2000" b="1" kern="1200" dirty="0" err="1"/>
            <a:t>ivergent</a:t>
          </a:r>
          <a:r>
            <a:rPr lang="en-US" sz="2000" b="1" kern="1200" dirty="0"/>
            <a:t> </a:t>
          </a:r>
          <a:r>
            <a:rPr lang="ro-RO" sz="2000" b="1" kern="1200" dirty="0"/>
            <a:t>T</a:t>
          </a:r>
          <a:r>
            <a:rPr lang="en-US" sz="2000" b="1" kern="1200" dirty="0" err="1"/>
            <a:t>hinking</a:t>
          </a:r>
          <a:endParaRPr lang="en-US" sz="2000" kern="1200" dirty="0"/>
        </a:p>
        <a:p>
          <a:pPr marL="228600" lvl="1" indent="-228600" algn="l" defTabSz="889000">
            <a:lnSpc>
              <a:spcPct val="90000"/>
            </a:lnSpc>
            <a:spcBef>
              <a:spcPct val="0"/>
            </a:spcBef>
            <a:spcAft>
              <a:spcPct val="15000"/>
            </a:spcAft>
            <a:buChar char="•"/>
          </a:pPr>
          <a:r>
            <a:rPr lang="en-US" sz="2000" b="1" kern="1200" dirty="0"/>
            <a:t>Promote social inclusion and reduce absenteeism</a:t>
          </a:r>
          <a:r>
            <a:rPr lang="ro-RO" sz="2000" b="1" kern="1200" dirty="0"/>
            <a:t> </a:t>
          </a:r>
          <a:r>
            <a:rPr lang="ro-RO" sz="2000" b="1" kern="1200" dirty="0" err="1"/>
            <a:t>by</a:t>
          </a:r>
          <a:r>
            <a:rPr lang="ro-RO" sz="2000" b="1" kern="1200" dirty="0"/>
            <a:t> 60% for 240 </a:t>
          </a:r>
          <a:r>
            <a:rPr lang="ro-RO" sz="2000" b="1" kern="1200" dirty="0" err="1"/>
            <a:t>students</a:t>
          </a:r>
          <a:endParaRPr lang="en-US" sz="2000" kern="1200" dirty="0"/>
        </a:p>
        <a:p>
          <a:pPr marL="228600" lvl="1" indent="-228600" algn="l" defTabSz="889000">
            <a:lnSpc>
              <a:spcPct val="90000"/>
            </a:lnSpc>
            <a:spcBef>
              <a:spcPct val="0"/>
            </a:spcBef>
            <a:spcAft>
              <a:spcPct val="15000"/>
            </a:spcAft>
            <a:buChar char="•"/>
          </a:pPr>
          <a:r>
            <a:rPr lang="ro-RO" sz="2000" b="1" kern="1200" dirty="0" err="1"/>
            <a:t>Improvement</a:t>
          </a:r>
          <a:r>
            <a:rPr lang="ro-RO" sz="2000" b="1" kern="1200" dirty="0"/>
            <a:t> </a:t>
          </a:r>
          <a:r>
            <a:rPr lang="ro-RO" sz="2000" b="1" kern="1200" dirty="0" err="1"/>
            <a:t>by</a:t>
          </a:r>
          <a:r>
            <a:rPr lang="ro-RO" sz="2000" b="1" kern="1200" dirty="0"/>
            <a:t> 20% of </a:t>
          </a:r>
          <a:r>
            <a:rPr lang="ro-RO" sz="2000" b="1" kern="1200" dirty="0" err="1"/>
            <a:t>learning</a:t>
          </a:r>
          <a:r>
            <a:rPr lang="ro-RO" sz="2000" b="1" kern="1200" dirty="0"/>
            <a:t> </a:t>
          </a:r>
          <a:r>
            <a:rPr lang="ro-RO" sz="2000" b="1" kern="1200" dirty="0" err="1"/>
            <a:t>process</a:t>
          </a:r>
          <a:endParaRPr lang="en-US" sz="2000" kern="1200" dirty="0"/>
        </a:p>
        <a:p>
          <a:pPr marL="228600" lvl="1" indent="-228600" algn="l" defTabSz="889000">
            <a:lnSpc>
              <a:spcPct val="90000"/>
            </a:lnSpc>
            <a:spcBef>
              <a:spcPct val="0"/>
            </a:spcBef>
            <a:spcAft>
              <a:spcPct val="15000"/>
            </a:spcAft>
            <a:buChar char="•"/>
          </a:pPr>
          <a:r>
            <a:rPr lang="ro-RO" sz="2000" b="1" kern="1200" dirty="0" err="1"/>
            <a:t>Increasing</a:t>
          </a:r>
          <a:r>
            <a:rPr lang="ro-RO" sz="2000" b="1" kern="1200" dirty="0"/>
            <a:t> </a:t>
          </a:r>
          <a:r>
            <a:rPr lang="ro-RO" sz="2000" b="1" kern="1200" dirty="0" err="1"/>
            <a:t>by</a:t>
          </a:r>
          <a:r>
            <a:rPr lang="ro-RO" sz="2000" b="1" kern="1200" dirty="0"/>
            <a:t> 20% of creative </a:t>
          </a:r>
          <a:r>
            <a:rPr lang="ro-RO" sz="2000" b="1" kern="1200" dirty="0" err="1"/>
            <a:t>skills</a:t>
          </a:r>
          <a:r>
            <a:rPr lang="ro-RO" sz="2000" b="1" kern="1200" dirty="0"/>
            <a:t> </a:t>
          </a:r>
          <a:r>
            <a:rPr lang="ro-RO" sz="2000" b="1" kern="1200" dirty="0" err="1"/>
            <a:t>and</a:t>
          </a:r>
          <a:r>
            <a:rPr lang="ro-RO" sz="2000" b="1" kern="1200" dirty="0"/>
            <a:t> </a:t>
          </a:r>
          <a:r>
            <a:rPr lang="ro-RO" sz="2000" b="1" kern="1200" dirty="0" err="1"/>
            <a:t>Critical</a:t>
          </a:r>
          <a:r>
            <a:rPr lang="ro-RO" sz="2000" b="1" kern="1200" dirty="0"/>
            <a:t> </a:t>
          </a:r>
          <a:r>
            <a:rPr lang="ro-RO" sz="2000" b="1" kern="1200" dirty="0" err="1"/>
            <a:t>Thinking</a:t>
          </a:r>
          <a:endParaRPr lang="en-US" sz="2000" kern="1200" dirty="0"/>
        </a:p>
        <a:p>
          <a:pPr marL="228600" lvl="1" indent="-228600" algn="l" defTabSz="889000">
            <a:lnSpc>
              <a:spcPct val="90000"/>
            </a:lnSpc>
            <a:spcBef>
              <a:spcPct val="0"/>
            </a:spcBef>
            <a:spcAft>
              <a:spcPct val="15000"/>
            </a:spcAft>
            <a:buChar char="•"/>
          </a:pPr>
          <a:r>
            <a:rPr lang="ro-RO" sz="2000" b="1" kern="1200" dirty="0" err="1"/>
            <a:t>Increasing</a:t>
          </a:r>
          <a:r>
            <a:rPr lang="ro-RO" sz="2000" b="1" kern="1200" dirty="0"/>
            <a:t> </a:t>
          </a:r>
          <a:r>
            <a:rPr lang="ro-RO" sz="2000" b="1" kern="1200" dirty="0" err="1"/>
            <a:t>by</a:t>
          </a:r>
          <a:r>
            <a:rPr lang="ro-RO" sz="2000" b="1" kern="1200" dirty="0"/>
            <a:t> 10% in basic </a:t>
          </a:r>
          <a:r>
            <a:rPr lang="ro-RO" sz="2000" b="1" kern="1200" dirty="0" err="1"/>
            <a:t>skills</a:t>
          </a:r>
          <a:r>
            <a:rPr lang="ro-RO" sz="2000" b="1" kern="1200" dirty="0"/>
            <a:t> </a:t>
          </a:r>
          <a:r>
            <a:rPr lang="ro-RO" sz="2000" b="1" kern="1200" dirty="0" err="1"/>
            <a:t>and</a:t>
          </a:r>
          <a:r>
            <a:rPr lang="ro-RO" sz="2000" b="1" kern="1200" dirty="0"/>
            <a:t> academic </a:t>
          </a:r>
          <a:r>
            <a:rPr lang="ro-RO" sz="2000" b="1" kern="1200" dirty="0" err="1"/>
            <a:t>success</a:t>
          </a:r>
          <a:endParaRPr lang="en-US" sz="2000" kern="1200" dirty="0"/>
        </a:p>
        <a:p>
          <a:pPr marL="228600" lvl="1" indent="-228600" algn="l" defTabSz="889000">
            <a:lnSpc>
              <a:spcPct val="90000"/>
            </a:lnSpc>
            <a:spcBef>
              <a:spcPct val="0"/>
            </a:spcBef>
            <a:spcAft>
              <a:spcPct val="15000"/>
            </a:spcAft>
            <a:buChar char="•"/>
          </a:pPr>
          <a:r>
            <a:rPr lang="ro-RO" sz="2000" b="1" kern="1200" dirty="0" err="1"/>
            <a:t>Integrated</a:t>
          </a:r>
          <a:r>
            <a:rPr lang="ro-RO" sz="2000" b="1" kern="1200" dirty="0"/>
            <a:t> </a:t>
          </a:r>
          <a:r>
            <a:rPr lang="ro-RO" sz="2000" b="1" kern="1200" dirty="0" err="1"/>
            <a:t>curricula</a:t>
          </a:r>
          <a:endParaRPr lang="en-US" sz="2000" kern="1200" dirty="0"/>
        </a:p>
        <a:p>
          <a:pPr marL="228600" lvl="1" indent="-228600" algn="l" defTabSz="889000">
            <a:lnSpc>
              <a:spcPct val="90000"/>
            </a:lnSpc>
            <a:spcBef>
              <a:spcPct val="0"/>
            </a:spcBef>
            <a:spcAft>
              <a:spcPct val="15000"/>
            </a:spcAft>
            <a:buChar char="•"/>
          </a:pPr>
          <a:r>
            <a:rPr lang="ro-RO" sz="2000" b="1" kern="1200" dirty="0"/>
            <a:t>OER </a:t>
          </a:r>
          <a:r>
            <a:rPr lang="ro-RO" sz="2000" b="1" kern="1200" dirty="0" err="1"/>
            <a:t>Guide</a:t>
          </a:r>
          <a:r>
            <a:rPr lang="ro-RO" sz="2000" b="1" kern="1200" dirty="0"/>
            <a:t> </a:t>
          </a:r>
          <a:r>
            <a:rPr lang="ro-RO" sz="2000" b="1" kern="1200" dirty="0" err="1"/>
            <a:t>with</a:t>
          </a:r>
          <a:r>
            <a:rPr lang="ro-RO" sz="2000" b="1" kern="1200" dirty="0"/>
            <a:t> ISBN </a:t>
          </a:r>
          <a:r>
            <a:rPr lang="ro-RO" sz="2000" b="1" kern="1200" dirty="0" err="1"/>
            <a:t>no</a:t>
          </a:r>
          <a:r>
            <a:rPr lang="ro-RO" sz="2000" b="1" kern="1200" dirty="0"/>
            <a:t>. for staff</a:t>
          </a:r>
          <a:endParaRPr lang="en-US" sz="2000" kern="1200" dirty="0"/>
        </a:p>
        <a:p>
          <a:pPr marL="228600" lvl="1" indent="-228600" algn="l" defTabSz="889000">
            <a:lnSpc>
              <a:spcPct val="90000"/>
            </a:lnSpc>
            <a:spcBef>
              <a:spcPct val="0"/>
            </a:spcBef>
            <a:spcAft>
              <a:spcPct val="15000"/>
            </a:spcAft>
            <a:buChar char="•"/>
          </a:pPr>
          <a:r>
            <a:rPr lang="ro-RO" sz="2000" b="1" kern="1200" dirty="0"/>
            <a:t>Website</a:t>
          </a:r>
          <a:endParaRPr lang="en-US" sz="2000" kern="1200" dirty="0"/>
        </a:p>
        <a:p>
          <a:pPr marL="228600" lvl="1" indent="-228600" algn="l" defTabSz="889000">
            <a:lnSpc>
              <a:spcPct val="90000"/>
            </a:lnSpc>
            <a:spcBef>
              <a:spcPct val="0"/>
            </a:spcBef>
            <a:spcAft>
              <a:spcPct val="15000"/>
            </a:spcAft>
            <a:buChar char="•"/>
          </a:pPr>
          <a:r>
            <a:rPr lang="ro-RO" sz="2000" b="1" kern="1200" dirty="0" err="1"/>
            <a:t>Twin</a:t>
          </a:r>
          <a:r>
            <a:rPr lang="en-US" sz="2000" b="1" kern="1200" dirty="0"/>
            <a:t> </a:t>
          </a:r>
          <a:r>
            <a:rPr lang="ro-RO" sz="2000" b="1" kern="1200" dirty="0" err="1"/>
            <a:t>space</a:t>
          </a:r>
          <a:endParaRPr lang="en-US" sz="2000" kern="1200" dirty="0"/>
        </a:p>
        <a:p>
          <a:pPr marL="228600" lvl="1" indent="-228600" algn="l" defTabSz="889000">
            <a:lnSpc>
              <a:spcPct val="90000"/>
            </a:lnSpc>
            <a:spcBef>
              <a:spcPct val="0"/>
            </a:spcBef>
            <a:spcAft>
              <a:spcPct val="15000"/>
            </a:spcAft>
            <a:buChar char="•"/>
          </a:pPr>
          <a:r>
            <a:rPr lang="ro-RO" sz="2000" b="1" kern="1200" dirty="0"/>
            <a:t>E+PRP</a:t>
          </a:r>
          <a:endParaRPr lang="en-US" sz="2000" kern="1200" dirty="0"/>
        </a:p>
      </dsp:txBody>
      <dsp:txXfrm>
        <a:off x="0" y="835129"/>
        <a:ext cx="9771530" cy="35136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06EEAC-AE6A-4E2C-AE46-948C67FA5816}"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410241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6EEAC-AE6A-4E2C-AE46-948C67FA5816}"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2675604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6EEAC-AE6A-4E2C-AE46-948C67FA5816}"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1CF4005-36F6-4ED7-A221-A03809446D9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9715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606EEAC-AE6A-4E2C-AE46-948C67FA5816}"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1696638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606EEAC-AE6A-4E2C-AE46-948C67FA5816}"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CF4005-36F6-4ED7-A221-A03809446D9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03528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606EEAC-AE6A-4E2C-AE46-948C67FA5816}"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284360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6EEAC-AE6A-4E2C-AE46-948C67FA5816}"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3881526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6EEAC-AE6A-4E2C-AE46-948C67FA5816}"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171558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6EEAC-AE6A-4E2C-AE46-948C67FA5816}"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2600869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6EEAC-AE6A-4E2C-AE46-948C67FA5816}"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110614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06EEAC-AE6A-4E2C-AE46-948C67FA5816}"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25714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06EEAC-AE6A-4E2C-AE46-948C67FA5816}"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379610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06EEAC-AE6A-4E2C-AE46-948C67FA5816}"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76691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6EEAC-AE6A-4E2C-AE46-948C67FA5816}"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8131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6EEAC-AE6A-4E2C-AE46-948C67FA5816}"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2645565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6EEAC-AE6A-4E2C-AE46-948C67FA5816}"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CF4005-36F6-4ED7-A221-A03809446D9D}" type="slidenum">
              <a:rPr lang="en-US" smtClean="0"/>
              <a:t>‹#›</a:t>
            </a:fld>
            <a:endParaRPr lang="en-US"/>
          </a:p>
        </p:txBody>
      </p:sp>
    </p:spTree>
    <p:extLst>
      <p:ext uri="{BB962C8B-B14F-4D97-AF65-F5344CB8AC3E}">
        <p14:creationId xmlns:p14="http://schemas.microsoft.com/office/powerpoint/2010/main" val="867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72000">
              <a:srgbClr val="EFF4C8">
                <a:lumMod val="57000"/>
                <a:lumOff val="43000"/>
              </a:srgbClr>
            </a:gs>
            <a:gs pos="0">
              <a:srgbClr val="FFFFCC"/>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606EEAC-AE6A-4E2C-AE46-948C67FA5816}" type="datetimeFigureOut">
              <a:rPr lang="en-US" smtClean="0"/>
              <a:t>5/13/2025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1CF4005-36F6-4ED7-A221-A03809446D9D}" type="slidenum">
              <a:rPr lang="en-US" smtClean="0"/>
              <a:t>‹#›</a:t>
            </a:fld>
            <a:endParaRPr lang="en-US"/>
          </a:p>
        </p:txBody>
      </p:sp>
    </p:spTree>
    <p:extLst>
      <p:ext uri="{BB962C8B-B14F-4D97-AF65-F5344CB8AC3E}">
        <p14:creationId xmlns:p14="http://schemas.microsoft.com/office/powerpoint/2010/main" val="3564920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emf"/><Relationship Id="rId4" Type="http://schemas.openxmlformats.org/officeDocument/2006/relationships/hyperlink" Target="http://www.public-domain-image.com/free-images/flags-of-the-world/flag-of-lithuani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com/@eu-hearts?si=VTuQtQqsIAqC41kD" TargetMode="External"/><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emf"/><Relationship Id="rId4" Type="http://schemas.openxmlformats.org/officeDocument/2006/relationships/hyperlink" Target="https://openclipart.org/detail/212321/flag%20romani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rive.google.com/drive/folders/1ZDtUbaymEkZK9Or1Xfz-ixvAJ8yNI2yA?usp=sharing" TargetMode="External"/><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hyperlink" Target="https://creativecommons.org/licenses/by-sa/3.0/" TargetMode="External"/><Relationship Id="rId4" Type="http://schemas.openxmlformats.org/officeDocument/2006/relationships/hyperlink" Target="https://fr.abcdef.wiki/wiki/Flag_of_Spai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pixabay.com/en/yellow-happy-face-smiley-smiling-304649/" TargetMode="External"/><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hyperlink" Target="https://creativecommons.org/licenses/by-nc/3.0/" TargetMode="External"/><Relationship Id="rId4" Type="http://schemas.openxmlformats.org/officeDocument/2006/relationships/hyperlink" Target="http://www.flickr.com/photos/unitedwaylowermainland/8771398278/"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5.jpg"/><Relationship Id="rId7" Type="http://schemas.openxmlformats.org/officeDocument/2006/relationships/hyperlink" Target="https://www.thebluediamondgallery.com/wooden-tile/r/results.html" TargetMode="Externa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hyperlink" Target="https://creativecommons.org/licenses/by-nc-sa/3.0/" TargetMode="External"/><Relationship Id="rId4" Type="http://schemas.openxmlformats.org/officeDocument/2006/relationships/hyperlink" Target="https://blogcued.blogspot.com/2017/02/por-que-trabajar-en-grupo-y-aprender-en.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hyperlink" Target="http://pixabay.com/en/notebook-diary-planner-organizer-14664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hyperlink" Target="https://creativecommons.org/licenses/by-nd/3.0/" TargetMode="Externa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hyperlink" Target="https://reachoutasc.com/emotion-works-what-is-it-and-how-can-i-use-it-in-my-classroom/" TargetMode="External"/><Relationship Id="rId5" Type="http://schemas.openxmlformats.org/officeDocument/2006/relationships/image" Target="../media/image9.png"/><Relationship Id="rId4" Type="http://schemas.openxmlformats.org/officeDocument/2006/relationships/hyperlink" Target="https://www.publicdomainpictures.net/view-image.php?image=176655&amp;picture=lettera-q-quail-illustrazion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0.1"/><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www.rawpixel.com/image/424755/free-illustration-image-diving-planning-adventur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Flag_of_Turkey.sv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chool-education.ec.europa.eu/en/etwinning/projects/cultural-connections-1" TargetMode="External"/><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r>
              <a:rPr lang="en-US" sz="3500" b="1" dirty="0">
                <a:solidFill>
                  <a:schemeClr val="accent1">
                    <a:lumMod val="75000"/>
                  </a:schemeClr>
                </a:solidFill>
                <a:latin typeface="Apple Chancery" panose="03020702040506060504" pitchFamily="66" charset="0"/>
              </a:rPr>
              <a:t>Cultural Connections: Enhancing EU Heritage, </a:t>
            </a:r>
            <a:br>
              <a:rPr lang="ro-RO" sz="3500" b="1" dirty="0">
                <a:solidFill>
                  <a:schemeClr val="accent1">
                    <a:lumMod val="75000"/>
                  </a:schemeClr>
                </a:solidFill>
              </a:rPr>
            </a:br>
            <a:r>
              <a:rPr lang="en-US" sz="3500" b="1" dirty="0">
                <a:solidFill>
                  <a:schemeClr val="accent1">
                    <a:lumMod val="75000"/>
                  </a:schemeClr>
                </a:solidFill>
                <a:latin typeface="Apple Chancery" panose="03020702040506060504" pitchFamily="66" charset="0"/>
              </a:rPr>
              <a:t>Social Inclusion, and Digital Literacy through our </a:t>
            </a:r>
            <a:br>
              <a:rPr lang="ro-RO" sz="3500" b="1" dirty="0">
                <a:solidFill>
                  <a:schemeClr val="accent1">
                    <a:lumMod val="75000"/>
                  </a:schemeClr>
                </a:solidFill>
              </a:rPr>
            </a:br>
            <a:r>
              <a:rPr lang="en-US" sz="3500" b="1" dirty="0">
                <a:solidFill>
                  <a:schemeClr val="accent1">
                    <a:lumMod val="75000"/>
                  </a:schemeClr>
                </a:solidFill>
                <a:latin typeface="Apple Chancery" panose="03020702040506060504" pitchFamily="66" charset="0"/>
              </a:rPr>
              <a:t>Pupils’ Hearts</a:t>
            </a: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r>
              <a:rPr lang="en-US" sz="3500" b="1" dirty="0">
                <a:solidFill>
                  <a:schemeClr val="accent1">
                    <a:lumMod val="75000"/>
                  </a:schemeClr>
                </a:solidFill>
                <a:latin typeface="Apple Chancery" panose="03020702040506060504" pitchFamily="66" charset="0"/>
              </a:rPr>
              <a:t>Erasmus+ 2024-2-R001-KA210-SCH-000290935</a:t>
            </a: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5" name="TextBox 4">
            <a:extLst>
              <a:ext uri="{FF2B5EF4-FFF2-40B4-BE49-F238E27FC236}">
                <a16:creationId xmlns:a16="http://schemas.microsoft.com/office/drawing/2014/main" id="{7C7B9D9E-BDA7-4B03-B41A-04433DD602BA}"/>
              </a:ext>
            </a:extLst>
          </p:cNvPr>
          <p:cNvSpPr txBox="1"/>
          <p:nvPr/>
        </p:nvSpPr>
        <p:spPr>
          <a:xfrm>
            <a:off x="132775" y="491763"/>
            <a:ext cx="6324600" cy="276999"/>
          </a:xfrm>
          <a:prstGeom prst="rect">
            <a:avLst/>
          </a:prstGeom>
          <a:noFill/>
        </p:spPr>
        <p:txBody>
          <a:bodyPr wrap="square">
            <a:spAutoFit/>
          </a:bodyPr>
          <a:lstStyle/>
          <a:p>
            <a:r>
              <a:rPr lang="en-US" sz="1200" b="1" dirty="0">
                <a:solidFill>
                  <a:srgbClr val="003399"/>
                </a:solidFill>
                <a:latin typeface="Arial"/>
              </a:rPr>
              <a:t>Co-funded by European Union</a:t>
            </a: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9FECFD4-D7F0-4AA6-A46D-ED4C057F85E2}"/>
              </a:ext>
            </a:extLst>
          </p:cNvPr>
          <p:cNvPicPr>
            <a:picLocks noChangeAspect="1"/>
          </p:cNvPicPr>
          <p:nvPr/>
        </p:nvPicPr>
        <p:blipFill>
          <a:blip r:embed="rId3"/>
          <a:stretch>
            <a:fillRect/>
          </a:stretch>
        </p:blipFill>
        <p:spPr>
          <a:xfrm>
            <a:off x="6970727" y="4922990"/>
            <a:ext cx="4916473" cy="1778497"/>
          </a:xfrm>
          <a:prstGeom prst="rect">
            <a:avLst/>
          </a:prstGeom>
        </p:spPr>
      </p:pic>
      <p:sp>
        <p:nvSpPr>
          <p:cNvPr id="9" name="TextBox 8">
            <a:extLst>
              <a:ext uri="{FF2B5EF4-FFF2-40B4-BE49-F238E27FC236}">
                <a16:creationId xmlns:a16="http://schemas.microsoft.com/office/drawing/2014/main" id="{E466D7B8-46AC-4BC6-AC7B-8D51B6CB534F}"/>
              </a:ext>
            </a:extLst>
          </p:cNvPr>
          <p:cNvSpPr txBox="1"/>
          <p:nvPr/>
        </p:nvSpPr>
        <p:spPr>
          <a:xfrm>
            <a:off x="3931879" y="5812239"/>
            <a:ext cx="4457700" cy="553998"/>
          </a:xfrm>
          <a:prstGeom prst="rect">
            <a:avLst/>
          </a:prstGeom>
          <a:noFill/>
        </p:spPr>
        <p:txBody>
          <a:bodyPr wrap="square" rtlCol="0">
            <a:spAutoFit/>
          </a:bodyPr>
          <a:lstStyle/>
          <a:p>
            <a:r>
              <a:rPr lang="en-US" sz="3000" b="1" dirty="0">
                <a:solidFill>
                  <a:schemeClr val="accent1">
                    <a:lumMod val="75000"/>
                  </a:schemeClr>
                </a:solidFill>
                <a:latin typeface="Apple Chancery" panose="03020702040506060504" pitchFamily="66" charset="0"/>
                <a:ea typeface="+mj-ea"/>
                <a:cs typeface="+mj-cs"/>
              </a:rPr>
              <a:t>04.03.2025-04.03.2027</a:t>
            </a:r>
          </a:p>
        </p:txBody>
      </p:sp>
      <p:pic>
        <p:nvPicPr>
          <p:cNvPr id="7" name="Picture 6">
            <a:extLst>
              <a:ext uri="{FF2B5EF4-FFF2-40B4-BE49-F238E27FC236}">
                <a16:creationId xmlns:a16="http://schemas.microsoft.com/office/drawing/2014/main" id="{4D891C89-86D9-4F2E-B7C1-BBD29036EDCD}"/>
              </a:ext>
            </a:extLst>
          </p:cNvPr>
          <p:cNvPicPr>
            <a:picLocks noChangeAspect="1"/>
          </p:cNvPicPr>
          <p:nvPr/>
        </p:nvPicPr>
        <p:blipFill>
          <a:blip r:embed="rId4"/>
          <a:stretch>
            <a:fillRect/>
          </a:stretch>
        </p:blipFill>
        <p:spPr>
          <a:xfrm>
            <a:off x="0" y="1"/>
            <a:ext cx="3931879" cy="898634"/>
          </a:xfrm>
          <a:prstGeom prst="rect">
            <a:avLst/>
          </a:prstGeom>
        </p:spPr>
      </p:pic>
    </p:spTree>
    <p:extLst>
      <p:ext uri="{BB962C8B-B14F-4D97-AF65-F5344CB8AC3E}">
        <p14:creationId xmlns:p14="http://schemas.microsoft.com/office/powerpoint/2010/main" val="3877177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B92B42C-8C2C-4ED8-ADF6-1D320F035761}"/>
              </a:ext>
            </a:extLst>
          </p:cNvPr>
          <p:cNvSpPr txBox="1"/>
          <p:nvPr/>
        </p:nvSpPr>
        <p:spPr>
          <a:xfrm>
            <a:off x="1449996" y="823409"/>
            <a:ext cx="9292008" cy="2585323"/>
          </a:xfrm>
          <a:prstGeom prst="rect">
            <a:avLst/>
          </a:prstGeom>
          <a:noFill/>
        </p:spPr>
        <p:txBody>
          <a:bodyPr wrap="square" rtlCol="0">
            <a:spAutoFit/>
          </a:bodyPr>
          <a:lstStyle/>
          <a:p>
            <a:r>
              <a:rPr lang="en-US" b="1" dirty="0">
                <a:solidFill>
                  <a:schemeClr val="accent1">
                    <a:lumMod val="75000"/>
                  </a:schemeClr>
                </a:solidFill>
                <a:latin typeface="+mj-lt"/>
              </a:rPr>
              <a:t>Lithuania Activities: Scientific and Creative Thinking</a:t>
            </a:r>
            <a:endParaRPr lang="ro-RO" b="1" dirty="0">
              <a:solidFill>
                <a:schemeClr val="accent1">
                  <a:lumMod val="75000"/>
                </a:schemeClr>
              </a:solidFill>
              <a:latin typeface="+mj-lt"/>
            </a:endParaRPr>
          </a:p>
          <a:p>
            <a:r>
              <a:rPr lang="en-US" b="1" dirty="0">
                <a:solidFill>
                  <a:schemeClr val="accent1">
                    <a:lumMod val="75000"/>
                  </a:schemeClr>
                </a:solidFill>
                <a:latin typeface="+mj-lt"/>
              </a:rPr>
              <a:t>Location: </a:t>
            </a:r>
            <a:r>
              <a:rPr lang="en-US" b="1" dirty="0" err="1">
                <a:solidFill>
                  <a:schemeClr val="accent1">
                    <a:lumMod val="75000"/>
                  </a:schemeClr>
                </a:solidFill>
                <a:latin typeface="+mj-lt"/>
              </a:rPr>
              <a:t>Ukmerges</a:t>
            </a:r>
            <a:r>
              <a:rPr lang="en-US" b="1" dirty="0">
                <a:solidFill>
                  <a:schemeClr val="accent1">
                    <a:lumMod val="75000"/>
                  </a:schemeClr>
                </a:solidFill>
                <a:latin typeface="+mj-lt"/>
              </a:rPr>
              <a:t> </a:t>
            </a:r>
            <a:r>
              <a:rPr lang="en-US" b="1" dirty="0" err="1">
                <a:solidFill>
                  <a:schemeClr val="accent1">
                    <a:lumMod val="75000"/>
                  </a:schemeClr>
                </a:solidFill>
                <a:latin typeface="+mj-lt"/>
              </a:rPr>
              <a:t>Uzupio</a:t>
            </a:r>
            <a:r>
              <a:rPr lang="en-US" b="1" dirty="0">
                <a:solidFill>
                  <a:schemeClr val="accent1">
                    <a:lumMod val="75000"/>
                  </a:schemeClr>
                </a:solidFill>
                <a:latin typeface="+mj-lt"/>
              </a:rPr>
              <a:t> </a:t>
            </a:r>
            <a:r>
              <a:rPr lang="en-US" b="1" dirty="0" err="1">
                <a:solidFill>
                  <a:schemeClr val="accent1">
                    <a:lumMod val="75000"/>
                  </a:schemeClr>
                </a:solidFill>
                <a:latin typeface="+mj-lt"/>
              </a:rPr>
              <a:t>pagrindine</a:t>
            </a:r>
            <a:r>
              <a:rPr lang="en-US" b="1" dirty="0">
                <a:solidFill>
                  <a:schemeClr val="accent1">
                    <a:lumMod val="75000"/>
                  </a:schemeClr>
                </a:solidFill>
                <a:latin typeface="+mj-lt"/>
              </a:rPr>
              <a:t> </a:t>
            </a:r>
            <a:r>
              <a:rPr lang="en-US" b="1" dirty="0" err="1">
                <a:solidFill>
                  <a:schemeClr val="accent1">
                    <a:lumMod val="75000"/>
                  </a:schemeClr>
                </a:solidFill>
                <a:latin typeface="+mj-lt"/>
              </a:rPr>
              <a:t>mokykla</a:t>
            </a:r>
            <a:r>
              <a:rPr lang="en-US" b="1" dirty="0">
                <a:solidFill>
                  <a:schemeClr val="accent1">
                    <a:lumMod val="75000"/>
                  </a:schemeClr>
                </a:solidFill>
                <a:latin typeface="+mj-lt"/>
              </a:rPr>
              <a:t>, Lithuania</a:t>
            </a:r>
            <a:endParaRPr lang="ro-RO" b="1" dirty="0">
              <a:solidFill>
                <a:schemeClr val="accent1">
                  <a:lumMod val="75000"/>
                </a:schemeClr>
              </a:solidFill>
              <a:latin typeface="+mj-lt"/>
            </a:endParaRPr>
          </a:p>
          <a:p>
            <a:r>
              <a:rPr lang="en-US" b="1" dirty="0">
                <a:solidFill>
                  <a:schemeClr val="accent1">
                    <a:lumMod val="75000"/>
                  </a:schemeClr>
                </a:solidFill>
                <a:latin typeface="+mj-lt"/>
              </a:rPr>
              <a:t>Duration: 7 days (05/10/2025 - 11/10/2025)</a:t>
            </a:r>
          </a:p>
          <a:p>
            <a:endParaRPr lang="en-US" b="1" dirty="0">
              <a:solidFill>
                <a:schemeClr val="accent1">
                  <a:lumMod val="75000"/>
                </a:schemeClr>
              </a:solidFill>
              <a:latin typeface="+mj-lt"/>
            </a:endParaRPr>
          </a:p>
          <a:p>
            <a:r>
              <a:rPr lang="en-US" b="1" dirty="0">
                <a:solidFill>
                  <a:schemeClr val="accent1">
                    <a:lumMod val="75000"/>
                  </a:schemeClr>
                </a:solidFill>
                <a:latin typeface="+mj-lt"/>
              </a:rPr>
              <a:t>Activity: Scientific and Creative Thinking Workshop</a:t>
            </a:r>
            <a:endParaRPr lang="ro-RO" b="1" dirty="0">
              <a:solidFill>
                <a:schemeClr val="accent1">
                  <a:lumMod val="75000"/>
                </a:schemeClr>
              </a:solidFill>
              <a:latin typeface="+mj-lt"/>
            </a:endParaRPr>
          </a:p>
          <a:p>
            <a:endParaRPr lang="ro-RO" b="1" dirty="0">
              <a:solidFill>
                <a:schemeClr val="accent1">
                  <a:lumMod val="75000"/>
                </a:schemeClr>
              </a:solidFill>
              <a:latin typeface="+mj-lt"/>
            </a:endParaRPr>
          </a:p>
          <a:p>
            <a:pPr algn="l"/>
            <a:r>
              <a:rPr lang="en-US" b="1" dirty="0">
                <a:solidFill>
                  <a:schemeClr val="accent1">
                    <a:lumMod val="75000"/>
                  </a:schemeClr>
                </a:solidFill>
                <a:latin typeface="+mj-lt"/>
              </a:rPr>
              <a:t>Purpose</a:t>
            </a:r>
            <a:r>
              <a:rPr lang="ro-RO" b="1" dirty="0">
                <a:solidFill>
                  <a:schemeClr val="accent1">
                    <a:lumMod val="75000"/>
                  </a:schemeClr>
                </a:solidFill>
                <a:latin typeface="+mj-lt"/>
              </a:rPr>
              <a:t>: </a:t>
            </a:r>
            <a:r>
              <a:rPr lang="en-US" sz="1800" b="1" i="0" u="none" strike="noStrike" baseline="0" dirty="0">
                <a:solidFill>
                  <a:schemeClr val="accent1">
                    <a:lumMod val="75000"/>
                  </a:schemeClr>
                </a:solidFill>
                <a:latin typeface="+mj-lt"/>
              </a:rPr>
              <a:t>To provide 12 </a:t>
            </a:r>
            <a:r>
              <a:rPr lang="ro-RO" sz="1800" b="1" i="0" u="none" strike="noStrike" baseline="0" dirty="0" err="1">
                <a:solidFill>
                  <a:schemeClr val="accent1">
                    <a:lumMod val="75000"/>
                  </a:schemeClr>
                </a:solidFill>
                <a:latin typeface="+mj-lt"/>
              </a:rPr>
              <a:t>teachers</a:t>
            </a:r>
            <a:r>
              <a:rPr lang="en-US" sz="1800" b="1" i="0" u="none" strike="noStrike" baseline="0" dirty="0">
                <a:solidFill>
                  <a:schemeClr val="accent1">
                    <a:lumMod val="75000"/>
                  </a:schemeClr>
                </a:solidFill>
                <a:latin typeface="+mj-lt"/>
              </a:rPr>
              <a:t> with new and modern learning-teaching approaches to science focusing on problem-solving</a:t>
            </a:r>
            <a:r>
              <a:rPr lang="ro-RO" sz="1800" b="1" i="0" u="none" strike="noStrike" baseline="0" dirty="0">
                <a:solidFill>
                  <a:schemeClr val="accent1">
                    <a:lumMod val="75000"/>
                  </a:schemeClr>
                </a:solidFill>
                <a:latin typeface="+mj-lt"/>
              </a:rPr>
              <a:t> </a:t>
            </a:r>
            <a:r>
              <a:rPr lang="en-US" sz="1800" b="1" i="0" u="none" strike="noStrike" baseline="0" dirty="0">
                <a:solidFill>
                  <a:schemeClr val="accent1">
                    <a:lumMod val="75000"/>
                  </a:schemeClr>
                </a:solidFill>
                <a:latin typeface="+mj-lt"/>
              </a:rPr>
              <a:t>through creative</a:t>
            </a:r>
            <a:r>
              <a:rPr lang="ro-RO" sz="1800" b="1" i="0" u="none" strike="noStrike" baseline="0" dirty="0">
                <a:solidFill>
                  <a:schemeClr val="accent1">
                    <a:lumMod val="75000"/>
                  </a:schemeClr>
                </a:solidFill>
                <a:latin typeface="+mj-lt"/>
              </a:rPr>
              <a:t> </a:t>
            </a:r>
            <a:r>
              <a:rPr lang="en-US" sz="1800" b="1" i="0" u="none" strike="noStrike" baseline="0" dirty="0">
                <a:solidFill>
                  <a:schemeClr val="accent1">
                    <a:lumMod val="75000"/>
                  </a:schemeClr>
                </a:solidFill>
                <a:latin typeface="+mj-lt"/>
              </a:rPr>
              <a:t>thinking.</a:t>
            </a:r>
            <a:endParaRPr lang="ro-RO" sz="1800" b="1" i="0" u="none" strike="noStrike" baseline="0" dirty="0">
              <a:solidFill>
                <a:schemeClr val="accent1">
                  <a:lumMod val="75000"/>
                </a:schemeClr>
              </a:solidFill>
              <a:latin typeface="+mj-lt"/>
            </a:endParaRPr>
          </a:p>
          <a:p>
            <a:pPr algn="l"/>
            <a:r>
              <a:rPr lang="en-US" b="1" dirty="0">
                <a:solidFill>
                  <a:schemeClr val="accent1">
                    <a:lumMod val="75000"/>
                  </a:schemeClr>
                </a:solidFill>
                <a:latin typeface="+mj-lt"/>
              </a:rPr>
              <a:t>Participants: 12 teachers (3 per country)</a:t>
            </a:r>
            <a:endParaRPr lang="ro-RO" b="1" dirty="0">
              <a:solidFill>
                <a:schemeClr val="accent1">
                  <a:lumMod val="75000"/>
                </a:schemeClr>
              </a:solidFill>
              <a:latin typeface="+mj-lt"/>
            </a:endParaRPr>
          </a:p>
        </p:txBody>
      </p:sp>
      <p:pic>
        <p:nvPicPr>
          <p:cNvPr id="9" name="Picture 8">
            <a:extLst>
              <a:ext uri="{FF2B5EF4-FFF2-40B4-BE49-F238E27FC236}">
                <a16:creationId xmlns:a16="http://schemas.microsoft.com/office/drawing/2014/main" id="{0D962B31-16F6-4D87-9654-58FC373B8D9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61115" y="482457"/>
            <a:ext cx="1927591" cy="1491409"/>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8CF642C3-5C52-4F83-A89C-449E335C19F6}"/>
              </a:ext>
            </a:extLst>
          </p:cNvPr>
          <p:cNvPicPr>
            <a:picLocks noChangeAspect="1"/>
          </p:cNvPicPr>
          <p:nvPr/>
        </p:nvPicPr>
        <p:blipFill rotWithShape="1">
          <a:blip r:embed="rId5"/>
          <a:srcRect l="19069" t="65115" r="66526" b="4640"/>
          <a:stretch/>
        </p:blipFill>
        <p:spPr>
          <a:xfrm>
            <a:off x="9036424" y="3621741"/>
            <a:ext cx="2277035" cy="200809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1E3D37C2-02DA-4748-8616-86894606E1F4}"/>
              </a:ext>
            </a:extLst>
          </p:cNvPr>
          <p:cNvSpPr txBox="1"/>
          <p:nvPr/>
        </p:nvSpPr>
        <p:spPr>
          <a:xfrm>
            <a:off x="1013011" y="3863733"/>
            <a:ext cx="7745505" cy="2585323"/>
          </a:xfrm>
          <a:prstGeom prst="rect">
            <a:avLst/>
          </a:prstGeom>
          <a:noFill/>
        </p:spPr>
        <p:txBody>
          <a:bodyPr wrap="square">
            <a:spAutoFit/>
          </a:bodyPr>
          <a:lstStyle/>
          <a:p>
            <a:r>
              <a:rPr lang="en-US" b="1" u="sng" dirty="0">
                <a:solidFill>
                  <a:schemeClr val="accent1">
                    <a:lumMod val="75000"/>
                  </a:schemeClr>
                </a:solidFill>
              </a:rPr>
              <a:t>Objectives</a:t>
            </a:r>
            <a:endParaRPr lang="ro-RO" b="1" u="sng" dirty="0">
              <a:solidFill>
                <a:schemeClr val="accent1">
                  <a:lumMod val="75000"/>
                </a:schemeClr>
              </a:solidFill>
            </a:endParaRPr>
          </a:p>
          <a:p>
            <a:pPr marL="285750" indent="-285750">
              <a:buFont typeface="Arial" panose="020B0604020202020204" pitchFamily="34" charset="0"/>
              <a:buChar char="•"/>
            </a:pPr>
            <a:r>
              <a:rPr lang="en-US" b="1" dirty="0">
                <a:solidFill>
                  <a:schemeClr val="accent1">
                    <a:lumMod val="75000"/>
                  </a:schemeClr>
                </a:solidFill>
              </a:rPr>
              <a:t>Equip teachers with innovative methods for scientific and critical thinking.</a:t>
            </a:r>
            <a:endParaRPr lang="ro-RO" b="1" dirty="0">
              <a:solidFill>
                <a:schemeClr val="accent1">
                  <a:lumMod val="75000"/>
                </a:schemeClr>
              </a:solidFill>
            </a:endParaRPr>
          </a:p>
          <a:p>
            <a:pPr marL="285750" indent="-285750">
              <a:buFont typeface="Arial" panose="020B0604020202020204" pitchFamily="34" charset="0"/>
              <a:buChar char="•"/>
            </a:pPr>
            <a:r>
              <a:rPr lang="en-US" b="1" dirty="0">
                <a:solidFill>
                  <a:schemeClr val="accent1">
                    <a:lumMod val="75000"/>
                  </a:schemeClr>
                </a:solidFill>
              </a:rPr>
              <a:t>Create inclusive activities that foster problem-solving and curiosity.</a:t>
            </a:r>
            <a:endParaRPr lang="ro-RO" b="1" dirty="0">
              <a:solidFill>
                <a:schemeClr val="accent1">
                  <a:lumMod val="75000"/>
                </a:schemeClr>
              </a:solidFill>
            </a:endParaRPr>
          </a:p>
          <a:p>
            <a:r>
              <a:rPr lang="en-US" b="1" u="sng" dirty="0">
                <a:solidFill>
                  <a:schemeClr val="accent1">
                    <a:lumMod val="75000"/>
                  </a:schemeClr>
                </a:solidFill>
              </a:rPr>
              <a:t>Expected Results	</a:t>
            </a:r>
            <a:endParaRPr lang="ro-RO" b="1" u="sng" dirty="0">
              <a:solidFill>
                <a:schemeClr val="accent1">
                  <a:lumMod val="75000"/>
                </a:schemeClr>
              </a:solidFill>
            </a:endParaRPr>
          </a:p>
          <a:p>
            <a:r>
              <a:rPr lang="en-US" b="1" dirty="0">
                <a:solidFill>
                  <a:schemeClr val="accent1">
                    <a:lumMod val="75000"/>
                  </a:schemeClr>
                </a:solidFill>
              </a:rPr>
              <a:t>•	Creation of 6 new learning activities and 2 lesson plans.	</a:t>
            </a:r>
            <a:endParaRPr lang="ro-RO" b="1" dirty="0">
              <a:solidFill>
                <a:schemeClr val="accent1">
                  <a:lumMod val="75000"/>
                </a:schemeClr>
              </a:solidFill>
            </a:endParaRPr>
          </a:p>
          <a:p>
            <a:r>
              <a:rPr lang="en-US" b="1" dirty="0">
                <a:solidFill>
                  <a:schemeClr val="accent1">
                    <a:lumMod val="75000"/>
                  </a:schemeClr>
                </a:solidFill>
              </a:rPr>
              <a:t>•	Improved teaching proficiency and student engagement.</a:t>
            </a:r>
            <a:endParaRPr lang="ro-RO" b="1" dirty="0">
              <a:solidFill>
                <a:schemeClr val="accent1">
                  <a:lumMod val="75000"/>
                </a:schemeClr>
              </a:solidFill>
            </a:endParaRPr>
          </a:p>
          <a:p>
            <a:r>
              <a:rPr lang="en-US" b="1" dirty="0">
                <a:solidFill>
                  <a:schemeClr val="accent1">
                    <a:lumMod val="75000"/>
                  </a:schemeClr>
                </a:solidFill>
              </a:rPr>
              <a:t>•	Reduction in absenteeism through inclusive approaches.</a:t>
            </a:r>
          </a:p>
        </p:txBody>
      </p:sp>
    </p:spTree>
    <p:extLst>
      <p:ext uri="{BB962C8B-B14F-4D97-AF65-F5344CB8AC3E}">
        <p14:creationId xmlns:p14="http://schemas.microsoft.com/office/powerpoint/2010/main" val="1916779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0379FAE-9C5B-4CA0-A0FE-8EC8A3236296}"/>
              </a:ext>
            </a:extLst>
          </p:cNvPr>
          <p:cNvSpPr txBox="1"/>
          <p:nvPr/>
        </p:nvSpPr>
        <p:spPr>
          <a:xfrm>
            <a:off x="1147475" y="2051918"/>
            <a:ext cx="9834281" cy="1200329"/>
          </a:xfrm>
          <a:prstGeom prst="rect">
            <a:avLst/>
          </a:prstGeom>
          <a:noFill/>
        </p:spPr>
        <p:txBody>
          <a:bodyPr wrap="square">
            <a:spAutoFit/>
          </a:bodyPr>
          <a:lstStyle/>
          <a:p>
            <a:r>
              <a:rPr lang="en-US" b="1" dirty="0">
                <a:solidFill>
                  <a:schemeClr val="accent1">
                    <a:lumMod val="75000"/>
                  </a:schemeClr>
                </a:solidFill>
              </a:rPr>
              <a:t>Lithuania will create the YouTube channel – each partner will upload their materials.</a:t>
            </a:r>
            <a:endParaRPr lang="ro-RO" b="1" dirty="0">
              <a:solidFill>
                <a:schemeClr val="accent1">
                  <a:lumMod val="75000"/>
                </a:schemeClr>
              </a:solidFill>
            </a:endParaRPr>
          </a:p>
          <a:p>
            <a:endParaRPr lang="ro-RO" b="1" dirty="0">
              <a:solidFill>
                <a:schemeClr val="accent1">
                  <a:lumMod val="75000"/>
                </a:schemeClr>
              </a:solidFill>
            </a:endParaRPr>
          </a:p>
          <a:p>
            <a:r>
              <a:rPr lang="en-US" b="1" dirty="0">
                <a:solidFill>
                  <a:schemeClr val="accent5">
                    <a:lumMod val="50000"/>
                  </a:schemeClr>
                </a:solidFill>
                <a:hlinkClick r:id="rId3">
                  <a:extLst>
                    <a:ext uri="{A12FA001-AC4F-418D-AE19-62706E023703}">
                      <ahyp:hlinkClr xmlns:ahyp="http://schemas.microsoft.com/office/drawing/2018/hyperlinkcolor" val="tx"/>
                    </a:ext>
                  </a:extLst>
                </a:hlinkClick>
              </a:rPr>
              <a:t>https://youtube.com/@eu-hearts?si=VTuQtQqsIAqC41kD</a:t>
            </a:r>
            <a:endParaRPr lang="ro-RO" b="1" dirty="0">
              <a:solidFill>
                <a:schemeClr val="accent5">
                  <a:lumMod val="50000"/>
                </a:schemeClr>
              </a:solidFill>
            </a:endParaRPr>
          </a:p>
          <a:p>
            <a:endParaRPr lang="en-US" b="1" dirty="0">
              <a:solidFill>
                <a:schemeClr val="accent1">
                  <a:lumMod val="75000"/>
                </a:schemeClr>
              </a:solidFill>
            </a:endParaRPr>
          </a:p>
        </p:txBody>
      </p:sp>
      <p:sp>
        <p:nvSpPr>
          <p:cNvPr id="10" name="TextBox 9">
            <a:extLst>
              <a:ext uri="{FF2B5EF4-FFF2-40B4-BE49-F238E27FC236}">
                <a16:creationId xmlns:a16="http://schemas.microsoft.com/office/drawing/2014/main" id="{6A2C9BD1-A90F-4509-9028-7D4E28CEF3DE}"/>
              </a:ext>
            </a:extLst>
          </p:cNvPr>
          <p:cNvSpPr txBox="1"/>
          <p:nvPr/>
        </p:nvSpPr>
        <p:spPr>
          <a:xfrm>
            <a:off x="1147475" y="3429000"/>
            <a:ext cx="9457772" cy="1477328"/>
          </a:xfrm>
          <a:prstGeom prst="rect">
            <a:avLst/>
          </a:prstGeom>
          <a:noFill/>
        </p:spPr>
        <p:txBody>
          <a:bodyPr wrap="square">
            <a:spAutoFit/>
          </a:bodyPr>
          <a:lstStyle/>
          <a:p>
            <a:pPr algn="l"/>
            <a:r>
              <a:rPr lang="en-US" sz="1800" b="1" i="0" u="none" strike="noStrike" baseline="0" dirty="0">
                <a:solidFill>
                  <a:schemeClr val="accent1">
                    <a:lumMod val="75000"/>
                  </a:schemeClr>
                </a:solidFill>
                <a:latin typeface="+mj-lt"/>
              </a:rPr>
              <a:t>Training material for teachers: Creating and publishing teachers training material on "Scientific and Creative Thinking”</a:t>
            </a:r>
          </a:p>
          <a:p>
            <a:pPr algn="l"/>
            <a:r>
              <a:rPr lang="en-US" sz="1800" b="1" i="0" u="none" strike="noStrike" baseline="0" dirty="0">
                <a:solidFill>
                  <a:schemeClr val="accent1">
                    <a:lumMod val="75000"/>
                  </a:schemeClr>
                </a:solidFill>
                <a:latin typeface="+mj-lt"/>
              </a:rPr>
              <a:t>Promotion: Producing 4 short video content for promotion and awareness.</a:t>
            </a:r>
          </a:p>
          <a:p>
            <a:pPr algn="l"/>
            <a:r>
              <a:rPr lang="en-US" sz="1800" b="1" i="0" u="none" strike="noStrike" baseline="0" dirty="0">
                <a:solidFill>
                  <a:schemeClr val="accent1">
                    <a:lumMod val="75000"/>
                  </a:schemeClr>
                </a:solidFill>
                <a:latin typeface="+mj-lt"/>
              </a:rPr>
              <a:t>Meetings: Organizing 4 online meetings for students.</a:t>
            </a:r>
          </a:p>
          <a:p>
            <a:pPr algn="l"/>
            <a:r>
              <a:rPr lang="en-US" sz="1800" b="1" i="0" u="none" strike="noStrike" baseline="0" dirty="0">
                <a:solidFill>
                  <a:schemeClr val="accent1">
                    <a:lumMod val="75000"/>
                  </a:schemeClr>
                </a:solidFill>
                <a:latin typeface="+mj-lt"/>
              </a:rPr>
              <a:t>Consultations: Conducting virtual information and consultation meetings.</a:t>
            </a:r>
            <a:endParaRPr lang="en-US" b="1" dirty="0">
              <a:solidFill>
                <a:schemeClr val="accent1">
                  <a:lumMod val="75000"/>
                </a:schemeClr>
              </a:solidFill>
              <a:latin typeface="+mj-lt"/>
            </a:endParaRPr>
          </a:p>
        </p:txBody>
      </p:sp>
    </p:spTree>
    <p:extLst>
      <p:ext uri="{BB962C8B-B14F-4D97-AF65-F5344CB8AC3E}">
        <p14:creationId xmlns:p14="http://schemas.microsoft.com/office/powerpoint/2010/main" val="3511998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4D7444A-3023-40AD-932C-A3B6C4E22E1C}"/>
              </a:ext>
            </a:extLst>
          </p:cNvPr>
          <p:cNvSpPr txBox="1"/>
          <p:nvPr/>
        </p:nvSpPr>
        <p:spPr>
          <a:xfrm>
            <a:off x="1030940" y="1058970"/>
            <a:ext cx="8946778" cy="2862322"/>
          </a:xfrm>
          <a:prstGeom prst="rect">
            <a:avLst/>
          </a:prstGeom>
          <a:noFill/>
        </p:spPr>
        <p:txBody>
          <a:bodyPr wrap="square">
            <a:spAutoFit/>
          </a:bodyPr>
          <a:lstStyle/>
          <a:p>
            <a:r>
              <a:rPr lang="en-US" b="1" dirty="0">
                <a:solidFill>
                  <a:schemeClr val="accent1">
                    <a:lumMod val="75000"/>
                  </a:schemeClr>
                </a:solidFill>
              </a:rPr>
              <a:t>Romania Activities: Use of Divergent Thinking in Education</a:t>
            </a:r>
            <a:endParaRPr lang="ro-RO" b="1" dirty="0">
              <a:solidFill>
                <a:schemeClr val="accent1">
                  <a:lumMod val="75000"/>
                </a:schemeClr>
              </a:solidFill>
            </a:endParaRPr>
          </a:p>
          <a:p>
            <a:r>
              <a:rPr lang="en-US" b="1" dirty="0">
                <a:solidFill>
                  <a:schemeClr val="accent1">
                    <a:lumMod val="75000"/>
                  </a:schemeClr>
                </a:solidFill>
              </a:rPr>
              <a:t>Location: </a:t>
            </a:r>
            <a:r>
              <a:rPr lang="en-US" b="1" dirty="0" err="1">
                <a:solidFill>
                  <a:schemeClr val="accent1">
                    <a:lumMod val="75000"/>
                  </a:schemeClr>
                </a:solidFill>
              </a:rPr>
              <a:t>Şcoala</a:t>
            </a:r>
            <a:r>
              <a:rPr lang="en-US" b="1" dirty="0">
                <a:solidFill>
                  <a:schemeClr val="accent1">
                    <a:lumMod val="75000"/>
                  </a:schemeClr>
                </a:solidFill>
              </a:rPr>
              <a:t> </a:t>
            </a:r>
            <a:r>
              <a:rPr lang="en-US" b="1" dirty="0" err="1">
                <a:solidFill>
                  <a:schemeClr val="accent1">
                    <a:lumMod val="75000"/>
                  </a:schemeClr>
                </a:solidFill>
              </a:rPr>
              <a:t>Gimnazială</a:t>
            </a:r>
            <a:r>
              <a:rPr lang="en-US" b="1" dirty="0">
                <a:solidFill>
                  <a:schemeClr val="accent1">
                    <a:lumMod val="75000"/>
                  </a:schemeClr>
                </a:solidFill>
              </a:rPr>
              <a:t> nr. 2 </a:t>
            </a:r>
            <a:r>
              <a:rPr lang="en-US" b="1" dirty="0" err="1">
                <a:solidFill>
                  <a:schemeClr val="accent1">
                    <a:lumMod val="75000"/>
                  </a:schemeClr>
                </a:solidFill>
              </a:rPr>
              <a:t>Fundeni-Dobroeşti</a:t>
            </a:r>
            <a:r>
              <a:rPr lang="en-US" b="1" dirty="0">
                <a:solidFill>
                  <a:schemeClr val="accent1">
                    <a:lumMod val="75000"/>
                  </a:schemeClr>
                </a:solidFill>
              </a:rPr>
              <a:t>, Romania</a:t>
            </a:r>
            <a:endParaRPr lang="ro-RO" b="1" dirty="0">
              <a:solidFill>
                <a:schemeClr val="accent1">
                  <a:lumMod val="75000"/>
                </a:schemeClr>
              </a:solidFill>
            </a:endParaRPr>
          </a:p>
          <a:p>
            <a:r>
              <a:rPr lang="en-US" b="1" dirty="0">
                <a:solidFill>
                  <a:schemeClr val="accent1">
                    <a:lumMod val="75000"/>
                  </a:schemeClr>
                </a:solidFill>
              </a:rPr>
              <a:t>Duration: 7 days (19/04/2026 - 25/04/2026)</a:t>
            </a:r>
            <a:endParaRPr lang="ro-RO" b="1" dirty="0">
              <a:solidFill>
                <a:schemeClr val="accent1">
                  <a:lumMod val="75000"/>
                </a:schemeClr>
              </a:solidFill>
            </a:endParaRPr>
          </a:p>
          <a:p>
            <a:endParaRPr lang="ro-RO" b="1" dirty="0">
              <a:solidFill>
                <a:schemeClr val="accent1">
                  <a:lumMod val="75000"/>
                </a:schemeClr>
              </a:solidFill>
            </a:endParaRPr>
          </a:p>
          <a:p>
            <a:r>
              <a:rPr lang="en-US" b="1" dirty="0">
                <a:solidFill>
                  <a:schemeClr val="accent1">
                    <a:lumMod val="75000"/>
                  </a:schemeClr>
                </a:solidFill>
              </a:rPr>
              <a:t>Activity: Blended Short-Term Teachers Training</a:t>
            </a:r>
            <a:endParaRPr lang="ro-RO" b="1" dirty="0">
              <a:solidFill>
                <a:schemeClr val="accent1">
                  <a:lumMod val="75000"/>
                </a:schemeClr>
              </a:solidFill>
            </a:endParaRPr>
          </a:p>
          <a:p>
            <a:endParaRPr lang="ro-RO" b="1" dirty="0">
              <a:solidFill>
                <a:schemeClr val="accent1">
                  <a:lumMod val="75000"/>
                </a:schemeClr>
              </a:solidFill>
            </a:endParaRPr>
          </a:p>
          <a:p>
            <a:pPr algn="l"/>
            <a:r>
              <a:rPr lang="ro-RO" b="1" dirty="0" err="1">
                <a:solidFill>
                  <a:schemeClr val="accent1">
                    <a:lumMod val="75000"/>
                  </a:schemeClr>
                </a:solidFill>
              </a:rPr>
              <a:t>Purpose</a:t>
            </a:r>
            <a:r>
              <a:rPr lang="ro-RO" b="1" dirty="0">
                <a:solidFill>
                  <a:schemeClr val="accent1">
                    <a:lumMod val="75000"/>
                  </a:schemeClr>
                </a:solidFill>
              </a:rPr>
              <a:t>: </a:t>
            </a:r>
            <a:r>
              <a:rPr lang="en-US" sz="1800" b="1" i="0" u="none" strike="noStrike" baseline="0" dirty="0">
                <a:solidFill>
                  <a:schemeClr val="accent1">
                    <a:lumMod val="75000"/>
                  </a:schemeClr>
                </a:solidFill>
                <a:latin typeface="+mj-lt"/>
              </a:rPr>
              <a:t>To provide 12 staff with new learning and teaching methods on how to use in a creative and innovative way the</a:t>
            </a:r>
            <a:r>
              <a:rPr lang="ro-RO" sz="1800" b="1" i="0" u="none" strike="noStrike" baseline="0" dirty="0">
                <a:solidFill>
                  <a:schemeClr val="accent1">
                    <a:lumMod val="75000"/>
                  </a:schemeClr>
                </a:solidFill>
                <a:latin typeface="+mj-lt"/>
              </a:rPr>
              <a:t> </a:t>
            </a:r>
            <a:r>
              <a:rPr lang="en-US" sz="1800" b="1" i="0" u="none" strike="noStrike" baseline="0" dirty="0">
                <a:solidFill>
                  <a:schemeClr val="accent1">
                    <a:lumMod val="75000"/>
                  </a:schemeClr>
                </a:solidFill>
                <a:latin typeface="+mj-lt"/>
              </a:rPr>
              <a:t>Divergent Thinking approaches</a:t>
            </a:r>
            <a:endParaRPr lang="ro-RO" sz="1800" b="1" i="0" u="none" strike="noStrike" baseline="0" dirty="0">
              <a:solidFill>
                <a:schemeClr val="accent1">
                  <a:lumMod val="75000"/>
                </a:schemeClr>
              </a:solidFill>
              <a:latin typeface="+mj-lt"/>
            </a:endParaRPr>
          </a:p>
          <a:p>
            <a:pPr algn="l"/>
            <a:r>
              <a:rPr lang="en-US" sz="1800" b="1" i="0" u="none" strike="noStrike" baseline="0" dirty="0">
                <a:solidFill>
                  <a:schemeClr val="accent1">
                    <a:lumMod val="75000"/>
                  </a:schemeClr>
                </a:solidFill>
                <a:latin typeface="+mj-lt"/>
              </a:rPr>
              <a:t> by involving D</a:t>
            </a:r>
            <a:r>
              <a:rPr lang="ro-RO" sz="1800" b="1" i="0" u="none" strike="noStrike" baseline="0" dirty="0" err="1">
                <a:solidFill>
                  <a:schemeClr val="accent1">
                    <a:lumMod val="75000"/>
                  </a:schemeClr>
                </a:solidFill>
                <a:latin typeface="+mj-lt"/>
              </a:rPr>
              <a:t>igital</a:t>
            </a:r>
            <a:r>
              <a:rPr lang="en-US" sz="1800" b="1" i="0" u="none" strike="noStrike" baseline="0" dirty="0">
                <a:solidFill>
                  <a:schemeClr val="accent1">
                    <a:lumMod val="75000"/>
                  </a:schemeClr>
                </a:solidFill>
                <a:latin typeface="+mj-lt"/>
              </a:rPr>
              <a:t> G</a:t>
            </a:r>
            <a:r>
              <a:rPr lang="ro-RO" sz="1800" b="1" i="0" u="none" strike="noStrike" baseline="0" dirty="0" err="1">
                <a:solidFill>
                  <a:schemeClr val="accent1">
                    <a:lumMod val="75000"/>
                  </a:schemeClr>
                </a:solidFill>
                <a:latin typeface="+mj-lt"/>
              </a:rPr>
              <a:t>ames</a:t>
            </a:r>
            <a:r>
              <a:rPr lang="en-US" sz="1800" b="1" i="0" u="none" strike="noStrike" baseline="0" dirty="0">
                <a:solidFill>
                  <a:schemeClr val="accent1">
                    <a:lumMod val="75000"/>
                  </a:schemeClr>
                </a:solidFill>
                <a:latin typeface="+mj-lt"/>
              </a:rPr>
              <a:t> too.</a:t>
            </a:r>
            <a:endParaRPr lang="ro-RO" b="1" dirty="0">
              <a:solidFill>
                <a:schemeClr val="accent1">
                  <a:lumMod val="75000"/>
                </a:schemeClr>
              </a:solidFill>
              <a:latin typeface="+mj-lt"/>
            </a:endParaRPr>
          </a:p>
          <a:p>
            <a:r>
              <a:rPr lang="en-US" b="1" dirty="0">
                <a:solidFill>
                  <a:schemeClr val="accent1">
                    <a:lumMod val="75000"/>
                  </a:schemeClr>
                </a:solidFill>
              </a:rPr>
              <a:t>Participants: 24 teachers from partner organizations</a:t>
            </a:r>
            <a:endParaRPr lang="ro-RO" b="1" dirty="0">
              <a:solidFill>
                <a:schemeClr val="accent1">
                  <a:lumMod val="75000"/>
                </a:schemeClr>
              </a:solidFill>
            </a:endParaRPr>
          </a:p>
        </p:txBody>
      </p:sp>
      <p:pic>
        <p:nvPicPr>
          <p:cNvPr id="10" name="Picture 9">
            <a:extLst>
              <a:ext uri="{FF2B5EF4-FFF2-40B4-BE49-F238E27FC236}">
                <a16:creationId xmlns:a16="http://schemas.microsoft.com/office/drawing/2014/main" id="{C8E96BE5-E66C-4CCD-8258-CE24A42ECF8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815" t="9454" r="12642" b="10417"/>
          <a:stretch/>
        </p:blipFill>
        <p:spPr>
          <a:xfrm>
            <a:off x="8453717" y="491763"/>
            <a:ext cx="2154891" cy="1444613"/>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A00E4974-D94C-469F-BDE9-084698711C62}"/>
              </a:ext>
            </a:extLst>
          </p:cNvPr>
          <p:cNvPicPr>
            <a:picLocks noChangeAspect="1"/>
          </p:cNvPicPr>
          <p:nvPr/>
        </p:nvPicPr>
        <p:blipFill rotWithShape="1">
          <a:blip r:embed="rId5"/>
          <a:srcRect t="64612" r="80384" b="4137"/>
          <a:stretch/>
        </p:blipFill>
        <p:spPr>
          <a:xfrm>
            <a:off x="9141168" y="3860729"/>
            <a:ext cx="2643041" cy="184082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176DBB79-380D-4D15-83EE-F0B58D74E2C1}"/>
              </a:ext>
            </a:extLst>
          </p:cNvPr>
          <p:cNvSpPr txBox="1"/>
          <p:nvPr/>
        </p:nvSpPr>
        <p:spPr>
          <a:xfrm>
            <a:off x="1030940" y="3937929"/>
            <a:ext cx="7584233" cy="2585323"/>
          </a:xfrm>
          <a:prstGeom prst="rect">
            <a:avLst/>
          </a:prstGeom>
          <a:noFill/>
        </p:spPr>
        <p:txBody>
          <a:bodyPr wrap="square">
            <a:spAutoFit/>
          </a:bodyPr>
          <a:lstStyle/>
          <a:p>
            <a:r>
              <a:rPr lang="en-US" b="1" u="sng" dirty="0">
                <a:solidFill>
                  <a:schemeClr val="accent1">
                    <a:lumMod val="75000"/>
                  </a:schemeClr>
                </a:solidFill>
              </a:rPr>
              <a:t>Objectives</a:t>
            </a:r>
            <a:r>
              <a:rPr lang="en-US" b="1" dirty="0">
                <a:solidFill>
                  <a:schemeClr val="accent1">
                    <a:lumMod val="75000"/>
                  </a:schemeClr>
                </a:solidFill>
              </a:rPr>
              <a:t>	</a:t>
            </a:r>
            <a:endParaRPr lang="ro-RO" b="1" dirty="0">
              <a:solidFill>
                <a:schemeClr val="accent1">
                  <a:lumMod val="75000"/>
                </a:schemeClr>
              </a:solidFill>
            </a:endParaRPr>
          </a:p>
          <a:p>
            <a:r>
              <a:rPr lang="en-US" b="1" dirty="0">
                <a:solidFill>
                  <a:schemeClr val="accent1">
                    <a:lumMod val="75000"/>
                  </a:schemeClr>
                </a:solidFill>
              </a:rPr>
              <a:t>•	Train teachers to apply divergent thinking techniques in teaching basic skills.</a:t>
            </a:r>
            <a:endParaRPr lang="ro-RO" b="1" dirty="0">
              <a:solidFill>
                <a:schemeClr val="accent1">
                  <a:lumMod val="75000"/>
                </a:schemeClr>
              </a:solidFill>
            </a:endParaRPr>
          </a:p>
          <a:p>
            <a:r>
              <a:rPr lang="en-US" b="1" dirty="0">
                <a:solidFill>
                  <a:schemeClr val="accent1">
                    <a:lumMod val="75000"/>
                  </a:schemeClr>
                </a:solidFill>
              </a:rPr>
              <a:t>•	Promote inclusion by tailoring activities for disadvantaged students and those with SEN.</a:t>
            </a:r>
            <a:endParaRPr lang="ro-RO" b="1" dirty="0">
              <a:solidFill>
                <a:schemeClr val="accent1">
                  <a:lumMod val="75000"/>
                </a:schemeClr>
              </a:solidFill>
            </a:endParaRPr>
          </a:p>
          <a:p>
            <a:r>
              <a:rPr lang="en-US" b="1" u="sng" dirty="0">
                <a:solidFill>
                  <a:schemeClr val="accent1">
                    <a:lumMod val="75000"/>
                  </a:schemeClr>
                </a:solidFill>
              </a:rPr>
              <a:t>Expected Results</a:t>
            </a:r>
            <a:r>
              <a:rPr lang="en-US" b="1" dirty="0">
                <a:solidFill>
                  <a:schemeClr val="accent1">
                    <a:lumMod val="75000"/>
                  </a:schemeClr>
                </a:solidFill>
              </a:rPr>
              <a:t>	</a:t>
            </a:r>
            <a:endParaRPr lang="ro-RO" b="1" dirty="0">
              <a:solidFill>
                <a:schemeClr val="accent1">
                  <a:lumMod val="75000"/>
                </a:schemeClr>
              </a:solidFill>
            </a:endParaRPr>
          </a:p>
          <a:p>
            <a:r>
              <a:rPr lang="en-US" b="1" dirty="0">
                <a:solidFill>
                  <a:schemeClr val="accent1">
                    <a:lumMod val="75000"/>
                  </a:schemeClr>
                </a:solidFill>
              </a:rPr>
              <a:t>•	Enhance teaching proficiency of 24 teachers by 20%.	</a:t>
            </a:r>
            <a:endParaRPr lang="ro-RO" b="1" dirty="0">
              <a:solidFill>
                <a:schemeClr val="accent1">
                  <a:lumMod val="75000"/>
                </a:schemeClr>
              </a:solidFill>
            </a:endParaRPr>
          </a:p>
          <a:p>
            <a:r>
              <a:rPr lang="en-US" b="1" dirty="0">
                <a:solidFill>
                  <a:schemeClr val="accent1">
                    <a:lumMod val="75000"/>
                  </a:schemeClr>
                </a:solidFill>
              </a:rPr>
              <a:t>•	Development of innovative lesson plans for classrooms.	</a:t>
            </a:r>
            <a:endParaRPr lang="ro-RO" b="1" dirty="0">
              <a:solidFill>
                <a:schemeClr val="accent1">
                  <a:lumMod val="75000"/>
                </a:schemeClr>
              </a:solidFill>
            </a:endParaRPr>
          </a:p>
          <a:p>
            <a:r>
              <a:rPr lang="en-US" b="1" dirty="0">
                <a:solidFill>
                  <a:schemeClr val="accent1">
                    <a:lumMod val="75000"/>
                  </a:schemeClr>
                </a:solidFill>
              </a:rPr>
              <a:t>•	Improve student engagement and reduce absenteeism.</a:t>
            </a:r>
          </a:p>
        </p:txBody>
      </p:sp>
    </p:spTree>
    <p:extLst>
      <p:ext uri="{BB962C8B-B14F-4D97-AF65-F5344CB8AC3E}">
        <p14:creationId xmlns:p14="http://schemas.microsoft.com/office/powerpoint/2010/main" val="4042493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FE13A5-3C99-4681-915B-37BD7F0AEFFC}"/>
              </a:ext>
            </a:extLst>
          </p:cNvPr>
          <p:cNvSpPr txBox="1"/>
          <p:nvPr/>
        </p:nvSpPr>
        <p:spPr>
          <a:xfrm>
            <a:off x="2088776" y="1927412"/>
            <a:ext cx="7055224" cy="646331"/>
          </a:xfrm>
          <a:prstGeom prst="rect">
            <a:avLst/>
          </a:prstGeom>
          <a:noFill/>
        </p:spPr>
        <p:txBody>
          <a:bodyPr wrap="square">
            <a:spAutoFit/>
          </a:bodyPr>
          <a:lstStyle/>
          <a:p>
            <a:r>
              <a:rPr lang="en-US" b="1" dirty="0">
                <a:solidFill>
                  <a:schemeClr val="accent1">
                    <a:lumMod val="75000"/>
                  </a:schemeClr>
                </a:solidFill>
              </a:rPr>
              <a:t>Romania will take care of the project website and will upload the materials provided by the partners to the Google Drive</a:t>
            </a:r>
          </a:p>
        </p:txBody>
      </p:sp>
      <p:sp>
        <p:nvSpPr>
          <p:cNvPr id="10" name="TextBox 9">
            <a:extLst>
              <a:ext uri="{FF2B5EF4-FFF2-40B4-BE49-F238E27FC236}">
                <a16:creationId xmlns:a16="http://schemas.microsoft.com/office/drawing/2014/main" id="{25FCAEEA-EF74-42B6-98DC-4471960696B6}"/>
              </a:ext>
            </a:extLst>
          </p:cNvPr>
          <p:cNvSpPr txBox="1"/>
          <p:nvPr/>
        </p:nvSpPr>
        <p:spPr>
          <a:xfrm>
            <a:off x="1147475" y="3429000"/>
            <a:ext cx="11097199" cy="646331"/>
          </a:xfrm>
          <a:prstGeom prst="rect">
            <a:avLst/>
          </a:prstGeom>
          <a:noFill/>
        </p:spPr>
        <p:txBody>
          <a:bodyPr wrap="square">
            <a:spAutoFit/>
          </a:bodyPr>
          <a:lstStyle/>
          <a:p>
            <a:r>
              <a:rPr lang="en-US" b="1" dirty="0">
                <a:solidFill>
                  <a:schemeClr val="accent3">
                    <a:lumMod val="50000"/>
                  </a:schemeClr>
                </a:solidFill>
                <a:hlinkClick r:id="rId3">
                  <a:extLst>
                    <a:ext uri="{A12FA001-AC4F-418D-AE19-62706E023703}">
                      <ahyp:hlinkClr xmlns:ahyp="http://schemas.microsoft.com/office/drawing/2018/hyperlinkcolor" val="tx"/>
                    </a:ext>
                  </a:extLst>
                </a:hlinkClick>
              </a:rPr>
              <a:t>https://drive.google.com/drive/folders/1ZDtUbaymEkZK9Or1Xfz</a:t>
            </a:r>
            <a:r>
              <a:rPr lang="ro-RO" b="1" dirty="0">
                <a:solidFill>
                  <a:schemeClr val="accent3">
                    <a:lumMod val="50000"/>
                  </a:schemeClr>
                </a:solidFill>
                <a:hlinkClick r:id="rId3">
                  <a:extLst>
                    <a:ext uri="{A12FA001-AC4F-418D-AE19-62706E023703}">
                      <ahyp:hlinkClr xmlns:ahyp="http://schemas.microsoft.com/office/drawing/2018/hyperlinkcolor" val="tx"/>
                    </a:ext>
                  </a:extLst>
                </a:hlinkClick>
              </a:rPr>
              <a:t>-</a:t>
            </a:r>
            <a:r>
              <a:rPr lang="en-US" b="1" dirty="0">
                <a:solidFill>
                  <a:schemeClr val="accent3">
                    <a:lumMod val="50000"/>
                  </a:schemeClr>
                </a:solidFill>
                <a:hlinkClick r:id="rId3">
                  <a:extLst>
                    <a:ext uri="{A12FA001-AC4F-418D-AE19-62706E023703}">
                      <ahyp:hlinkClr xmlns:ahyp="http://schemas.microsoft.com/office/drawing/2018/hyperlinkcolor" val="tx"/>
                    </a:ext>
                  </a:extLst>
                </a:hlinkClick>
              </a:rPr>
              <a:t>ixvAJ8yNI2yA?usp=sharing</a:t>
            </a:r>
            <a:endParaRPr lang="ro-RO" b="1" dirty="0">
              <a:solidFill>
                <a:schemeClr val="accent3">
                  <a:lumMod val="50000"/>
                </a:schemeClr>
              </a:solidFill>
            </a:endParaRPr>
          </a:p>
          <a:p>
            <a:endParaRPr lang="en-US" b="1" dirty="0">
              <a:solidFill>
                <a:schemeClr val="accent4">
                  <a:lumMod val="50000"/>
                </a:schemeClr>
              </a:solidFill>
            </a:endParaRPr>
          </a:p>
        </p:txBody>
      </p:sp>
    </p:spTree>
    <p:extLst>
      <p:ext uri="{BB962C8B-B14F-4D97-AF65-F5344CB8AC3E}">
        <p14:creationId xmlns:p14="http://schemas.microsoft.com/office/powerpoint/2010/main" val="3538837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FE13A5-3C99-4681-915B-37BD7F0AEFFC}"/>
              </a:ext>
            </a:extLst>
          </p:cNvPr>
          <p:cNvSpPr txBox="1"/>
          <p:nvPr/>
        </p:nvSpPr>
        <p:spPr>
          <a:xfrm>
            <a:off x="1165412" y="905435"/>
            <a:ext cx="10192870" cy="5355312"/>
          </a:xfrm>
          <a:prstGeom prst="rect">
            <a:avLst/>
          </a:prstGeom>
          <a:noFill/>
        </p:spPr>
        <p:txBody>
          <a:bodyPr wrap="square">
            <a:spAutoFit/>
          </a:bodyPr>
          <a:lstStyle/>
          <a:p>
            <a:r>
              <a:rPr lang="en-US" b="1" dirty="0">
                <a:solidFill>
                  <a:schemeClr val="accent1">
                    <a:lumMod val="75000"/>
                  </a:schemeClr>
                </a:solidFill>
              </a:rPr>
              <a:t>Romania</a:t>
            </a:r>
            <a:r>
              <a:rPr lang="ro-RO" b="1" dirty="0">
                <a:solidFill>
                  <a:schemeClr val="accent1">
                    <a:lumMod val="75000"/>
                  </a:schemeClr>
                </a:solidFill>
              </a:rPr>
              <a:t>, as </a:t>
            </a:r>
            <a:r>
              <a:rPr lang="ro-RO" b="1" dirty="0" err="1">
                <a:solidFill>
                  <a:schemeClr val="accent1">
                    <a:lumMod val="75000"/>
                  </a:schemeClr>
                </a:solidFill>
              </a:rPr>
              <a:t>main</a:t>
            </a:r>
            <a:r>
              <a:rPr lang="ro-RO" b="1" dirty="0">
                <a:solidFill>
                  <a:schemeClr val="accent1">
                    <a:lumMod val="75000"/>
                  </a:schemeClr>
                </a:solidFill>
              </a:rPr>
              <a:t> </a:t>
            </a:r>
            <a:r>
              <a:rPr lang="ro-RO" b="1" dirty="0" err="1">
                <a:solidFill>
                  <a:schemeClr val="accent1">
                    <a:lumMod val="75000"/>
                  </a:schemeClr>
                </a:solidFill>
              </a:rPr>
              <a:t>coordinator</a:t>
            </a:r>
            <a:r>
              <a:rPr lang="ro-RO" b="1" dirty="0">
                <a:solidFill>
                  <a:schemeClr val="accent1">
                    <a:lumMod val="75000"/>
                  </a:schemeClr>
                </a:solidFill>
              </a:rPr>
              <a:t>:</a:t>
            </a:r>
          </a:p>
          <a:p>
            <a:endParaRPr lang="ro-RO" b="1" dirty="0">
              <a:solidFill>
                <a:schemeClr val="accent1">
                  <a:lumMod val="75000"/>
                </a:schemeClr>
              </a:solidFill>
            </a:endParaRPr>
          </a:p>
          <a:p>
            <a:pPr algn="l"/>
            <a:r>
              <a:rPr lang="en-US" sz="1800" b="1" i="0" u="none" strike="noStrike" baseline="0" dirty="0">
                <a:solidFill>
                  <a:schemeClr val="accent1">
                    <a:lumMod val="75000"/>
                  </a:schemeClr>
                </a:solidFill>
                <a:latin typeface="+mj-lt"/>
              </a:rPr>
              <a:t>Communication: Ensuring seamless communication among partners and preventing project deviations.</a:t>
            </a:r>
          </a:p>
          <a:p>
            <a:pPr algn="l"/>
            <a:r>
              <a:rPr lang="en-US" sz="1800" b="1" i="0" u="none" strike="noStrike" baseline="0" dirty="0">
                <a:solidFill>
                  <a:schemeClr val="accent1">
                    <a:lumMod val="75000"/>
                  </a:schemeClr>
                </a:solidFill>
                <a:latin typeface="+mj-lt"/>
              </a:rPr>
              <a:t>Curricula: Creating and publishing the integrated optional curricula with the same name of our Project</a:t>
            </a:r>
          </a:p>
          <a:p>
            <a:pPr algn="l"/>
            <a:r>
              <a:rPr lang="en-US" sz="1800" b="1" i="0" u="none" strike="noStrike" baseline="0" dirty="0">
                <a:solidFill>
                  <a:schemeClr val="accent1">
                    <a:lumMod val="75000"/>
                  </a:schemeClr>
                </a:solidFill>
                <a:latin typeface="+mj-lt"/>
              </a:rPr>
              <a:t>OER Guide: Creating and publishing Teacher’s Guide of 80 pages, A4 format, with an ISBN number (printed in 50 copies,</a:t>
            </a:r>
            <a:r>
              <a:rPr lang="ro-RO" sz="1800" b="1" i="0" u="none" strike="noStrike" baseline="0" dirty="0">
                <a:solidFill>
                  <a:schemeClr val="accent1">
                    <a:lumMod val="75000"/>
                  </a:schemeClr>
                </a:solidFill>
                <a:latin typeface="+mj-lt"/>
              </a:rPr>
              <a:t> </a:t>
            </a:r>
            <a:r>
              <a:rPr lang="en-US" sz="1800" b="1" i="0" u="none" strike="noStrike" baseline="0" dirty="0">
                <a:solidFill>
                  <a:schemeClr val="accent1">
                    <a:lumMod val="75000"/>
                  </a:schemeClr>
                </a:solidFill>
                <a:latin typeface="+mj-lt"/>
              </a:rPr>
              <a:t>and available online/e-Guide on websites for teachers, parents, experts in</a:t>
            </a:r>
            <a:r>
              <a:rPr lang="ro-RO" sz="1800" b="1" i="0" u="none" strike="noStrike" baseline="0" dirty="0">
                <a:solidFill>
                  <a:schemeClr val="accent1">
                    <a:lumMod val="75000"/>
                  </a:schemeClr>
                </a:solidFill>
                <a:latin typeface="+mj-lt"/>
              </a:rPr>
              <a:t> </a:t>
            </a:r>
            <a:r>
              <a:rPr lang="en-US" sz="1800" b="1" i="0" u="none" strike="noStrike" baseline="0" dirty="0">
                <a:solidFill>
                  <a:schemeClr val="accent1">
                    <a:lumMod val="75000"/>
                  </a:schemeClr>
                </a:solidFill>
                <a:latin typeface="+mj-lt"/>
              </a:rPr>
              <a:t>education, etc.</a:t>
            </a:r>
            <a:r>
              <a:rPr lang="ro-RO" sz="1800" b="1" i="0" u="none" strike="noStrike" baseline="0" dirty="0">
                <a:solidFill>
                  <a:schemeClr val="accent1">
                    <a:lumMod val="75000"/>
                  </a:schemeClr>
                </a:solidFill>
                <a:latin typeface="+mj-lt"/>
              </a:rPr>
              <a:t>)</a:t>
            </a:r>
            <a:endParaRPr lang="en-US" sz="1800" b="1" i="0" u="none" strike="noStrike" baseline="0" dirty="0">
              <a:solidFill>
                <a:schemeClr val="accent1">
                  <a:lumMod val="75000"/>
                </a:schemeClr>
              </a:solidFill>
              <a:latin typeface="+mj-lt"/>
            </a:endParaRPr>
          </a:p>
          <a:p>
            <a:pPr algn="l"/>
            <a:r>
              <a:rPr lang="en-US" sz="1800" b="1" i="0" u="none" strike="noStrike" baseline="0" dirty="0">
                <a:solidFill>
                  <a:schemeClr val="accent1">
                    <a:lumMod val="75000"/>
                  </a:schemeClr>
                </a:solidFill>
                <a:latin typeface="+mj-lt"/>
              </a:rPr>
              <a:t>Blended Short-term Teachers Training Event: Organizing and carrying it out- "Use of Divergent Thinking in Education of</a:t>
            </a:r>
            <a:r>
              <a:rPr lang="ro-RO" sz="1800" b="1" i="0" u="none" strike="noStrike" baseline="0" dirty="0">
                <a:solidFill>
                  <a:schemeClr val="accent1">
                    <a:lumMod val="75000"/>
                  </a:schemeClr>
                </a:solidFill>
                <a:latin typeface="+mj-lt"/>
              </a:rPr>
              <a:t> </a:t>
            </a:r>
            <a:r>
              <a:rPr lang="en-US" sz="1800" b="1" i="0" u="none" strike="noStrike" baseline="0" dirty="0">
                <a:solidFill>
                  <a:schemeClr val="accent1">
                    <a:lumMod val="75000"/>
                  </a:schemeClr>
                </a:solidFill>
                <a:latin typeface="+mj-lt"/>
              </a:rPr>
              <a:t>basic skills"</a:t>
            </a:r>
          </a:p>
          <a:p>
            <a:pPr algn="l"/>
            <a:r>
              <a:rPr lang="en-US" sz="1800" b="1" i="0" u="none" strike="noStrike" baseline="0" dirty="0">
                <a:solidFill>
                  <a:schemeClr val="accent1">
                    <a:lumMod val="75000"/>
                  </a:schemeClr>
                </a:solidFill>
                <a:latin typeface="+mj-lt"/>
              </a:rPr>
              <a:t>Planning: Designing the Management and Communication Plans.</a:t>
            </a:r>
          </a:p>
          <a:p>
            <a:pPr algn="l"/>
            <a:r>
              <a:rPr lang="en-US" sz="1800" b="1" i="0" u="none" strike="noStrike" baseline="0" dirty="0">
                <a:solidFill>
                  <a:schemeClr val="accent1">
                    <a:lumMod val="75000"/>
                  </a:schemeClr>
                </a:solidFill>
                <a:latin typeface="+mj-lt"/>
              </a:rPr>
              <a:t>Evaluation: Creating initial, intermediate, and final questionnaires to assess if the project meets its objectives.</a:t>
            </a:r>
          </a:p>
          <a:p>
            <a:pPr algn="l"/>
            <a:r>
              <a:rPr lang="en-US" sz="1800" b="1" i="0" u="none" strike="noStrike" baseline="0" dirty="0">
                <a:solidFill>
                  <a:schemeClr val="accent1">
                    <a:lumMod val="75000"/>
                  </a:schemeClr>
                </a:solidFill>
                <a:latin typeface="+mj-lt"/>
              </a:rPr>
              <a:t>Analysis: Analyzing results, reflecting, and writing reports.</a:t>
            </a:r>
          </a:p>
          <a:p>
            <a:pPr algn="l"/>
            <a:r>
              <a:rPr lang="en-US" sz="1800" b="1" i="0" u="none" strike="noStrike" baseline="0" dirty="0">
                <a:solidFill>
                  <a:schemeClr val="accent1">
                    <a:lumMod val="75000"/>
                  </a:schemeClr>
                </a:solidFill>
                <a:latin typeface="+mj-lt"/>
              </a:rPr>
              <a:t>Conclusion: Preparing the project conclusion article.</a:t>
            </a:r>
          </a:p>
          <a:p>
            <a:pPr algn="l"/>
            <a:r>
              <a:rPr lang="en-US" sz="1800" b="1" i="0" u="none" strike="noStrike" baseline="0" dirty="0">
                <a:solidFill>
                  <a:schemeClr val="accent1">
                    <a:lumMod val="75000"/>
                  </a:schemeClr>
                </a:solidFill>
                <a:latin typeface="+mj-lt"/>
              </a:rPr>
              <a:t>Platforms: Utilizing ESEP and E+ PRP platforms.</a:t>
            </a:r>
          </a:p>
          <a:p>
            <a:pPr algn="l"/>
            <a:r>
              <a:rPr lang="en-US" sz="1800" b="1" i="0" u="none" strike="noStrike" baseline="0" dirty="0">
                <a:solidFill>
                  <a:schemeClr val="accent1">
                    <a:lumMod val="75000"/>
                  </a:schemeClr>
                </a:solidFill>
                <a:latin typeface="+mj-lt"/>
              </a:rPr>
              <a:t>eTwinning: Co-founding the complementary eTwinning project.</a:t>
            </a:r>
          </a:p>
          <a:p>
            <a:pPr algn="l"/>
            <a:r>
              <a:rPr lang="en-US" sz="1800" b="1" i="0" u="none" strike="noStrike" baseline="0" dirty="0">
                <a:solidFill>
                  <a:schemeClr val="accent1">
                    <a:lumMod val="75000"/>
                  </a:schemeClr>
                </a:solidFill>
                <a:latin typeface="+mj-lt"/>
              </a:rPr>
              <a:t>Mobility: Managing preparation, follow-up, and evaluation activities related to mobility</a:t>
            </a:r>
            <a:endParaRPr lang="en-US" b="1" dirty="0">
              <a:solidFill>
                <a:schemeClr val="accent1">
                  <a:lumMod val="75000"/>
                </a:schemeClr>
              </a:solidFill>
              <a:latin typeface="+mj-lt"/>
            </a:endParaRPr>
          </a:p>
        </p:txBody>
      </p:sp>
    </p:spTree>
    <p:extLst>
      <p:ext uri="{BB962C8B-B14F-4D97-AF65-F5344CB8AC3E}">
        <p14:creationId xmlns:p14="http://schemas.microsoft.com/office/powerpoint/2010/main" val="1456033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FE13A5-3C99-4681-915B-37BD7F0AEFFC}"/>
              </a:ext>
            </a:extLst>
          </p:cNvPr>
          <p:cNvSpPr txBox="1"/>
          <p:nvPr/>
        </p:nvSpPr>
        <p:spPr>
          <a:xfrm>
            <a:off x="988077" y="882282"/>
            <a:ext cx="10401582" cy="2585323"/>
          </a:xfrm>
          <a:prstGeom prst="rect">
            <a:avLst/>
          </a:prstGeom>
          <a:noFill/>
        </p:spPr>
        <p:txBody>
          <a:bodyPr wrap="square">
            <a:spAutoFit/>
          </a:bodyPr>
          <a:lstStyle/>
          <a:p>
            <a:r>
              <a:rPr lang="en-US" b="1" dirty="0">
                <a:solidFill>
                  <a:schemeClr val="accent1">
                    <a:lumMod val="75000"/>
                  </a:schemeClr>
                </a:solidFill>
              </a:rPr>
              <a:t>Spain Activities: Games-Based Learning</a:t>
            </a:r>
            <a:r>
              <a:rPr lang="ro-RO" b="1" dirty="0">
                <a:solidFill>
                  <a:schemeClr val="accent1">
                    <a:lumMod val="75000"/>
                  </a:schemeClr>
                </a:solidFill>
              </a:rPr>
              <a:t> </a:t>
            </a:r>
            <a:r>
              <a:rPr lang="ro-RO" b="1" dirty="0" err="1">
                <a:solidFill>
                  <a:schemeClr val="accent1">
                    <a:lumMod val="75000"/>
                  </a:schemeClr>
                </a:solidFill>
              </a:rPr>
              <a:t>including</a:t>
            </a:r>
            <a:r>
              <a:rPr lang="ro-RO" b="1" dirty="0">
                <a:solidFill>
                  <a:schemeClr val="accent1">
                    <a:lumMod val="75000"/>
                  </a:schemeClr>
                </a:solidFill>
              </a:rPr>
              <a:t> </a:t>
            </a:r>
            <a:r>
              <a:rPr lang="ro-RO" b="1" dirty="0" err="1">
                <a:solidFill>
                  <a:schemeClr val="accent1">
                    <a:lumMod val="75000"/>
                  </a:schemeClr>
                </a:solidFill>
              </a:rPr>
              <a:t>imagination</a:t>
            </a:r>
            <a:endParaRPr lang="ro-RO" b="1" dirty="0">
              <a:solidFill>
                <a:schemeClr val="accent1">
                  <a:lumMod val="75000"/>
                </a:schemeClr>
              </a:solidFill>
            </a:endParaRPr>
          </a:p>
          <a:p>
            <a:r>
              <a:rPr lang="en-US" b="1" dirty="0">
                <a:solidFill>
                  <a:schemeClr val="accent1">
                    <a:lumMod val="75000"/>
                  </a:schemeClr>
                </a:solidFill>
              </a:rPr>
              <a:t>Location: CEIP JOSÉ CALDERÓN, Málaga, Spain</a:t>
            </a:r>
            <a:endParaRPr lang="ro-RO" b="1" dirty="0">
              <a:solidFill>
                <a:schemeClr val="accent1">
                  <a:lumMod val="75000"/>
                </a:schemeClr>
              </a:solidFill>
            </a:endParaRPr>
          </a:p>
          <a:p>
            <a:r>
              <a:rPr lang="en-US" b="1" dirty="0">
                <a:solidFill>
                  <a:schemeClr val="accent1">
                    <a:lumMod val="75000"/>
                  </a:schemeClr>
                </a:solidFill>
              </a:rPr>
              <a:t>Duration: 3 days (02/11/2026 - 04/11/2026)</a:t>
            </a:r>
            <a:endParaRPr lang="ro-RO" b="1" dirty="0">
              <a:solidFill>
                <a:schemeClr val="accent1">
                  <a:lumMod val="75000"/>
                </a:schemeClr>
              </a:solidFill>
            </a:endParaRPr>
          </a:p>
          <a:p>
            <a:endParaRPr lang="ro-RO" b="1" dirty="0">
              <a:solidFill>
                <a:schemeClr val="accent1">
                  <a:lumMod val="75000"/>
                </a:schemeClr>
              </a:solidFill>
            </a:endParaRPr>
          </a:p>
          <a:p>
            <a:r>
              <a:rPr lang="ro-RO" b="1" dirty="0" err="1">
                <a:solidFill>
                  <a:schemeClr val="accent1">
                    <a:lumMod val="75000"/>
                  </a:schemeClr>
                </a:solidFill>
              </a:rPr>
              <a:t>Activity</a:t>
            </a:r>
            <a:r>
              <a:rPr lang="ro-RO" b="1" dirty="0">
                <a:solidFill>
                  <a:schemeClr val="accent1">
                    <a:lumMod val="75000"/>
                  </a:schemeClr>
                </a:solidFill>
              </a:rPr>
              <a:t>: </a:t>
            </a:r>
            <a:r>
              <a:rPr lang="en-US" b="1" dirty="0">
                <a:solidFill>
                  <a:schemeClr val="accent1">
                    <a:lumMod val="75000"/>
                  </a:schemeClr>
                </a:solidFill>
              </a:rPr>
              <a:t>Short-Term </a:t>
            </a:r>
            <a:r>
              <a:rPr lang="ro-RO" b="1" dirty="0">
                <a:solidFill>
                  <a:schemeClr val="accent1">
                    <a:lumMod val="75000"/>
                  </a:schemeClr>
                </a:solidFill>
              </a:rPr>
              <a:t>e</a:t>
            </a:r>
            <a:r>
              <a:rPr lang="en-US" b="1" dirty="0" err="1">
                <a:solidFill>
                  <a:schemeClr val="accent1">
                    <a:lumMod val="75000"/>
                  </a:schemeClr>
                </a:solidFill>
              </a:rPr>
              <a:t>xchange</a:t>
            </a:r>
            <a:r>
              <a:rPr lang="en-US" b="1" dirty="0">
                <a:solidFill>
                  <a:schemeClr val="accent1">
                    <a:lumMod val="75000"/>
                  </a:schemeClr>
                </a:solidFill>
              </a:rPr>
              <a:t> of </a:t>
            </a:r>
            <a:r>
              <a:rPr lang="ro-RO" b="1" dirty="0" err="1">
                <a:solidFill>
                  <a:schemeClr val="accent1">
                    <a:lumMod val="75000"/>
                  </a:schemeClr>
                </a:solidFill>
              </a:rPr>
              <a:t>groups</a:t>
            </a:r>
            <a:r>
              <a:rPr lang="ro-RO" b="1" dirty="0">
                <a:solidFill>
                  <a:schemeClr val="accent1">
                    <a:lumMod val="75000"/>
                  </a:schemeClr>
                </a:solidFill>
              </a:rPr>
              <a:t> of p</a:t>
            </a:r>
            <a:r>
              <a:rPr lang="en-US" b="1" dirty="0" err="1">
                <a:solidFill>
                  <a:schemeClr val="accent1">
                    <a:lumMod val="75000"/>
                  </a:schemeClr>
                </a:solidFill>
              </a:rPr>
              <a:t>upils</a:t>
            </a:r>
            <a:endParaRPr lang="ro-RO" b="1" dirty="0">
              <a:solidFill>
                <a:schemeClr val="accent1">
                  <a:lumMod val="75000"/>
                </a:schemeClr>
              </a:solidFill>
            </a:endParaRPr>
          </a:p>
          <a:p>
            <a:endParaRPr lang="ro-RO" b="1" dirty="0">
              <a:solidFill>
                <a:schemeClr val="accent1">
                  <a:lumMod val="75000"/>
                </a:schemeClr>
              </a:solidFill>
            </a:endParaRPr>
          </a:p>
          <a:p>
            <a:pPr algn="l"/>
            <a:r>
              <a:rPr lang="ro-RO" b="1" dirty="0" err="1">
                <a:solidFill>
                  <a:schemeClr val="accent1">
                    <a:lumMod val="75000"/>
                  </a:schemeClr>
                </a:solidFill>
              </a:rPr>
              <a:t>Purpose</a:t>
            </a:r>
            <a:r>
              <a:rPr lang="ro-RO" b="1" dirty="0">
                <a:solidFill>
                  <a:schemeClr val="accent1">
                    <a:lumMod val="75000"/>
                  </a:schemeClr>
                </a:solidFill>
              </a:rPr>
              <a:t>: </a:t>
            </a:r>
            <a:r>
              <a:rPr lang="en-US" sz="1800" b="1" i="0" u="none" strike="noStrike" baseline="0" dirty="0">
                <a:solidFill>
                  <a:schemeClr val="accent1">
                    <a:lumMod val="75000"/>
                  </a:schemeClr>
                </a:solidFill>
                <a:latin typeface="+mj-lt"/>
              </a:rPr>
              <a:t>To develop basic skills in reading, writing, numeracy, and computer literacy, while also fostering an appreciation for cultural heritage.</a:t>
            </a:r>
            <a:endParaRPr lang="ro-RO" b="1" dirty="0">
              <a:solidFill>
                <a:schemeClr val="accent1">
                  <a:lumMod val="75000"/>
                </a:schemeClr>
              </a:solidFill>
              <a:latin typeface="+mj-lt"/>
            </a:endParaRPr>
          </a:p>
          <a:p>
            <a:r>
              <a:rPr lang="en-US" b="1" dirty="0">
                <a:solidFill>
                  <a:schemeClr val="accent1">
                    <a:lumMod val="75000"/>
                  </a:schemeClr>
                </a:solidFill>
              </a:rPr>
              <a:t>Participants: 40 students and teachers (10 participants per country)</a:t>
            </a:r>
          </a:p>
        </p:txBody>
      </p:sp>
      <p:pic>
        <p:nvPicPr>
          <p:cNvPr id="9" name="Picture 8">
            <a:extLst>
              <a:ext uri="{FF2B5EF4-FFF2-40B4-BE49-F238E27FC236}">
                <a16:creationId xmlns:a16="http://schemas.microsoft.com/office/drawing/2014/main" id="{D21453B2-D8D7-41DF-BCB8-F97288AB28F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75278" y="337176"/>
            <a:ext cx="2229970" cy="1851281"/>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EE61CDD5-F950-437B-8030-896466FD86D3}"/>
              </a:ext>
            </a:extLst>
          </p:cNvPr>
          <p:cNvSpPr txBox="1"/>
          <p:nvPr/>
        </p:nvSpPr>
        <p:spPr>
          <a:xfrm>
            <a:off x="8267700" y="2164506"/>
            <a:ext cx="2086535" cy="230832"/>
          </a:xfrm>
          <a:prstGeom prst="rect">
            <a:avLst/>
          </a:prstGeom>
          <a:noFill/>
        </p:spPr>
        <p:txBody>
          <a:bodyPr wrap="square" rtlCol="0">
            <a:spAutoFit/>
          </a:bodyPr>
          <a:lstStyle/>
          <a:p>
            <a:r>
              <a:rPr lang="en-US" sz="900" dirty="0">
                <a:hlinkClick r:id="rId4" tooltip="https://fr.abcdef.wiki/wiki/Flag_of_Spain"/>
              </a:rPr>
              <a:t>This Photo</a:t>
            </a:r>
            <a:r>
              <a:rPr lang="en-US" sz="900" dirty="0"/>
              <a:t>  licensed </a:t>
            </a:r>
            <a:r>
              <a:rPr lang="en-US" sz="900" dirty="0">
                <a:hlinkClick r:id="rId5" tooltip="https://creativecommons.org/licenses/by-sa/3.0/"/>
              </a:rPr>
              <a:t>CC BY-SA</a:t>
            </a:r>
            <a:endParaRPr lang="en-US" sz="900" dirty="0"/>
          </a:p>
        </p:txBody>
      </p:sp>
      <p:pic>
        <p:nvPicPr>
          <p:cNvPr id="12" name="Picture 11">
            <a:extLst>
              <a:ext uri="{FF2B5EF4-FFF2-40B4-BE49-F238E27FC236}">
                <a16:creationId xmlns:a16="http://schemas.microsoft.com/office/drawing/2014/main" id="{9FA13939-6697-4E1B-90D3-E098339B1797}"/>
              </a:ext>
            </a:extLst>
          </p:cNvPr>
          <p:cNvPicPr>
            <a:picLocks noChangeAspect="1"/>
          </p:cNvPicPr>
          <p:nvPr/>
        </p:nvPicPr>
        <p:blipFill rotWithShape="1">
          <a:blip r:embed="rId6"/>
          <a:srcRect l="67502" t="63407" r="18037" b="3834"/>
          <a:stretch/>
        </p:blipFill>
        <p:spPr>
          <a:xfrm>
            <a:off x="9354669" y="3844093"/>
            <a:ext cx="2119272" cy="17367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273E277F-0B26-441A-BB2C-46D313C65A67}"/>
              </a:ext>
            </a:extLst>
          </p:cNvPr>
          <p:cNvSpPr txBox="1"/>
          <p:nvPr/>
        </p:nvSpPr>
        <p:spPr>
          <a:xfrm>
            <a:off x="988076" y="3889303"/>
            <a:ext cx="7869053" cy="2308324"/>
          </a:xfrm>
          <a:prstGeom prst="rect">
            <a:avLst/>
          </a:prstGeom>
          <a:noFill/>
        </p:spPr>
        <p:txBody>
          <a:bodyPr wrap="square">
            <a:spAutoFit/>
          </a:bodyPr>
          <a:lstStyle/>
          <a:p>
            <a:r>
              <a:rPr lang="en-US" b="1" u="sng" dirty="0">
                <a:solidFill>
                  <a:schemeClr val="accent1">
                    <a:lumMod val="75000"/>
                  </a:schemeClr>
                </a:solidFill>
                <a:latin typeface="+mj-lt"/>
              </a:rPr>
              <a:t>Objectives</a:t>
            </a:r>
            <a:r>
              <a:rPr lang="en-US" b="1" dirty="0">
                <a:solidFill>
                  <a:schemeClr val="accent1">
                    <a:lumMod val="75000"/>
                  </a:schemeClr>
                </a:solidFill>
                <a:latin typeface="+mj-lt"/>
              </a:rPr>
              <a:t>	</a:t>
            </a:r>
            <a:endParaRPr lang="ro-RO" b="1" dirty="0">
              <a:solidFill>
                <a:schemeClr val="accent1">
                  <a:lumMod val="75000"/>
                </a:schemeClr>
              </a:solidFill>
              <a:latin typeface="+mj-lt"/>
            </a:endParaRPr>
          </a:p>
          <a:p>
            <a:r>
              <a:rPr lang="en-US" b="1" dirty="0">
                <a:solidFill>
                  <a:schemeClr val="accent1">
                    <a:lumMod val="75000"/>
                  </a:schemeClr>
                </a:solidFill>
                <a:latin typeface="+mj-lt"/>
              </a:rPr>
              <a:t>•	Foster creativity and social inclusion through game-based learning.	</a:t>
            </a:r>
            <a:endParaRPr lang="ro-RO" b="1" dirty="0">
              <a:solidFill>
                <a:schemeClr val="accent1">
                  <a:lumMod val="75000"/>
                </a:schemeClr>
              </a:solidFill>
              <a:latin typeface="+mj-lt"/>
            </a:endParaRPr>
          </a:p>
          <a:p>
            <a:r>
              <a:rPr lang="en-US" b="1" dirty="0">
                <a:solidFill>
                  <a:schemeClr val="accent1">
                    <a:lumMod val="75000"/>
                  </a:schemeClr>
                </a:solidFill>
                <a:latin typeface="+mj-lt"/>
              </a:rPr>
              <a:t>•	Enhance understanding and appreciation of EU cultural heritage.</a:t>
            </a:r>
            <a:endParaRPr lang="ro-RO" b="1" dirty="0">
              <a:solidFill>
                <a:schemeClr val="accent1">
                  <a:lumMod val="75000"/>
                </a:schemeClr>
              </a:solidFill>
              <a:latin typeface="+mj-lt"/>
            </a:endParaRPr>
          </a:p>
          <a:p>
            <a:r>
              <a:rPr lang="en-US" b="1" u="sng" dirty="0">
                <a:solidFill>
                  <a:schemeClr val="accent1">
                    <a:lumMod val="75000"/>
                  </a:schemeClr>
                </a:solidFill>
                <a:latin typeface="+mj-lt"/>
              </a:rPr>
              <a:t>Expected Results	</a:t>
            </a:r>
            <a:endParaRPr lang="ro-RO" b="1" u="sng" dirty="0">
              <a:solidFill>
                <a:schemeClr val="accent1">
                  <a:lumMod val="75000"/>
                </a:schemeClr>
              </a:solidFill>
              <a:latin typeface="+mj-lt"/>
            </a:endParaRPr>
          </a:p>
          <a:p>
            <a:r>
              <a:rPr lang="en-US" b="1" dirty="0">
                <a:solidFill>
                  <a:schemeClr val="accent1">
                    <a:lumMod val="75000"/>
                  </a:schemeClr>
                </a:solidFill>
                <a:latin typeface="+mj-lt"/>
              </a:rPr>
              <a:t>•	Creation of 4 e-educational games.</a:t>
            </a:r>
            <a:endParaRPr lang="ro-RO" b="1" dirty="0">
              <a:solidFill>
                <a:schemeClr val="accent1">
                  <a:lumMod val="75000"/>
                </a:schemeClr>
              </a:solidFill>
              <a:latin typeface="+mj-lt"/>
            </a:endParaRPr>
          </a:p>
          <a:p>
            <a:r>
              <a:rPr lang="en-US" b="1" dirty="0">
                <a:solidFill>
                  <a:schemeClr val="accent1">
                    <a:lumMod val="75000"/>
                  </a:schemeClr>
                </a:solidFill>
                <a:latin typeface="+mj-lt"/>
              </a:rPr>
              <a:t>•	Strengthened intercultural awareness among students.	</a:t>
            </a:r>
            <a:endParaRPr lang="ro-RO" b="1" dirty="0">
              <a:solidFill>
                <a:schemeClr val="accent1">
                  <a:lumMod val="75000"/>
                </a:schemeClr>
              </a:solidFill>
              <a:latin typeface="+mj-lt"/>
            </a:endParaRPr>
          </a:p>
          <a:p>
            <a:r>
              <a:rPr lang="en-US" b="1" dirty="0">
                <a:solidFill>
                  <a:schemeClr val="accent1">
                    <a:lumMod val="75000"/>
                  </a:schemeClr>
                </a:solidFill>
                <a:latin typeface="+mj-lt"/>
              </a:rPr>
              <a:t>•	Boost in creativity and teamwork.</a:t>
            </a:r>
          </a:p>
        </p:txBody>
      </p:sp>
    </p:spTree>
    <p:extLst>
      <p:ext uri="{BB962C8B-B14F-4D97-AF65-F5344CB8AC3E}">
        <p14:creationId xmlns:p14="http://schemas.microsoft.com/office/powerpoint/2010/main" val="1824127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2357436" y="1296097"/>
            <a:ext cx="4819707" cy="603782"/>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C0E8B52-AC8C-47C9-8AFA-27A3E16CBBF6}"/>
              </a:ext>
            </a:extLst>
          </p:cNvPr>
          <p:cNvSpPr txBox="1"/>
          <p:nvPr/>
        </p:nvSpPr>
        <p:spPr>
          <a:xfrm>
            <a:off x="1685925" y="1428751"/>
            <a:ext cx="7458075" cy="646331"/>
          </a:xfrm>
          <a:prstGeom prst="rect">
            <a:avLst/>
          </a:prstGeom>
          <a:noFill/>
        </p:spPr>
        <p:txBody>
          <a:bodyPr wrap="square">
            <a:spAutoFit/>
          </a:bodyPr>
          <a:lstStyle/>
          <a:p>
            <a:r>
              <a:rPr lang="en-US" b="1" dirty="0">
                <a:solidFill>
                  <a:schemeClr val="accent1">
                    <a:lumMod val="75000"/>
                  </a:schemeClr>
                </a:solidFill>
                <a:latin typeface="+mj-lt"/>
              </a:rPr>
              <a:t>Spain will create the Facebook page – each partner will upload their own materials.</a:t>
            </a:r>
          </a:p>
        </p:txBody>
      </p:sp>
      <p:sp>
        <p:nvSpPr>
          <p:cNvPr id="11" name="TextBox 10">
            <a:extLst>
              <a:ext uri="{FF2B5EF4-FFF2-40B4-BE49-F238E27FC236}">
                <a16:creationId xmlns:a16="http://schemas.microsoft.com/office/drawing/2014/main" id="{E7BA6F10-E5DA-435F-ACDA-FBE17305BCA8}"/>
              </a:ext>
            </a:extLst>
          </p:cNvPr>
          <p:cNvSpPr txBox="1"/>
          <p:nvPr/>
        </p:nvSpPr>
        <p:spPr>
          <a:xfrm>
            <a:off x="1685925" y="3674923"/>
            <a:ext cx="9901212" cy="1477328"/>
          </a:xfrm>
          <a:prstGeom prst="rect">
            <a:avLst/>
          </a:prstGeom>
          <a:noFill/>
        </p:spPr>
        <p:txBody>
          <a:bodyPr wrap="square">
            <a:spAutoFit/>
          </a:bodyPr>
          <a:lstStyle/>
          <a:p>
            <a:pPr algn="l"/>
            <a:r>
              <a:rPr lang="en-US" sz="1800" b="1" i="0" u="none" strike="noStrike" baseline="0" dirty="0">
                <a:solidFill>
                  <a:schemeClr val="accent1">
                    <a:lumMod val="75000"/>
                  </a:schemeClr>
                </a:solidFill>
                <a:latin typeface="+mj-lt"/>
              </a:rPr>
              <a:t>Lesson Content: Preparing 4 lesson contents and 4 non-formal learning activities adapted with the imaging technique based on peer education</a:t>
            </a:r>
          </a:p>
          <a:p>
            <a:pPr algn="l"/>
            <a:r>
              <a:rPr lang="en-US" sz="1800" b="1" i="0" u="none" strike="noStrike" baseline="0" dirty="0">
                <a:solidFill>
                  <a:schemeClr val="accent1">
                    <a:lumMod val="75000"/>
                  </a:schemeClr>
                </a:solidFill>
                <a:latin typeface="+mj-lt"/>
              </a:rPr>
              <a:t>Clubs: Establishing Thinking clubs.</a:t>
            </a:r>
          </a:p>
          <a:p>
            <a:pPr algn="l"/>
            <a:r>
              <a:rPr lang="en-US" sz="1800" b="1" i="0" u="none" strike="noStrike" baseline="0" dirty="0">
                <a:solidFill>
                  <a:schemeClr val="accent1">
                    <a:lumMod val="75000"/>
                  </a:schemeClr>
                </a:solidFill>
                <a:latin typeface="+mj-lt"/>
              </a:rPr>
              <a:t>Dissemination: Creating and using social media accounts and other dissemination channels.</a:t>
            </a:r>
            <a:endParaRPr lang="en-US" b="1" dirty="0">
              <a:solidFill>
                <a:schemeClr val="accent1">
                  <a:lumMod val="75000"/>
                </a:schemeClr>
              </a:solidFill>
              <a:latin typeface="+mj-lt"/>
            </a:endParaRPr>
          </a:p>
        </p:txBody>
      </p:sp>
    </p:spTree>
    <p:extLst>
      <p:ext uri="{BB962C8B-B14F-4D97-AF65-F5344CB8AC3E}">
        <p14:creationId xmlns:p14="http://schemas.microsoft.com/office/powerpoint/2010/main" val="1326492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Diagram 10">
            <a:extLst>
              <a:ext uri="{FF2B5EF4-FFF2-40B4-BE49-F238E27FC236}">
                <a16:creationId xmlns:a16="http://schemas.microsoft.com/office/drawing/2014/main" id="{20C469A7-44C0-4411-AEB2-A2B944B30A2B}"/>
              </a:ext>
            </a:extLst>
          </p:cNvPr>
          <p:cNvGraphicFramePr/>
          <p:nvPr>
            <p:extLst>
              <p:ext uri="{D42A27DB-BD31-4B8C-83A1-F6EECF244321}">
                <p14:modId xmlns:p14="http://schemas.microsoft.com/office/powerpoint/2010/main" val="4146005688"/>
              </p:ext>
            </p:extLst>
          </p:nvPr>
        </p:nvGraphicFramePr>
        <p:xfrm>
          <a:off x="1703295" y="1443318"/>
          <a:ext cx="9771530" cy="4607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7383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FE13A5-3C99-4681-915B-37BD7F0AEFFC}"/>
              </a:ext>
            </a:extLst>
          </p:cNvPr>
          <p:cNvSpPr txBox="1"/>
          <p:nvPr/>
        </p:nvSpPr>
        <p:spPr>
          <a:xfrm>
            <a:off x="1600200" y="1190298"/>
            <a:ext cx="7543800" cy="4678204"/>
          </a:xfrm>
          <a:prstGeom prst="rect">
            <a:avLst/>
          </a:prstGeom>
          <a:noFill/>
          <a:ln>
            <a:solidFill>
              <a:schemeClr val="accent1">
                <a:shade val="50000"/>
              </a:schemeClr>
            </a:solidFill>
          </a:ln>
        </p:spPr>
        <p:txBody>
          <a:bodyPr wrap="square">
            <a:spAutoFit/>
            <a:scene3d>
              <a:camera prst="orthographicFront"/>
              <a:lightRig rig="threePt" dir="t"/>
            </a:scene3d>
            <a:sp3d prstMaterial="flat">
              <a:bevelB h="25400" prst="softRound"/>
            </a:sp3d>
          </a:bodyPr>
          <a:lstStyle/>
          <a:p>
            <a:r>
              <a:rPr lang="ro-RO" b="1" dirty="0" err="1">
                <a:solidFill>
                  <a:schemeClr val="accent1">
                    <a:lumMod val="75000"/>
                  </a:schemeClr>
                </a:solidFill>
              </a:rPr>
              <a:t>Last</a:t>
            </a:r>
            <a:r>
              <a:rPr lang="ro-RO" b="1" dirty="0">
                <a:solidFill>
                  <a:schemeClr val="accent1">
                    <a:lumMod val="75000"/>
                  </a:schemeClr>
                </a:solidFill>
              </a:rPr>
              <a:t> but </a:t>
            </a:r>
            <a:r>
              <a:rPr lang="ro-RO" b="1" dirty="0" err="1">
                <a:solidFill>
                  <a:schemeClr val="accent1">
                    <a:lumMod val="75000"/>
                  </a:schemeClr>
                </a:solidFill>
              </a:rPr>
              <a:t>not</a:t>
            </a:r>
            <a:r>
              <a:rPr lang="ro-RO" b="1" dirty="0">
                <a:solidFill>
                  <a:schemeClr val="accent1">
                    <a:lumMod val="75000"/>
                  </a:schemeClr>
                </a:solidFill>
              </a:rPr>
              <a:t> </a:t>
            </a:r>
            <a:r>
              <a:rPr lang="ro-RO" b="1" dirty="0" err="1">
                <a:solidFill>
                  <a:schemeClr val="accent1">
                    <a:lumMod val="75000"/>
                  </a:schemeClr>
                </a:solidFill>
              </a:rPr>
              <a:t>least</a:t>
            </a:r>
            <a:r>
              <a:rPr lang="ro-RO" b="1" dirty="0">
                <a:solidFill>
                  <a:schemeClr val="accent1">
                    <a:lumMod val="75000"/>
                  </a:schemeClr>
                </a:solidFill>
              </a:rPr>
              <a:t>.......</a:t>
            </a:r>
          </a:p>
          <a:p>
            <a:endParaRPr lang="ro-RO" b="1" dirty="0">
              <a:solidFill>
                <a:schemeClr val="accent1">
                  <a:lumMod val="75000"/>
                </a:schemeClr>
              </a:solidFill>
            </a:endParaRPr>
          </a:p>
          <a:p>
            <a:r>
              <a:rPr lang="ro-RO" b="1" dirty="0">
                <a:solidFill>
                  <a:schemeClr val="accent1">
                    <a:lumMod val="75000"/>
                  </a:schemeClr>
                </a:solidFill>
              </a:rPr>
              <a:t> - Contract </a:t>
            </a:r>
            <a:r>
              <a:rPr lang="ro-RO" b="1" dirty="0" err="1">
                <a:solidFill>
                  <a:schemeClr val="accent1">
                    <a:lumMod val="75000"/>
                  </a:schemeClr>
                </a:solidFill>
              </a:rPr>
              <a:t>Agreements</a:t>
            </a:r>
            <a:r>
              <a:rPr lang="ro-RO" b="1" dirty="0">
                <a:solidFill>
                  <a:schemeClr val="accent1">
                    <a:lumMod val="75000"/>
                  </a:schemeClr>
                </a:solidFill>
              </a:rPr>
              <a:t> </a:t>
            </a:r>
            <a:r>
              <a:rPr lang="ro-RO" b="1" dirty="0" err="1">
                <a:solidFill>
                  <a:schemeClr val="accent1">
                    <a:lumMod val="75000"/>
                  </a:schemeClr>
                </a:solidFill>
              </a:rPr>
              <a:t>and</a:t>
            </a:r>
            <a:r>
              <a:rPr lang="ro-RO" b="1" dirty="0">
                <a:solidFill>
                  <a:schemeClr val="accent1">
                    <a:lumMod val="75000"/>
                  </a:schemeClr>
                </a:solidFill>
              </a:rPr>
              <a:t> GDPR </a:t>
            </a:r>
            <a:r>
              <a:rPr lang="ro-RO" b="1" dirty="0" err="1">
                <a:solidFill>
                  <a:schemeClr val="accent1">
                    <a:lumMod val="75000"/>
                  </a:schemeClr>
                </a:solidFill>
              </a:rPr>
              <a:t>rules</a:t>
            </a:r>
            <a:r>
              <a:rPr lang="ro-RO" b="1" dirty="0">
                <a:solidFill>
                  <a:schemeClr val="accent1">
                    <a:lumMod val="75000"/>
                  </a:schemeClr>
                </a:solidFill>
              </a:rPr>
              <a:t> </a:t>
            </a:r>
            <a:r>
              <a:rPr lang="ro-RO" b="1" dirty="0" err="1">
                <a:solidFill>
                  <a:schemeClr val="accent1">
                    <a:lumMod val="75000"/>
                  </a:schemeClr>
                </a:solidFill>
              </a:rPr>
              <a:t>will</a:t>
            </a:r>
            <a:r>
              <a:rPr lang="ro-RO" b="1" dirty="0">
                <a:solidFill>
                  <a:schemeClr val="accent1">
                    <a:lumMod val="75000"/>
                  </a:schemeClr>
                </a:solidFill>
              </a:rPr>
              <a:t> </a:t>
            </a:r>
            <a:r>
              <a:rPr lang="ro-RO" b="1" dirty="0" err="1">
                <a:solidFill>
                  <a:schemeClr val="accent1">
                    <a:lumMod val="75000"/>
                  </a:schemeClr>
                </a:solidFill>
              </a:rPr>
              <a:t>be</a:t>
            </a:r>
            <a:r>
              <a:rPr lang="ro-RO" b="1" dirty="0">
                <a:solidFill>
                  <a:schemeClr val="accent1">
                    <a:lumMod val="75000"/>
                  </a:schemeClr>
                </a:solidFill>
              </a:rPr>
              <a:t> </a:t>
            </a:r>
            <a:r>
              <a:rPr lang="ro-RO" b="1" dirty="0" err="1">
                <a:solidFill>
                  <a:schemeClr val="accent1">
                    <a:lumMod val="75000"/>
                  </a:schemeClr>
                </a:solidFill>
              </a:rPr>
              <a:t>signed</a:t>
            </a:r>
            <a:r>
              <a:rPr lang="ro-RO" b="1" dirty="0">
                <a:solidFill>
                  <a:schemeClr val="accent1">
                    <a:lumMod val="75000"/>
                  </a:schemeClr>
                </a:solidFill>
              </a:rPr>
              <a:t> </a:t>
            </a:r>
            <a:r>
              <a:rPr lang="ro-RO" b="1" dirty="0" err="1">
                <a:solidFill>
                  <a:schemeClr val="accent1">
                    <a:lumMod val="75000"/>
                  </a:schemeClr>
                </a:solidFill>
              </a:rPr>
              <a:t>by</a:t>
            </a:r>
            <a:r>
              <a:rPr lang="ro-RO" b="1" dirty="0">
                <a:solidFill>
                  <a:schemeClr val="accent1">
                    <a:lumMod val="75000"/>
                  </a:schemeClr>
                </a:solidFill>
              </a:rPr>
              <a:t> </a:t>
            </a:r>
            <a:r>
              <a:rPr lang="ro-RO" b="1" dirty="0" err="1">
                <a:solidFill>
                  <a:schemeClr val="accent1">
                    <a:lumMod val="75000"/>
                  </a:schemeClr>
                </a:solidFill>
              </a:rPr>
              <a:t>all</a:t>
            </a:r>
            <a:r>
              <a:rPr lang="ro-RO" b="1" dirty="0">
                <a:solidFill>
                  <a:schemeClr val="accent1">
                    <a:lumMod val="75000"/>
                  </a:schemeClr>
                </a:solidFill>
              </a:rPr>
              <a:t> </a:t>
            </a:r>
            <a:r>
              <a:rPr lang="ro-RO" b="1" dirty="0" err="1">
                <a:solidFill>
                  <a:schemeClr val="accent1">
                    <a:lumMod val="75000"/>
                  </a:schemeClr>
                </a:solidFill>
              </a:rPr>
              <a:t>partners</a:t>
            </a:r>
            <a:r>
              <a:rPr lang="ro-RO" b="1" dirty="0">
                <a:solidFill>
                  <a:schemeClr val="accent1">
                    <a:lumMod val="75000"/>
                  </a:schemeClr>
                </a:solidFill>
              </a:rPr>
              <a:t>.</a:t>
            </a:r>
          </a:p>
          <a:p>
            <a:r>
              <a:rPr lang="ro-RO" b="1" dirty="0">
                <a:solidFill>
                  <a:schemeClr val="accent1">
                    <a:lumMod val="75000"/>
                  </a:schemeClr>
                </a:solidFill>
              </a:rPr>
              <a:t> - </a:t>
            </a:r>
            <a:r>
              <a:rPr lang="ro-RO" b="1" dirty="0" err="1">
                <a:solidFill>
                  <a:schemeClr val="accent1">
                    <a:lumMod val="75000"/>
                  </a:schemeClr>
                </a:solidFill>
              </a:rPr>
              <a:t>all</a:t>
            </a:r>
            <a:r>
              <a:rPr lang="ro-RO" b="1" dirty="0">
                <a:solidFill>
                  <a:schemeClr val="accent1">
                    <a:lumMod val="75000"/>
                  </a:schemeClr>
                </a:solidFill>
              </a:rPr>
              <a:t> </a:t>
            </a:r>
            <a:r>
              <a:rPr lang="ro-RO" b="1" dirty="0" err="1">
                <a:solidFill>
                  <a:schemeClr val="accent1">
                    <a:lumMod val="75000"/>
                  </a:schemeClr>
                </a:solidFill>
              </a:rPr>
              <a:t>the</a:t>
            </a:r>
            <a:r>
              <a:rPr lang="ro-RO" b="1" dirty="0">
                <a:solidFill>
                  <a:schemeClr val="accent1">
                    <a:lumMod val="75000"/>
                  </a:schemeClr>
                </a:solidFill>
              </a:rPr>
              <a:t> </a:t>
            </a:r>
            <a:r>
              <a:rPr lang="ro-RO" b="1" dirty="0" err="1">
                <a:solidFill>
                  <a:schemeClr val="accent1">
                    <a:lumMod val="75000"/>
                  </a:schemeClr>
                </a:solidFill>
              </a:rPr>
              <a:t>materials</a:t>
            </a:r>
            <a:r>
              <a:rPr lang="ro-RO" b="1" dirty="0">
                <a:solidFill>
                  <a:schemeClr val="accent1">
                    <a:lumMod val="75000"/>
                  </a:schemeClr>
                </a:solidFill>
              </a:rPr>
              <a:t> </a:t>
            </a:r>
            <a:r>
              <a:rPr lang="ro-RO" b="1" dirty="0" err="1">
                <a:solidFill>
                  <a:schemeClr val="accent1">
                    <a:lumMod val="75000"/>
                  </a:schemeClr>
                </a:solidFill>
              </a:rPr>
              <a:t>will</a:t>
            </a:r>
            <a:r>
              <a:rPr lang="ro-RO" b="1" dirty="0">
                <a:solidFill>
                  <a:schemeClr val="accent1">
                    <a:lumMod val="75000"/>
                  </a:schemeClr>
                </a:solidFill>
              </a:rPr>
              <a:t> </a:t>
            </a:r>
            <a:r>
              <a:rPr lang="ro-RO" b="1" dirty="0" err="1">
                <a:solidFill>
                  <a:schemeClr val="accent1">
                    <a:lumMod val="75000"/>
                  </a:schemeClr>
                </a:solidFill>
              </a:rPr>
              <a:t>be</a:t>
            </a:r>
            <a:r>
              <a:rPr lang="ro-RO" b="1" dirty="0">
                <a:solidFill>
                  <a:schemeClr val="accent1">
                    <a:lumMod val="75000"/>
                  </a:schemeClr>
                </a:solidFill>
              </a:rPr>
              <a:t> </a:t>
            </a:r>
            <a:r>
              <a:rPr lang="ro-RO" b="1" dirty="0" err="1">
                <a:solidFill>
                  <a:schemeClr val="accent1">
                    <a:lumMod val="75000"/>
                  </a:schemeClr>
                </a:solidFill>
              </a:rPr>
              <a:t>prepared</a:t>
            </a:r>
            <a:r>
              <a:rPr lang="ro-RO" b="1" dirty="0">
                <a:solidFill>
                  <a:schemeClr val="accent1">
                    <a:lumMod val="75000"/>
                  </a:schemeClr>
                </a:solidFill>
              </a:rPr>
              <a:t> in English</a:t>
            </a:r>
          </a:p>
          <a:p>
            <a:endParaRPr lang="ro-RO" b="1" dirty="0">
              <a:solidFill>
                <a:schemeClr val="accent1">
                  <a:lumMod val="75000"/>
                </a:schemeClr>
              </a:solidFill>
            </a:endParaRPr>
          </a:p>
          <a:p>
            <a:pPr algn="l"/>
            <a:r>
              <a:rPr lang="ro-RO" b="1" dirty="0">
                <a:solidFill>
                  <a:schemeClr val="accent1">
                    <a:lumMod val="75000"/>
                  </a:schemeClr>
                </a:solidFill>
              </a:rPr>
              <a:t> </a:t>
            </a:r>
            <a:r>
              <a:rPr lang="ro-RO" b="1" dirty="0" err="1">
                <a:solidFill>
                  <a:schemeClr val="accent1">
                    <a:lumMod val="75000"/>
                  </a:schemeClr>
                </a:solidFill>
              </a:rPr>
              <a:t>W</a:t>
            </a:r>
            <a:r>
              <a:rPr lang="ro-RO" b="1" dirty="0" err="1">
                <a:solidFill>
                  <a:schemeClr val="accent1">
                    <a:lumMod val="75000"/>
                  </a:schemeClr>
                </a:solidFill>
                <a:latin typeface="+mj-lt"/>
              </a:rPr>
              <a:t>e</a:t>
            </a:r>
            <a:r>
              <a:rPr lang="ro-RO" b="1" dirty="0">
                <a:solidFill>
                  <a:schemeClr val="accent1">
                    <a:lumMod val="75000"/>
                  </a:schemeClr>
                </a:solidFill>
                <a:latin typeface="+mj-lt"/>
              </a:rPr>
              <a:t> </a:t>
            </a:r>
            <a:r>
              <a:rPr lang="ro-RO" b="1" dirty="0" err="1">
                <a:solidFill>
                  <a:schemeClr val="accent1">
                    <a:lumMod val="75000"/>
                  </a:schemeClr>
                </a:solidFill>
                <a:latin typeface="+mj-lt"/>
              </a:rPr>
              <a:t>will</a:t>
            </a:r>
            <a:r>
              <a:rPr lang="ro-RO" b="1" dirty="0">
                <a:solidFill>
                  <a:schemeClr val="accent1">
                    <a:lumMod val="75000"/>
                  </a:schemeClr>
                </a:solidFill>
                <a:latin typeface="+mj-lt"/>
              </a:rPr>
              <a:t> </a:t>
            </a:r>
            <a:r>
              <a:rPr lang="ro-RO" b="1" dirty="0" err="1">
                <a:solidFill>
                  <a:schemeClr val="accent1">
                    <a:lumMod val="75000"/>
                  </a:schemeClr>
                </a:solidFill>
                <a:latin typeface="+mj-lt"/>
              </a:rPr>
              <a:t>all</a:t>
            </a:r>
            <a:r>
              <a:rPr lang="ro-RO" b="1" dirty="0">
                <a:solidFill>
                  <a:schemeClr val="accent1">
                    <a:lumMod val="75000"/>
                  </a:schemeClr>
                </a:solidFill>
                <a:latin typeface="+mj-lt"/>
              </a:rPr>
              <a:t> </a:t>
            </a:r>
            <a:r>
              <a:rPr lang="ro-RO" b="1" dirty="0" err="1">
                <a:solidFill>
                  <a:schemeClr val="accent1">
                    <a:lumMod val="75000"/>
                  </a:schemeClr>
                </a:solidFill>
                <a:latin typeface="+mj-lt"/>
              </a:rPr>
              <a:t>need</a:t>
            </a:r>
            <a:r>
              <a:rPr lang="ro-RO" b="1" dirty="0">
                <a:solidFill>
                  <a:schemeClr val="accent1">
                    <a:lumMod val="75000"/>
                  </a:schemeClr>
                </a:solidFill>
                <a:latin typeface="+mj-lt"/>
              </a:rPr>
              <a:t>:</a:t>
            </a:r>
          </a:p>
          <a:p>
            <a:pPr marL="285750" indent="-285750" algn="l">
              <a:buFontTx/>
              <a:buChar char="-"/>
            </a:pPr>
            <a:r>
              <a:rPr lang="en-US" sz="1800" b="1" i="0" u="none" strike="noStrike" baseline="0" dirty="0">
                <a:solidFill>
                  <a:schemeClr val="accent1">
                    <a:lumMod val="75000"/>
                  </a:schemeClr>
                </a:solidFill>
                <a:latin typeface="+mj-lt"/>
              </a:rPr>
              <a:t>Meeting minutes</a:t>
            </a:r>
            <a:r>
              <a:rPr lang="ro-RO" b="1" dirty="0">
                <a:solidFill>
                  <a:schemeClr val="accent1">
                    <a:lumMod val="75000"/>
                  </a:schemeClr>
                </a:solidFill>
                <a:latin typeface="+mj-lt"/>
              </a:rPr>
              <a:t>, monitoring </a:t>
            </a:r>
            <a:r>
              <a:rPr lang="ro-RO" b="1" dirty="0" err="1">
                <a:solidFill>
                  <a:schemeClr val="accent1">
                    <a:lumMod val="75000"/>
                  </a:schemeClr>
                </a:solidFill>
                <a:latin typeface="+mj-lt"/>
              </a:rPr>
              <a:t>surveys</a:t>
            </a:r>
            <a:r>
              <a:rPr lang="ro-RO" b="1" dirty="0">
                <a:solidFill>
                  <a:schemeClr val="accent1">
                    <a:lumMod val="75000"/>
                  </a:schemeClr>
                </a:solidFill>
                <a:latin typeface="+mj-lt"/>
              </a:rPr>
              <a:t>, </a:t>
            </a:r>
            <a:r>
              <a:rPr lang="en-US" sz="1800" b="1" i="0" u="none" strike="noStrike" baseline="0" dirty="0">
                <a:solidFill>
                  <a:schemeClr val="accent1">
                    <a:lumMod val="75000"/>
                  </a:schemeClr>
                </a:solidFill>
                <a:latin typeface="+mj-lt"/>
              </a:rPr>
              <a:t>satisfaction questionnaires</a:t>
            </a:r>
            <a:r>
              <a:rPr lang="ro-RO" sz="1800" b="1" i="0" u="none" strike="noStrike" baseline="0" dirty="0">
                <a:solidFill>
                  <a:schemeClr val="accent1">
                    <a:lumMod val="75000"/>
                  </a:schemeClr>
                </a:solidFill>
                <a:latin typeface="+mj-lt"/>
              </a:rPr>
              <a:t>, feedback</a:t>
            </a:r>
            <a:r>
              <a:rPr lang="en-US" sz="1800" b="1" i="0" u="none" strike="noStrike" baseline="0" dirty="0">
                <a:solidFill>
                  <a:schemeClr val="accent1">
                    <a:lumMod val="75000"/>
                  </a:schemeClr>
                </a:solidFill>
                <a:latin typeface="+mj-lt"/>
              </a:rPr>
              <a:t> after each</a:t>
            </a:r>
            <a:r>
              <a:rPr lang="ro-RO" sz="1800" b="1" i="0" u="none" strike="noStrike" baseline="0" dirty="0">
                <a:solidFill>
                  <a:schemeClr val="accent1">
                    <a:lumMod val="75000"/>
                  </a:schemeClr>
                </a:solidFill>
                <a:latin typeface="+mj-lt"/>
              </a:rPr>
              <a:t> </a:t>
            </a:r>
            <a:r>
              <a:rPr lang="ro-RO" b="1" dirty="0">
                <a:solidFill>
                  <a:schemeClr val="accent1">
                    <a:lumMod val="75000"/>
                  </a:schemeClr>
                </a:solidFill>
                <a:latin typeface="+mj-lt"/>
              </a:rPr>
              <a:t>a</a:t>
            </a:r>
            <a:r>
              <a:rPr lang="en-US" sz="1800" b="1" i="0" u="none" strike="noStrike" baseline="0" dirty="0" err="1">
                <a:solidFill>
                  <a:schemeClr val="accent1">
                    <a:lumMod val="75000"/>
                  </a:schemeClr>
                </a:solidFill>
                <a:latin typeface="+mj-lt"/>
              </a:rPr>
              <a:t>ctivity</a:t>
            </a:r>
            <a:endParaRPr lang="ro-RO" sz="1800" b="1" i="0" u="none" strike="noStrike" baseline="0" dirty="0">
              <a:solidFill>
                <a:schemeClr val="accent1">
                  <a:lumMod val="75000"/>
                </a:schemeClr>
              </a:solidFill>
              <a:latin typeface="+mj-lt"/>
            </a:endParaRPr>
          </a:p>
          <a:p>
            <a:pPr marL="285750" indent="-285750" algn="l">
              <a:buFontTx/>
              <a:buChar char="-"/>
            </a:pPr>
            <a:r>
              <a:rPr lang="ro-RO" b="1" dirty="0" err="1">
                <a:solidFill>
                  <a:schemeClr val="accent1">
                    <a:lumMod val="75000"/>
                  </a:schemeClr>
                </a:solidFill>
                <a:latin typeface="+mj-lt"/>
              </a:rPr>
              <a:t>Activities</a:t>
            </a:r>
            <a:r>
              <a:rPr lang="ro-RO" b="1" dirty="0">
                <a:solidFill>
                  <a:schemeClr val="accent1">
                    <a:lumMod val="75000"/>
                  </a:schemeClr>
                </a:solidFill>
                <a:latin typeface="+mj-lt"/>
              </a:rPr>
              <a:t> report, </a:t>
            </a:r>
            <a:r>
              <a:rPr lang="ro-RO" b="1" dirty="0" err="1">
                <a:solidFill>
                  <a:schemeClr val="accent1">
                    <a:lumMod val="75000"/>
                  </a:schemeClr>
                </a:solidFill>
                <a:latin typeface="+mj-lt"/>
              </a:rPr>
              <a:t>evaluation</a:t>
            </a:r>
            <a:r>
              <a:rPr lang="ro-RO" b="1" dirty="0">
                <a:solidFill>
                  <a:schemeClr val="accent1">
                    <a:lumMod val="75000"/>
                  </a:schemeClr>
                </a:solidFill>
                <a:latin typeface="+mj-lt"/>
              </a:rPr>
              <a:t> </a:t>
            </a:r>
            <a:r>
              <a:rPr lang="ro-RO" b="1" dirty="0" err="1">
                <a:solidFill>
                  <a:schemeClr val="accent1">
                    <a:lumMod val="75000"/>
                  </a:schemeClr>
                </a:solidFill>
                <a:latin typeface="+mj-lt"/>
              </a:rPr>
              <a:t>analysis</a:t>
            </a:r>
            <a:endParaRPr lang="ro-RO" b="1" dirty="0">
              <a:solidFill>
                <a:schemeClr val="accent1">
                  <a:lumMod val="75000"/>
                </a:schemeClr>
              </a:solidFill>
              <a:latin typeface="+mj-lt"/>
            </a:endParaRPr>
          </a:p>
          <a:p>
            <a:pPr marL="285750" indent="-285750" algn="l">
              <a:buFontTx/>
              <a:buChar char="-"/>
            </a:pPr>
            <a:r>
              <a:rPr lang="ro-RO" b="1" dirty="0" err="1">
                <a:solidFill>
                  <a:schemeClr val="accent1">
                    <a:lumMod val="75000"/>
                  </a:schemeClr>
                </a:solidFill>
                <a:latin typeface="+mj-lt"/>
              </a:rPr>
              <a:t>p</a:t>
            </a:r>
            <a:r>
              <a:rPr lang="ro-RO" sz="1800" b="1" i="0" u="none" strike="noStrike" baseline="0" dirty="0" err="1">
                <a:solidFill>
                  <a:schemeClr val="accent1">
                    <a:lumMod val="75000"/>
                  </a:schemeClr>
                </a:solidFill>
                <a:latin typeface="+mj-lt"/>
              </a:rPr>
              <a:t>hotos</a:t>
            </a:r>
            <a:r>
              <a:rPr lang="ro-RO" sz="1800" b="1" i="0" u="none" strike="noStrike" baseline="0" dirty="0">
                <a:solidFill>
                  <a:schemeClr val="accent1">
                    <a:lumMod val="75000"/>
                  </a:schemeClr>
                </a:solidFill>
                <a:latin typeface="+mj-lt"/>
              </a:rPr>
              <a:t>, </a:t>
            </a:r>
            <a:r>
              <a:rPr lang="ro-RO" sz="1800" b="1" i="0" u="none" strike="noStrike" baseline="0" dirty="0" err="1">
                <a:solidFill>
                  <a:schemeClr val="accent1">
                    <a:lumMod val="75000"/>
                  </a:schemeClr>
                </a:solidFill>
                <a:latin typeface="+mj-lt"/>
              </a:rPr>
              <a:t>videos</a:t>
            </a:r>
            <a:r>
              <a:rPr lang="ro-RO" sz="1800" b="1" i="0" u="none" strike="noStrike" baseline="0" dirty="0">
                <a:solidFill>
                  <a:schemeClr val="accent1">
                    <a:lumMod val="75000"/>
                  </a:schemeClr>
                </a:solidFill>
                <a:latin typeface="+mj-lt"/>
              </a:rPr>
              <a:t>, </a:t>
            </a:r>
            <a:r>
              <a:rPr lang="ro-RO" sz="1800" b="1" i="0" u="none" strike="noStrike" baseline="0" dirty="0" err="1">
                <a:solidFill>
                  <a:schemeClr val="accent1">
                    <a:lumMod val="75000"/>
                  </a:schemeClr>
                </a:solidFill>
                <a:latin typeface="+mj-lt"/>
              </a:rPr>
              <a:t>work</a:t>
            </a:r>
            <a:r>
              <a:rPr lang="ro-RO" sz="1800" b="1" i="0" u="none" strike="noStrike" baseline="0" dirty="0">
                <a:solidFill>
                  <a:schemeClr val="accent1">
                    <a:lumMod val="75000"/>
                  </a:schemeClr>
                </a:solidFill>
                <a:latin typeface="+mj-lt"/>
              </a:rPr>
              <a:t> </a:t>
            </a:r>
            <a:r>
              <a:rPr lang="ro-RO" sz="1800" b="1" i="0" u="none" strike="noStrike" baseline="0" dirty="0" err="1">
                <a:solidFill>
                  <a:schemeClr val="accent1">
                    <a:lumMod val="75000"/>
                  </a:schemeClr>
                </a:solidFill>
                <a:latin typeface="+mj-lt"/>
              </a:rPr>
              <a:t>results</a:t>
            </a:r>
            <a:r>
              <a:rPr lang="ro-RO" sz="1800" b="1" i="0" u="none" strike="noStrike" baseline="0" dirty="0">
                <a:solidFill>
                  <a:schemeClr val="accent1">
                    <a:lumMod val="75000"/>
                  </a:schemeClr>
                </a:solidFill>
                <a:latin typeface="+mj-lt"/>
              </a:rPr>
              <a:t> in </a:t>
            </a:r>
            <a:r>
              <a:rPr lang="ro-RO" sz="1800" b="1" i="0" u="none" strike="noStrike" baseline="0" dirty="0" err="1">
                <a:solidFill>
                  <a:schemeClr val="accent1">
                    <a:lumMod val="75000"/>
                  </a:schemeClr>
                </a:solidFill>
                <a:latin typeface="+mj-lt"/>
              </a:rPr>
              <a:t>Padlet</a:t>
            </a:r>
            <a:endParaRPr lang="ro-RO" sz="1800" b="1" i="0" u="none" strike="noStrike" baseline="0" dirty="0">
              <a:solidFill>
                <a:schemeClr val="accent1">
                  <a:lumMod val="75000"/>
                </a:schemeClr>
              </a:solidFill>
              <a:latin typeface="+mj-lt"/>
            </a:endParaRPr>
          </a:p>
          <a:p>
            <a:pPr marL="285750" indent="-285750" algn="l">
              <a:buFontTx/>
              <a:buChar char="-"/>
            </a:pPr>
            <a:r>
              <a:rPr lang="ro-RO" b="1" dirty="0" err="1">
                <a:solidFill>
                  <a:schemeClr val="accent1">
                    <a:lumMod val="75000"/>
                  </a:schemeClr>
                </a:solidFill>
                <a:latin typeface="+mj-lt"/>
              </a:rPr>
              <a:t>Europass</a:t>
            </a:r>
            <a:r>
              <a:rPr lang="ro-RO" b="1" dirty="0">
                <a:solidFill>
                  <a:schemeClr val="accent1">
                    <a:lumMod val="75000"/>
                  </a:schemeClr>
                </a:solidFill>
                <a:latin typeface="+mj-lt"/>
              </a:rPr>
              <a:t> </a:t>
            </a:r>
            <a:r>
              <a:rPr lang="ro-RO" b="1" dirty="0" err="1">
                <a:solidFill>
                  <a:schemeClr val="accent1">
                    <a:lumMod val="75000"/>
                  </a:schemeClr>
                </a:solidFill>
                <a:latin typeface="+mj-lt"/>
              </a:rPr>
              <a:t>Mobility</a:t>
            </a:r>
            <a:r>
              <a:rPr lang="ro-RO" b="1" dirty="0">
                <a:solidFill>
                  <a:schemeClr val="accent1">
                    <a:lumMod val="75000"/>
                  </a:schemeClr>
                </a:solidFill>
                <a:latin typeface="+mj-lt"/>
              </a:rPr>
              <a:t> </a:t>
            </a:r>
            <a:r>
              <a:rPr lang="ro-RO" b="1" dirty="0" err="1">
                <a:solidFill>
                  <a:schemeClr val="accent1">
                    <a:lumMod val="75000"/>
                  </a:schemeClr>
                </a:solidFill>
                <a:latin typeface="+mj-lt"/>
              </a:rPr>
              <a:t>Certificates</a:t>
            </a:r>
            <a:r>
              <a:rPr lang="ro-RO" b="1" dirty="0">
                <a:solidFill>
                  <a:schemeClr val="accent1">
                    <a:lumMod val="75000"/>
                  </a:schemeClr>
                </a:solidFill>
                <a:latin typeface="+mj-lt"/>
              </a:rPr>
              <a:t>, </a:t>
            </a:r>
            <a:r>
              <a:rPr lang="ro-RO" b="1" dirty="0" err="1">
                <a:solidFill>
                  <a:schemeClr val="accent1">
                    <a:lumMod val="75000"/>
                  </a:schemeClr>
                </a:solidFill>
                <a:latin typeface="+mj-lt"/>
              </a:rPr>
              <a:t>Attendance</a:t>
            </a:r>
            <a:r>
              <a:rPr lang="ro-RO" b="1" dirty="0">
                <a:solidFill>
                  <a:schemeClr val="accent1">
                    <a:lumMod val="75000"/>
                  </a:schemeClr>
                </a:solidFill>
                <a:latin typeface="+mj-lt"/>
              </a:rPr>
              <a:t> </a:t>
            </a:r>
            <a:r>
              <a:rPr lang="ro-RO" b="1" dirty="0" err="1">
                <a:solidFill>
                  <a:schemeClr val="accent1">
                    <a:lumMod val="75000"/>
                  </a:schemeClr>
                </a:solidFill>
                <a:latin typeface="+mj-lt"/>
              </a:rPr>
              <a:t>Certificates</a:t>
            </a:r>
            <a:endParaRPr lang="ro-RO" sz="1800" b="1" i="0" u="none" strike="noStrike" baseline="0" dirty="0">
              <a:solidFill>
                <a:schemeClr val="accent1">
                  <a:lumMod val="75000"/>
                </a:schemeClr>
              </a:solidFill>
              <a:latin typeface="+mj-lt"/>
            </a:endParaRPr>
          </a:p>
          <a:p>
            <a:pPr marL="285750" indent="-285750" algn="l">
              <a:buFontTx/>
              <a:buChar char="-"/>
            </a:pPr>
            <a:endParaRPr lang="ro-RO" b="1" dirty="0">
              <a:solidFill>
                <a:schemeClr val="accent1">
                  <a:lumMod val="75000"/>
                </a:schemeClr>
              </a:solidFill>
              <a:latin typeface="+mj-lt"/>
            </a:endParaRPr>
          </a:p>
          <a:p>
            <a:pPr marL="285750" indent="-285750" algn="l">
              <a:buFontTx/>
              <a:buChar char="-"/>
            </a:pPr>
            <a:endParaRPr lang="ro-RO" sz="1800" b="1" i="0" u="none" strike="noStrike" baseline="0" dirty="0">
              <a:solidFill>
                <a:schemeClr val="accent1">
                  <a:lumMod val="75000"/>
                </a:schemeClr>
              </a:solidFill>
              <a:latin typeface="+mj-lt"/>
            </a:endParaRPr>
          </a:p>
          <a:p>
            <a:pPr algn="l"/>
            <a:r>
              <a:rPr lang="ro-RO" b="1" dirty="0">
                <a:solidFill>
                  <a:schemeClr val="accent1">
                    <a:lumMod val="75000"/>
                  </a:schemeClr>
                </a:solidFill>
                <a:latin typeface="+mj-lt"/>
              </a:rPr>
              <a:t>- </a:t>
            </a:r>
            <a:endParaRPr lang="ro-RO" sz="1800" b="1" i="0" u="none" strike="noStrike" baseline="0" dirty="0">
              <a:solidFill>
                <a:schemeClr val="accent1">
                  <a:lumMod val="75000"/>
                </a:schemeClr>
              </a:solidFill>
              <a:latin typeface="+mj-lt"/>
            </a:endParaRPr>
          </a:p>
          <a:p>
            <a:pPr algn="l"/>
            <a:r>
              <a:rPr lang="ro-RO" b="1" dirty="0">
                <a:solidFill>
                  <a:schemeClr val="accent1">
                    <a:lumMod val="75000"/>
                  </a:schemeClr>
                </a:solidFill>
                <a:latin typeface="+mj-lt"/>
              </a:rPr>
              <a:t>                             </a:t>
            </a:r>
            <a:r>
              <a:rPr lang="ro-RO" sz="2800" b="1" dirty="0">
                <a:solidFill>
                  <a:srgbClr val="C00000"/>
                </a:solidFill>
                <a:latin typeface="Blackadder ITC" panose="04020505051007020D02" pitchFamily="82" charset="0"/>
              </a:rPr>
              <a:t>English, </a:t>
            </a:r>
            <a:r>
              <a:rPr lang="ro-RO" sz="2800" b="1" dirty="0" err="1">
                <a:solidFill>
                  <a:srgbClr val="C00000"/>
                </a:solidFill>
                <a:latin typeface="Blackadder ITC" panose="04020505051007020D02" pitchFamily="82" charset="0"/>
              </a:rPr>
              <a:t>please</a:t>
            </a:r>
            <a:r>
              <a:rPr lang="ro-RO" sz="2800" b="1" dirty="0">
                <a:solidFill>
                  <a:srgbClr val="C00000"/>
                </a:solidFill>
                <a:latin typeface="Blackadder ITC" panose="04020505051007020D02" pitchFamily="82" charset="0"/>
              </a:rPr>
              <a:t>..</a:t>
            </a:r>
            <a:endParaRPr lang="en-US" sz="2200" b="1" dirty="0">
              <a:solidFill>
                <a:srgbClr val="C00000"/>
              </a:solidFill>
              <a:latin typeface="Blackadder ITC" panose="04020505051007020D02" pitchFamily="82" charset="0"/>
            </a:endParaRPr>
          </a:p>
        </p:txBody>
      </p:sp>
      <p:pic>
        <p:nvPicPr>
          <p:cNvPr id="1026" name="Picture 2" descr="Report - definition and meaning with pictures | Picture Dictionary &amp; Books">
            <a:extLst>
              <a:ext uri="{FF2B5EF4-FFF2-40B4-BE49-F238E27FC236}">
                <a16:creationId xmlns:a16="http://schemas.microsoft.com/office/drawing/2014/main" id="{C496F5F1-A4BE-41D4-9AF9-98A17FF17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60000">
            <a:off x="9077016" y="533326"/>
            <a:ext cx="2818784" cy="14821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acher's Special Award Certificates | Jellybean Scent | A5">
            <a:extLst>
              <a:ext uri="{FF2B5EF4-FFF2-40B4-BE49-F238E27FC236}">
                <a16:creationId xmlns:a16="http://schemas.microsoft.com/office/drawing/2014/main" id="{0BEE1316-833A-4F15-ABC7-1544E66366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982" t="25224" r="13800" b="26795"/>
          <a:stretch/>
        </p:blipFill>
        <p:spPr bwMode="auto">
          <a:xfrm>
            <a:off x="702774" y="4709195"/>
            <a:ext cx="1852448" cy="12139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eedbak Stock Photos - Free &amp; Royalty-Free Stock Photos from Dreamstime">
            <a:extLst>
              <a:ext uri="{FF2B5EF4-FFF2-40B4-BE49-F238E27FC236}">
                <a16:creationId xmlns:a16="http://schemas.microsoft.com/office/drawing/2014/main" id="{DA42ACE7-AFD8-422E-BA9C-C37A9127C3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20000">
            <a:off x="7821417" y="2386847"/>
            <a:ext cx="1920240" cy="13874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Picture Frame Images – Browse 148,578 Stock Photos, Vectors, and Video  | Adobe Stock">
            <a:extLst>
              <a:ext uri="{FF2B5EF4-FFF2-40B4-BE49-F238E27FC236}">
                <a16:creationId xmlns:a16="http://schemas.microsoft.com/office/drawing/2014/main" id="{6FF3EA77-F509-47AA-A996-E50DE091611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285" t="11205" r="9937" b="9769"/>
          <a:stretch/>
        </p:blipFill>
        <p:spPr bwMode="auto">
          <a:xfrm>
            <a:off x="8829675" y="4453949"/>
            <a:ext cx="2659551" cy="1756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0902D25-36FD-4CDB-B3C2-A1D5B6A687D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611964" y="4872818"/>
            <a:ext cx="1083371" cy="884467"/>
          </a:xfrm>
          <a:prstGeom prst="rect">
            <a:avLst/>
          </a:prstGeom>
        </p:spPr>
      </p:pic>
    </p:spTree>
    <p:extLst>
      <p:ext uri="{BB962C8B-B14F-4D97-AF65-F5344CB8AC3E}">
        <p14:creationId xmlns:p14="http://schemas.microsoft.com/office/powerpoint/2010/main" val="716811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2357436" y="1296097"/>
            <a:ext cx="4819707" cy="603782"/>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C0E8B52-AC8C-47C9-8AFA-27A3E16CBBF6}"/>
              </a:ext>
            </a:extLst>
          </p:cNvPr>
          <p:cNvSpPr txBox="1"/>
          <p:nvPr/>
        </p:nvSpPr>
        <p:spPr>
          <a:xfrm>
            <a:off x="456624" y="1444517"/>
            <a:ext cx="11130513" cy="1200329"/>
          </a:xfrm>
          <a:prstGeom prst="rect">
            <a:avLst/>
          </a:prstGeom>
          <a:noFill/>
        </p:spPr>
        <p:txBody>
          <a:bodyPr wrap="square">
            <a:spAutoFit/>
          </a:bodyPr>
          <a:lstStyle/>
          <a:p>
            <a:r>
              <a:rPr lang="en-US" b="1" dirty="0">
                <a:solidFill>
                  <a:srgbClr val="0070C0"/>
                </a:solidFill>
                <a:latin typeface="+mj-lt"/>
              </a:rPr>
              <a:t>DISCLAIMER Funded by the European Union. The views and opinions expressed are those of the author(s) and do not necessarily reflect the views and opinions of the European Union or the European Education and Culture Executive Agency (EACEA). Neither the European Union nor the EACEA can be held responsible for them.</a:t>
            </a:r>
          </a:p>
        </p:txBody>
      </p:sp>
    </p:spTree>
    <p:extLst>
      <p:ext uri="{BB962C8B-B14F-4D97-AF65-F5344CB8AC3E}">
        <p14:creationId xmlns:p14="http://schemas.microsoft.com/office/powerpoint/2010/main" val="325425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7065D9A-8C24-468A-B5C3-9A787735D0B0}"/>
              </a:ext>
            </a:extLst>
          </p:cNvPr>
          <p:cNvSpPr txBox="1"/>
          <p:nvPr/>
        </p:nvSpPr>
        <p:spPr>
          <a:xfrm>
            <a:off x="914400" y="744489"/>
            <a:ext cx="8830235" cy="3477875"/>
          </a:xfrm>
          <a:prstGeom prst="rect">
            <a:avLst/>
          </a:prstGeom>
          <a:noFill/>
        </p:spPr>
        <p:txBody>
          <a:bodyPr wrap="square" rtlCol="0">
            <a:spAutoFit/>
          </a:bodyPr>
          <a:lstStyle/>
          <a:p>
            <a:r>
              <a:rPr lang="ro-RO" sz="2200" b="1" dirty="0" err="1">
                <a:solidFill>
                  <a:schemeClr val="accent1">
                    <a:lumMod val="75000"/>
                  </a:schemeClr>
                </a:solidFill>
              </a:rPr>
              <a:t>Our</a:t>
            </a:r>
            <a:r>
              <a:rPr lang="ro-RO" sz="2200" b="1" dirty="0">
                <a:solidFill>
                  <a:schemeClr val="accent1">
                    <a:lumMod val="75000"/>
                  </a:schemeClr>
                </a:solidFill>
              </a:rPr>
              <a:t> </a:t>
            </a:r>
            <a:r>
              <a:rPr lang="ro-RO" sz="2200" b="1" dirty="0" err="1">
                <a:solidFill>
                  <a:schemeClr val="accent1">
                    <a:lumMod val="75000"/>
                  </a:schemeClr>
                </a:solidFill>
              </a:rPr>
              <a:t>motivation</a:t>
            </a:r>
            <a:r>
              <a:rPr lang="ro-RO" sz="2200" b="1" dirty="0">
                <a:solidFill>
                  <a:schemeClr val="accent1">
                    <a:lumMod val="75000"/>
                  </a:schemeClr>
                </a:solidFill>
              </a:rPr>
              <a:t>:</a:t>
            </a:r>
          </a:p>
          <a:p>
            <a:endParaRPr lang="ro-RO" dirty="0"/>
          </a:p>
          <a:p>
            <a:r>
              <a:rPr lang="ro-RO" sz="2000" b="1" dirty="0" err="1">
                <a:solidFill>
                  <a:schemeClr val="accent1">
                    <a:lumMod val="75000"/>
                  </a:schemeClr>
                </a:solidFill>
                <a:latin typeface="+mj-lt"/>
              </a:rPr>
              <a:t>Our</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pupils</a:t>
            </a:r>
            <a:r>
              <a:rPr lang="ro-RO" sz="2000" b="1" dirty="0">
                <a:solidFill>
                  <a:schemeClr val="accent1">
                    <a:lumMod val="75000"/>
                  </a:schemeClr>
                </a:solidFill>
                <a:latin typeface="+mj-lt"/>
              </a:rPr>
              <a:t>, are at </a:t>
            </a:r>
            <a:r>
              <a:rPr lang="ro-RO" sz="2000" b="1" dirty="0" err="1">
                <a:solidFill>
                  <a:schemeClr val="accent1">
                    <a:lumMod val="75000"/>
                  </a:schemeClr>
                </a:solidFill>
                <a:latin typeface="+mj-lt"/>
              </a:rPr>
              <a:t>the</a:t>
            </a:r>
            <a:r>
              <a:rPr lang="ro-RO" sz="2000" b="1" dirty="0">
                <a:solidFill>
                  <a:schemeClr val="accent1">
                    <a:lumMod val="75000"/>
                  </a:schemeClr>
                </a:solidFill>
                <a:latin typeface="+mj-lt"/>
              </a:rPr>
              <a:t>      of </a:t>
            </a:r>
            <a:r>
              <a:rPr lang="ro-RO" sz="2000" b="1" dirty="0" err="1">
                <a:solidFill>
                  <a:schemeClr val="accent1">
                    <a:lumMod val="75000"/>
                  </a:schemeClr>
                </a:solidFill>
                <a:latin typeface="+mj-lt"/>
              </a:rPr>
              <a:t>our</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mission</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By</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our</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collaborative</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efforts</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we</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support</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each</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child</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to</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use</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the</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power</a:t>
            </a:r>
            <a:r>
              <a:rPr lang="ro-RO" sz="2000" b="1" dirty="0">
                <a:solidFill>
                  <a:schemeClr val="accent1">
                    <a:lumMod val="75000"/>
                  </a:schemeClr>
                </a:solidFill>
                <a:latin typeface="+mj-lt"/>
              </a:rPr>
              <a:t> of </a:t>
            </a:r>
            <a:r>
              <a:rPr lang="ro-RO" sz="2000" b="1" dirty="0" err="1">
                <a:solidFill>
                  <a:schemeClr val="accent1">
                    <a:lumMod val="75000"/>
                  </a:schemeClr>
                </a:solidFill>
                <a:latin typeface="+mj-lt"/>
              </a:rPr>
              <a:t>imagination</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and</a:t>
            </a:r>
            <a:r>
              <a:rPr lang="ro-RO" sz="2000" b="1" dirty="0">
                <a:solidFill>
                  <a:schemeClr val="accent1">
                    <a:lumMod val="75000"/>
                  </a:schemeClr>
                </a:solidFill>
                <a:latin typeface="+mj-lt"/>
              </a:rPr>
              <a:t> Divergent </a:t>
            </a:r>
            <a:r>
              <a:rPr lang="ro-RO" sz="2000" b="1" dirty="0" err="1">
                <a:solidFill>
                  <a:schemeClr val="accent1">
                    <a:lumMod val="75000"/>
                  </a:schemeClr>
                </a:solidFill>
                <a:latin typeface="+mj-lt"/>
              </a:rPr>
              <a:t>Thinking</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raising</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their</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awareness</a:t>
            </a:r>
            <a:r>
              <a:rPr lang="ro-RO" sz="2000" b="1" dirty="0">
                <a:solidFill>
                  <a:schemeClr val="accent1">
                    <a:lumMod val="75000"/>
                  </a:schemeClr>
                </a:solidFill>
                <a:latin typeface="+mj-lt"/>
              </a:rPr>
              <a:t> of local </a:t>
            </a:r>
            <a:r>
              <a:rPr lang="ro-RO" sz="2000" b="1" dirty="0" err="1">
                <a:solidFill>
                  <a:schemeClr val="accent1">
                    <a:lumMod val="75000"/>
                  </a:schemeClr>
                </a:solidFill>
                <a:latin typeface="+mj-lt"/>
              </a:rPr>
              <a:t>and</a:t>
            </a:r>
            <a:r>
              <a:rPr lang="ro-RO" sz="2000" b="1" dirty="0">
                <a:solidFill>
                  <a:schemeClr val="accent1">
                    <a:lumMod val="75000"/>
                  </a:schemeClr>
                </a:solidFill>
                <a:latin typeface="+mj-lt"/>
              </a:rPr>
              <a:t> EU Cultural </a:t>
            </a:r>
            <a:r>
              <a:rPr lang="ro-RO" sz="2000" b="1" dirty="0" err="1">
                <a:solidFill>
                  <a:schemeClr val="accent1">
                    <a:lumMod val="75000"/>
                  </a:schemeClr>
                </a:solidFill>
                <a:latin typeface="+mj-lt"/>
              </a:rPr>
              <a:t>Heritage</a:t>
            </a:r>
            <a:r>
              <a:rPr lang="ro-RO" sz="2000" b="1" dirty="0">
                <a:solidFill>
                  <a:schemeClr val="accent1">
                    <a:lumMod val="75000"/>
                  </a:schemeClr>
                </a:solidFill>
                <a:latin typeface="+mj-lt"/>
              </a:rPr>
              <a:t>.</a:t>
            </a:r>
          </a:p>
          <a:p>
            <a:endParaRPr lang="ro-RO" sz="2000" b="1" dirty="0">
              <a:solidFill>
                <a:schemeClr val="accent1">
                  <a:lumMod val="75000"/>
                </a:schemeClr>
              </a:solidFill>
              <a:latin typeface="+mj-lt"/>
            </a:endParaRPr>
          </a:p>
          <a:p>
            <a:pPr algn="l"/>
            <a:r>
              <a:rPr lang="en-US" sz="2000" b="1" i="0" u="none" strike="noStrike" baseline="0" dirty="0">
                <a:solidFill>
                  <a:schemeClr val="accent1">
                    <a:lumMod val="75000"/>
                  </a:schemeClr>
                </a:solidFill>
                <a:latin typeface="+mj-lt"/>
              </a:rPr>
              <a:t>By creating educational activities that incorporate cultural heritage using Digital Games and</a:t>
            </a:r>
            <a:r>
              <a:rPr lang="ro-RO" sz="2000" b="1" i="0" u="none" strike="noStrike" baseline="0" dirty="0">
                <a:solidFill>
                  <a:schemeClr val="accent1">
                    <a:lumMod val="75000"/>
                  </a:schemeClr>
                </a:solidFill>
                <a:latin typeface="+mj-lt"/>
              </a:rPr>
              <a:t> </a:t>
            </a:r>
            <a:r>
              <a:rPr lang="en-US" sz="2000" b="1" i="0" u="none" strike="noStrike" baseline="0" dirty="0">
                <a:solidFill>
                  <a:schemeClr val="accent1">
                    <a:lumMod val="75000"/>
                  </a:schemeClr>
                </a:solidFill>
                <a:latin typeface="+mj-lt"/>
              </a:rPr>
              <a:t>Divergent Thinking, we will address students' needs from diverse backgrounds, including those with special educational</a:t>
            </a:r>
            <a:r>
              <a:rPr lang="ro-RO" sz="2000" b="1" i="0" u="none" strike="noStrike" baseline="0" dirty="0">
                <a:solidFill>
                  <a:schemeClr val="accent1">
                    <a:lumMod val="75000"/>
                  </a:schemeClr>
                </a:solidFill>
                <a:latin typeface="+mj-lt"/>
              </a:rPr>
              <a:t> </a:t>
            </a:r>
            <a:r>
              <a:rPr lang="en-US" sz="2000" b="1" i="0" u="none" strike="noStrike" baseline="0" dirty="0">
                <a:solidFill>
                  <a:schemeClr val="accent1">
                    <a:lumMod val="75000"/>
                  </a:schemeClr>
                </a:solidFill>
                <a:latin typeface="+mj-lt"/>
              </a:rPr>
              <a:t>needs (SEN) and Roma communities, to feel proud of their heritage, included, and valued.</a:t>
            </a:r>
            <a:endParaRPr lang="en-US" sz="2000" b="1" dirty="0">
              <a:solidFill>
                <a:schemeClr val="accent1">
                  <a:lumMod val="75000"/>
                </a:schemeClr>
              </a:solidFill>
              <a:latin typeface="+mj-lt"/>
            </a:endParaRPr>
          </a:p>
        </p:txBody>
      </p:sp>
      <p:sp>
        <p:nvSpPr>
          <p:cNvPr id="9" name="Heart 8">
            <a:extLst>
              <a:ext uri="{FF2B5EF4-FFF2-40B4-BE49-F238E27FC236}">
                <a16:creationId xmlns:a16="http://schemas.microsoft.com/office/drawing/2014/main" id="{7143CDFA-FF18-460E-A2A0-83C501F7E8FA}"/>
              </a:ext>
            </a:extLst>
          </p:cNvPr>
          <p:cNvSpPr/>
          <p:nvPr/>
        </p:nvSpPr>
        <p:spPr>
          <a:xfrm>
            <a:off x="3621741" y="1464690"/>
            <a:ext cx="286871" cy="27787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677BAD0-50FB-4ACE-9CD4-628A4755DF0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36252" y="3860730"/>
            <a:ext cx="4065212" cy="2710141"/>
          </a:xfrm>
          <a:prstGeom prst="rect">
            <a:avLst/>
          </a:prstGeom>
          <a:ln>
            <a:noFill/>
          </a:ln>
          <a:effectLst>
            <a:softEdge rad="112500"/>
          </a:effectLst>
        </p:spPr>
      </p:pic>
      <p:sp>
        <p:nvSpPr>
          <p:cNvPr id="12" name="TextBox 11">
            <a:extLst>
              <a:ext uri="{FF2B5EF4-FFF2-40B4-BE49-F238E27FC236}">
                <a16:creationId xmlns:a16="http://schemas.microsoft.com/office/drawing/2014/main" id="{606AD9F3-8AE1-44CB-B6B7-B11EB0A8A2C5}"/>
              </a:ext>
            </a:extLst>
          </p:cNvPr>
          <p:cNvSpPr txBox="1"/>
          <p:nvPr/>
        </p:nvSpPr>
        <p:spPr>
          <a:xfrm>
            <a:off x="7809925" y="6508857"/>
            <a:ext cx="4510662" cy="230832"/>
          </a:xfrm>
          <a:prstGeom prst="rect">
            <a:avLst/>
          </a:prstGeom>
          <a:noFill/>
        </p:spPr>
        <p:txBody>
          <a:bodyPr wrap="square" rtlCol="0">
            <a:spAutoFit/>
          </a:bodyPr>
          <a:lstStyle/>
          <a:p>
            <a:r>
              <a:rPr lang="en-US" sz="900" dirty="0">
                <a:hlinkClick r:id="rId4" tooltip="http://www.flickr.com/photos/unitedwaylowermainland/8771398278/"/>
              </a:rPr>
              <a:t>This Photo</a:t>
            </a:r>
            <a:r>
              <a:rPr lang="en-US" sz="900" dirty="0"/>
              <a:t> by Unknown Author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1881551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shadeToTitle="1">
        <a:solidFill>
          <a:srgbClr val="78B832">
            <a:alpha val="76000"/>
          </a:srgbClr>
        </a:solid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2357436" y="1296097"/>
            <a:ext cx="4819707" cy="603782"/>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llustration of an Earth Mascot with Eyes Closed, Hands Together and Praying  Stock Photo - Alamy">
            <a:extLst>
              <a:ext uri="{FF2B5EF4-FFF2-40B4-BE49-F238E27FC236}">
                <a16:creationId xmlns:a16="http://schemas.microsoft.com/office/drawing/2014/main" id="{92D2B9D0-18AC-4F26-9F3F-680158B17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1275" y="314325"/>
            <a:ext cx="2955925" cy="35669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77F51EC-0DA0-4C44-9A80-4FD3FAC575BC}"/>
              </a:ext>
            </a:extLst>
          </p:cNvPr>
          <p:cNvSpPr txBox="1"/>
          <p:nvPr/>
        </p:nvSpPr>
        <p:spPr>
          <a:xfrm>
            <a:off x="1914525" y="3214608"/>
            <a:ext cx="8972549" cy="2308324"/>
          </a:xfrm>
          <a:prstGeom prst="rect">
            <a:avLst/>
          </a:prstGeom>
          <a:noFill/>
        </p:spPr>
        <p:txBody>
          <a:bodyPr wrap="square">
            <a:spAutoFit/>
          </a:bodyPr>
          <a:lstStyle/>
          <a:p>
            <a:pPr algn="l"/>
            <a:endParaRPr lang="ro-RO" sz="1800" b="1" i="0" u="none" strike="noStrike" baseline="0" dirty="0">
              <a:solidFill>
                <a:schemeClr val="accent1">
                  <a:lumMod val="75000"/>
                </a:schemeClr>
              </a:solidFill>
              <a:latin typeface="+mj-lt"/>
            </a:endParaRPr>
          </a:p>
          <a:p>
            <a:pPr algn="l"/>
            <a:endParaRPr lang="ro-RO" b="1" dirty="0">
              <a:solidFill>
                <a:schemeClr val="accent1">
                  <a:lumMod val="75000"/>
                </a:schemeClr>
              </a:solidFill>
              <a:latin typeface="+mj-lt"/>
            </a:endParaRPr>
          </a:p>
          <a:p>
            <a:pPr algn="l"/>
            <a:endParaRPr lang="ro-RO" sz="1800" b="1" i="0" u="none" strike="noStrike" baseline="0" dirty="0">
              <a:solidFill>
                <a:schemeClr val="accent1">
                  <a:lumMod val="75000"/>
                </a:schemeClr>
              </a:solidFill>
              <a:latin typeface="+mj-lt"/>
            </a:endParaRPr>
          </a:p>
          <a:p>
            <a:pPr algn="l"/>
            <a:endParaRPr lang="ro-RO" b="1" dirty="0">
              <a:solidFill>
                <a:schemeClr val="accent1">
                  <a:lumMod val="75000"/>
                </a:schemeClr>
              </a:solidFill>
              <a:latin typeface="+mj-lt"/>
            </a:endParaRPr>
          </a:p>
          <a:p>
            <a:pPr algn="l"/>
            <a:r>
              <a:rPr lang="en-US" sz="1800" b="1" i="0" u="none" strike="noStrike" baseline="0" dirty="0">
                <a:solidFill>
                  <a:schemeClr val="accent1">
                    <a:lumMod val="75000"/>
                  </a:schemeClr>
                </a:solidFill>
                <a:latin typeface="+mj-lt"/>
              </a:rPr>
              <a:t>For sustainability, digital tools will reduce the carbon footprint</a:t>
            </a:r>
            <a:r>
              <a:rPr lang="ro-RO" b="1" dirty="0">
                <a:solidFill>
                  <a:schemeClr val="accent1">
                    <a:lumMod val="75000"/>
                  </a:schemeClr>
                </a:solidFill>
                <a:latin typeface="+mj-lt"/>
              </a:rPr>
              <a:t>.</a:t>
            </a:r>
          </a:p>
          <a:p>
            <a:pPr algn="l"/>
            <a:endParaRPr lang="ro-RO" b="1" dirty="0">
              <a:solidFill>
                <a:schemeClr val="accent1">
                  <a:lumMod val="75000"/>
                </a:schemeClr>
              </a:solidFill>
              <a:latin typeface="+mj-lt"/>
            </a:endParaRPr>
          </a:p>
          <a:p>
            <a:pPr algn="l"/>
            <a:r>
              <a:rPr lang="ro-RO" sz="1800" b="1" i="0" u="none" strike="noStrike" baseline="0" dirty="0">
                <a:solidFill>
                  <a:schemeClr val="accent1">
                    <a:lumMod val="75000"/>
                  </a:schemeClr>
                </a:solidFill>
                <a:latin typeface="+mj-lt"/>
              </a:rPr>
              <a:t>D</a:t>
            </a:r>
            <a:r>
              <a:rPr lang="en-US" sz="1800" b="1" i="0" u="none" strike="noStrike" baseline="0" dirty="0" err="1">
                <a:solidFill>
                  <a:schemeClr val="accent1">
                    <a:lumMod val="75000"/>
                  </a:schemeClr>
                </a:solidFill>
                <a:latin typeface="+mj-lt"/>
              </a:rPr>
              <a:t>igital</a:t>
            </a:r>
            <a:r>
              <a:rPr lang="en-US" sz="1800" b="1" i="0" u="none" strike="noStrike" baseline="0" dirty="0">
                <a:solidFill>
                  <a:schemeClr val="accent1">
                    <a:lumMod val="75000"/>
                  </a:schemeClr>
                </a:solidFill>
                <a:latin typeface="+mj-lt"/>
              </a:rPr>
              <a:t> signatures, e-folders, online</a:t>
            </a:r>
            <a:r>
              <a:rPr lang="ro-RO" sz="1800" b="1" i="0" u="none" strike="noStrike" baseline="0" dirty="0">
                <a:solidFill>
                  <a:schemeClr val="accent1">
                    <a:lumMod val="75000"/>
                  </a:schemeClr>
                </a:solidFill>
                <a:latin typeface="+mj-lt"/>
              </a:rPr>
              <a:t> s</a:t>
            </a:r>
            <a:r>
              <a:rPr lang="en-US" sz="1800" b="1" i="0" u="none" strike="noStrike" baseline="0" dirty="0" err="1">
                <a:solidFill>
                  <a:schemeClr val="accent1">
                    <a:lumMod val="75000"/>
                  </a:schemeClr>
                </a:solidFill>
                <a:latin typeface="+mj-lt"/>
              </a:rPr>
              <a:t>urveys</a:t>
            </a:r>
            <a:r>
              <a:rPr lang="ro-RO" sz="1800" b="1" i="0" u="none" strike="noStrike" baseline="0" dirty="0">
                <a:solidFill>
                  <a:schemeClr val="accent1">
                    <a:lumMod val="75000"/>
                  </a:schemeClr>
                </a:solidFill>
                <a:latin typeface="+mj-lt"/>
              </a:rPr>
              <a:t>, etc.</a:t>
            </a:r>
            <a:r>
              <a:rPr lang="en-US" sz="1800" b="0" i="0" u="none" strike="noStrike" baseline="0" dirty="0">
                <a:latin typeface="FreeSans"/>
              </a:rPr>
              <a:t> </a:t>
            </a:r>
            <a:r>
              <a:rPr lang="en-US" sz="1800" b="1" i="0" u="none" strike="noStrike" baseline="0" dirty="0">
                <a:solidFill>
                  <a:schemeClr val="accent1">
                    <a:lumMod val="75000"/>
                  </a:schemeClr>
                </a:solidFill>
                <a:latin typeface="+mj-lt"/>
              </a:rPr>
              <a:t>will also ensure efficient and eco-friendly project management</a:t>
            </a:r>
            <a:endParaRPr lang="en-US" b="1" dirty="0">
              <a:solidFill>
                <a:schemeClr val="accent1">
                  <a:lumMod val="75000"/>
                </a:schemeClr>
              </a:solidFill>
              <a:latin typeface="+mj-lt"/>
            </a:endParaRPr>
          </a:p>
        </p:txBody>
      </p:sp>
      <p:sp>
        <p:nvSpPr>
          <p:cNvPr id="9" name="TextBox 8">
            <a:extLst>
              <a:ext uri="{FF2B5EF4-FFF2-40B4-BE49-F238E27FC236}">
                <a16:creationId xmlns:a16="http://schemas.microsoft.com/office/drawing/2014/main" id="{6E91B3F9-E839-4031-97AC-EAB169B545AB}"/>
              </a:ext>
            </a:extLst>
          </p:cNvPr>
          <p:cNvSpPr txBox="1"/>
          <p:nvPr/>
        </p:nvSpPr>
        <p:spPr>
          <a:xfrm>
            <a:off x="9169457" y="1111431"/>
            <a:ext cx="1543049" cy="369332"/>
          </a:xfrm>
          <a:custGeom>
            <a:avLst/>
            <a:gdLst>
              <a:gd name="connsiteX0" fmla="*/ 0 w 1543049"/>
              <a:gd name="connsiteY0" fmla="*/ 0 h 369332"/>
              <a:gd name="connsiteX1" fmla="*/ 498919 w 1543049"/>
              <a:gd name="connsiteY1" fmla="*/ 0 h 369332"/>
              <a:gd name="connsiteX2" fmla="*/ 982408 w 1543049"/>
              <a:gd name="connsiteY2" fmla="*/ 0 h 369332"/>
              <a:gd name="connsiteX3" fmla="*/ 1543049 w 1543049"/>
              <a:gd name="connsiteY3" fmla="*/ 0 h 369332"/>
              <a:gd name="connsiteX4" fmla="*/ 1543049 w 1543049"/>
              <a:gd name="connsiteY4" fmla="*/ 369332 h 369332"/>
              <a:gd name="connsiteX5" fmla="*/ 1013269 w 1543049"/>
              <a:gd name="connsiteY5" fmla="*/ 369332 h 369332"/>
              <a:gd name="connsiteX6" fmla="*/ 483489 w 1543049"/>
              <a:gd name="connsiteY6" fmla="*/ 369332 h 369332"/>
              <a:gd name="connsiteX7" fmla="*/ 0 w 1543049"/>
              <a:gd name="connsiteY7" fmla="*/ 369332 h 369332"/>
              <a:gd name="connsiteX8" fmla="*/ 0 w 1543049"/>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049" h="369332" extrusionOk="0">
                <a:moveTo>
                  <a:pt x="0" y="0"/>
                </a:moveTo>
                <a:cubicBezTo>
                  <a:pt x="221817" y="-17004"/>
                  <a:pt x="315866" y="15600"/>
                  <a:pt x="498919" y="0"/>
                </a:cubicBezTo>
                <a:cubicBezTo>
                  <a:pt x="681972" y="-15600"/>
                  <a:pt x="836652" y="31160"/>
                  <a:pt x="982408" y="0"/>
                </a:cubicBezTo>
                <a:cubicBezTo>
                  <a:pt x="1128164" y="-31160"/>
                  <a:pt x="1277991" y="50946"/>
                  <a:pt x="1543049" y="0"/>
                </a:cubicBezTo>
                <a:cubicBezTo>
                  <a:pt x="1562928" y="184467"/>
                  <a:pt x="1533473" y="193804"/>
                  <a:pt x="1543049" y="369332"/>
                </a:cubicBezTo>
                <a:cubicBezTo>
                  <a:pt x="1377982" y="388115"/>
                  <a:pt x="1269854" y="357708"/>
                  <a:pt x="1013269" y="369332"/>
                </a:cubicBezTo>
                <a:cubicBezTo>
                  <a:pt x="756684" y="380956"/>
                  <a:pt x="732962" y="351580"/>
                  <a:pt x="483489" y="369332"/>
                </a:cubicBezTo>
                <a:cubicBezTo>
                  <a:pt x="234016" y="387084"/>
                  <a:pt x="107438" y="337171"/>
                  <a:pt x="0" y="369332"/>
                </a:cubicBezTo>
                <a:cubicBezTo>
                  <a:pt x="-43939" y="215506"/>
                  <a:pt x="42548" y="111511"/>
                  <a:pt x="0" y="0"/>
                </a:cubicBezTo>
                <a:close/>
              </a:path>
            </a:pathLst>
          </a:custGeom>
          <a:noFill/>
          <a:ln w="57150">
            <a:solidFill>
              <a:srgbClr val="E5CEAF"/>
            </a:solidFill>
            <a:extLst>
              <a:ext uri="{C807C97D-BFC1-408E-A445-0C87EB9F89A2}">
                <ask:lineSketchStyleProps xmlns:ask="http://schemas.microsoft.com/office/drawing/2018/sketchyshapes" sd="1019227117">
                  <a:prstGeom prst="rect">
                    <a:avLst/>
                  </a:prstGeom>
                  <ask:type>
                    <ask:lineSketchScribble/>
                  </ask:type>
                </ask:lineSketchStyleProps>
              </a:ext>
            </a:extLst>
          </a:ln>
        </p:spPr>
        <p:txBody>
          <a:bodyPr wrap="square" rtlCol="0">
            <a:spAutoFit/>
          </a:bodyPr>
          <a:lstStyle/>
          <a:p>
            <a:r>
              <a:rPr lang="ro-RO" b="1" dirty="0">
                <a:solidFill>
                  <a:srgbClr val="002060"/>
                </a:solidFill>
              </a:rPr>
              <a:t> </a:t>
            </a:r>
            <a:r>
              <a:rPr lang="ro-RO" b="1" dirty="0" err="1">
                <a:solidFill>
                  <a:srgbClr val="002060"/>
                </a:solidFill>
              </a:rPr>
              <a:t>Thank</a:t>
            </a:r>
            <a:r>
              <a:rPr lang="ro-RO" b="1" dirty="0">
                <a:solidFill>
                  <a:srgbClr val="002060"/>
                </a:solidFill>
              </a:rPr>
              <a:t> </a:t>
            </a:r>
            <a:r>
              <a:rPr lang="ro-RO" b="1" dirty="0" err="1">
                <a:solidFill>
                  <a:srgbClr val="002060"/>
                </a:solidFill>
              </a:rPr>
              <a:t>you</a:t>
            </a:r>
            <a:endParaRPr lang="en-US" b="1" dirty="0">
              <a:solidFill>
                <a:srgbClr val="002060"/>
              </a:solidFill>
              <a:latin typeface="Apple Chancery" panose="03020702040506060504" pitchFamily="66" charset="0"/>
            </a:endParaRPr>
          </a:p>
        </p:txBody>
      </p:sp>
      <p:sp>
        <p:nvSpPr>
          <p:cNvPr id="11" name="Freeform: Shape 10">
            <a:extLst>
              <a:ext uri="{FF2B5EF4-FFF2-40B4-BE49-F238E27FC236}">
                <a16:creationId xmlns:a16="http://schemas.microsoft.com/office/drawing/2014/main" id="{647A1026-FF74-4675-A3E4-8B86A2B5D0FC}"/>
              </a:ext>
            </a:extLst>
          </p:cNvPr>
          <p:cNvSpPr/>
          <p:nvPr/>
        </p:nvSpPr>
        <p:spPr>
          <a:xfrm>
            <a:off x="8372475" y="1504950"/>
            <a:ext cx="942975" cy="781050"/>
          </a:xfrm>
          <a:custGeom>
            <a:avLst/>
            <a:gdLst>
              <a:gd name="connsiteX0" fmla="*/ 942975 w 942975"/>
              <a:gd name="connsiteY0" fmla="*/ 0 h 781050"/>
              <a:gd name="connsiteX1" fmla="*/ 904875 w 942975"/>
              <a:gd name="connsiteY1" fmla="*/ 47625 h 781050"/>
              <a:gd name="connsiteX2" fmla="*/ 866775 w 942975"/>
              <a:gd name="connsiteY2" fmla="*/ 66675 h 781050"/>
              <a:gd name="connsiteX3" fmla="*/ 809625 w 942975"/>
              <a:gd name="connsiteY3" fmla="*/ 114300 h 781050"/>
              <a:gd name="connsiteX4" fmla="*/ 628650 w 942975"/>
              <a:gd name="connsiteY4" fmla="*/ 200025 h 781050"/>
              <a:gd name="connsiteX5" fmla="*/ 542925 w 942975"/>
              <a:gd name="connsiteY5" fmla="*/ 238125 h 781050"/>
              <a:gd name="connsiteX6" fmla="*/ 361950 w 942975"/>
              <a:gd name="connsiteY6" fmla="*/ 333375 h 781050"/>
              <a:gd name="connsiteX7" fmla="*/ 342900 w 942975"/>
              <a:gd name="connsiteY7" fmla="*/ 371475 h 781050"/>
              <a:gd name="connsiteX8" fmla="*/ 247650 w 942975"/>
              <a:gd name="connsiteY8" fmla="*/ 476250 h 781050"/>
              <a:gd name="connsiteX9" fmla="*/ 209550 w 942975"/>
              <a:gd name="connsiteY9" fmla="*/ 552450 h 781050"/>
              <a:gd name="connsiteX10" fmla="*/ 161925 w 942975"/>
              <a:gd name="connsiteY10" fmla="*/ 657225 h 781050"/>
              <a:gd name="connsiteX11" fmla="*/ 142875 w 942975"/>
              <a:gd name="connsiteY11" fmla="*/ 695325 h 781050"/>
              <a:gd name="connsiteX12" fmla="*/ 76200 w 942975"/>
              <a:gd name="connsiteY12" fmla="*/ 781050 h 781050"/>
              <a:gd name="connsiteX13" fmla="*/ 0 w 942975"/>
              <a:gd name="connsiteY13" fmla="*/ 771525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2975" h="781050">
                <a:moveTo>
                  <a:pt x="942975" y="0"/>
                </a:moveTo>
                <a:cubicBezTo>
                  <a:pt x="930275" y="15875"/>
                  <a:pt x="920175" y="34238"/>
                  <a:pt x="904875" y="47625"/>
                </a:cubicBezTo>
                <a:cubicBezTo>
                  <a:pt x="894189" y="56975"/>
                  <a:pt x="878407" y="58532"/>
                  <a:pt x="866775" y="66675"/>
                </a:cubicBezTo>
                <a:cubicBezTo>
                  <a:pt x="846460" y="80895"/>
                  <a:pt x="831261" y="102184"/>
                  <a:pt x="809625" y="114300"/>
                </a:cubicBezTo>
                <a:cubicBezTo>
                  <a:pt x="751385" y="146915"/>
                  <a:pt x="689193" y="171916"/>
                  <a:pt x="628650" y="200025"/>
                </a:cubicBezTo>
                <a:cubicBezTo>
                  <a:pt x="600288" y="213193"/>
                  <a:pt x="570075" y="222611"/>
                  <a:pt x="542925" y="238125"/>
                </a:cubicBezTo>
                <a:cubicBezTo>
                  <a:pt x="394730" y="322808"/>
                  <a:pt x="457109" y="295312"/>
                  <a:pt x="361950" y="333375"/>
                </a:cubicBezTo>
                <a:cubicBezTo>
                  <a:pt x="355600" y="346075"/>
                  <a:pt x="351891" y="360486"/>
                  <a:pt x="342900" y="371475"/>
                </a:cubicBezTo>
                <a:cubicBezTo>
                  <a:pt x="302526" y="420821"/>
                  <a:pt x="276130" y="427428"/>
                  <a:pt x="247650" y="476250"/>
                </a:cubicBezTo>
                <a:cubicBezTo>
                  <a:pt x="233341" y="500780"/>
                  <a:pt x="209550" y="552450"/>
                  <a:pt x="209550" y="552450"/>
                </a:cubicBezTo>
                <a:cubicBezTo>
                  <a:pt x="194035" y="645538"/>
                  <a:pt x="214877" y="577798"/>
                  <a:pt x="161925" y="657225"/>
                </a:cubicBezTo>
                <a:cubicBezTo>
                  <a:pt x="154049" y="669039"/>
                  <a:pt x="150180" y="683149"/>
                  <a:pt x="142875" y="695325"/>
                </a:cubicBezTo>
                <a:cubicBezTo>
                  <a:pt x="108696" y="752290"/>
                  <a:pt x="114261" y="742989"/>
                  <a:pt x="76200" y="781050"/>
                </a:cubicBezTo>
                <a:cubicBezTo>
                  <a:pt x="25779" y="768445"/>
                  <a:pt x="51191" y="771525"/>
                  <a:pt x="0" y="771525"/>
                </a:cubicBezTo>
              </a:path>
            </a:pathLst>
          </a:custGeom>
          <a:no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270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Diagram 12">
            <a:extLst>
              <a:ext uri="{FF2B5EF4-FFF2-40B4-BE49-F238E27FC236}">
                <a16:creationId xmlns:a16="http://schemas.microsoft.com/office/drawing/2014/main" id="{B6EC6845-6776-41C2-A3DF-630B7B3BC1A8}"/>
              </a:ext>
            </a:extLst>
          </p:cNvPr>
          <p:cNvGraphicFramePr/>
          <p:nvPr>
            <p:extLst>
              <p:ext uri="{D42A27DB-BD31-4B8C-83A1-F6EECF244321}">
                <p14:modId xmlns:p14="http://schemas.microsoft.com/office/powerpoint/2010/main" val="3696666426"/>
              </p:ext>
            </p:extLst>
          </p:nvPr>
        </p:nvGraphicFramePr>
        <p:xfrm>
          <a:off x="725299" y="733810"/>
          <a:ext cx="11161901" cy="6124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653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7065D9A-8C24-468A-B5C3-9A787735D0B0}"/>
              </a:ext>
            </a:extLst>
          </p:cNvPr>
          <p:cNvSpPr txBox="1"/>
          <p:nvPr/>
        </p:nvSpPr>
        <p:spPr>
          <a:xfrm>
            <a:off x="788894" y="1283072"/>
            <a:ext cx="10148047" cy="3139321"/>
          </a:xfrm>
          <a:prstGeom prst="rect">
            <a:avLst/>
          </a:prstGeom>
          <a:noFill/>
        </p:spPr>
        <p:txBody>
          <a:bodyPr wrap="square" rtlCol="0">
            <a:spAutoFit/>
          </a:bodyPr>
          <a:lstStyle/>
          <a:p>
            <a:pPr algn="l"/>
            <a:r>
              <a:rPr lang="ro-RO" sz="2000" b="1" dirty="0" err="1">
                <a:solidFill>
                  <a:schemeClr val="accent1">
                    <a:lumMod val="75000"/>
                  </a:schemeClr>
                </a:solidFill>
                <a:latin typeface="+mj-lt"/>
              </a:rPr>
              <a:t>All</a:t>
            </a:r>
            <a:r>
              <a:rPr lang="ro-RO" sz="2000" b="1" dirty="0">
                <a:solidFill>
                  <a:schemeClr val="accent1">
                    <a:lumMod val="75000"/>
                  </a:schemeClr>
                </a:solidFill>
                <a:latin typeface="+mj-lt"/>
              </a:rPr>
              <a:t> t</a:t>
            </a:r>
            <a:r>
              <a:rPr lang="en-US" sz="2000" b="1" dirty="0" err="1">
                <a:solidFill>
                  <a:schemeClr val="accent1">
                    <a:lumMod val="75000"/>
                  </a:schemeClr>
                </a:solidFill>
                <a:latin typeface="+mj-lt"/>
              </a:rPr>
              <a:t>ogether</a:t>
            </a:r>
            <a:r>
              <a:rPr lang="ro-RO" sz="2000" b="1" dirty="0">
                <a:solidFill>
                  <a:schemeClr val="accent1">
                    <a:lumMod val="75000"/>
                  </a:schemeClr>
                </a:solidFill>
                <a:latin typeface="+mj-lt"/>
              </a:rPr>
              <a:t>:</a:t>
            </a:r>
            <a:r>
              <a:rPr lang="en-US" sz="2000" b="1" dirty="0">
                <a:solidFill>
                  <a:schemeClr val="accent1">
                    <a:lumMod val="75000"/>
                  </a:schemeClr>
                </a:solidFill>
                <a:latin typeface="+mj-lt"/>
              </a:rPr>
              <a:t> </a:t>
            </a:r>
            <a:r>
              <a:rPr lang="ro-RO" sz="2000" b="1" dirty="0">
                <a:solidFill>
                  <a:schemeClr val="accent1">
                    <a:lumMod val="75000"/>
                  </a:schemeClr>
                </a:solidFill>
                <a:latin typeface="+mj-lt"/>
              </a:rPr>
              <a:t>Romania, </a:t>
            </a:r>
            <a:r>
              <a:rPr lang="ro-RO" sz="2000" b="1" dirty="0" err="1">
                <a:solidFill>
                  <a:schemeClr val="accent1">
                    <a:lumMod val="75000"/>
                  </a:schemeClr>
                </a:solidFill>
                <a:latin typeface="+mj-lt"/>
              </a:rPr>
              <a:t>Turkey</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Lithuania</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and</a:t>
            </a:r>
            <a:r>
              <a:rPr lang="ro-RO" sz="2000" b="1" dirty="0">
                <a:solidFill>
                  <a:schemeClr val="accent1">
                    <a:lumMod val="75000"/>
                  </a:schemeClr>
                </a:solidFill>
                <a:latin typeface="+mj-lt"/>
              </a:rPr>
              <a:t> Spain, </a:t>
            </a:r>
            <a:r>
              <a:rPr lang="en-US" sz="2000" b="1" dirty="0">
                <a:solidFill>
                  <a:schemeClr val="accent1">
                    <a:lumMod val="75000"/>
                  </a:schemeClr>
                </a:solidFill>
                <a:latin typeface="+mj-lt"/>
              </a:rPr>
              <a:t>we will exchange ideas, reflect, and produce valuable results for</a:t>
            </a:r>
            <a:r>
              <a:rPr lang="ro-RO" sz="2000" b="1" dirty="0">
                <a:solidFill>
                  <a:schemeClr val="accent1">
                    <a:lumMod val="75000"/>
                  </a:schemeClr>
                </a:solidFill>
                <a:latin typeface="+mj-lt"/>
              </a:rPr>
              <a:t> </a:t>
            </a:r>
            <a:r>
              <a:rPr lang="en-US" sz="2000" b="1" dirty="0">
                <a:solidFill>
                  <a:schemeClr val="accent1">
                    <a:lumMod val="75000"/>
                  </a:schemeClr>
                </a:solidFill>
                <a:latin typeface="+mj-lt"/>
              </a:rPr>
              <a:t>peers and stakeholders, such as new methodologies, techniques, guides, integrated optional curricula, and training</a:t>
            </a:r>
            <a:r>
              <a:rPr lang="ro-RO" sz="2000" b="1" dirty="0">
                <a:solidFill>
                  <a:schemeClr val="accent1">
                    <a:lumMod val="75000"/>
                  </a:schemeClr>
                </a:solidFill>
                <a:latin typeface="+mj-lt"/>
              </a:rPr>
              <a:t> </a:t>
            </a:r>
            <a:r>
              <a:rPr lang="en-US" sz="2000" b="1" dirty="0">
                <a:solidFill>
                  <a:schemeClr val="accent1">
                    <a:lumMod val="75000"/>
                  </a:schemeClr>
                </a:solidFill>
                <a:latin typeface="+mj-lt"/>
              </a:rPr>
              <a:t>materials for teachers. </a:t>
            </a:r>
            <a:endParaRPr lang="ro-RO" sz="2000" b="1" dirty="0">
              <a:solidFill>
                <a:schemeClr val="accent1">
                  <a:lumMod val="75000"/>
                </a:schemeClr>
              </a:solidFill>
              <a:latin typeface="+mj-lt"/>
            </a:endParaRPr>
          </a:p>
          <a:p>
            <a:pPr algn="ctr"/>
            <a:r>
              <a:rPr lang="ro-RO" sz="2000" b="1" dirty="0">
                <a:solidFill>
                  <a:schemeClr val="accent1">
                    <a:lumMod val="75000"/>
                  </a:schemeClr>
                </a:solidFill>
                <a:latin typeface="+mj-lt"/>
              </a:rPr>
              <a:t>											</a:t>
            </a:r>
            <a:r>
              <a:rPr lang="en-US" sz="2000" b="1" dirty="0">
                <a:solidFill>
                  <a:schemeClr val="accent1">
                    <a:lumMod val="75000"/>
                  </a:schemeClr>
                </a:solidFill>
                <a:latin typeface="+mj-lt"/>
              </a:rPr>
              <a:t>This evolution will benefit our </a:t>
            </a:r>
            <a:r>
              <a:rPr lang="ro-RO" sz="2000" b="1" dirty="0">
                <a:solidFill>
                  <a:schemeClr val="accent1">
                    <a:lumMod val="75000"/>
                  </a:schemeClr>
                </a:solidFill>
                <a:latin typeface="+mj-lt"/>
              </a:rPr>
              <a:t>														</a:t>
            </a:r>
            <a:r>
              <a:rPr lang="en-US" sz="2000" b="1" dirty="0">
                <a:solidFill>
                  <a:schemeClr val="accent1">
                    <a:lumMod val="75000"/>
                  </a:schemeClr>
                </a:solidFill>
                <a:latin typeface="+mj-lt"/>
              </a:rPr>
              <a:t>educational institutions, teachers, </a:t>
            </a:r>
            <a:r>
              <a:rPr lang="ro-RO" sz="2000" b="1" dirty="0">
                <a:solidFill>
                  <a:schemeClr val="accent1">
                    <a:lumMod val="75000"/>
                  </a:schemeClr>
                </a:solidFill>
                <a:latin typeface="+mj-lt"/>
              </a:rPr>
              <a:t>											</a:t>
            </a:r>
            <a:r>
              <a:rPr lang="en-US" sz="2000" b="1" dirty="0">
                <a:solidFill>
                  <a:schemeClr val="accent1">
                    <a:lumMod val="75000"/>
                  </a:schemeClr>
                </a:solidFill>
                <a:latin typeface="+mj-lt"/>
              </a:rPr>
              <a:t>pupils, and the local community</a:t>
            </a:r>
            <a:r>
              <a:rPr lang="ro-RO" sz="2000" b="1" dirty="0">
                <a:solidFill>
                  <a:schemeClr val="accent1">
                    <a:lumMod val="75000"/>
                  </a:schemeClr>
                </a:solidFill>
                <a:latin typeface="+mj-lt"/>
              </a:rPr>
              <a:t>.</a:t>
            </a:r>
          </a:p>
          <a:p>
            <a:pPr algn="l"/>
            <a:endParaRPr lang="ro-RO" sz="2000" b="1" dirty="0">
              <a:solidFill>
                <a:schemeClr val="accent1">
                  <a:lumMod val="75000"/>
                </a:schemeClr>
              </a:solidFill>
              <a:latin typeface="+mj-lt"/>
            </a:endParaRPr>
          </a:p>
          <a:p>
            <a:pPr algn="l"/>
            <a:endParaRPr lang="ro-RO" sz="2000" b="1" dirty="0">
              <a:solidFill>
                <a:schemeClr val="accent1">
                  <a:lumMod val="75000"/>
                </a:schemeClr>
              </a:solidFill>
              <a:latin typeface="+mj-lt"/>
            </a:endParaRPr>
          </a:p>
          <a:p>
            <a:endParaRPr lang="ro-RO" dirty="0"/>
          </a:p>
        </p:txBody>
      </p:sp>
      <p:pic>
        <p:nvPicPr>
          <p:cNvPr id="16" name="Picture 15">
            <a:extLst>
              <a:ext uri="{FF2B5EF4-FFF2-40B4-BE49-F238E27FC236}">
                <a16:creationId xmlns:a16="http://schemas.microsoft.com/office/drawing/2014/main" id="{95623F5E-6EBD-420A-88D1-C0AF045FE4C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62251" y="4094655"/>
            <a:ext cx="4149819" cy="22941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7" name="TextBox 16">
            <a:extLst>
              <a:ext uri="{FF2B5EF4-FFF2-40B4-BE49-F238E27FC236}">
                <a16:creationId xmlns:a16="http://schemas.microsoft.com/office/drawing/2014/main" id="{8B6F120A-95A8-4F8F-BB38-AE92BA9F9F51}"/>
              </a:ext>
            </a:extLst>
          </p:cNvPr>
          <p:cNvSpPr txBox="1"/>
          <p:nvPr/>
        </p:nvSpPr>
        <p:spPr>
          <a:xfrm>
            <a:off x="7180105" y="6461435"/>
            <a:ext cx="4149819" cy="230832"/>
          </a:xfrm>
          <a:prstGeom prst="rect">
            <a:avLst/>
          </a:prstGeom>
          <a:noFill/>
        </p:spPr>
        <p:txBody>
          <a:bodyPr wrap="square" rtlCol="0">
            <a:spAutoFit/>
          </a:bodyPr>
          <a:lstStyle/>
          <a:p>
            <a:r>
              <a:rPr lang="en-US" sz="900" dirty="0">
                <a:hlinkClick r:id="rId4" tooltip="https://blogcued.blogspot.com/2017/02/por-que-trabajar-en-grupo-y-aprender-en.html"/>
              </a:rPr>
              <a:t>This Photo</a:t>
            </a:r>
            <a:r>
              <a:rPr lang="en-US" sz="900" dirty="0"/>
              <a:t> by Unknown Author is licensed under </a:t>
            </a:r>
            <a:r>
              <a:rPr lang="en-US" sz="900" dirty="0">
                <a:hlinkClick r:id="rId5" tooltip="https://creativecommons.org/licenses/by-nc-sa/3.0/"/>
              </a:rPr>
              <a:t>CC BY-SA-NC</a:t>
            </a:r>
            <a:endParaRPr lang="en-US" sz="900" dirty="0"/>
          </a:p>
        </p:txBody>
      </p:sp>
      <p:pic>
        <p:nvPicPr>
          <p:cNvPr id="19" name="Picture 18">
            <a:extLst>
              <a:ext uri="{FF2B5EF4-FFF2-40B4-BE49-F238E27FC236}">
                <a16:creationId xmlns:a16="http://schemas.microsoft.com/office/drawing/2014/main" id="{C31F4519-2868-4938-BF7C-808F9699D9D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02523" y="2502443"/>
            <a:ext cx="4490571" cy="307248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0" name="TextBox 19">
            <a:extLst>
              <a:ext uri="{FF2B5EF4-FFF2-40B4-BE49-F238E27FC236}">
                <a16:creationId xmlns:a16="http://schemas.microsoft.com/office/drawing/2014/main" id="{5D8B7095-3F9A-4CF1-BE6F-7E46A1C4BBAC}"/>
              </a:ext>
            </a:extLst>
          </p:cNvPr>
          <p:cNvSpPr txBox="1"/>
          <p:nvPr/>
        </p:nvSpPr>
        <p:spPr>
          <a:xfrm>
            <a:off x="10637497" y="6995756"/>
            <a:ext cx="817157" cy="1061829"/>
          </a:xfrm>
          <a:prstGeom prst="rect">
            <a:avLst/>
          </a:prstGeom>
          <a:noFill/>
        </p:spPr>
        <p:txBody>
          <a:bodyPr wrap="square" rtlCol="0">
            <a:spAutoFit/>
          </a:bodyPr>
          <a:lstStyle/>
          <a:p>
            <a:r>
              <a:rPr lang="en-US" sz="900">
                <a:hlinkClick r:id="rId7" tooltip="https://www.thebluediamondgallery.com/wooden-tile/r/results.html"/>
              </a:rPr>
              <a:t>This Photo</a:t>
            </a:r>
            <a:r>
              <a:rPr lang="en-US" sz="900"/>
              <a:t> by Unknown Author is licensed under </a:t>
            </a:r>
            <a:r>
              <a:rPr lang="en-US" sz="900">
                <a:hlinkClick r:id="rId8" tooltip="https://creativecommons.org/licenses/by-sa/3.0/"/>
              </a:rPr>
              <a:t>CC BY-SA</a:t>
            </a:r>
            <a:endParaRPr lang="en-US" sz="900"/>
          </a:p>
        </p:txBody>
      </p:sp>
    </p:spTree>
    <p:extLst>
      <p:ext uri="{BB962C8B-B14F-4D97-AF65-F5344CB8AC3E}">
        <p14:creationId xmlns:p14="http://schemas.microsoft.com/office/powerpoint/2010/main" val="104519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7065D9A-8C24-468A-B5C3-9A787735D0B0}"/>
              </a:ext>
            </a:extLst>
          </p:cNvPr>
          <p:cNvSpPr txBox="1"/>
          <p:nvPr/>
        </p:nvSpPr>
        <p:spPr>
          <a:xfrm>
            <a:off x="746235" y="768762"/>
            <a:ext cx="10148047" cy="1292662"/>
          </a:xfrm>
          <a:prstGeom prst="rect">
            <a:avLst/>
          </a:prstGeom>
          <a:noFill/>
        </p:spPr>
        <p:txBody>
          <a:bodyPr wrap="square" rtlCol="0">
            <a:spAutoFit/>
          </a:bodyPr>
          <a:lstStyle/>
          <a:p>
            <a:pPr algn="l"/>
            <a:endParaRPr lang="ro-RO" sz="2000" b="1" dirty="0">
              <a:solidFill>
                <a:schemeClr val="accent1">
                  <a:lumMod val="75000"/>
                </a:schemeClr>
              </a:solidFill>
              <a:latin typeface="+mj-lt"/>
            </a:endParaRPr>
          </a:p>
          <a:p>
            <a:pPr algn="l"/>
            <a:r>
              <a:rPr lang="ro-RO" sz="2000" b="1" dirty="0" err="1">
                <a:solidFill>
                  <a:schemeClr val="accent1">
                    <a:lumMod val="75000"/>
                  </a:schemeClr>
                </a:solidFill>
                <a:latin typeface="+mj-lt"/>
              </a:rPr>
              <a:t>We</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addressed</a:t>
            </a:r>
            <a:r>
              <a:rPr lang="ro-RO" sz="2000" b="1" dirty="0">
                <a:solidFill>
                  <a:schemeClr val="accent1">
                    <a:lumMod val="75000"/>
                  </a:schemeClr>
                </a:solidFill>
                <a:latin typeface="+mj-lt"/>
              </a:rPr>
              <a:t> an </a:t>
            </a:r>
            <a:r>
              <a:rPr lang="ro-RO" sz="2000" b="1" dirty="0" err="1">
                <a:solidFill>
                  <a:schemeClr val="accent1">
                    <a:lumMod val="75000"/>
                  </a:schemeClr>
                </a:solidFill>
                <a:latin typeface="+mj-lt"/>
              </a:rPr>
              <a:t>interesting</a:t>
            </a:r>
            <a:r>
              <a:rPr lang="ro-RO" sz="2000" b="1" dirty="0">
                <a:solidFill>
                  <a:schemeClr val="accent1">
                    <a:lumMod val="75000"/>
                  </a:schemeClr>
                </a:solidFill>
                <a:latin typeface="+mj-lt"/>
              </a:rPr>
              <a:t> agenda for </a:t>
            </a:r>
            <a:r>
              <a:rPr lang="ro-RO" sz="2000" b="1" dirty="0" err="1">
                <a:solidFill>
                  <a:schemeClr val="accent1">
                    <a:lumMod val="75000"/>
                  </a:schemeClr>
                </a:solidFill>
                <a:latin typeface="+mj-lt"/>
              </a:rPr>
              <a:t>our</a:t>
            </a:r>
            <a:r>
              <a:rPr lang="ro-RO" sz="2000" b="1" dirty="0">
                <a:solidFill>
                  <a:schemeClr val="accent1">
                    <a:lumMod val="75000"/>
                  </a:schemeClr>
                </a:solidFill>
                <a:latin typeface="+mj-lt"/>
              </a:rPr>
              <a:t> K+ </a:t>
            </a:r>
            <a:r>
              <a:rPr lang="ro-RO" sz="2000" b="1" dirty="0" err="1">
                <a:solidFill>
                  <a:schemeClr val="accent1">
                    <a:lumMod val="75000"/>
                  </a:schemeClr>
                </a:solidFill>
                <a:latin typeface="+mj-lt"/>
              </a:rPr>
              <a:t>project</a:t>
            </a:r>
            <a:r>
              <a:rPr lang="ro-RO" sz="2000" b="1" dirty="0">
                <a:solidFill>
                  <a:schemeClr val="accent1">
                    <a:lumMod val="75000"/>
                  </a:schemeClr>
                </a:solidFill>
                <a:latin typeface="+mj-lt"/>
              </a:rPr>
              <a:t>, w</a:t>
            </a:r>
            <a:r>
              <a:rPr lang="en-US" sz="2000" b="1" dirty="0">
                <a:solidFill>
                  <a:schemeClr val="accent1">
                    <a:lumMod val="75000"/>
                  </a:schemeClr>
                </a:solidFill>
                <a:latin typeface="+mj-lt"/>
              </a:rPr>
              <a:t>h</a:t>
            </a:r>
            <a:r>
              <a:rPr lang="ro-RO" sz="2000" b="1" dirty="0" err="1">
                <a:solidFill>
                  <a:schemeClr val="accent1">
                    <a:lumMod val="75000"/>
                  </a:schemeClr>
                </a:solidFill>
                <a:latin typeface="+mj-lt"/>
              </a:rPr>
              <a:t>ich</a:t>
            </a:r>
            <a:r>
              <a:rPr lang="ro-RO" sz="2000" b="1" dirty="0">
                <a:solidFill>
                  <a:schemeClr val="accent1">
                    <a:lumMod val="75000"/>
                  </a:schemeClr>
                </a:solidFill>
                <a:latin typeface="+mj-lt"/>
              </a:rPr>
              <a:t> </a:t>
            </a:r>
            <a:r>
              <a:rPr lang="ro-RO" sz="2000" b="1" dirty="0" err="1">
                <a:solidFill>
                  <a:schemeClr val="accent1">
                    <a:lumMod val="75000"/>
                  </a:schemeClr>
                </a:solidFill>
                <a:latin typeface="+mj-lt"/>
              </a:rPr>
              <a:t>includes</a:t>
            </a:r>
            <a:r>
              <a:rPr lang="ro-RO" sz="2000" b="1" dirty="0">
                <a:solidFill>
                  <a:schemeClr val="accent1">
                    <a:lumMod val="75000"/>
                  </a:schemeClr>
                </a:solidFill>
                <a:latin typeface="+mj-lt"/>
              </a:rPr>
              <a:t>:</a:t>
            </a:r>
          </a:p>
          <a:p>
            <a:pPr algn="l"/>
            <a:endParaRPr lang="ro-RO" sz="2000" b="1" dirty="0">
              <a:solidFill>
                <a:schemeClr val="accent1">
                  <a:lumMod val="75000"/>
                </a:schemeClr>
              </a:solidFill>
              <a:latin typeface="+mj-lt"/>
            </a:endParaRPr>
          </a:p>
          <a:p>
            <a:endParaRPr lang="ro-RO" dirty="0"/>
          </a:p>
        </p:txBody>
      </p:sp>
      <p:pic>
        <p:nvPicPr>
          <p:cNvPr id="10" name="Picture 9">
            <a:extLst>
              <a:ext uri="{FF2B5EF4-FFF2-40B4-BE49-F238E27FC236}">
                <a16:creationId xmlns:a16="http://schemas.microsoft.com/office/drawing/2014/main" id="{7582E7CE-8313-4FCD-A662-DB4D936E787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75122" y="1504745"/>
            <a:ext cx="7364506" cy="5267946"/>
          </a:xfrm>
          <a:prstGeom prst="rect">
            <a:avLst/>
          </a:prstGeom>
        </p:spPr>
      </p:pic>
      <p:sp>
        <p:nvSpPr>
          <p:cNvPr id="14" name="TextBox 13">
            <a:extLst>
              <a:ext uri="{FF2B5EF4-FFF2-40B4-BE49-F238E27FC236}">
                <a16:creationId xmlns:a16="http://schemas.microsoft.com/office/drawing/2014/main" id="{13F69044-A6F0-4A03-8BA6-90677CE2DF1A}"/>
              </a:ext>
            </a:extLst>
          </p:cNvPr>
          <p:cNvSpPr txBox="1"/>
          <p:nvPr/>
        </p:nvSpPr>
        <p:spPr>
          <a:xfrm rot="21006888">
            <a:off x="3587145" y="2429568"/>
            <a:ext cx="6096000" cy="2862322"/>
          </a:xfrm>
          <a:prstGeom prst="rect">
            <a:avLst/>
          </a:prstGeom>
          <a:noFill/>
        </p:spPr>
        <p:txBody>
          <a:bodyPr wrap="square">
            <a:spAutoFit/>
          </a:bodyPr>
          <a:lstStyle/>
          <a:p>
            <a:r>
              <a:rPr lang="ro-RO" sz="1800" b="1" dirty="0">
                <a:solidFill>
                  <a:schemeClr val="accent1">
                    <a:lumMod val="75000"/>
                  </a:schemeClr>
                </a:solidFill>
                <a:latin typeface="+mj-lt"/>
              </a:rPr>
              <a:t>- </a:t>
            </a:r>
            <a:r>
              <a:rPr lang="en-US" sz="1800" b="1" dirty="0">
                <a:solidFill>
                  <a:schemeClr val="accent1">
                    <a:lumMod val="75000"/>
                  </a:schemeClr>
                </a:solidFill>
                <a:latin typeface="+mj-lt"/>
              </a:rPr>
              <a:t>Transnational </a:t>
            </a:r>
            <a:endParaRPr lang="ro-RO" sz="1800" b="1" dirty="0">
              <a:solidFill>
                <a:schemeClr val="accent1">
                  <a:lumMod val="75000"/>
                </a:schemeClr>
              </a:solidFill>
              <a:latin typeface="+mj-lt"/>
            </a:endParaRPr>
          </a:p>
          <a:p>
            <a:r>
              <a:rPr lang="en-US" sz="1800" b="1" dirty="0">
                <a:solidFill>
                  <a:schemeClr val="accent1">
                    <a:lumMod val="75000"/>
                  </a:schemeClr>
                </a:solidFill>
                <a:latin typeface="+mj-lt"/>
              </a:rPr>
              <a:t>Management </a:t>
            </a:r>
            <a:endParaRPr lang="ro-RO" sz="1800" b="1" dirty="0">
              <a:solidFill>
                <a:schemeClr val="accent1">
                  <a:lumMod val="75000"/>
                </a:schemeClr>
              </a:solidFill>
              <a:latin typeface="+mj-lt"/>
            </a:endParaRPr>
          </a:p>
          <a:p>
            <a:r>
              <a:rPr lang="ro-RO" b="1" dirty="0">
                <a:solidFill>
                  <a:schemeClr val="accent1">
                    <a:lumMod val="75000"/>
                  </a:schemeClr>
                </a:solidFill>
                <a:latin typeface="+mj-lt"/>
              </a:rPr>
              <a:t>m</a:t>
            </a:r>
            <a:r>
              <a:rPr lang="en-US" sz="1800" b="1" dirty="0" err="1">
                <a:solidFill>
                  <a:schemeClr val="accent1">
                    <a:lumMod val="75000"/>
                  </a:schemeClr>
                </a:solidFill>
                <a:latin typeface="+mj-lt"/>
              </a:rPr>
              <a:t>eetings</a:t>
            </a:r>
            <a:r>
              <a:rPr lang="ro-RO" sz="1800" b="1" dirty="0">
                <a:solidFill>
                  <a:schemeClr val="accent1">
                    <a:lumMod val="75000"/>
                  </a:schemeClr>
                </a:solidFill>
                <a:latin typeface="+mj-lt"/>
              </a:rPr>
              <a:t> in </a:t>
            </a:r>
            <a:r>
              <a:rPr lang="ro-RO" sz="1800" b="1" dirty="0" err="1">
                <a:solidFill>
                  <a:schemeClr val="accent1">
                    <a:lumMod val="75000"/>
                  </a:schemeClr>
                </a:solidFill>
                <a:latin typeface="+mj-lt"/>
              </a:rPr>
              <a:t>Turkey</a:t>
            </a:r>
            <a:r>
              <a:rPr lang="ro-RO" sz="1800" b="1" dirty="0">
                <a:solidFill>
                  <a:schemeClr val="accent1">
                    <a:lumMod val="75000"/>
                  </a:schemeClr>
                </a:solidFill>
                <a:latin typeface="+mj-lt"/>
              </a:rPr>
              <a:t>                 May, 2025</a:t>
            </a:r>
          </a:p>
          <a:p>
            <a:endParaRPr lang="ro-RO" sz="1800" b="1" dirty="0">
              <a:solidFill>
                <a:schemeClr val="accent1">
                  <a:lumMod val="75000"/>
                </a:schemeClr>
              </a:solidFill>
              <a:latin typeface="+mj-lt"/>
            </a:endParaRPr>
          </a:p>
          <a:p>
            <a:r>
              <a:rPr lang="ro-RO" sz="1800" b="1" dirty="0">
                <a:solidFill>
                  <a:schemeClr val="accent1">
                    <a:lumMod val="75000"/>
                  </a:schemeClr>
                </a:solidFill>
                <a:latin typeface="+mj-lt"/>
              </a:rPr>
              <a:t>-</a:t>
            </a:r>
            <a:r>
              <a:rPr lang="en-US" sz="1800" b="1" dirty="0">
                <a:solidFill>
                  <a:schemeClr val="accent1">
                    <a:lumMod val="75000"/>
                  </a:schemeClr>
                </a:solidFill>
                <a:latin typeface="+mj-lt"/>
              </a:rPr>
              <a:t>Joint Staff Training </a:t>
            </a:r>
            <a:endParaRPr lang="ro-RO" sz="1800" b="1" dirty="0">
              <a:solidFill>
                <a:schemeClr val="accent1">
                  <a:lumMod val="75000"/>
                </a:schemeClr>
              </a:solidFill>
              <a:latin typeface="+mj-lt"/>
            </a:endParaRPr>
          </a:p>
          <a:p>
            <a:r>
              <a:rPr lang="ro-RO" b="1" dirty="0">
                <a:solidFill>
                  <a:schemeClr val="accent1">
                    <a:lumMod val="75000"/>
                  </a:schemeClr>
                </a:solidFill>
                <a:latin typeface="+mj-lt"/>
              </a:rPr>
              <a:t>e</a:t>
            </a:r>
            <a:r>
              <a:rPr lang="en-US" sz="1800" b="1" dirty="0">
                <a:solidFill>
                  <a:schemeClr val="accent1">
                    <a:lumMod val="75000"/>
                  </a:schemeClr>
                </a:solidFill>
                <a:latin typeface="+mj-lt"/>
              </a:rPr>
              <a:t>vents</a:t>
            </a:r>
            <a:r>
              <a:rPr lang="ro-RO" sz="1800" b="1" dirty="0">
                <a:solidFill>
                  <a:schemeClr val="accent1">
                    <a:lumMod val="75000"/>
                  </a:schemeClr>
                </a:solidFill>
                <a:latin typeface="+mj-lt"/>
              </a:rPr>
              <a:t> in </a:t>
            </a:r>
            <a:r>
              <a:rPr lang="ro-RO" sz="1800" b="1" dirty="0" err="1">
                <a:solidFill>
                  <a:schemeClr val="accent1">
                    <a:lumMod val="75000"/>
                  </a:schemeClr>
                </a:solidFill>
                <a:latin typeface="+mj-lt"/>
              </a:rPr>
              <a:t>Lithuania</a:t>
            </a:r>
            <a:r>
              <a:rPr lang="ro-RO" sz="1800" b="1" dirty="0">
                <a:solidFill>
                  <a:schemeClr val="accent1">
                    <a:lumMod val="75000"/>
                  </a:schemeClr>
                </a:solidFill>
                <a:latin typeface="+mj-lt"/>
              </a:rPr>
              <a:t>                   </a:t>
            </a:r>
            <a:r>
              <a:rPr lang="ro-RO" sz="1800" b="1" dirty="0" err="1">
                <a:solidFill>
                  <a:schemeClr val="accent1">
                    <a:lumMod val="75000"/>
                  </a:schemeClr>
                </a:solidFill>
                <a:latin typeface="+mj-lt"/>
              </a:rPr>
              <a:t>October</a:t>
            </a:r>
            <a:r>
              <a:rPr lang="ro-RO" sz="1800" b="1" dirty="0">
                <a:solidFill>
                  <a:schemeClr val="accent1">
                    <a:lumMod val="75000"/>
                  </a:schemeClr>
                </a:solidFill>
                <a:latin typeface="+mj-lt"/>
              </a:rPr>
              <a:t>, 2025</a:t>
            </a:r>
          </a:p>
          <a:p>
            <a:r>
              <a:rPr lang="ro-RO" sz="1800" b="1" dirty="0" err="1">
                <a:solidFill>
                  <a:schemeClr val="accent1">
                    <a:lumMod val="75000"/>
                  </a:schemeClr>
                </a:solidFill>
                <a:latin typeface="+mj-lt"/>
              </a:rPr>
              <a:t>and</a:t>
            </a:r>
            <a:r>
              <a:rPr lang="ro-RO" sz="1800" b="1" dirty="0">
                <a:solidFill>
                  <a:schemeClr val="accent1">
                    <a:lumMod val="75000"/>
                  </a:schemeClr>
                </a:solidFill>
                <a:latin typeface="+mj-lt"/>
              </a:rPr>
              <a:t> Romania				 April, 2026</a:t>
            </a:r>
          </a:p>
          <a:p>
            <a:endParaRPr lang="ro-RO" sz="1800" b="1" dirty="0">
              <a:solidFill>
                <a:schemeClr val="accent1">
                  <a:lumMod val="75000"/>
                </a:schemeClr>
              </a:solidFill>
              <a:latin typeface="+mj-lt"/>
            </a:endParaRPr>
          </a:p>
          <a:p>
            <a:r>
              <a:rPr lang="ro-RO" sz="1800" b="1" dirty="0">
                <a:solidFill>
                  <a:schemeClr val="accent1">
                    <a:lumMod val="75000"/>
                  </a:schemeClr>
                </a:solidFill>
                <a:latin typeface="+mj-lt"/>
              </a:rPr>
              <a:t>-</a:t>
            </a:r>
            <a:r>
              <a:rPr lang="en-US" sz="1800" b="1" dirty="0">
                <a:solidFill>
                  <a:schemeClr val="accent1">
                    <a:lumMod val="75000"/>
                  </a:schemeClr>
                </a:solidFill>
                <a:latin typeface="+mj-lt"/>
              </a:rPr>
              <a:t>Short-Term Exchange</a:t>
            </a:r>
            <a:endParaRPr lang="ro-RO" sz="1800" b="1" dirty="0">
              <a:solidFill>
                <a:schemeClr val="accent1">
                  <a:lumMod val="75000"/>
                </a:schemeClr>
              </a:solidFill>
              <a:latin typeface="+mj-lt"/>
            </a:endParaRPr>
          </a:p>
          <a:p>
            <a:r>
              <a:rPr lang="en-US" sz="1800" b="1" dirty="0">
                <a:solidFill>
                  <a:schemeClr val="accent1">
                    <a:lumMod val="75000"/>
                  </a:schemeClr>
                </a:solidFill>
                <a:latin typeface="+mj-lt"/>
              </a:rPr>
              <a:t> of </a:t>
            </a:r>
            <a:r>
              <a:rPr lang="ro-RO" sz="1800" b="1" dirty="0">
                <a:solidFill>
                  <a:schemeClr val="accent1">
                    <a:lumMod val="75000"/>
                  </a:schemeClr>
                </a:solidFill>
                <a:latin typeface="+mj-lt"/>
              </a:rPr>
              <a:t>p</a:t>
            </a:r>
            <a:r>
              <a:rPr lang="en-US" sz="1800" b="1" dirty="0" err="1">
                <a:solidFill>
                  <a:schemeClr val="accent1">
                    <a:lumMod val="75000"/>
                  </a:schemeClr>
                </a:solidFill>
                <a:latin typeface="+mj-lt"/>
              </a:rPr>
              <a:t>upils</a:t>
            </a:r>
            <a:r>
              <a:rPr lang="ro-RO" sz="1800" b="1" dirty="0">
                <a:solidFill>
                  <a:schemeClr val="accent1">
                    <a:lumMod val="75000"/>
                  </a:schemeClr>
                </a:solidFill>
                <a:latin typeface="+mj-lt"/>
              </a:rPr>
              <a:t> in Spain.			 </a:t>
            </a:r>
            <a:r>
              <a:rPr lang="ro-RO" sz="1800" b="1" dirty="0" err="1">
                <a:solidFill>
                  <a:schemeClr val="accent1">
                    <a:lumMod val="75000"/>
                  </a:schemeClr>
                </a:solidFill>
                <a:latin typeface="+mj-lt"/>
              </a:rPr>
              <a:t>November</a:t>
            </a:r>
            <a:r>
              <a:rPr lang="ro-RO" sz="1800" b="1" dirty="0">
                <a:solidFill>
                  <a:schemeClr val="accent1">
                    <a:lumMod val="75000"/>
                  </a:schemeClr>
                </a:solidFill>
                <a:latin typeface="+mj-lt"/>
              </a:rPr>
              <a:t>, 2026</a:t>
            </a:r>
          </a:p>
        </p:txBody>
      </p:sp>
    </p:spTree>
    <p:extLst>
      <p:ext uri="{BB962C8B-B14F-4D97-AF65-F5344CB8AC3E}">
        <p14:creationId xmlns:p14="http://schemas.microsoft.com/office/powerpoint/2010/main" val="2220014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3030B2C-3B16-4C66-BC3E-295A378B9A36}"/>
              </a:ext>
            </a:extLst>
          </p:cNvPr>
          <p:cNvSpPr txBox="1"/>
          <p:nvPr/>
        </p:nvSpPr>
        <p:spPr>
          <a:xfrm>
            <a:off x="788895" y="981771"/>
            <a:ext cx="10623176" cy="5078313"/>
          </a:xfrm>
          <a:prstGeom prst="rect">
            <a:avLst/>
          </a:prstGeom>
          <a:noFill/>
        </p:spPr>
        <p:txBody>
          <a:bodyPr wrap="square" rtlCol="0">
            <a:spAutoFit/>
          </a:bodyPr>
          <a:lstStyle/>
          <a:p>
            <a:r>
              <a:rPr lang="ro-RO" b="1" dirty="0" err="1">
                <a:solidFill>
                  <a:schemeClr val="accent1">
                    <a:lumMod val="75000"/>
                  </a:schemeClr>
                </a:solidFill>
              </a:rPr>
              <a:t>We</a:t>
            </a:r>
            <a:r>
              <a:rPr lang="ro-RO" b="1" dirty="0">
                <a:solidFill>
                  <a:schemeClr val="accent1">
                    <a:lumMod val="75000"/>
                  </a:schemeClr>
                </a:solidFill>
              </a:rPr>
              <a:t> </a:t>
            </a:r>
            <a:r>
              <a:rPr lang="ro-RO" b="1" dirty="0" err="1">
                <a:solidFill>
                  <a:schemeClr val="accent1">
                    <a:lumMod val="75000"/>
                  </a:schemeClr>
                </a:solidFill>
              </a:rPr>
              <a:t>have</a:t>
            </a:r>
            <a:r>
              <a:rPr lang="ro-RO" b="1" dirty="0">
                <a:solidFill>
                  <a:schemeClr val="accent1">
                    <a:lumMod val="75000"/>
                  </a:schemeClr>
                </a:solidFill>
              </a:rPr>
              <a:t> </a:t>
            </a:r>
            <a:r>
              <a:rPr lang="ro-RO" b="1" dirty="0" err="1">
                <a:solidFill>
                  <a:schemeClr val="accent1">
                    <a:lumMod val="75000"/>
                  </a:schemeClr>
                </a:solidFill>
              </a:rPr>
              <a:t>to</a:t>
            </a:r>
            <a:r>
              <a:rPr lang="ro-RO" b="1" dirty="0">
                <a:solidFill>
                  <a:schemeClr val="accent1">
                    <a:lumMod val="75000"/>
                  </a:schemeClr>
                </a:solidFill>
              </a:rPr>
              <a:t> </a:t>
            </a:r>
            <a:r>
              <a:rPr lang="ro-RO" b="1" dirty="0" err="1">
                <a:solidFill>
                  <a:schemeClr val="accent1">
                    <a:lumMod val="75000"/>
                  </a:schemeClr>
                </a:solidFill>
              </a:rPr>
              <a:t>keep</a:t>
            </a:r>
            <a:r>
              <a:rPr lang="ro-RO" b="1" dirty="0">
                <a:solidFill>
                  <a:schemeClr val="accent1">
                    <a:lumMod val="75000"/>
                  </a:schemeClr>
                </a:solidFill>
              </a:rPr>
              <a:t> in </a:t>
            </a:r>
            <a:r>
              <a:rPr lang="ro-RO" b="1" dirty="0" err="1">
                <a:solidFill>
                  <a:schemeClr val="accent1">
                    <a:lumMod val="75000"/>
                  </a:schemeClr>
                </a:solidFill>
              </a:rPr>
              <a:t>mind</a:t>
            </a:r>
            <a:r>
              <a:rPr lang="ro-RO" b="1" dirty="0">
                <a:solidFill>
                  <a:schemeClr val="accent1">
                    <a:lumMod val="75000"/>
                  </a:schemeClr>
                </a:solidFill>
              </a:rPr>
              <a:t> </a:t>
            </a:r>
            <a:r>
              <a:rPr lang="ro-RO" b="1" dirty="0" err="1">
                <a:solidFill>
                  <a:schemeClr val="accent1">
                    <a:lumMod val="75000"/>
                  </a:schemeClr>
                </a:solidFill>
              </a:rPr>
              <a:t>that</a:t>
            </a:r>
            <a:r>
              <a:rPr lang="ro-RO" b="1" dirty="0">
                <a:solidFill>
                  <a:schemeClr val="accent1">
                    <a:lumMod val="75000"/>
                  </a:schemeClr>
                </a:solidFill>
              </a:rPr>
              <a:t> </a:t>
            </a:r>
            <a:r>
              <a:rPr lang="ro-RO" b="1" dirty="0" err="1">
                <a:solidFill>
                  <a:schemeClr val="accent1">
                    <a:lumMod val="75000"/>
                  </a:schemeClr>
                </a:solidFill>
              </a:rPr>
              <a:t>before</a:t>
            </a:r>
            <a:r>
              <a:rPr lang="ro-RO" b="1" dirty="0">
                <a:solidFill>
                  <a:schemeClr val="accent1">
                    <a:lumMod val="75000"/>
                  </a:schemeClr>
                </a:solidFill>
              </a:rPr>
              <a:t> </a:t>
            </a:r>
            <a:r>
              <a:rPr lang="ro-RO" b="1" dirty="0" err="1">
                <a:solidFill>
                  <a:schemeClr val="accent1">
                    <a:lumMod val="75000"/>
                  </a:schemeClr>
                </a:solidFill>
              </a:rPr>
              <a:t>each</a:t>
            </a:r>
            <a:r>
              <a:rPr lang="ro-RO" b="1" dirty="0">
                <a:solidFill>
                  <a:schemeClr val="accent1">
                    <a:lumMod val="75000"/>
                  </a:schemeClr>
                </a:solidFill>
              </a:rPr>
              <a:t> </a:t>
            </a:r>
            <a:r>
              <a:rPr lang="ro-RO" b="1" dirty="0" err="1">
                <a:solidFill>
                  <a:schemeClr val="accent1">
                    <a:lumMod val="75000"/>
                  </a:schemeClr>
                </a:solidFill>
              </a:rPr>
              <a:t>activity</a:t>
            </a:r>
            <a:r>
              <a:rPr lang="ro-RO" b="1" dirty="0">
                <a:solidFill>
                  <a:schemeClr val="accent1">
                    <a:lumMod val="75000"/>
                  </a:schemeClr>
                </a:solidFill>
              </a:rPr>
              <a:t>, </a:t>
            </a:r>
            <a:r>
              <a:rPr lang="ro-RO" b="1" dirty="0" err="1">
                <a:solidFill>
                  <a:schemeClr val="accent1">
                    <a:lumMod val="75000"/>
                  </a:schemeClr>
                </a:solidFill>
              </a:rPr>
              <a:t>each</a:t>
            </a:r>
            <a:r>
              <a:rPr lang="ro-RO" b="1" dirty="0">
                <a:solidFill>
                  <a:schemeClr val="accent1">
                    <a:lumMod val="75000"/>
                  </a:schemeClr>
                </a:solidFill>
              </a:rPr>
              <a:t> </a:t>
            </a:r>
            <a:r>
              <a:rPr lang="ro-RO" b="1" dirty="0" err="1">
                <a:solidFill>
                  <a:schemeClr val="accent1">
                    <a:lumMod val="75000"/>
                  </a:schemeClr>
                </a:solidFill>
              </a:rPr>
              <a:t>coordinator</a:t>
            </a:r>
            <a:r>
              <a:rPr lang="ro-RO" b="1" dirty="0">
                <a:solidFill>
                  <a:schemeClr val="accent1">
                    <a:lumMod val="75000"/>
                  </a:schemeClr>
                </a:solidFill>
              </a:rPr>
              <a:t> </a:t>
            </a:r>
            <a:r>
              <a:rPr lang="ro-RO" b="1" dirty="0" err="1">
                <a:solidFill>
                  <a:schemeClr val="accent1">
                    <a:lumMod val="75000"/>
                  </a:schemeClr>
                </a:solidFill>
              </a:rPr>
              <a:t>will</a:t>
            </a:r>
            <a:r>
              <a:rPr lang="ro-RO" b="1" dirty="0">
                <a:solidFill>
                  <a:schemeClr val="accent1">
                    <a:lumMod val="75000"/>
                  </a:schemeClr>
                </a:solidFill>
              </a:rPr>
              <a:t> </a:t>
            </a:r>
            <a:r>
              <a:rPr lang="ro-RO" b="1" dirty="0" err="1">
                <a:solidFill>
                  <a:schemeClr val="accent1">
                    <a:lumMod val="75000"/>
                  </a:schemeClr>
                </a:solidFill>
              </a:rPr>
              <a:t>provide</a:t>
            </a:r>
            <a:r>
              <a:rPr lang="ro-RO" b="1" dirty="0">
                <a:solidFill>
                  <a:schemeClr val="accent1">
                    <a:lumMod val="75000"/>
                  </a:schemeClr>
                </a:solidFill>
              </a:rPr>
              <a:t> </a:t>
            </a:r>
            <a:r>
              <a:rPr lang="ro-RO" b="1" dirty="0" err="1">
                <a:solidFill>
                  <a:schemeClr val="accent1">
                    <a:lumMod val="75000"/>
                  </a:schemeClr>
                </a:solidFill>
              </a:rPr>
              <a:t>emotional</a:t>
            </a:r>
            <a:r>
              <a:rPr lang="ro-RO" b="1" dirty="0">
                <a:solidFill>
                  <a:schemeClr val="accent1">
                    <a:lumMod val="75000"/>
                  </a:schemeClr>
                </a:solidFill>
              </a:rPr>
              <a:t> </a:t>
            </a:r>
            <a:r>
              <a:rPr lang="ro-RO" b="1" dirty="0" err="1">
                <a:solidFill>
                  <a:schemeClr val="accent1">
                    <a:lumMod val="75000"/>
                  </a:schemeClr>
                </a:solidFill>
              </a:rPr>
              <a:t>support</a:t>
            </a:r>
            <a:r>
              <a:rPr lang="ro-RO" b="1" dirty="0">
                <a:solidFill>
                  <a:schemeClr val="accent1">
                    <a:lumMod val="75000"/>
                  </a:schemeClr>
                </a:solidFill>
              </a:rPr>
              <a:t> for </a:t>
            </a:r>
            <a:r>
              <a:rPr lang="ro-RO" b="1" dirty="0" err="1">
                <a:solidFill>
                  <a:schemeClr val="accent1">
                    <a:lumMod val="75000"/>
                  </a:schemeClr>
                </a:solidFill>
              </a:rPr>
              <a:t>the</a:t>
            </a:r>
            <a:r>
              <a:rPr lang="ro-RO" b="1" dirty="0">
                <a:solidFill>
                  <a:schemeClr val="accent1">
                    <a:lumMod val="75000"/>
                  </a:schemeClr>
                </a:solidFill>
              </a:rPr>
              <a:t> </a:t>
            </a:r>
            <a:r>
              <a:rPr lang="ro-RO" b="1" dirty="0" err="1">
                <a:solidFill>
                  <a:schemeClr val="accent1">
                    <a:lumMod val="75000"/>
                  </a:schemeClr>
                </a:solidFill>
              </a:rPr>
              <a:t>other</a:t>
            </a:r>
            <a:r>
              <a:rPr lang="ro-RO" b="1" dirty="0">
                <a:solidFill>
                  <a:schemeClr val="accent1">
                    <a:lumMod val="75000"/>
                  </a:schemeClr>
                </a:solidFill>
              </a:rPr>
              <a:t> </a:t>
            </a:r>
            <a:r>
              <a:rPr lang="ro-RO" b="1" dirty="0" err="1">
                <a:solidFill>
                  <a:schemeClr val="accent1">
                    <a:lumMod val="75000"/>
                  </a:schemeClr>
                </a:solidFill>
              </a:rPr>
              <a:t>participants</a:t>
            </a:r>
            <a:r>
              <a:rPr lang="ro-RO" b="1" dirty="0">
                <a:solidFill>
                  <a:schemeClr val="accent1">
                    <a:lumMod val="75000"/>
                  </a:schemeClr>
                </a:solidFill>
              </a:rPr>
              <a:t>.</a:t>
            </a:r>
            <a:endParaRPr lang="en-US" b="1" dirty="0">
              <a:solidFill>
                <a:schemeClr val="accent1">
                  <a:lumMod val="75000"/>
                </a:schemeClr>
              </a:solidFill>
            </a:endParaRPr>
          </a:p>
          <a:p>
            <a:endParaRPr lang="ro-RO" b="1" dirty="0">
              <a:solidFill>
                <a:schemeClr val="accent1">
                  <a:lumMod val="75000"/>
                </a:schemeClr>
              </a:solidFill>
            </a:endParaRPr>
          </a:p>
          <a:p>
            <a:r>
              <a:rPr lang="ro-RO" b="1" dirty="0">
                <a:solidFill>
                  <a:schemeClr val="accent1">
                    <a:lumMod val="75000"/>
                  </a:schemeClr>
                </a:solidFill>
              </a:rPr>
              <a:t>He/ </a:t>
            </a:r>
            <a:r>
              <a:rPr lang="ro-RO" b="1" dirty="0" err="1">
                <a:solidFill>
                  <a:schemeClr val="accent1">
                    <a:lumMod val="75000"/>
                  </a:schemeClr>
                </a:solidFill>
              </a:rPr>
              <a:t>She</a:t>
            </a:r>
            <a:r>
              <a:rPr lang="ro-RO" b="1" dirty="0">
                <a:solidFill>
                  <a:schemeClr val="accent1">
                    <a:lumMod val="75000"/>
                  </a:schemeClr>
                </a:solidFill>
              </a:rPr>
              <a:t> </a:t>
            </a:r>
            <a:r>
              <a:rPr lang="ro-RO" b="1" dirty="0" err="1">
                <a:solidFill>
                  <a:schemeClr val="accent1">
                    <a:lumMod val="75000"/>
                  </a:schemeClr>
                </a:solidFill>
              </a:rPr>
              <a:t>will</a:t>
            </a:r>
            <a:r>
              <a:rPr lang="ro-RO" b="1" dirty="0">
                <a:solidFill>
                  <a:schemeClr val="accent1">
                    <a:lumMod val="75000"/>
                  </a:schemeClr>
                </a:solidFill>
              </a:rPr>
              <a:t> </a:t>
            </a:r>
            <a:r>
              <a:rPr lang="ro-RO" b="1" dirty="0" err="1">
                <a:solidFill>
                  <a:schemeClr val="accent1">
                    <a:lumMod val="75000"/>
                  </a:schemeClr>
                </a:solidFill>
              </a:rPr>
              <a:t>also</a:t>
            </a:r>
            <a:r>
              <a:rPr lang="ro-RO" b="1" dirty="0">
                <a:solidFill>
                  <a:schemeClr val="accent1">
                    <a:lumMod val="75000"/>
                  </a:schemeClr>
                </a:solidFill>
              </a:rPr>
              <a:t> prepare </a:t>
            </a:r>
            <a:r>
              <a:rPr lang="ro-RO" b="1" dirty="0" err="1">
                <a:solidFill>
                  <a:schemeClr val="accent1">
                    <a:lumMod val="75000"/>
                  </a:schemeClr>
                </a:solidFill>
              </a:rPr>
              <a:t>the</a:t>
            </a:r>
            <a:r>
              <a:rPr lang="ro-RO" b="1" dirty="0">
                <a:solidFill>
                  <a:schemeClr val="accent1">
                    <a:lumMod val="75000"/>
                  </a:schemeClr>
                </a:solidFill>
              </a:rPr>
              <a:t> </a:t>
            </a:r>
            <a:r>
              <a:rPr lang="ro-RO" b="1" dirty="0" err="1">
                <a:solidFill>
                  <a:schemeClr val="accent1">
                    <a:lumMod val="75000"/>
                  </a:schemeClr>
                </a:solidFill>
              </a:rPr>
              <a:t>all</a:t>
            </a:r>
            <a:r>
              <a:rPr lang="ro-RO" b="1" dirty="0">
                <a:solidFill>
                  <a:schemeClr val="accent1">
                    <a:lumMod val="75000"/>
                  </a:schemeClr>
                </a:solidFill>
              </a:rPr>
              <a:t> </a:t>
            </a:r>
            <a:r>
              <a:rPr lang="ro-RO" b="1" dirty="0" err="1">
                <a:solidFill>
                  <a:schemeClr val="accent1">
                    <a:lumMod val="75000"/>
                  </a:schemeClr>
                </a:solidFill>
              </a:rPr>
              <a:t>needed</a:t>
            </a:r>
            <a:r>
              <a:rPr lang="ro-RO" b="1" dirty="0">
                <a:solidFill>
                  <a:schemeClr val="accent1">
                    <a:lumMod val="75000"/>
                  </a:schemeClr>
                </a:solidFill>
              </a:rPr>
              <a:t> </a:t>
            </a:r>
            <a:r>
              <a:rPr lang="ro-RO" b="1" dirty="0" err="1">
                <a:solidFill>
                  <a:schemeClr val="accent1">
                    <a:lumMod val="75000"/>
                  </a:schemeClr>
                </a:solidFill>
              </a:rPr>
              <a:t>documents</a:t>
            </a:r>
            <a:r>
              <a:rPr lang="ro-RO" b="1" dirty="0">
                <a:solidFill>
                  <a:schemeClr val="accent1">
                    <a:lumMod val="75000"/>
                  </a:schemeClr>
                </a:solidFill>
              </a:rPr>
              <a:t>, </a:t>
            </a:r>
            <a:r>
              <a:rPr lang="ro-RO" b="1" dirty="0" err="1">
                <a:solidFill>
                  <a:schemeClr val="accent1">
                    <a:lumMod val="75000"/>
                  </a:schemeClr>
                </a:solidFill>
              </a:rPr>
              <a:t>the</a:t>
            </a:r>
            <a:r>
              <a:rPr lang="ro-RO" b="1" dirty="0">
                <a:solidFill>
                  <a:schemeClr val="accent1">
                    <a:lumMod val="75000"/>
                  </a:schemeClr>
                </a:solidFill>
              </a:rPr>
              <a:t> link </a:t>
            </a:r>
            <a:r>
              <a:rPr lang="ro-RO" b="1" dirty="0" err="1">
                <a:solidFill>
                  <a:schemeClr val="accent1">
                    <a:lumMod val="75000"/>
                  </a:schemeClr>
                </a:solidFill>
              </a:rPr>
              <a:t>to</a:t>
            </a:r>
            <a:r>
              <a:rPr lang="ro-RO" b="1" dirty="0">
                <a:solidFill>
                  <a:schemeClr val="accent1">
                    <a:lumMod val="75000"/>
                  </a:schemeClr>
                </a:solidFill>
              </a:rPr>
              <a:t> </a:t>
            </a:r>
            <a:r>
              <a:rPr lang="ro-RO" b="1" dirty="0" err="1">
                <a:solidFill>
                  <a:schemeClr val="accent1">
                    <a:lumMod val="75000"/>
                  </a:schemeClr>
                </a:solidFill>
              </a:rPr>
              <a:t>host</a:t>
            </a:r>
            <a:r>
              <a:rPr lang="ro-RO" b="1" dirty="0">
                <a:solidFill>
                  <a:schemeClr val="accent1">
                    <a:lumMod val="75000"/>
                  </a:schemeClr>
                </a:solidFill>
              </a:rPr>
              <a:t> </a:t>
            </a:r>
            <a:r>
              <a:rPr lang="ro-RO" b="1" dirty="0" err="1">
                <a:solidFill>
                  <a:schemeClr val="accent1">
                    <a:lumMod val="75000"/>
                  </a:schemeClr>
                </a:solidFill>
              </a:rPr>
              <a:t>coordinator</a:t>
            </a:r>
            <a:r>
              <a:rPr lang="ro-RO" b="1" dirty="0">
                <a:solidFill>
                  <a:schemeClr val="accent1">
                    <a:lumMod val="75000"/>
                  </a:schemeClr>
                </a:solidFill>
              </a:rPr>
              <a:t>, </a:t>
            </a:r>
            <a:r>
              <a:rPr lang="ro-RO" b="1" dirty="0" err="1">
                <a:solidFill>
                  <a:schemeClr val="accent1">
                    <a:lumMod val="75000"/>
                  </a:schemeClr>
                </a:solidFill>
              </a:rPr>
              <a:t>and</a:t>
            </a:r>
            <a:r>
              <a:rPr lang="ro-RO" b="1" dirty="0">
                <a:solidFill>
                  <a:schemeClr val="accent1">
                    <a:lumMod val="75000"/>
                  </a:schemeClr>
                </a:solidFill>
              </a:rPr>
              <a:t> 2 </a:t>
            </a:r>
            <a:r>
              <a:rPr lang="ro-RO" b="1" dirty="0" err="1">
                <a:solidFill>
                  <a:schemeClr val="accent1">
                    <a:lumMod val="75000"/>
                  </a:schemeClr>
                </a:solidFill>
              </a:rPr>
              <a:t>hours</a:t>
            </a:r>
            <a:r>
              <a:rPr lang="ro-RO" b="1" dirty="0">
                <a:solidFill>
                  <a:schemeClr val="accent1">
                    <a:lumMod val="75000"/>
                  </a:schemeClr>
                </a:solidFill>
              </a:rPr>
              <a:t> Q&amp;A </a:t>
            </a:r>
            <a:r>
              <a:rPr lang="ro-RO" b="1" dirty="0" err="1">
                <a:solidFill>
                  <a:schemeClr val="accent1">
                    <a:lumMod val="75000"/>
                  </a:schemeClr>
                </a:solidFill>
              </a:rPr>
              <a:t>sessions</a:t>
            </a:r>
            <a:r>
              <a:rPr lang="ro-RO" b="1" dirty="0">
                <a:solidFill>
                  <a:schemeClr val="accent1">
                    <a:lumMod val="75000"/>
                  </a:schemeClr>
                </a:solidFill>
              </a:rPr>
              <a:t>.</a:t>
            </a:r>
            <a:endParaRPr lang="en-US" b="1" dirty="0">
              <a:solidFill>
                <a:schemeClr val="accent1">
                  <a:lumMod val="75000"/>
                </a:schemeClr>
              </a:solidFill>
            </a:endParaRPr>
          </a:p>
          <a:p>
            <a:endParaRPr lang="en-US" b="1" dirty="0">
              <a:solidFill>
                <a:schemeClr val="accent1">
                  <a:lumMod val="75000"/>
                </a:schemeClr>
              </a:solidFill>
            </a:endParaRPr>
          </a:p>
          <a:p>
            <a:endParaRPr lang="en-US" b="1" dirty="0">
              <a:solidFill>
                <a:schemeClr val="accent1">
                  <a:lumMod val="75000"/>
                </a:schemeClr>
              </a:solidFill>
            </a:endParaRPr>
          </a:p>
          <a:p>
            <a:endParaRPr lang="en-US" b="1" dirty="0">
              <a:solidFill>
                <a:schemeClr val="accent1">
                  <a:lumMod val="75000"/>
                </a:schemeClr>
              </a:solidFill>
            </a:endParaRPr>
          </a:p>
          <a:p>
            <a:endParaRPr lang="en-US" b="1" dirty="0">
              <a:solidFill>
                <a:schemeClr val="accent1">
                  <a:lumMod val="75000"/>
                </a:schemeClr>
              </a:solidFill>
            </a:endParaRPr>
          </a:p>
          <a:p>
            <a:endParaRPr lang="ro-RO" b="1" dirty="0">
              <a:solidFill>
                <a:schemeClr val="accent1">
                  <a:lumMod val="75000"/>
                </a:schemeClr>
              </a:solidFill>
            </a:endParaRPr>
          </a:p>
          <a:p>
            <a:r>
              <a:rPr lang="ro-RO" b="1" dirty="0">
                <a:solidFill>
                  <a:schemeClr val="accent1">
                    <a:lumMod val="75000"/>
                  </a:schemeClr>
                </a:solidFill>
              </a:rPr>
              <a:t>In </a:t>
            </a:r>
            <a:r>
              <a:rPr lang="ro-RO" b="1" dirty="0" err="1">
                <a:solidFill>
                  <a:schemeClr val="accent1">
                    <a:lumMod val="75000"/>
                  </a:schemeClr>
                </a:solidFill>
              </a:rPr>
              <a:t>order</a:t>
            </a:r>
            <a:r>
              <a:rPr lang="ro-RO" b="1" dirty="0">
                <a:solidFill>
                  <a:schemeClr val="accent1">
                    <a:lumMod val="75000"/>
                  </a:schemeClr>
                </a:solidFill>
              </a:rPr>
              <a:t> </a:t>
            </a:r>
            <a:r>
              <a:rPr lang="ro-RO" b="1" dirty="0" err="1">
                <a:solidFill>
                  <a:schemeClr val="accent1">
                    <a:lumMod val="75000"/>
                  </a:schemeClr>
                </a:solidFill>
              </a:rPr>
              <a:t>to</a:t>
            </a:r>
            <a:r>
              <a:rPr lang="ro-RO" b="1" dirty="0">
                <a:solidFill>
                  <a:schemeClr val="accent1">
                    <a:lumMod val="75000"/>
                  </a:schemeClr>
                </a:solidFill>
              </a:rPr>
              <a:t> </a:t>
            </a:r>
            <a:r>
              <a:rPr lang="ro-RO" b="1" dirty="0" err="1">
                <a:solidFill>
                  <a:schemeClr val="accent1">
                    <a:lumMod val="75000"/>
                  </a:schemeClr>
                </a:solidFill>
              </a:rPr>
              <a:t>ensure</a:t>
            </a:r>
            <a:r>
              <a:rPr lang="ro-RO" b="1" dirty="0">
                <a:solidFill>
                  <a:schemeClr val="accent1">
                    <a:lumMod val="75000"/>
                  </a:schemeClr>
                </a:solidFill>
              </a:rPr>
              <a:t> </a:t>
            </a:r>
            <a:r>
              <a:rPr lang="ro-RO" b="1" dirty="0" err="1">
                <a:solidFill>
                  <a:schemeClr val="accent1">
                    <a:lumMod val="75000"/>
                  </a:schemeClr>
                </a:solidFill>
              </a:rPr>
              <a:t>the</a:t>
            </a:r>
            <a:r>
              <a:rPr lang="ro-RO" b="1" dirty="0">
                <a:solidFill>
                  <a:schemeClr val="accent1">
                    <a:lumMod val="75000"/>
                  </a:schemeClr>
                </a:solidFill>
              </a:rPr>
              <a:t> </a:t>
            </a:r>
            <a:r>
              <a:rPr lang="ro-RO" b="1" dirty="0" err="1">
                <a:solidFill>
                  <a:schemeClr val="accent1">
                    <a:lumMod val="75000"/>
                  </a:schemeClr>
                </a:solidFill>
              </a:rPr>
              <a:t>acquisition</a:t>
            </a:r>
            <a:r>
              <a:rPr lang="ro-RO" b="1" dirty="0">
                <a:solidFill>
                  <a:schemeClr val="accent1">
                    <a:lumMod val="75000"/>
                  </a:schemeClr>
                </a:solidFill>
              </a:rPr>
              <a:t> </a:t>
            </a:r>
            <a:endParaRPr lang="en-US" b="1" dirty="0">
              <a:solidFill>
                <a:schemeClr val="accent1">
                  <a:lumMod val="75000"/>
                </a:schemeClr>
              </a:solidFill>
            </a:endParaRPr>
          </a:p>
          <a:p>
            <a:r>
              <a:rPr lang="ro-RO" b="1" dirty="0" err="1">
                <a:solidFill>
                  <a:schemeClr val="accent1">
                    <a:lumMod val="75000"/>
                  </a:schemeClr>
                </a:solidFill>
              </a:rPr>
              <a:t>by</a:t>
            </a:r>
            <a:r>
              <a:rPr lang="ro-RO" b="1" dirty="0">
                <a:solidFill>
                  <a:schemeClr val="accent1">
                    <a:lumMod val="75000"/>
                  </a:schemeClr>
                </a:solidFill>
              </a:rPr>
              <a:t> </a:t>
            </a:r>
            <a:r>
              <a:rPr lang="ro-RO" b="1" dirty="0" err="1">
                <a:solidFill>
                  <a:schemeClr val="accent1">
                    <a:lumMod val="75000"/>
                  </a:schemeClr>
                </a:solidFill>
              </a:rPr>
              <a:t>the</a:t>
            </a:r>
            <a:r>
              <a:rPr lang="ro-RO" b="1" dirty="0">
                <a:solidFill>
                  <a:schemeClr val="accent1">
                    <a:lumMod val="75000"/>
                  </a:schemeClr>
                </a:solidFill>
              </a:rPr>
              <a:t> </a:t>
            </a:r>
            <a:r>
              <a:rPr lang="ro-RO" b="1" dirty="0" err="1">
                <a:solidFill>
                  <a:schemeClr val="accent1">
                    <a:lumMod val="75000"/>
                  </a:schemeClr>
                </a:solidFill>
              </a:rPr>
              <a:t>participants</a:t>
            </a:r>
            <a:r>
              <a:rPr lang="ro-RO" b="1" dirty="0">
                <a:solidFill>
                  <a:schemeClr val="accent1">
                    <a:lumMod val="75000"/>
                  </a:schemeClr>
                </a:solidFill>
              </a:rPr>
              <a:t> of </a:t>
            </a:r>
            <a:r>
              <a:rPr lang="ro-RO" b="1" dirty="0" err="1">
                <a:solidFill>
                  <a:schemeClr val="accent1">
                    <a:lumMod val="75000"/>
                  </a:schemeClr>
                </a:solidFill>
              </a:rPr>
              <a:t>the</a:t>
            </a:r>
            <a:r>
              <a:rPr lang="ro-RO" b="1" dirty="0">
                <a:solidFill>
                  <a:schemeClr val="accent1">
                    <a:lumMod val="75000"/>
                  </a:schemeClr>
                </a:solidFill>
              </a:rPr>
              <a:t> </a:t>
            </a:r>
            <a:r>
              <a:rPr lang="ro-RO" b="1" dirty="0" err="1">
                <a:solidFill>
                  <a:schemeClr val="accent1">
                    <a:lumMod val="75000"/>
                  </a:schemeClr>
                </a:solidFill>
              </a:rPr>
              <a:t>knowledge</a:t>
            </a:r>
            <a:r>
              <a:rPr lang="ro-RO" b="1" dirty="0">
                <a:solidFill>
                  <a:schemeClr val="accent1">
                    <a:lumMod val="75000"/>
                  </a:schemeClr>
                </a:solidFill>
              </a:rPr>
              <a:t> </a:t>
            </a:r>
            <a:endParaRPr lang="en-US" b="1" dirty="0">
              <a:solidFill>
                <a:schemeClr val="accent1">
                  <a:lumMod val="75000"/>
                </a:schemeClr>
              </a:solidFill>
            </a:endParaRPr>
          </a:p>
          <a:p>
            <a:r>
              <a:rPr lang="ro-RO" b="1" dirty="0" err="1">
                <a:solidFill>
                  <a:schemeClr val="accent1">
                    <a:lumMod val="75000"/>
                  </a:schemeClr>
                </a:solidFill>
              </a:rPr>
              <a:t>and</a:t>
            </a:r>
            <a:r>
              <a:rPr lang="ro-RO" b="1" dirty="0">
                <a:solidFill>
                  <a:schemeClr val="accent1">
                    <a:lumMod val="75000"/>
                  </a:schemeClr>
                </a:solidFill>
              </a:rPr>
              <a:t> </a:t>
            </a:r>
            <a:r>
              <a:rPr lang="ro-RO" b="1" dirty="0" err="1">
                <a:solidFill>
                  <a:schemeClr val="accent1">
                    <a:lumMod val="75000"/>
                  </a:schemeClr>
                </a:solidFill>
              </a:rPr>
              <a:t>the</a:t>
            </a:r>
            <a:r>
              <a:rPr lang="ro-RO" b="1" dirty="0">
                <a:solidFill>
                  <a:schemeClr val="accent1">
                    <a:lumMod val="75000"/>
                  </a:schemeClr>
                </a:solidFill>
              </a:rPr>
              <a:t> </a:t>
            </a:r>
            <a:r>
              <a:rPr lang="ro-RO" b="1" dirty="0" err="1">
                <a:solidFill>
                  <a:schemeClr val="accent1">
                    <a:lumMod val="75000"/>
                  </a:schemeClr>
                </a:solidFill>
              </a:rPr>
              <a:t>skills</a:t>
            </a:r>
            <a:r>
              <a:rPr lang="ro-RO" b="1" dirty="0">
                <a:solidFill>
                  <a:schemeClr val="accent1">
                    <a:lumMod val="75000"/>
                  </a:schemeClr>
                </a:solidFill>
              </a:rPr>
              <a:t> </a:t>
            </a:r>
            <a:r>
              <a:rPr lang="ro-RO" b="1" dirty="0" err="1">
                <a:solidFill>
                  <a:schemeClr val="accent1">
                    <a:lumMod val="75000"/>
                  </a:schemeClr>
                </a:solidFill>
              </a:rPr>
              <a:t>necessary</a:t>
            </a:r>
            <a:r>
              <a:rPr lang="ro-RO" b="1" dirty="0">
                <a:solidFill>
                  <a:schemeClr val="accent1">
                    <a:lumMod val="75000"/>
                  </a:schemeClr>
                </a:solidFill>
              </a:rPr>
              <a:t> </a:t>
            </a:r>
            <a:r>
              <a:rPr lang="ro-RO" b="1" dirty="0" err="1">
                <a:solidFill>
                  <a:schemeClr val="accent1">
                    <a:lumMod val="75000"/>
                  </a:schemeClr>
                </a:solidFill>
              </a:rPr>
              <a:t>into</a:t>
            </a:r>
            <a:r>
              <a:rPr lang="ro-RO" b="1" dirty="0">
                <a:solidFill>
                  <a:schemeClr val="accent1">
                    <a:lumMod val="75000"/>
                  </a:schemeClr>
                </a:solidFill>
              </a:rPr>
              <a:t> </a:t>
            </a:r>
            <a:r>
              <a:rPr lang="ro-RO" b="1" dirty="0" err="1">
                <a:solidFill>
                  <a:schemeClr val="accent1">
                    <a:lumMod val="75000"/>
                  </a:schemeClr>
                </a:solidFill>
              </a:rPr>
              <a:t>the</a:t>
            </a:r>
            <a:r>
              <a:rPr lang="ro-RO" b="1" dirty="0">
                <a:solidFill>
                  <a:schemeClr val="accent1">
                    <a:lumMod val="75000"/>
                  </a:schemeClr>
                </a:solidFill>
              </a:rPr>
              <a:t> </a:t>
            </a:r>
            <a:r>
              <a:rPr lang="ro-RO" b="1" dirty="0" err="1">
                <a:solidFill>
                  <a:schemeClr val="accent1">
                    <a:lumMod val="75000"/>
                  </a:schemeClr>
                </a:solidFill>
              </a:rPr>
              <a:t>daily</a:t>
            </a:r>
            <a:r>
              <a:rPr lang="ro-RO" b="1" dirty="0">
                <a:solidFill>
                  <a:schemeClr val="accent1">
                    <a:lumMod val="75000"/>
                  </a:schemeClr>
                </a:solidFill>
              </a:rPr>
              <a:t> </a:t>
            </a:r>
            <a:r>
              <a:rPr lang="ro-RO" b="1" dirty="0" err="1">
                <a:solidFill>
                  <a:schemeClr val="accent1">
                    <a:lumMod val="75000"/>
                  </a:schemeClr>
                </a:solidFill>
              </a:rPr>
              <a:t>work</a:t>
            </a:r>
            <a:r>
              <a:rPr lang="ro-RO" b="1" dirty="0">
                <a:solidFill>
                  <a:schemeClr val="accent1">
                    <a:lumMod val="75000"/>
                  </a:schemeClr>
                </a:solidFill>
              </a:rPr>
              <a:t>,</a:t>
            </a:r>
            <a:endParaRPr lang="en-US" b="1" dirty="0">
              <a:solidFill>
                <a:schemeClr val="accent1">
                  <a:lumMod val="75000"/>
                </a:schemeClr>
              </a:solidFill>
            </a:endParaRPr>
          </a:p>
          <a:p>
            <a:r>
              <a:rPr lang="ro-RO" b="1" dirty="0">
                <a:solidFill>
                  <a:schemeClr val="accent1">
                    <a:lumMod val="75000"/>
                  </a:schemeClr>
                </a:solidFill>
              </a:rPr>
              <a:t> </a:t>
            </a:r>
            <a:r>
              <a:rPr lang="ro-RO" b="1" dirty="0" err="1">
                <a:solidFill>
                  <a:schemeClr val="accent1">
                    <a:lumMod val="75000"/>
                  </a:schemeClr>
                </a:solidFill>
              </a:rPr>
              <a:t>each</a:t>
            </a:r>
            <a:r>
              <a:rPr lang="ro-RO" b="1" dirty="0">
                <a:solidFill>
                  <a:schemeClr val="accent1">
                    <a:lumMod val="75000"/>
                  </a:schemeClr>
                </a:solidFill>
              </a:rPr>
              <a:t> </a:t>
            </a:r>
            <a:r>
              <a:rPr lang="ro-RO" b="1" dirty="0" err="1">
                <a:solidFill>
                  <a:schemeClr val="accent1">
                    <a:lumMod val="75000"/>
                  </a:schemeClr>
                </a:solidFill>
              </a:rPr>
              <a:t>coordinator</a:t>
            </a:r>
            <a:r>
              <a:rPr lang="ro-RO" b="1" dirty="0">
                <a:solidFill>
                  <a:schemeClr val="accent1">
                    <a:lumMod val="75000"/>
                  </a:schemeClr>
                </a:solidFill>
              </a:rPr>
              <a:t> </a:t>
            </a:r>
            <a:r>
              <a:rPr lang="ro-RO" b="1" dirty="0" err="1">
                <a:solidFill>
                  <a:schemeClr val="accent1">
                    <a:lumMod val="75000"/>
                  </a:schemeClr>
                </a:solidFill>
              </a:rPr>
              <a:t>will</a:t>
            </a:r>
            <a:r>
              <a:rPr lang="ro-RO" b="1" dirty="0">
                <a:solidFill>
                  <a:schemeClr val="accent1">
                    <a:lumMod val="75000"/>
                  </a:schemeClr>
                </a:solidFill>
              </a:rPr>
              <a:t> </a:t>
            </a:r>
            <a:r>
              <a:rPr lang="ro-RO" b="1" dirty="0" err="1">
                <a:solidFill>
                  <a:schemeClr val="accent1">
                    <a:lumMod val="75000"/>
                  </a:schemeClr>
                </a:solidFill>
              </a:rPr>
              <a:t>ensure</a:t>
            </a:r>
            <a:r>
              <a:rPr lang="ro-RO" b="1" dirty="0">
                <a:solidFill>
                  <a:schemeClr val="accent1">
                    <a:lumMod val="75000"/>
                  </a:schemeClr>
                </a:solidFill>
              </a:rPr>
              <a:t>:</a:t>
            </a:r>
            <a:endParaRPr lang="en-US" b="1" dirty="0">
              <a:solidFill>
                <a:schemeClr val="accent1">
                  <a:lumMod val="75000"/>
                </a:schemeClr>
              </a:solidFill>
            </a:endParaRPr>
          </a:p>
          <a:p>
            <a:endParaRPr lang="ro-RO" b="1" dirty="0">
              <a:solidFill>
                <a:schemeClr val="accent1">
                  <a:lumMod val="75000"/>
                </a:schemeClr>
              </a:solidFill>
            </a:endParaRPr>
          </a:p>
          <a:p>
            <a:pPr marL="285750" indent="-285750">
              <a:buFontTx/>
              <a:buChar char="-"/>
            </a:pPr>
            <a:r>
              <a:rPr lang="ro-RO" b="1" dirty="0">
                <a:solidFill>
                  <a:schemeClr val="accent1">
                    <a:lumMod val="75000"/>
                  </a:schemeClr>
                </a:solidFill>
              </a:rPr>
              <a:t>10 </a:t>
            </a:r>
            <a:r>
              <a:rPr lang="ro-RO" b="1" dirty="0" err="1">
                <a:solidFill>
                  <a:schemeClr val="accent1">
                    <a:lumMod val="75000"/>
                  </a:schemeClr>
                </a:solidFill>
              </a:rPr>
              <a:t>hours</a:t>
            </a:r>
            <a:r>
              <a:rPr lang="ro-RO" b="1" dirty="0">
                <a:solidFill>
                  <a:schemeClr val="accent1">
                    <a:lumMod val="75000"/>
                  </a:schemeClr>
                </a:solidFill>
              </a:rPr>
              <a:t> of English </a:t>
            </a:r>
            <a:r>
              <a:rPr lang="ro-RO" b="1" dirty="0" err="1">
                <a:solidFill>
                  <a:schemeClr val="accent1">
                    <a:lumMod val="75000"/>
                  </a:schemeClr>
                </a:solidFill>
              </a:rPr>
              <a:t>using</a:t>
            </a:r>
            <a:r>
              <a:rPr lang="ro-RO" b="1" dirty="0">
                <a:solidFill>
                  <a:schemeClr val="accent1">
                    <a:lumMod val="75000"/>
                  </a:schemeClr>
                </a:solidFill>
              </a:rPr>
              <a:t> theme </a:t>
            </a:r>
            <a:r>
              <a:rPr lang="ro-RO" b="1" dirty="0" err="1">
                <a:solidFill>
                  <a:schemeClr val="accent1">
                    <a:lumMod val="75000"/>
                  </a:schemeClr>
                </a:solidFill>
              </a:rPr>
              <a:t>specialized</a:t>
            </a:r>
            <a:r>
              <a:rPr lang="ro-RO" b="1" dirty="0">
                <a:solidFill>
                  <a:schemeClr val="accent1">
                    <a:lumMod val="75000"/>
                  </a:schemeClr>
                </a:solidFill>
              </a:rPr>
              <a:t> </a:t>
            </a:r>
            <a:r>
              <a:rPr lang="ro-RO" b="1" dirty="0" err="1">
                <a:solidFill>
                  <a:schemeClr val="accent1">
                    <a:lumMod val="75000"/>
                  </a:schemeClr>
                </a:solidFill>
              </a:rPr>
              <a:t>terms</a:t>
            </a:r>
            <a:endParaRPr lang="ro-RO" b="1" dirty="0">
              <a:solidFill>
                <a:schemeClr val="accent1">
                  <a:lumMod val="75000"/>
                </a:schemeClr>
              </a:solidFill>
            </a:endParaRPr>
          </a:p>
          <a:p>
            <a:pPr marL="285750" indent="-285750">
              <a:buFontTx/>
              <a:buChar char="-"/>
            </a:pPr>
            <a:r>
              <a:rPr lang="ro-RO" b="1" dirty="0">
                <a:solidFill>
                  <a:schemeClr val="accent1">
                    <a:lumMod val="75000"/>
                  </a:schemeClr>
                </a:solidFill>
              </a:rPr>
              <a:t>4 </a:t>
            </a:r>
            <a:r>
              <a:rPr lang="ro-RO" b="1" dirty="0" err="1">
                <a:solidFill>
                  <a:schemeClr val="accent1">
                    <a:lumMod val="75000"/>
                  </a:schemeClr>
                </a:solidFill>
              </a:rPr>
              <a:t>hours</a:t>
            </a:r>
            <a:r>
              <a:rPr lang="ro-RO" b="1" dirty="0">
                <a:solidFill>
                  <a:schemeClr val="accent1">
                    <a:lumMod val="75000"/>
                  </a:schemeClr>
                </a:solidFill>
              </a:rPr>
              <a:t> of cultural training </a:t>
            </a:r>
            <a:r>
              <a:rPr lang="ro-RO" b="1" dirty="0" err="1">
                <a:solidFill>
                  <a:schemeClr val="accent1">
                    <a:lumMod val="75000"/>
                  </a:schemeClr>
                </a:solidFill>
              </a:rPr>
              <a:t>with</a:t>
            </a:r>
            <a:r>
              <a:rPr lang="ro-RO" b="1" dirty="0">
                <a:solidFill>
                  <a:schemeClr val="accent1">
                    <a:lumMod val="75000"/>
                  </a:schemeClr>
                </a:solidFill>
              </a:rPr>
              <a:t> a </a:t>
            </a:r>
            <a:r>
              <a:rPr lang="ro-RO" b="1" dirty="0" err="1">
                <a:solidFill>
                  <a:schemeClr val="accent1">
                    <a:lumMod val="75000"/>
                  </a:schemeClr>
                </a:solidFill>
              </a:rPr>
              <a:t>History</a:t>
            </a:r>
            <a:r>
              <a:rPr lang="ro-RO" b="1" dirty="0">
                <a:solidFill>
                  <a:schemeClr val="accent1">
                    <a:lumMod val="75000"/>
                  </a:schemeClr>
                </a:solidFill>
              </a:rPr>
              <a:t> </a:t>
            </a:r>
            <a:r>
              <a:rPr lang="ro-RO" b="1" dirty="0" err="1">
                <a:solidFill>
                  <a:schemeClr val="accent1">
                    <a:lumMod val="75000"/>
                  </a:schemeClr>
                </a:solidFill>
              </a:rPr>
              <a:t>teacher</a:t>
            </a:r>
            <a:endParaRPr lang="ro-RO" b="1" dirty="0">
              <a:solidFill>
                <a:schemeClr val="accent1">
                  <a:lumMod val="75000"/>
                </a:schemeClr>
              </a:solidFill>
            </a:endParaRPr>
          </a:p>
          <a:p>
            <a:pPr marL="285750" indent="-285750">
              <a:buFontTx/>
              <a:buChar char="-"/>
            </a:pPr>
            <a:r>
              <a:rPr lang="ro-RO" b="1" dirty="0">
                <a:solidFill>
                  <a:schemeClr val="accent1">
                    <a:lumMod val="75000"/>
                  </a:schemeClr>
                </a:solidFill>
                <a:latin typeface="+mj-lt"/>
              </a:rPr>
              <a:t>6 on-line </a:t>
            </a:r>
            <a:r>
              <a:rPr lang="ro-RO" b="1" dirty="0" err="1">
                <a:solidFill>
                  <a:schemeClr val="accent1">
                    <a:lumMod val="75000"/>
                  </a:schemeClr>
                </a:solidFill>
                <a:latin typeface="+mj-lt"/>
              </a:rPr>
              <a:t>activities</a:t>
            </a:r>
            <a:r>
              <a:rPr lang="ro-RO" b="1" dirty="0">
                <a:solidFill>
                  <a:schemeClr val="accent1">
                    <a:lumMod val="75000"/>
                  </a:schemeClr>
                </a:solidFill>
                <a:latin typeface="+mj-lt"/>
              </a:rPr>
              <a:t> for </a:t>
            </a:r>
            <a:r>
              <a:rPr lang="ro-RO" b="1" dirty="0" err="1">
                <a:solidFill>
                  <a:schemeClr val="accent1">
                    <a:lumMod val="75000"/>
                  </a:schemeClr>
                </a:solidFill>
                <a:latin typeface="+mj-lt"/>
              </a:rPr>
              <a:t>participants</a:t>
            </a:r>
            <a:r>
              <a:rPr lang="en-US" b="1" dirty="0">
                <a:solidFill>
                  <a:schemeClr val="accent1">
                    <a:lumMod val="75000"/>
                  </a:schemeClr>
                </a:solidFill>
                <a:latin typeface="+mj-lt"/>
              </a:rPr>
              <a:t>` preparation</a:t>
            </a:r>
            <a:r>
              <a:rPr lang="en-US" b="1" dirty="0">
                <a:solidFill>
                  <a:schemeClr val="accent1">
                    <a:lumMod val="75000"/>
                  </a:schemeClr>
                </a:solidFill>
              </a:rPr>
              <a:t>.</a:t>
            </a:r>
          </a:p>
        </p:txBody>
      </p:sp>
      <p:pic>
        <p:nvPicPr>
          <p:cNvPr id="11" name="Picture 10">
            <a:extLst>
              <a:ext uri="{FF2B5EF4-FFF2-40B4-BE49-F238E27FC236}">
                <a16:creationId xmlns:a16="http://schemas.microsoft.com/office/drawing/2014/main" id="{CBE9D9E1-A61B-4DAE-B9CF-9C645FDFC0D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17691" y="2283588"/>
            <a:ext cx="2680449" cy="1335784"/>
          </a:xfrm>
          <a:prstGeom prst="rect">
            <a:avLst/>
          </a:prstGeom>
        </p:spPr>
      </p:pic>
      <p:pic>
        <p:nvPicPr>
          <p:cNvPr id="13" name="Picture 12">
            <a:extLst>
              <a:ext uri="{FF2B5EF4-FFF2-40B4-BE49-F238E27FC236}">
                <a16:creationId xmlns:a16="http://schemas.microsoft.com/office/drawing/2014/main" id="{30F73776-01B6-44A9-A3CB-D051179FF56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262689" y="2283588"/>
            <a:ext cx="5715000" cy="3495675"/>
          </a:xfrm>
          <a:prstGeom prst="rect">
            <a:avLst/>
          </a:prstGeom>
        </p:spPr>
      </p:pic>
      <p:sp>
        <p:nvSpPr>
          <p:cNvPr id="14" name="TextBox 13">
            <a:extLst>
              <a:ext uri="{FF2B5EF4-FFF2-40B4-BE49-F238E27FC236}">
                <a16:creationId xmlns:a16="http://schemas.microsoft.com/office/drawing/2014/main" id="{849B40CA-ACAD-446F-9119-B182ACF2BA3C}"/>
              </a:ext>
            </a:extLst>
          </p:cNvPr>
          <p:cNvSpPr txBox="1"/>
          <p:nvPr/>
        </p:nvSpPr>
        <p:spPr>
          <a:xfrm>
            <a:off x="7559488" y="5760812"/>
            <a:ext cx="3852583" cy="230832"/>
          </a:xfrm>
          <a:prstGeom prst="rect">
            <a:avLst/>
          </a:prstGeom>
          <a:noFill/>
        </p:spPr>
        <p:txBody>
          <a:bodyPr wrap="square" rtlCol="0">
            <a:spAutoFit/>
          </a:bodyPr>
          <a:lstStyle/>
          <a:p>
            <a:r>
              <a:rPr lang="en-US" sz="900" dirty="0">
                <a:hlinkClick r:id="rId6" tooltip="https://reachoutasc.com/emotion-works-what-is-it-and-how-can-i-use-it-in-my-classroom/"/>
              </a:rPr>
              <a:t>This Photo</a:t>
            </a:r>
            <a:r>
              <a:rPr lang="en-US" sz="900" dirty="0"/>
              <a:t> by Unknown Author is licensed under </a:t>
            </a:r>
            <a:r>
              <a:rPr lang="en-US" sz="900" dirty="0">
                <a:hlinkClick r:id="rId7" tooltip="https://creativecommons.org/licenses/by-nd/3.0/"/>
              </a:rPr>
              <a:t>CC BY-ND</a:t>
            </a:r>
            <a:endParaRPr lang="en-US" sz="900" dirty="0"/>
          </a:p>
        </p:txBody>
      </p:sp>
    </p:spTree>
    <p:extLst>
      <p:ext uri="{BB962C8B-B14F-4D97-AF65-F5344CB8AC3E}">
        <p14:creationId xmlns:p14="http://schemas.microsoft.com/office/powerpoint/2010/main" val="3620921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Diagram 10">
            <a:extLst>
              <a:ext uri="{FF2B5EF4-FFF2-40B4-BE49-F238E27FC236}">
                <a16:creationId xmlns:a16="http://schemas.microsoft.com/office/drawing/2014/main" id="{5F7CF920-BCD2-4464-8338-DB5738612395}"/>
              </a:ext>
            </a:extLst>
          </p:cNvPr>
          <p:cNvGraphicFramePr/>
          <p:nvPr>
            <p:extLst>
              <p:ext uri="{D42A27DB-BD31-4B8C-83A1-F6EECF244321}">
                <p14:modId xmlns:p14="http://schemas.microsoft.com/office/powerpoint/2010/main" val="1084877898"/>
              </p:ext>
            </p:extLst>
          </p:nvPr>
        </p:nvGraphicFramePr>
        <p:xfrm>
          <a:off x="1160633" y="3016683"/>
          <a:ext cx="9677696" cy="3626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3131A35B-4096-4F76-93A9-C8AADC8C254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072505" y="79387"/>
            <a:ext cx="5320256" cy="3134520"/>
          </a:xfrm>
          <a:prstGeom prst="rect">
            <a:avLst/>
          </a:prstGeom>
        </p:spPr>
      </p:pic>
    </p:spTree>
    <p:extLst>
      <p:ext uri="{BB962C8B-B14F-4D97-AF65-F5344CB8AC3E}">
        <p14:creationId xmlns:p14="http://schemas.microsoft.com/office/powerpoint/2010/main" val="698486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5C32E1-672B-47B7-AC74-15A4850E8E92}"/>
              </a:ext>
            </a:extLst>
          </p:cNvPr>
          <p:cNvSpPr txBox="1"/>
          <p:nvPr/>
        </p:nvSpPr>
        <p:spPr>
          <a:xfrm>
            <a:off x="1748117" y="981771"/>
            <a:ext cx="9852211" cy="2308324"/>
          </a:xfrm>
          <a:prstGeom prst="rect">
            <a:avLst/>
          </a:prstGeom>
          <a:noFill/>
        </p:spPr>
        <p:txBody>
          <a:bodyPr wrap="square">
            <a:spAutoFit/>
          </a:bodyPr>
          <a:lstStyle/>
          <a:p>
            <a:r>
              <a:rPr lang="en-US" b="1" dirty="0">
                <a:solidFill>
                  <a:schemeClr val="accent1">
                    <a:lumMod val="75000"/>
                  </a:schemeClr>
                </a:solidFill>
                <a:latin typeface="+mj-lt"/>
                <a:ea typeface="Cambria" panose="02040503050406030204" pitchFamily="18" charset="0"/>
              </a:rPr>
              <a:t>Turkey Activities: Kick-Off Management</a:t>
            </a:r>
            <a:r>
              <a:rPr lang="ro-RO" b="1" dirty="0">
                <a:solidFill>
                  <a:schemeClr val="accent1">
                    <a:lumMod val="75000"/>
                  </a:schemeClr>
                </a:solidFill>
                <a:latin typeface="+mj-lt"/>
                <a:ea typeface="Cambria" panose="02040503050406030204" pitchFamily="18" charset="0"/>
              </a:rPr>
              <a:t> </a:t>
            </a:r>
            <a:r>
              <a:rPr lang="en-US" b="1" dirty="0">
                <a:solidFill>
                  <a:schemeClr val="accent1">
                    <a:lumMod val="75000"/>
                  </a:schemeClr>
                </a:solidFill>
                <a:latin typeface="+mj-lt"/>
                <a:ea typeface="Cambria" panose="02040503050406030204" pitchFamily="18" charset="0"/>
              </a:rPr>
              <a:t>Meeting</a:t>
            </a:r>
            <a:endParaRPr lang="ro-RO" b="1" dirty="0">
              <a:solidFill>
                <a:schemeClr val="accent1">
                  <a:lumMod val="75000"/>
                </a:schemeClr>
              </a:solidFill>
              <a:latin typeface="+mj-lt"/>
              <a:ea typeface="Cambria" panose="02040503050406030204" pitchFamily="18" charset="0"/>
            </a:endParaRPr>
          </a:p>
          <a:p>
            <a:r>
              <a:rPr lang="en-US" b="1" dirty="0">
                <a:solidFill>
                  <a:schemeClr val="accent1">
                    <a:lumMod val="75000"/>
                  </a:schemeClr>
                </a:solidFill>
                <a:latin typeface="+mj-lt"/>
                <a:ea typeface="Cambria" panose="02040503050406030204" pitchFamily="18" charset="0"/>
              </a:rPr>
              <a:t>Location: </a:t>
            </a:r>
            <a:r>
              <a:rPr lang="en-US" b="1" dirty="0" err="1">
                <a:solidFill>
                  <a:schemeClr val="accent1">
                    <a:lumMod val="75000"/>
                  </a:schemeClr>
                </a:solidFill>
                <a:latin typeface="+mj-lt"/>
                <a:ea typeface="Cambria" panose="02040503050406030204" pitchFamily="18" charset="0"/>
              </a:rPr>
              <a:t>Bener</a:t>
            </a:r>
            <a:r>
              <a:rPr lang="en-US" b="1" dirty="0">
                <a:solidFill>
                  <a:schemeClr val="accent1">
                    <a:lumMod val="75000"/>
                  </a:schemeClr>
                </a:solidFill>
                <a:latin typeface="+mj-lt"/>
                <a:ea typeface="Cambria" panose="02040503050406030204" pitchFamily="18" charset="0"/>
              </a:rPr>
              <a:t> </a:t>
            </a:r>
            <a:r>
              <a:rPr lang="en-US" b="1" dirty="0" err="1">
                <a:solidFill>
                  <a:schemeClr val="accent1">
                    <a:lumMod val="75000"/>
                  </a:schemeClr>
                </a:solidFill>
                <a:latin typeface="+mj-lt"/>
                <a:ea typeface="Cambria" panose="02040503050406030204" pitchFamily="18" charset="0"/>
              </a:rPr>
              <a:t>Cordan</a:t>
            </a:r>
            <a:r>
              <a:rPr lang="en-US" b="1" dirty="0">
                <a:solidFill>
                  <a:schemeClr val="accent1">
                    <a:lumMod val="75000"/>
                  </a:schemeClr>
                </a:solidFill>
                <a:latin typeface="+mj-lt"/>
                <a:ea typeface="Cambria" panose="02040503050406030204" pitchFamily="18" charset="0"/>
              </a:rPr>
              <a:t> </a:t>
            </a:r>
            <a:r>
              <a:rPr lang="en-US" b="1" dirty="0" err="1">
                <a:solidFill>
                  <a:schemeClr val="accent1">
                    <a:lumMod val="75000"/>
                  </a:schemeClr>
                </a:solidFill>
                <a:latin typeface="+mj-lt"/>
                <a:ea typeface="Cambria" panose="02040503050406030204" pitchFamily="18" charset="0"/>
              </a:rPr>
              <a:t>Ortaokulu</a:t>
            </a:r>
            <a:r>
              <a:rPr lang="en-US" b="1" dirty="0">
                <a:solidFill>
                  <a:schemeClr val="accent1">
                    <a:lumMod val="75000"/>
                  </a:schemeClr>
                </a:solidFill>
                <a:latin typeface="+mj-lt"/>
                <a:ea typeface="Cambria" panose="02040503050406030204" pitchFamily="18" charset="0"/>
              </a:rPr>
              <a:t>, Trabzon, Turkey</a:t>
            </a:r>
            <a:endParaRPr lang="ro-RO" b="1" dirty="0">
              <a:solidFill>
                <a:schemeClr val="accent1">
                  <a:lumMod val="75000"/>
                </a:schemeClr>
              </a:solidFill>
              <a:latin typeface="+mj-lt"/>
              <a:ea typeface="Cambria" panose="02040503050406030204" pitchFamily="18" charset="0"/>
            </a:endParaRPr>
          </a:p>
          <a:p>
            <a:r>
              <a:rPr lang="en-US" b="1" dirty="0">
                <a:solidFill>
                  <a:schemeClr val="accent1">
                    <a:lumMod val="75000"/>
                  </a:schemeClr>
                </a:solidFill>
                <a:latin typeface="+mj-lt"/>
                <a:ea typeface="Cambria" panose="02040503050406030204" pitchFamily="18" charset="0"/>
              </a:rPr>
              <a:t>Duration: 5 days (11/05/2025 - 15/05/2025)</a:t>
            </a:r>
            <a:endParaRPr lang="ro-RO" b="1" dirty="0">
              <a:solidFill>
                <a:schemeClr val="accent1">
                  <a:lumMod val="75000"/>
                </a:schemeClr>
              </a:solidFill>
              <a:latin typeface="+mj-lt"/>
              <a:ea typeface="Cambria" panose="02040503050406030204" pitchFamily="18" charset="0"/>
            </a:endParaRPr>
          </a:p>
          <a:p>
            <a:endParaRPr lang="ro-RO" b="1" dirty="0">
              <a:solidFill>
                <a:schemeClr val="accent1">
                  <a:lumMod val="75000"/>
                </a:schemeClr>
              </a:solidFill>
              <a:latin typeface="+mj-lt"/>
              <a:ea typeface="Cambria" panose="02040503050406030204" pitchFamily="18" charset="0"/>
            </a:endParaRPr>
          </a:p>
          <a:p>
            <a:r>
              <a:rPr lang="en-US" b="1" dirty="0">
                <a:solidFill>
                  <a:schemeClr val="accent1">
                    <a:lumMod val="75000"/>
                  </a:schemeClr>
                </a:solidFill>
                <a:latin typeface="+mj-lt"/>
                <a:ea typeface="Cambria" panose="02040503050406030204" pitchFamily="18" charset="0"/>
              </a:rPr>
              <a:t>Activity: Management Meeting</a:t>
            </a:r>
            <a:endParaRPr lang="ro-RO" b="1" dirty="0">
              <a:solidFill>
                <a:schemeClr val="accent1">
                  <a:lumMod val="75000"/>
                </a:schemeClr>
              </a:solidFill>
              <a:latin typeface="+mj-lt"/>
              <a:ea typeface="Cambria" panose="02040503050406030204" pitchFamily="18" charset="0"/>
            </a:endParaRPr>
          </a:p>
          <a:p>
            <a:endParaRPr lang="ro-RO" b="1" dirty="0">
              <a:solidFill>
                <a:schemeClr val="accent1">
                  <a:lumMod val="75000"/>
                </a:schemeClr>
              </a:solidFill>
              <a:latin typeface="+mj-lt"/>
              <a:ea typeface="Cambria" panose="02040503050406030204" pitchFamily="18" charset="0"/>
            </a:endParaRPr>
          </a:p>
          <a:p>
            <a:r>
              <a:rPr lang="en-US" b="1" dirty="0">
                <a:solidFill>
                  <a:schemeClr val="accent1">
                    <a:lumMod val="75000"/>
                  </a:schemeClr>
                </a:solidFill>
                <a:latin typeface="+mj-lt"/>
                <a:ea typeface="Cambria" panose="02040503050406030204" pitchFamily="18" charset="0"/>
              </a:rPr>
              <a:t>Purpose: To manage and oversee the project’s progress.</a:t>
            </a:r>
            <a:endParaRPr lang="ro-RO" b="1" dirty="0">
              <a:solidFill>
                <a:schemeClr val="accent1">
                  <a:lumMod val="75000"/>
                </a:schemeClr>
              </a:solidFill>
              <a:latin typeface="+mj-lt"/>
              <a:ea typeface="Cambria" panose="02040503050406030204" pitchFamily="18" charset="0"/>
            </a:endParaRPr>
          </a:p>
          <a:p>
            <a:r>
              <a:rPr lang="en-US" b="1" dirty="0">
                <a:solidFill>
                  <a:schemeClr val="accent1">
                    <a:lumMod val="75000"/>
                  </a:schemeClr>
                </a:solidFill>
                <a:latin typeface="+mj-lt"/>
                <a:ea typeface="Cambria" panose="02040503050406030204" pitchFamily="18" charset="0"/>
              </a:rPr>
              <a:t>Participants: 12 staff members (4 coordinators, 4 heads, 4 alternative coordinators)</a:t>
            </a:r>
          </a:p>
        </p:txBody>
      </p:sp>
      <p:pic>
        <p:nvPicPr>
          <p:cNvPr id="10" name="Picture 9">
            <a:extLst>
              <a:ext uri="{FF2B5EF4-FFF2-40B4-BE49-F238E27FC236}">
                <a16:creationId xmlns:a16="http://schemas.microsoft.com/office/drawing/2014/main" id="{4B0ECCF1-A69E-4FE4-82C8-D286ABEAEBF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33765" y="838260"/>
            <a:ext cx="2008094" cy="1414419"/>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EB9185F8-F2F0-44EC-A70F-F0F17A3C08B4}"/>
              </a:ext>
            </a:extLst>
          </p:cNvPr>
          <p:cNvSpPr txBox="1"/>
          <p:nvPr/>
        </p:nvSpPr>
        <p:spPr>
          <a:xfrm>
            <a:off x="8113059" y="7898166"/>
            <a:ext cx="145109" cy="6463308"/>
          </a:xfrm>
          <a:prstGeom prst="rect">
            <a:avLst/>
          </a:prstGeom>
          <a:noFill/>
        </p:spPr>
        <p:txBody>
          <a:bodyPr wrap="square" rtlCol="0">
            <a:spAutoFit/>
          </a:bodyPr>
          <a:lstStyle/>
          <a:p>
            <a:r>
              <a:rPr lang="en-US" sz="900">
                <a:hlinkClick r:id="rId4" tooltip="https://commons.wikimedia.org/wiki/File:Flag_of_Turkey.svg"/>
              </a:rPr>
              <a:t>This Photo</a:t>
            </a:r>
            <a:r>
              <a:rPr lang="en-US" sz="900"/>
              <a:t> by Unknown Author is licensed under </a:t>
            </a:r>
            <a:r>
              <a:rPr lang="en-US" sz="900">
                <a:hlinkClick r:id="rId5" tooltip="https://creativecommons.org/licenses/by-sa/3.0/"/>
              </a:rPr>
              <a:t>CC BY-SA</a:t>
            </a:r>
            <a:endParaRPr lang="en-US" sz="900"/>
          </a:p>
        </p:txBody>
      </p:sp>
      <p:pic>
        <p:nvPicPr>
          <p:cNvPr id="12" name="Picture 11">
            <a:extLst>
              <a:ext uri="{FF2B5EF4-FFF2-40B4-BE49-F238E27FC236}">
                <a16:creationId xmlns:a16="http://schemas.microsoft.com/office/drawing/2014/main" id="{0CAAC25E-3C4D-42B6-9D3D-2FCED3266BE4}"/>
              </a:ext>
            </a:extLst>
          </p:cNvPr>
          <p:cNvPicPr>
            <a:picLocks noChangeAspect="1"/>
          </p:cNvPicPr>
          <p:nvPr/>
        </p:nvPicPr>
        <p:blipFill rotWithShape="1">
          <a:blip r:embed="rId6"/>
          <a:srcRect l="86203" t="65412" r="3549" b="4640"/>
          <a:stretch/>
        </p:blipFill>
        <p:spPr>
          <a:xfrm>
            <a:off x="9424428" y="3505318"/>
            <a:ext cx="1880066" cy="20636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TextBox 15">
            <a:extLst>
              <a:ext uri="{FF2B5EF4-FFF2-40B4-BE49-F238E27FC236}">
                <a16:creationId xmlns:a16="http://schemas.microsoft.com/office/drawing/2014/main" id="{6306A7D5-22B4-49FB-AF2E-16804E90EB11}"/>
              </a:ext>
            </a:extLst>
          </p:cNvPr>
          <p:cNvSpPr txBox="1"/>
          <p:nvPr/>
        </p:nvSpPr>
        <p:spPr>
          <a:xfrm>
            <a:off x="1909482" y="3335075"/>
            <a:ext cx="6096000" cy="2031325"/>
          </a:xfrm>
          <a:prstGeom prst="rect">
            <a:avLst/>
          </a:prstGeom>
          <a:noFill/>
        </p:spPr>
        <p:txBody>
          <a:bodyPr wrap="square">
            <a:spAutoFit/>
          </a:bodyPr>
          <a:lstStyle/>
          <a:p>
            <a:r>
              <a:rPr lang="en-US" b="1" u="sng" dirty="0">
                <a:solidFill>
                  <a:schemeClr val="accent1">
                    <a:lumMod val="75000"/>
                  </a:schemeClr>
                </a:solidFill>
              </a:rPr>
              <a:t>Objectives	</a:t>
            </a:r>
            <a:endParaRPr lang="ro-RO" b="1" u="sng" dirty="0">
              <a:solidFill>
                <a:schemeClr val="accent1">
                  <a:lumMod val="75000"/>
                </a:schemeClr>
              </a:solidFill>
            </a:endParaRPr>
          </a:p>
          <a:p>
            <a:pPr marL="285750" indent="-285750">
              <a:buFont typeface="Arial" panose="020B0604020202020204" pitchFamily="34" charset="0"/>
              <a:buChar char="•"/>
            </a:pPr>
            <a:r>
              <a:rPr lang="en-US" b="1" dirty="0">
                <a:solidFill>
                  <a:schemeClr val="accent1">
                    <a:lumMod val="75000"/>
                  </a:schemeClr>
                </a:solidFill>
              </a:rPr>
              <a:t>Build a solid foundation for project execution.	</a:t>
            </a:r>
            <a:endParaRPr lang="ro-RO" b="1" dirty="0">
              <a:solidFill>
                <a:schemeClr val="accent1">
                  <a:lumMod val="75000"/>
                </a:schemeClr>
              </a:solidFill>
            </a:endParaRPr>
          </a:p>
          <a:p>
            <a:pPr marL="285750" indent="-285750">
              <a:buFont typeface="Arial" panose="020B0604020202020204" pitchFamily="34" charset="0"/>
              <a:buChar char="•"/>
            </a:pPr>
            <a:r>
              <a:rPr lang="en-US" b="1" dirty="0">
                <a:solidFill>
                  <a:schemeClr val="accent1">
                    <a:lumMod val="75000"/>
                  </a:schemeClr>
                </a:solidFill>
              </a:rPr>
              <a:t>Align partner responsibilities and timelines.</a:t>
            </a:r>
            <a:endParaRPr lang="ro-RO" b="1" dirty="0">
              <a:solidFill>
                <a:schemeClr val="accent1">
                  <a:lumMod val="75000"/>
                </a:schemeClr>
              </a:solidFill>
            </a:endParaRPr>
          </a:p>
          <a:p>
            <a:r>
              <a:rPr lang="en-US" b="1" u="sng" dirty="0">
                <a:solidFill>
                  <a:schemeClr val="accent1">
                    <a:lumMod val="75000"/>
                  </a:schemeClr>
                </a:solidFill>
              </a:rPr>
              <a:t>Expected Results</a:t>
            </a:r>
            <a:r>
              <a:rPr lang="en-US" b="1" dirty="0">
                <a:solidFill>
                  <a:schemeClr val="accent1">
                    <a:lumMod val="75000"/>
                  </a:schemeClr>
                </a:solidFill>
              </a:rPr>
              <a:t>	</a:t>
            </a:r>
            <a:endParaRPr lang="ro-RO" b="1" dirty="0">
              <a:solidFill>
                <a:schemeClr val="accent1">
                  <a:lumMod val="75000"/>
                </a:schemeClr>
              </a:solidFill>
            </a:endParaRPr>
          </a:p>
          <a:p>
            <a:pPr marL="285750" indent="-285750">
              <a:buFont typeface="Arial" panose="020B0604020202020204" pitchFamily="34" charset="0"/>
              <a:buChar char="•"/>
            </a:pPr>
            <a:r>
              <a:rPr lang="en-US" b="1" dirty="0">
                <a:solidFill>
                  <a:schemeClr val="accent1">
                    <a:lumMod val="75000"/>
                  </a:schemeClr>
                </a:solidFill>
              </a:rPr>
              <a:t>Clear action plans and task distribution for all partners.	</a:t>
            </a:r>
            <a:endParaRPr lang="ro-RO" b="1" dirty="0">
              <a:solidFill>
                <a:schemeClr val="accent1">
                  <a:lumMod val="75000"/>
                </a:schemeClr>
              </a:solidFill>
            </a:endParaRPr>
          </a:p>
          <a:p>
            <a:pPr marL="285750" indent="-285750">
              <a:buFont typeface="Arial" panose="020B0604020202020204" pitchFamily="34" charset="0"/>
              <a:buChar char="•"/>
            </a:pPr>
            <a:r>
              <a:rPr lang="en-US" b="1" dirty="0">
                <a:solidFill>
                  <a:schemeClr val="accent1">
                    <a:lumMod val="75000"/>
                  </a:schemeClr>
                </a:solidFill>
              </a:rPr>
              <a:t>Enhanced collaboration and communication.</a:t>
            </a:r>
          </a:p>
        </p:txBody>
      </p:sp>
    </p:spTree>
    <p:extLst>
      <p:ext uri="{BB962C8B-B14F-4D97-AF65-F5344CB8AC3E}">
        <p14:creationId xmlns:p14="http://schemas.microsoft.com/office/powerpoint/2010/main" val="1877610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C556EA-6BF9-E1D7-CD01-09B4E7FCBC63}"/>
              </a:ext>
            </a:extLst>
          </p:cNvPr>
          <p:cNvSpPr>
            <a:spLocks noGrp="1"/>
          </p:cNvSpPr>
          <p:nvPr>
            <p:ph type="title"/>
          </p:nvPr>
        </p:nvSpPr>
        <p:spPr>
          <a:xfrm>
            <a:off x="490536" y="981771"/>
            <a:ext cx="11396664" cy="2878959"/>
          </a:xfrm>
        </p:spPr>
        <p:txBody>
          <a:bodyPr>
            <a:noAutofit/>
            <a:scene3d>
              <a:camera prst="orthographicFront"/>
              <a:lightRig rig="threePt" dir="t"/>
            </a:scene3d>
            <a:sp3d contourW="19050"/>
          </a:bodyPr>
          <a:lstStyle/>
          <a:p>
            <a:pPr algn="ctr"/>
            <a:br>
              <a:rPr lang="en-US" sz="3500" b="1" dirty="0">
                <a:solidFill>
                  <a:schemeClr val="accent1">
                    <a:lumMod val="75000"/>
                  </a:schemeClr>
                </a:solidFill>
                <a:latin typeface="Apple Chancery" panose="03020702040506060504" pitchFamily="66" charset="0"/>
              </a:rPr>
            </a:br>
            <a:br>
              <a:rPr lang="en-US" sz="3500" b="1" dirty="0">
                <a:solidFill>
                  <a:schemeClr val="accent1">
                    <a:lumMod val="75000"/>
                  </a:schemeClr>
                </a:solidFill>
                <a:latin typeface="Apple Chancery" panose="03020702040506060504" pitchFamily="66" charset="0"/>
              </a:rPr>
            </a:br>
            <a:br>
              <a:rPr lang="en-US" sz="4000" b="1" dirty="0">
                <a:solidFill>
                  <a:schemeClr val="accent1">
                    <a:lumMod val="75000"/>
                  </a:schemeClr>
                </a:solidFill>
                <a:latin typeface="Apple Chancery" panose="03020702040506060504" pitchFamily="66" charset="0"/>
              </a:rPr>
            </a:br>
            <a:endParaRPr lang="en-US" sz="4000" b="1" dirty="0">
              <a:solidFill>
                <a:schemeClr val="accent1">
                  <a:lumMod val="75000"/>
                </a:schemeClr>
              </a:solidFill>
              <a:latin typeface="Apple Chancery" panose="03020702040506060504" pitchFamily="66" charset="0"/>
            </a:endParaRPr>
          </a:p>
        </p:txBody>
      </p:sp>
      <p:sp>
        <p:nvSpPr>
          <p:cNvPr id="4" name="Flowchart: Connector 3">
            <a:extLst>
              <a:ext uri="{FF2B5EF4-FFF2-40B4-BE49-F238E27FC236}">
                <a16:creationId xmlns:a16="http://schemas.microsoft.com/office/drawing/2014/main" id="{721DC465-92C1-435F-B191-2A7908832A59}"/>
              </a:ext>
            </a:extLst>
          </p:cNvPr>
          <p:cNvSpPr/>
          <p:nvPr/>
        </p:nvSpPr>
        <p:spPr>
          <a:xfrm>
            <a:off x="180399" y="273968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61E4B8-51A1-452E-9B2F-2C34219AA723}"/>
              </a:ext>
            </a:extLst>
          </p:cNvPr>
          <p:cNvSpPr/>
          <p:nvPr/>
        </p:nvSpPr>
        <p:spPr>
          <a:xfrm>
            <a:off x="214311" y="4505325"/>
            <a:ext cx="276225"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0CC65D-C8E7-4DB8-AF84-69B47E28747D}"/>
              </a:ext>
            </a:extLst>
          </p:cNvPr>
          <p:cNvSpPr txBox="1"/>
          <p:nvPr/>
        </p:nvSpPr>
        <p:spPr>
          <a:xfrm>
            <a:off x="986118" y="1398494"/>
            <a:ext cx="9063317" cy="932297"/>
          </a:xfrm>
          <a:prstGeom prst="rect">
            <a:avLst/>
          </a:prstGeom>
          <a:noFill/>
        </p:spPr>
        <p:txBody>
          <a:bodyPr wrap="square">
            <a:spAutoFit/>
          </a:bodyPr>
          <a:lstStyle/>
          <a:p>
            <a:r>
              <a:rPr lang="en-US" b="1" dirty="0">
                <a:solidFill>
                  <a:schemeClr val="accent1">
                    <a:lumMod val="75000"/>
                  </a:schemeClr>
                </a:solidFill>
              </a:rPr>
              <a:t>Turkey will be responsible for eTwinning – each partner will contribute.</a:t>
            </a:r>
          </a:p>
          <a:p>
            <a:r>
              <a:rPr lang="en-US" b="1" dirty="0">
                <a:solidFill>
                  <a:schemeClr val="accent1">
                    <a:lumMod val="75000"/>
                  </a:schemeClr>
                </a:solidFill>
              </a:rPr>
              <a:t>Before coming to Trabzon, at least 3 teachers from each partner school must have an eTwinning account.</a:t>
            </a:r>
          </a:p>
        </p:txBody>
      </p:sp>
      <p:sp>
        <p:nvSpPr>
          <p:cNvPr id="11" name="TextBox 10">
            <a:extLst>
              <a:ext uri="{FF2B5EF4-FFF2-40B4-BE49-F238E27FC236}">
                <a16:creationId xmlns:a16="http://schemas.microsoft.com/office/drawing/2014/main" id="{045CCDC6-B77F-45EC-A9DD-1C8A9C8B884C}"/>
              </a:ext>
            </a:extLst>
          </p:cNvPr>
          <p:cNvSpPr txBox="1"/>
          <p:nvPr/>
        </p:nvSpPr>
        <p:spPr>
          <a:xfrm>
            <a:off x="1084730" y="2967335"/>
            <a:ext cx="10192870" cy="646331"/>
          </a:xfrm>
          <a:prstGeom prst="rect">
            <a:avLst/>
          </a:prstGeom>
          <a:noFill/>
        </p:spPr>
        <p:txBody>
          <a:bodyPr wrap="square">
            <a:spAutoFit/>
          </a:bodyPr>
          <a:lstStyle/>
          <a:p>
            <a:r>
              <a:rPr lang="en-US" b="1" dirty="0">
                <a:solidFill>
                  <a:schemeClr val="accent6">
                    <a:lumMod val="50000"/>
                  </a:schemeClr>
                </a:solidFill>
                <a:hlinkClick r:id="rId3">
                  <a:extLst>
                    <a:ext uri="{A12FA001-AC4F-418D-AE19-62706E023703}">
                      <ahyp:hlinkClr xmlns:ahyp="http://schemas.microsoft.com/office/drawing/2018/hyperlinkcolor" val="tx"/>
                    </a:ext>
                  </a:extLst>
                </a:hlinkClick>
              </a:rPr>
              <a:t>https://school-education.ec.europa.eu/en/etwinning/projects/cultural-connections-1</a:t>
            </a:r>
            <a:endParaRPr lang="en-US" b="1" dirty="0">
              <a:solidFill>
                <a:schemeClr val="accent6">
                  <a:lumMod val="50000"/>
                </a:schemeClr>
              </a:solidFill>
            </a:endParaRPr>
          </a:p>
          <a:p>
            <a:endParaRPr lang="en-US" dirty="0"/>
          </a:p>
        </p:txBody>
      </p:sp>
      <p:sp>
        <p:nvSpPr>
          <p:cNvPr id="12" name="TextBox 11">
            <a:extLst>
              <a:ext uri="{FF2B5EF4-FFF2-40B4-BE49-F238E27FC236}">
                <a16:creationId xmlns:a16="http://schemas.microsoft.com/office/drawing/2014/main" id="{876F2D26-39DF-42BF-A24F-AFC39B9DD327}"/>
              </a:ext>
            </a:extLst>
          </p:cNvPr>
          <p:cNvSpPr txBox="1"/>
          <p:nvPr/>
        </p:nvSpPr>
        <p:spPr>
          <a:xfrm>
            <a:off x="986118" y="3860730"/>
            <a:ext cx="10192870" cy="1200329"/>
          </a:xfrm>
          <a:prstGeom prst="rect">
            <a:avLst/>
          </a:prstGeom>
          <a:noFill/>
        </p:spPr>
        <p:txBody>
          <a:bodyPr wrap="square" rtlCol="0">
            <a:spAutoFit/>
          </a:bodyPr>
          <a:lstStyle/>
          <a:p>
            <a:pPr algn="l"/>
            <a:r>
              <a:rPr lang="en-US" sz="1800" b="1" i="0" u="none" strike="noStrike" baseline="0" dirty="0">
                <a:solidFill>
                  <a:schemeClr val="accent1">
                    <a:lumMod val="75000"/>
                  </a:schemeClr>
                </a:solidFill>
                <a:latin typeface="+mj-lt"/>
              </a:rPr>
              <a:t>Digital Materials: Creating digital training materials for teachers.</a:t>
            </a:r>
          </a:p>
          <a:p>
            <a:pPr algn="l"/>
            <a:r>
              <a:rPr lang="en-US" sz="1800" b="1" i="0" u="none" strike="noStrike" baseline="0" dirty="0">
                <a:solidFill>
                  <a:schemeClr val="accent1">
                    <a:lumMod val="75000"/>
                  </a:schemeClr>
                </a:solidFill>
                <a:latin typeface="+mj-lt"/>
              </a:rPr>
              <a:t>Design: Designing project posters, brochures (2000 pieces), logos, roll-ups (1 piece), posters (1 piece), and school project boards, administrating</a:t>
            </a:r>
          </a:p>
          <a:p>
            <a:pPr algn="l"/>
            <a:r>
              <a:rPr lang="en-US" sz="1800" b="1" i="0" u="none" strike="noStrike" baseline="0" dirty="0">
                <a:solidFill>
                  <a:schemeClr val="accent1">
                    <a:lumMod val="75000"/>
                  </a:schemeClr>
                </a:solidFill>
                <a:latin typeface="+mj-lt"/>
              </a:rPr>
              <a:t>Events: Planning the Erasmus Days event.</a:t>
            </a:r>
            <a:endParaRPr lang="en-US" b="1" dirty="0">
              <a:solidFill>
                <a:schemeClr val="accent1">
                  <a:lumMod val="75000"/>
                </a:schemeClr>
              </a:solidFill>
              <a:latin typeface="+mj-lt"/>
            </a:endParaRPr>
          </a:p>
        </p:txBody>
      </p:sp>
    </p:spTree>
    <p:extLst>
      <p:ext uri="{BB962C8B-B14F-4D97-AF65-F5344CB8AC3E}">
        <p14:creationId xmlns:p14="http://schemas.microsoft.com/office/powerpoint/2010/main" val="280302565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590</TotalTime>
  <Words>1894</Words>
  <Application>Microsoft Office PowerPoint</Application>
  <PresentationFormat>Geniş ekran</PresentationFormat>
  <Paragraphs>198</Paragraphs>
  <Slides>20</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20</vt:i4>
      </vt:variant>
    </vt:vector>
  </HeadingPairs>
  <TitlesOfParts>
    <vt:vector size="27" baseType="lpstr">
      <vt:lpstr>Apple Chancery</vt:lpstr>
      <vt:lpstr>Arial</vt:lpstr>
      <vt:lpstr>Blackadder ITC</vt:lpstr>
      <vt:lpstr>Century Gothic</vt:lpstr>
      <vt:lpstr>FreeSans</vt:lpstr>
      <vt:lpstr>Wingdings 3</vt:lpstr>
      <vt:lpstr>Wisp</vt:lpstr>
      <vt:lpstr>Cultural Connections: Enhancing EU Heritage,  Social Inclusion, and Digital Literacy through our  Pupils’ Hearts  Erasmus+ 2024-2-R001-KA210-SCH-000290935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Connections: Enhancing EU Heritage,  Social Inclusion, and Digital Literacy through Our  Pupils’ Hearts</dc:title>
  <dc:creator>viorica2131@gmail.com</dc:creator>
  <cp:lastModifiedBy>Lenovo</cp:lastModifiedBy>
  <cp:revision>51</cp:revision>
  <dcterms:created xsi:type="dcterms:W3CDTF">2025-05-10T16:01:37Z</dcterms:created>
  <dcterms:modified xsi:type="dcterms:W3CDTF">2025-05-13T07:59:44Z</dcterms:modified>
</cp:coreProperties>
</file>