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8764" autoAdjust="0"/>
  </p:normalViewPr>
  <p:slideViewPr>
    <p:cSldViewPr snapToGrid="0">
      <p:cViewPr varScale="1">
        <p:scale>
          <a:sx n="73" d="100"/>
          <a:sy n="73" d="100"/>
        </p:scale>
        <p:origin x="99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CA38A9-A21C-4D98-9562-7A4F5FD45A67}" type="datetimeFigureOut">
              <a:rPr lang="en-US" smtClean="0"/>
              <a:t>5/11/2025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EBF25-BF08-4539-8809-751D1D847AB0}" type="slidenum">
              <a:rPr lang="en-US" smtClean="0"/>
              <a:t>‹#›</a:t>
            </a:fld>
            <a:endParaRPr lang="en-US"/>
          </a:p>
        </p:txBody>
      </p:sp>
    </p:spTree>
    <p:extLst>
      <p:ext uri="{BB962C8B-B14F-4D97-AF65-F5344CB8AC3E}">
        <p14:creationId xmlns:p14="http://schemas.microsoft.com/office/powerpoint/2010/main" val="1967043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DEBF25-BF08-4539-8809-751D1D847AB0}" type="slidenum">
              <a:rPr lang="en-US" smtClean="0"/>
              <a:t>16</a:t>
            </a:fld>
            <a:endParaRPr lang="en-US"/>
          </a:p>
        </p:txBody>
      </p:sp>
    </p:spTree>
    <p:extLst>
      <p:ext uri="{BB962C8B-B14F-4D97-AF65-F5344CB8AC3E}">
        <p14:creationId xmlns:p14="http://schemas.microsoft.com/office/powerpoint/2010/main" val="828054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6751F-C154-4D6B-9496-3B06E195A0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ACF53A-9F36-579D-A76E-4BF37E0720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52228F-E5B3-275E-AACC-ED1CA1DE325E}"/>
              </a:ext>
            </a:extLst>
          </p:cNvPr>
          <p:cNvSpPr>
            <a:spLocks noGrp="1"/>
          </p:cNvSpPr>
          <p:nvPr>
            <p:ph type="dt" sz="half" idx="10"/>
          </p:nvPr>
        </p:nvSpPr>
        <p:spPr/>
        <p:txBody>
          <a:bodyPr/>
          <a:lstStyle/>
          <a:p>
            <a:fld id="{9CFE0805-FC02-43D7-B1BC-A6FD798BB6BB}" type="datetimeFigureOut">
              <a:rPr lang="en-US" smtClean="0"/>
              <a:t>5/11/2025</a:t>
            </a:fld>
            <a:endParaRPr lang="en-US"/>
          </a:p>
        </p:txBody>
      </p:sp>
      <p:sp>
        <p:nvSpPr>
          <p:cNvPr id="5" name="Footer Placeholder 4">
            <a:extLst>
              <a:ext uri="{FF2B5EF4-FFF2-40B4-BE49-F238E27FC236}">
                <a16:creationId xmlns:a16="http://schemas.microsoft.com/office/drawing/2014/main" id="{D1A105BC-0813-528B-4968-698D02C65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65D9D1-37D1-6B7A-D226-4A5578EB6A56}"/>
              </a:ext>
            </a:extLst>
          </p:cNvPr>
          <p:cNvSpPr>
            <a:spLocks noGrp="1"/>
          </p:cNvSpPr>
          <p:nvPr>
            <p:ph type="sldNum" sz="quarter" idx="12"/>
          </p:nvPr>
        </p:nvSpPr>
        <p:spPr/>
        <p:txBody>
          <a:bodyPr/>
          <a:lstStyle/>
          <a:p>
            <a:fld id="{1FC9BE4D-75AB-4D47-99DB-C42A6597682E}" type="slidenum">
              <a:rPr lang="en-US" smtClean="0"/>
              <a:t>‹#›</a:t>
            </a:fld>
            <a:endParaRPr lang="en-US"/>
          </a:p>
        </p:txBody>
      </p:sp>
    </p:spTree>
    <p:extLst>
      <p:ext uri="{BB962C8B-B14F-4D97-AF65-F5344CB8AC3E}">
        <p14:creationId xmlns:p14="http://schemas.microsoft.com/office/powerpoint/2010/main" val="917720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2C700-F7E4-CD7B-E5FC-5EB65E46CD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ABFEDF-12BF-23CE-4099-EA6D1E56FD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30AEE4-BB16-D7D7-0C29-8C8C6911A454}"/>
              </a:ext>
            </a:extLst>
          </p:cNvPr>
          <p:cNvSpPr>
            <a:spLocks noGrp="1"/>
          </p:cNvSpPr>
          <p:nvPr>
            <p:ph type="dt" sz="half" idx="10"/>
          </p:nvPr>
        </p:nvSpPr>
        <p:spPr/>
        <p:txBody>
          <a:bodyPr/>
          <a:lstStyle/>
          <a:p>
            <a:fld id="{9CFE0805-FC02-43D7-B1BC-A6FD798BB6BB}" type="datetimeFigureOut">
              <a:rPr lang="en-US" smtClean="0"/>
              <a:t>5/11/2025</a:t>
            </a:fld>
            <a:endParaRPr lang="en-US"/>
          </a:p>
        </p:txBody>
      </p:sp>
      <p:sp>
        <p:nvSpPr>
          <p:cNvPr id="5" name="Footer Placeholder 4">
            <a:extLst>
              <a:ext uri="{FF2B5EF4-FFF2-40B4-BE49-F238E27FC236}">
                <a16:creationId xmlns:a16="http://schemas.microsoft.com/office/drawing/2014/main" id="{9D718D08-4B41-0650-812F-B67B2C99B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F68B38-D208-4CEF-A1F9-FAADA4B79BB0}"/>
              </a:ext>
            </a:extLst>
          </p:cNvPr>
          <p:cNvSpPr>
            <a:spLocks noGrp="1"/>
          </p:cNvSpPr>
          <p:nvPr>
            <p:ph type="sldNum" sz="quarter" idx="12"/>
          </p:nvPr>
        </p:nvSpPr>
        <p:spPr/>
        <p:txBody>
          <a:bodyPr/>
          <a:lstStyle/>
          <a:p>
            <a:fld id="{1FC9BE4D-75AB-4D47-99DB-C42A6597682E}" type="slidenum">
              <a:rPr lang="en-US" smtClean="0"/>
              <a:t>‹#›</a:t>
            </a:fld>
            <a:endParaRPr lang="en-US"/>
          </a:p>
        </p:txBody>
      </p:sp>
    </p:spTree>
    <p:extLst>
      <p:ext uri="{BB962C8B-B14F-4D97-AF65-F5344CB8AC3E}">
        <p14:creationId xmlns:p14="http://schemas.microsoft.com/office/powerpoint/2010/main" val="3411182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F546AD-2B03-EFB6-F9D3-5926231299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D48EA5-4F5B-C9C7-CA97-A0262895AB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438791-70CD-B7E0-859E-0B022FE54871}"/>
              </a:ext>
            </a:extLst>
          </p:cNvPr>
          <p:cNvSpPr>
            <a:spLocks noGrp="1"/>
          </p:cNvSpPr>
          <p:nvPr>
            <p:ph type="dt" sz="half" idx="10"/>
          </p:nvPr>
        </p:nvSpPr>
        <p:spPr/>
        <p:txBody>
          <a:bodyPr/>
          <a:lstStyle/>
          <a:p>
            <a:fld id="{9CFE0805-FC02-43D7-B1BC-A6FD798BB6BB}" type="datetimeFigureOut">
              <a:rPr lang="en-US" smtClean="0"/>
              <a:t>5/11/2025</a:t>
            </a:fld>
            <a:endParaRPr lang="en-US"/>
          </a:p>
        </p:txBody>
      </p:sp>
      <p:sp>
        <p:nvSpPr>
          <p:cNvPr id="5" name="Footer Placeholder 4">
            <a:extLst>
              <a:ext uri="{FF2B5EF4-FFF2-40B4-BE49-F238E27FC236}">
                <a16:creationId xmlns:a16="http://schemas.microsoft.com/office/drawing/2014/main" id="{48DD38CA-EE93-CAF0-EF6E-DDC1D027A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8458C-BB02-A697-F5CD-B5D32F02A562}"/>
              </a:ext>
            </a:extLst>
          </p:cNvPr>
          <p:cNvSpPr>
            <a:spLocks noGrp="1"/>
          </p:cNvSpPr>
          <p:nvPr>
            <p:ph type="sldNum" sz="quarter" idx="12"/>
          </p:nvPr>
        </p:nvSpPr>
        <p:spPr/>
        <p:txBody>
          <a:bodyPr/>
          <a:lstStyle/>
          <a:p>
            <a:fld id="{1FC9BE4D-75AB-4D47-99DB-C42A6597682E}" type="slidenum">
              <a:rPr lang="en-US" smtClean="0"/>
              <a:t>‹#›</a:t>
            </a:fld>
            <a:endParaRPr lang="en-US"/>
          </a:p>
        </p:txBody>
      </p:sp>
    </p:spTree>
    <p:extLst>
      <p:ext uri="{BB962C8B-B14F-4D97-AF65-F5344CB8AC3E}">
        <p14:creationId xmlns:p14="http://schemas.microsoft.com/office/powerpoint/2010/main" val="807037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C10B5-131C-5AAC-8642-851890DA98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8ACEF6-C8CE-DF2F-1347-7A2A41DD30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AD305-7761-1832-4D25-7B4E9AA1BAD8}"/>
              </a:ext>
            </a:extLst>
          </p:cNvPr>
          <p:cNvSpPr>
            <a:spLocks noGrp="1"/>
          </p:cNvSpPr>
          <p:nvPr>
            <p:ph type="dt" sz="half" idx="10"/>
          </p:nvPr>
        </p:nvSpPr>
        <p:spPr/>
        <p:txBody>
          <a:bodyPr/>
          <a:lstStyle/>
          <a:p>
            <a:fld id="{9CFE0805-FC02-43D7-B1BC-A6FD798BB6BB}" type="datetimeFigureOut">
              <a:rPr lang="en-US" smtClean="0"/>
              <a:t>5/11/2025</a:t>
            </a:fld>
            <a:endParaRPr lang="en-US"/>
          </a:p>
        </p:txBody>
      </p:sp>
      <p:sp>
        <p:nvSpPr>
          <p:cNvPr id="5" name="Footer Placeholder 4">
            <a:extLst>
              <a:ext uri="{FF2B5EF4-FFF2-40B4-BE49-F238E27FC236}">
                <a16:creationId xmlns:a16="http://schemas.microsoft.com/office/drawing/2014/main" id="{B40F6F47-5F87-E17F-DC69-A510C4F60A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A1E19-85B1-7E9F-DFF1-49E26727EF89}"/>
              </a:ext>
            </a:extLst>
          </p:cNvPr>
          <p:cNvSpPr>
            <a:spLocks noGrp="1"/>
          </p:cNvSpPr>
          <p:nvPr>
            <p:ph type="sldNum" sz="quarter" idx="12"/>
          </p:nvPr>
        </p:nvSpPr>
        <p:spPr/>
        <p:txBody>
          <a:bodyPr/>
          <a:lstStyle/>
          <a:p>
            <a:fld id="{1FC9BE4D-75AB-4D47-99DB-C42A6597682E}" type="slidenum">
              <a:rPr lang="en-US" smtClean="0"/>
              <a:t>‹#›</a:t>
            </a:fld>
            <a:endParaRPr lang="en-US"/>
          </a:p>
        </p:txBody>
      </p:sp>
    </p:spTree>
    <p:extLst>
      <p:ext uri="{BB962C8B-B14F-4D97-AF65-F5344CB8AC3E}">
        <p14:creationId xmlns:p14="http://schemas.microsoft.com/office/powerpoint/2010/main" val="1749412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ABD1-680F-BF4E-1E84-9FEC80AC3C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407AF1-2750-61FF-81A1-5C78254EB3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82D9BD-6F84-DAF9-9D34-7786AEAC900C}"/>
              </a:ext>
            </a:extLst>
          </p:cNvPr>
          <p:cNvSpPr>
            <a:spLocks noGrp="1"/>
          </p:cNvSpPr>
          <p:nvPr>
            <p:ph type="dt" sz="half" idx="10"/>
          </p:nvPr>
        </p:nvSpPr>
        <p:spPr/>
        <p:txBody>
          <a:bodyPr/>
          <a:lstStyle/>
          <a:p>
            <a:fld id="{9CFE0805-FC02-43D7-B1BC-A6FD798BB6BB}" type="datetimeFigureOut">
              <a:rPr lang="en-US" smtClean="0"/>
              <a:t>5/11/2025</a:t>
            </a:fld>
            <a:endParaRPr lang="en-US"/>
          </a:p>
        </p:txBody>
      </p:sp>
      <p:sp>
        <p:nvSpPr>
          <p:cNvPr id="5" name="Footer Placeholder 4">
            <a:extLst>
              <a:ext uri="{FF2B5EF4-FFF2-40B4-BE49-F238E27FC236}">
                <a16:creationId xmlns:a16="http://schemas.microsoft.com/office/drawing/2014/main" id="{F8BA16B8-60BF-A69E-49A7-3F6013C72E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85631B-F66A-06EE-5BC8-18797540A0A3}"/>
              </a:ext>
            </a:extLst>
          </p:cNvPr>
          <p:cNvSpPr>
            <a:spLocks noGrp="1"/>
          </p:cNvSpPr>
          <p:nvPr>
            <p:ph type="sldNum" sz="quarter" idx="12"/>
          </p:nvPr>
        </p:nvSpPr>
        <p:spPr/>
        <p:txBody>
          <a:bodyPr/>
          <a:lstStyle/>
          <a:p>
            <a:fld id="{1FC9BE4D-75AB-4D47-99DB-C42A6597682E}" type="slidenum">
              <a:rPr lang="en-US" smtClean="0"/>
              <a:t>‹#›</a:t>
            </a:fld>
            <a:endParaRPr lang="en-US"/>
          </a:p>
        </p:txBody>
      </p:sp>
    </p:spTree>
    <p:extLst>
      <p:ext uri="{BB962C8B-B14F-4D97-AF65-F5344CB8AC3E}">
        <p14:creationId xmlns:p14="http://schemas.microsoft.com/office/powerpoint/2010/main" val="330466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6B878-041B-B180-5C51-154C7B08C5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EC720E-3F77-3B65-A686-CF7C744970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CD7989-8F20-2444-6283-3021E990E6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47ED8B-959C-27DD-5DA5-91C9D75CCE8F}"/>
              </a:ext>
            </a:extLst>
          </p:cNvPr>
          <p:cNvSpPr>
            <a:spLocks noGrp="1"/>
          </p:cNvSpPr>
          <p:nvPr>
            <p:ph type="dt" sz="half" idx="10"/>
          </p:nvPr>
        </p:nvSpPr>
        <p:spPr/>
        <p:txBody>
          <a:bodyPr/>
          <a:lstStyle/>
          <a:p>
            <a:fld id="{9CFE0805-FC02-43D7-B1BC-A6FD798BB6BB}" type="datetimeFigureOut">
              <a:rPr lang="en-US" smtClean="0"/>
              <a:t>5/11/2025</a:t>
            </a:fld>
            <a:endParaRPr lang="en-US"/>
          </a:p>
        </p:txBody>
      </p:sp>
      <p:sp>
        <p:nvSpPr>
          <p:cNvPr id="6" name="Footer Placeholder 5">
            <a:extLst>
              <a:ext uri="{FF2B5EF4-FFF2-40B4-BE49-F238E27FC236}">
                <a16:creationId xmlns:a16="http://schemas.microsoft.com/office/drawing/2014/main" id="{9E2A2FE1-8E66-D44C-196F-C1AE43A1F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2A7AFF-6E7C-03F4-86FB-27474C1471C0}"/>
              </a:ext>
            </a:extLst>
          </p:cNvPr>
          <p:cNvSpPr>
            <a:spLocks noGrp="1"/>
          </p:cNvSpPr>
          <p:nvPr>
            <p:ph type="sldNum" sz="quarter" idx="12"/>
          </p:nvPr>
        </p:nvSpPr>
        <p:spPr/>
        <p:txBody>
          <a:bodyPr/>
          <a:lstStyle/>
          <a:p>
            <a:fld id="{1FC9BE4D-75AB-4D47-99DB-C42A6597682E}" type="slidenum">
              <a:rPr lang="en-US" smtClean="0"/>
              <a:t>‹#›</a:t>
            </a:fld>
            <a:endParaRPr lang="en-US"/>
          </a:p>
        </p:txBody>
      </p:sp>
    </p:spTree>
    <p:extLst>
      <p:ext uri="{BB962C8B-B14F-4D97-AF65-F5344CB8AC3E}">
        <p14:creationId xmlns:p14="http://schemas.microsoft.com/office/powerpoint/2010/main" val="3078789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978E0-17D5-3F7C-57CF-79AE863103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257AA0-535D-97D9-E178-ED28BE0208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B89FBC-C84F-7735-D0D7-BA4E228E43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94304D-4DB0-939A-78E5-7EDE4B200A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D60D0A-7922-B6F8-72C1-9409ECD137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08C88B-E727-F3CC-09F7-1C512EE7705C}"/>
              </a:ext>
            </a:extLst>
          </p:cNvPr>
          <p:cNvSpPr>
            <a:spLocks noGrp="1"/>
          </p:cNvSpPr>
          <p:nvPr>
            <p:ph type="dt" sz="half" idx="10"/>
          </p:nvPr>
        </p:nvSpPr>
        <p:spPr/>
        <p:txBody>
          <a:bodyPr/>
          <a:lstStyle/>
          <a:p>
            <a:fld id="{9CFE0805-FC02-43D7-B1BC-A6FD798BB6BB}" type="datetimeFigureOut">
              <a:rPr lang="en-US" smtClean="0"/>
              <a:t>5/11/2025</a:t>
            </a:fld>
            <a:endParaRPr lang="en-US"/>
          </a:p>
        </p:txBody>
      </p:sp>
      <p:sp>
        <p:nvSpPr>
          <p:cNvPr id="8" name="Footer Placeholder 7">
            <a:extLst>
              <a:ext uri="{FF2B5EF4-FFF2-40B4-BE49-F238E27FC236}">
                <a16:creationId xmlns:a16="http://schemas.microsoft.com/office/drawing/2014/main" id="{64D79C77-C183-53E2-A959-374437746A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36A6DD-6612-4D7A-C5CF-D410090DAE62}"/>
              </a:ext>
            </a:extLst>
          </p:cNvPr>
          <p:cNvSpPr>
            <a:spLocks noGrp="1"/>
          </p:cNvSpPr>
          <p:nvPr>
            <p:ph type="sldNum" sz="quarter" idx="12"/>
          </p:nvPr>
        </p:nvSpPr>
        <p:spPr/>
        <p:txBody>
          <a:bodyPr/>
          <a:lstStyle/>
          <a:p>
            <a:fld id="{1FC9BE4D-75AB-4D47-99DB-C42A6597682E}" type="slidenum">
              <a:rPr lang="en-US" smtClean="0"/>
              <a:t>‹#›</a:t>
            </a:fld>
            <a:endParaRPr lang="en-US"/>
          </a:p>
        </p:txBody>
      </p:sp>
    </p:spTree>
    <p:extLst>
      <p:ext uri="{BB962C8B-B14F-4D97-AF65-F5344CB8AC3E}">
        <p14:creationId xmlns:p14="http://schemas.microsoft.com/office/powerpoint/2010/main" val="546451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E8077-D5CA-8EB8-4CF8-7B38FE680E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3DC66A-F17E-297F-0BF8-552567BB14C1}"/>
              </a:ext>
            </a:extLst>
          </p:cNvPr>
          <p:cNvSpPr>
            <a:spLocks noGrp="1"/>
          </p:cNvSpPr>
          <p:nvPr>
            <p:ph type="dt" sz="half" idx="10"/>
          </p:nvPr>
        </p:nvSpPr>
        <p:spPr/>
        <p:txBody>
          <a:bodyPr/>
          <a:lstStyle/>
          <a:p>
            <a:fld id="{9CFE0805-FC02-43D7-B1BC-A6FD798BB6BB}" type="datetimeFigureOut">
              <a:rPr lang="en-US" smtClean="0"/>
              <a:t>5/11/2025</a:t>
            </a:fld>
            <a:endParaRPr lang="en-US"/>
          </a:p>
        </p:txBody>
      </p:sp>
      <p:sp>
        <p:nvSpPr>
          <p:cNvPr id="4" name="Footer Placeholder 3">
            <a:extLst>
              <a:ext uri="{FF2B5EF4-FFF2-40B4-BE49-F238E27FC236}">
                <a16:creationId xmlns:a16="http://schemas.microsoft.com/office/drawing/2014/main" id="{0ED617F1-5A29-4AF0-5CD9-CA619FE343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684FCB-457C-B72E-CFC5-BB92BB1E88B3}"/>
              </a:ext>
            </a:extLst>
          </p:cNvPr>
          <p:cNvSpPr>
            <a:spLocks noGrp="1"/>
          </p:cNvSpPr>
          <p:nvPr>
            <p:ph type="sldNum" sz="quarter" idx="12"/>
          </p:nvPr>
        </p:nvSpPr>
        <p:spPr/>
        <p:txBody>
          <a:bodyPr/>
          <a:lstStyle/>
          <a:p>
            <a:fld id="{1FC9BE4D-75AB-4D47-99DB-C42A6597682E}" type="slidenum">
              <a:rPr lang="en-US" smtClean="0"/>
              <a:t>‹#›</a:t>
            </a:fld>
            <a:endParaRPr lang="en-US"/>
          </a:p>
        </p:txBody>
      </p:sp>
    </p:spTree>
    <p:extLst>
      <p:ext uri="{BB962C8B-B14F-4D97-AF65-F5344CB8AC3E}">
        <p14:creationId xmlns:p14="http://schemas.microsoft.com/office/powerpoint/2010/main" val="793635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8211B5-16CB-FD46-F28B-963FAC5F1297}"/>
              </a:ext>
            </a:extLst>
          </p:cNvPr>
          <p:cNvSpPr>
            <a:spLocks noGrp="1"/>
          </p:cNvSpPr>
          <p:nvPr>
            <p:ph type="dt" sz="half" idx="10"/>
          </p:nvPr>
        </p:nvSpPr>
        <p:spPr/>
        <p:txBody>
          <a:bodyPr/>
          <a:lstStyle/>
          <a:p>
            <a:fld id="{9CFE0805-FC02-43D7-B1BC-A6FD798BB6BB}" type="datetimeFigureOut">
              <a:rPr lang="en-US" smtClean="0"/>
              <a:t>5/11/2025</a:t>
            </a:fld>
            <a:endParaRPr lang="en-US"/>
          </a:p>
        </p:txBody>
      </p:sp>
      <p:sp>
        <p:nvSpPr>
          <p:cNvPr id="3" name="Footer Placeholder 2">
            <a:extLst>
              <a:ext uri="{FF2B5EF4-FFF2-40B4-BE49-F238E27FC236}">
                <a16:creationId xmlns:a16="http://schemas.microsoft.com/office/drawing/2014/main" id="{80D0F21F-9262-B7A4-F45A-684207DA04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0BE8FF-B029-C4A8-B7A2-CA181AEB776F}"/>
              </a:ext>
            </a:extLst>
          </p:cNvPr>
          <p:cNvSpPr>
            <a:spLocks noGrp="1"/>
          </p:cNvSpPr>
          <p:nvPr>
            <p:ph type="sldNum" sz="quarter" idx="12"/>
          </p:nvPr>
        </p:nvSpPr>
        <p:spPr/>
        <p:txBody>
          <a:bodyPr/>
          <a:lstStyle/>
          <a:p>
            <a:fld id="{1FC9BE4D-75AB-4D47-99DB-C42A6597682E}" type="slidenum">
              <a:rPr lang="en-US" smtClean="0"/>
              <a:t>‹#›</a:t>
            </a:fld>
            <a:endParaRPr lang="en-US"/>
          </a:p>
        </p:txBody>
      </p:sp>
    </p:spTree>
    <p:extLst>
      <p:ext uri="{BB962C8B-B14F-4D97-AF65-F5344CB8AC3E}">
        <p14:creationId xmlns:p14="http://schemas.microsoft.com/office/powerpoint/2010/main" val="1000242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82D69-D780-B363-F9AF-DC415EDAE5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D44AD3-4392-783D-521A-D588DFFE3E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60028F-556A-F315-A0DF-C2DE8672C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45E5AE-1A4E-8D04-39C2-47345EAFBA2B}"/>
              </a:ext>
            </a:extLst>
          </p:cNvPr>
          <p:cNvSpPr>
            <a:spLocks noGrp="1"/>
          </p:cNvSpPr>
          <p:nvPr>
            <p:ph type="dt" sz="half" idx="10"/>
          </p:nvPr>
        </p:nvSpPr>
        <p:spPr/>
        <p:txBody>
          <a:bodyPr/>
          <a:lstStyle/>
          <a:p>
            <a:fld id="{9CFE0805-FC02-43D7-B1BC-A6FD798BB6BB}" type="datetimeFigureOut">
              <a:rPr lang="en-US" smtClean="0"/>
              <a:t>5/11/2025</a:t>
            </a:fld>
            <a:endParaRPr lang="en-US"/>
          </a:p>
        </p:txBody>
      </p:sp>
      <p:sp>
        <p:nvSpPr>
          <p:cNvPr id="6" name="Footer Placeholder 5">
            <a:extLst>
              <a:ext uri="{FF2B5EF4-FFF2-40B4-BE49-F238E27FC236}">
                <a16:creationId xmlns:a16="http://schemas.microsoft.com/office/drawing/2014/main" id="{E0C21B9D-8D8C-7A9C-5406-B180D2281E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FF9016-E522-148C-3F15-A0B8B8BAF955}"/>
              </a:ext>
            </a:extLst>
          </p:cNvPr>
          <p:cNvSpPr>
            <a:spLocks noGrp="1"/>
          </p:cNvSpPr>
          <p:nvPr>
            <p:ph type="sldNum" sz="quarter" idx="12"/>
          </p:nvPr>
        </p:nvSpPr>
        <p:spPr/>
        <p:txBody>
          <a:bodyPr/>
          <a:lstStyle/>
          <a:p>
            <a:fld id="{1FC9BE4D-75AB-4D47-99DB-C42A6597682E}" type="slidenum">
              <a:rPr lang="en-US" smtClean="0"/>
              <a:t>‹#›</a:t>
            </a:fld>
            <a:endParaRPr lang="en-US"/>
          </a:p>
        </p:txBody>
      </p:sp>
    </p:spTree>
    <p:extLst>
      <p:ext uri="{BB962C8B-B14F-4D97-AF65-F5344CB8AC3E}">
        <p14:creationId xmlns:p14="http://schemas.microsoft.com/office/powerpoint/2010/main" val="13456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04BEE-21D3-8945-D98D-43E5590270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D30486-E665-81AB-5455-7F45238DBB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19BD34-21C0-65CA-40B1-84E2C3B24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8DD174-C83C-F98C-A257-C4196E15B333}"/>
              </a:ext>
            </a:extLst>
          </p:cNvPr>
          <p:cNvSpPr>
            <a:spLocks noGrp="1"/>
          </p:cNvSpPr>
          <p:nvPr>
            <p:ph type="dt" sz="half" idx="10"/>
          </p:nvPr>
        </p:nvSpPr>
        <p:spPr/>
        <p:txBody>
          <a:bodyPr/>
          <a:lstStyle/>
          <a:p>
            <a:fld id="{9CFE0805-FC02-43D7-B1BC-A6FD798BB6BB}" type="datetimeFigureOut">
              <a:rPr lang="en-US" smtClean="0"/>
              <a:t>5/11/2025</a:t>
            </a:fld>
            <a:endParaRPr lang="en-US"/>
          </a:p>
        </p:txBody>
      </p:sp>
      <p:sp>
        <p:nvSpPr>
          <p:cNvPr id="6" name="Footer Placeholder 5">
            <a:extLst>
              <a:ext uri="{FF2B5EF4-FFF2-40B4-BE49-F238E27FC236}">
                <a16:creationId xmlns:a16="http://schemas.microsoft.com/office/drawing/2014/main" id="{755F6838-5AAD-EB82-30E9-316D158A5E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601DD7-0843-08AB-9503-4156BD6BC3D0}"/>
              </a:ext>
            </a:extLst>
          </p:cNvPr>
          <p:cNvSpPr>
            <a:spLocks noGrp="1"/>
          </p:cNvSpPr>
          <p:nvPr>
            <p:ph type="sldNum" sz="quarter" idx="12"/>
          </p:nvPr>
        </p:nvSpPr>
        <p:spPr/>
        <p:txBody>
          <a:bodyPr/>
          <a:lstStyle/>
          <a:p>
            <a:fld id="{1FC9BE4D-75AB-4D47-99DB-C42A6597682E}" type="slidenum">
              <a:rPr lang="en-US" smtClean="0"/>
              <a:t>‹#›</a:t>
            </a:fld>
            <a:endParaRPr lang="en-US"/>
          </a:p>
        </p:txBody>
      </p:sp>
    </p:spTree>
    <p:extLst>
      <p:ext uri="{BB962C8B-B14F-4D97-AF65-F5344CB8AC3E}">
        <p14:creationId xmlns:p14="http://schemas.microsoft.com/office/powerpoint/2010/main" val="606516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D054BA-684A-C775-D144-82045EC84E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CFCF73-19AD-BA56-82E3-676C7F184D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66F1B7-EFAD-662D-7112-D1454CFAE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E0805-FC02-43D7-B1BC-A6FD798BB6BB}" type="datetimeFigureOut">
              <a:rPr lang="en-US" smtClean="0"/>
              <a:t>5/11/2025</a:t>
            </a:fld>
            <a:endParaRPr lang="en-US"/>
          </a:p>
        </p:txBody>
      </p:sp>
      <p:sp>
        <p:nvSpPr>
          <p:cNvPr id="5" name="Footer Placeholder 4">
            <a:extLst>
              <a:ext uri="{FF2B5EF4-FFF2-40B4-BE49-F238E27FC236}">
                <a16:creationId xmlns:a16="http://schemas.microsoft.com/office/drawing/2014/main" id="{4DC9E6DD-7641-2D00-FFC8-45EF336B5F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D9C8A9-9700-F663-7887-B43281512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C9BE4D-75AB-4D47-99DB-C42A6597682E}" type="slidenum">
              <a:rPr lang="en-US" smtClean="0"/>
              <a:t>‹#›</a:t>
            </a:fld>
            <a:endParaRPr lang="en-US"/>
          </a:p>
        </p:txBody>
      </p:sp>
    </p:spTree>
    <p:extLst>
      <p:ext uri="{BB962C8B-B14F-4D97-AF65-F5344CB8AC3E}">
        <p14:creationId xmlns:p14="http://schemas.microsoft.com/office/powerpoint/2010/main" val="174804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pixnio.com/flags-of-the-world/europe-union-flag-wind-patriotism-patriot-emblem-blue-sky"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55672C-43A4-C730-8FE7-18052964F6D2}"/>
              </a:ext>
            </a:extLst>
          </p:cNvPr>
          <p:cNvPicPr>
            <a:picLocks noChangeAspect="1"/>
          </p:cNvPicPr>
          <p:nvPr/>
        </p:nvPicPr>
        <p:blipFill>
          <a:blip r:embed="rId2">
            <a:clrChange>
              <a:clrFrom>
                <a:srgbClr val="8894AB"/>
              </a:clrFrom>
              <a:clrTo>
                <a:srgbClr val="8894AB">
                  <a:alpha val="0"/>
                </a:srgbClr>
              </a:clrTo>
            </a:clrChang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108213"/>
            <a:ext cx="12117356" cy="6861110"/>
          </a:xfrm>
          <a:prstGeom prst="rect">
            <a:avLst/>
          </a:prstGeom>
          <a:ln>
            <a:noFill/>
          </a:ln>
          <a:effectLst>
            <a:softEdge rad="112500"/>
          </a:effectLst>
        </p:spPr>
      </p:pic>
      <p:sp>
        <p:nvSpPr>
          <p:cNvPr id="2" name="Title 1">
            <a:extLst>
              <a:ext uri="{FF2B5EF4-FFF2-40B4-BE49-F238E27FC236}">
                <a16:creationId xmlns:a16="http://schemas.microsoft.com/office/drawing/2014/main" id="{E0F68970-D888-EFF9-30D7-D6251A3A04A1}"/>
              </a:ext>
            </a:extLst>
          </p:cNvPr>
          <p:cNvSpPr>
            <a:spLocks noGrp="1"/>
          </p:cNvSpPr>
          <p:nvPr>
            <p:ph type="ctrTitle"/>
          </p:nvPr>
        </p:nvSpPr>
        <p:spPr>
          <a:xfrm>
            <a:off x="3433666" y="1433133"/>
            <a:ext cx="8581053" cy="1478384"/>
          </a:xfrm>
        </p:spPr>
        <p:txBody>
          <a:bodyPr>
            <a:normAutofit fontScale="90000"/>
          </a:bodyPr>
          <a:lstStyle/>
          <a:p>
            <a:r>
              <a:rPr lang="en-US" b="1" dirty="0">
                <a:latin typeface="Times New Roman" panose="02020603050405020304" pitchFamily="18" charset="0"/>
                <a:cs typeface="Times New Roman" panose="02020603050405020304" pitchFamily="18" charset="0"/>
              </a:rPr>
              <a:t>ERASMUS + PROJECTS</a:t>
            </a:r>
          </a:p>
        </p:txBody>
      </p:sp>
      <p:sp>
        <p:nvSpPr>
          <p:cNvPr id="3" name="Subtitle 2">
            <a:extLst>
              <a:ext uri="{FF2B5EF4-FFF2-40B4-BE49-F238E27FC236}">
                <a16:creationId xmlns:a16="http://schemas.microsoft.com/office/drawing/2014/main" id="{75724724-72AC-0934-CBF2-7FB9F4A16116}"/>
              </a:ext>
            </a:extLst>
          </p:cNvPr>
          <p:cNvSpPr>
            <a:spLocks noGrp="1"/>
          </p:cNvSpPr>
          <p:nvPr>
            <p:ph type="subTitle" idx="1"/>
          </p:nvPr>
        </p:nvSpPr>
        <p:spPr>
          <a:xfrm>
            <a:off x="4180115" y="5919951"/>
            <a:ext cx="7937241" cy="475440"/>
          </a:xfrm>
        </p:spPr>
        <p:txBody>
          <a:bodyPr/>
          <a:lstStyle/>
          <a:p>
            <a:pPr algn="r"/>
            <a:r>
              <a:rPr lang="ro-RO" b="1" dirty="0" err="1">
                <a:latin typeface="Times New Roman" panose="02020603050405020304" pitchFamily="18" charset="0"/>
                <a:cs typeface="Times New Roman" panose="02020603050405020304" pitchFamily="18" charset="0"/>
              </a:rPr>
              <a:t>Undertaken</a:t>
            </a:r>
            <a:r>
              <a:rPr lang="en-US" b="1" dirty="0">
                <a:latin typeface="Times New Roman" panose="02020603050405020304" pitchFamily="18" charset="0"/>
                <a:cs typeface="Times New Roman" panose="02020603050405020304" pitchFamily="18" charset="0"/>
              </a:rPr>
              <a:t> by Secondary School no. 2 </a:t>
            </a:r>
            <a:r>
              <a:rPr lang="en-US" b="1" dirty="0" err="1">
                <a:latin typeface="Times New Roman" panose="02020603050405020304" pitchFamily="18" charset="0"/>
                <a:cs typeface="Times New Roman" panose="02020603050405020304" pitchFamily="18" charset="0"/>
              </a:rPr>
              <a:t>Fundeni</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501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664AF1-0D72-5E4D-14ED-9F0AD98B6048}"/>
              </a:ext>
            </a:extLst>
          </p:cNvPr>
          <p:cNvSpPr>
            <a:spLocks noGrp="1"/>
          </p:cNvSpPr>
          <p:nvPr>
            <p:ph idx="1"/>
          </p:nvPr>
        </p:nvSpPr>
        <p:spPr>
          <a:xfrm>
            <a:off x="466412" y="981563"/>
            <a:ext cx="4839118" cy="5620204"/>
          </a:xfrm>
        </p:spPr>
        <p:txBody>
          <a:bodyPr/>
          <a:lstStyle/>
          <a:p>
            <a:pPr algn="just"/>
            <a:r>
              <a:rPr lang="en-US" dirty="0">
                <a:latin typeface="Times New Roman" panose="02020603050405020304" pitchFamily="18" charset="0"/>
                <a:cs typeface="Times New Roman" panose="02020603050405020304" pitchFamily="18" charset="0"/>
              </a:rPr>
              <a:t>Another project carried out by our school is </a:t>
            </a:r>
            <a:r>
              <a:rPr lang="en-US" b="1" dirty="0">
                <a:latin typeface="Times New Roman" panose="02020603050405020304" pitchFamily="18" charset="0"/>
                <a:cs typeface="Times New Roman" panose="02020603050405020304" pitchFamily="18" charset="0"/>
              </a:rPr>
              <a:t>”Let's bring spring into their souls!”, </a:t>
            </a:r>
            <a:r>
              <a:rPr lang="en-US" dirty="0">
                <a:latin typeface="Times New Roman" panose="02020603050405020304" pitchFamily="18" charset="0"/>
                <a:cs typeface="Times New Roman" panose="02020603050405020304" pitchFamily="18" charset="0"/>
              </a:rPr>
              <a:t>a project that has become a tradition in the school and in our community. The project consists of creating an artistic program at the school level, on the occasion of March 8th.</a:t>
            </a:r>
          </a:p>
        </p:txBody>
      </p:sp>
      <p:pic>
        <p:nvPicPr>
          <p:cNvPr id="5" name="Picture 4">
            <a:extLst>
              <a:ext uri="{FF2B5EF4-FFF2-40B4-BE49-F238E27FC236}">
                <a16:creationId xmlns:a16="http://schemas.microsoft.com/office/drawing/2014/main" id="{DAB8525F-4611-FCD3-B033-7AA550C50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449" y="1082047"/>
            <a:ext cx="6184139" cy="3478578"/>
          </a:xfrm>
          <a:prstGeom prst="rect">
            <a:avLst/>
          </a:prstGeom>
        </p:spPr>
      </p:pic>
    </p:spTree>
    <p:extLst>
      <p:ext uri="{BB962C8B-B14F-4D97-AF65-F5344CB8AC3E}">
        <p14:creationId xmlns:p14="http://schemas.microsoft.com/office/powerpoint/2010/main" val="2782087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F0F9FEE-1A47-D22C-2A2C-B9348BD8BC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220" y="227936"/>
            <a:ext cx="11469642" cy="6448536"/>
          </a:xfrm>
        </p:spPr>
      </p:pic>
    </p:spTree>
    <p:extLst>
      <p:ext uri="{BB962C8B-B14F-4D97-AF65-F5344CB8AC3E}">
        <p14:creationId xmlns:p14="http://schemas.microsoft.com/office/powerpoint/2010/main" val="413437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41679A7-9563-15C3-F842-F9586497B6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305" y="837182"/>
            <a:ext cx="4451419" cy="5935226"/>
          </a:xfrm>
        </p:spPr>
      </p:pic>
      <p:pic>
        <p:nvPicPr>
          <p:cNvPr id="9" name="Picture 8">
            <a:extLst>
              <a:ext uri="{FF2B5EF4-FFF2-40B4-BE49-F238E27FC236}">
                <a16:creationId xmlns:a16="http://schemas.microsoft.com/office/drawing/2014/main" id="{B3240F3A-440C-AC5F-48EC-1C6D89E8F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822" y="837182"/>
            <a:ext cx="4451418" cy="5935225"/>
          </a:xfrm>
          <a:prstGeom prst="rect">
            <a:avLst/>
          </a:prstGeom>
        </p:spPr>
      </p:pic>
      <p:sp>
        <p:nvSpPr>
          <p:cNvPr id="10" name="TextBox 9">
            <a:extLst>
              <a:ext uri="{FF2B5EF4-FFF2-40B4-BE49-F238E27FC236}">
                <a16:creationId xmlns:a16="http://schemas.microsoft.com/office/drawing/2014/main" id="{76381D00-595C-1687-FE7A-FA864A3B65BB}"/>
              </a:ext>
            </a:extLst>
          </p:cNvPr>
          <p:cNvSpPr txBox="1"/>
          <p:nvPr/>
        </p:nvSpPr>
        <p:spPr>
          <a:xfrm>
            <a:off x="624808" y="241160"/>
            <a:ext cx="7614841"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”Let's bring spring into their souls!”</a:t>
            </a:r>
            <a:endParaRPr lang="en-US" sz="2400" dirty="0"/>
          </a:p>
        </p:txBody>
      </p:sp>
    </p:spTree>
    <p:extLst>
      <p:ext uri="{BB962C8B-B14F-4D97-AF65-F5344CB8AC3E}">
        <p14:creationId xmlns:p14="http://schemas.microsoft.com/office/powerpoint/2010/main" val="357245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F4D70-46E2-7780-6085-7C3D915B0CB1}"/>
              </a:ext>
            </a:extLst>
          </p:cNvPr>
          <p:cNvSpPr>
            <a:spLocks noGrp="1"/>
          </p:cNvSpPr>
          <p:nvPr>
            <p:ph type="title"/>
          </p:nvPr>
        </p:nvSpPr>
        <p:spPr>
          <a:xfrm>
            <a:off x="848249" y="576142"/>
            <a:ext cx="8778072" cy="579420"/>
          </a:xfrm>
        </p:spPr>
        <p:txBody>
          <a:bodyPr>
            <a:noAutofit/>
          </a:bodyPr>
          <a:lstStyle/>
          <a:p>
            <a:r>
              <a:rPr lang="en-US" sz="3200" b="1" dirty="0">
                <a:latin typeface="Times New Roman" panose="02020603050405020304" pitchFamily="18" charset="0"/>
                <a:cs typeface="Times New Roman" panose="02020603050405020304" pitchFamily="18" charset="0"/>
              </a:rPr>
              <a:t>”Let's bring spring into their souls!”</a:t>
            </a:r>
            <a:endParaRPr lang="en-US" sz="3200" dirty="0"/>
          </a:p>
        </p:txBody>
      </p:sp>
      <p:pic>
        <p:nvPicPr>
          <p:cNvPr id="5" name="Content Placeholder 4">
            <a:extLst>
              <a:ext uri="{FF2B5EF4-FFF2-40B4-BE49-F238E27FC236}">
                <a16:creationId xmlns:a16="http://schemas.microsoft.com/office/drawing/2014/main" id="{1BD4F56C-65C7-7CEB-A47D-AD2A048448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921" y="1467059"/>
            <a:ext cx="5519894" cy="4139921"/>
          </a:xfrm>
        </p:spPr>
      </p:pic>
      <p:pic>
        <p:nvPicPr>
          <p:cNvPr id="7" name="Picture 6">
            <a:extLst>
              <a:ext uri="{FF2B5EF4-FFF2-40B4-BE49-F238E27FC236}">
                <a16:creationId xmlns:a16="http://schemas.microsoft.com/office/drawing/2014/main" id="{132EA766-6F30-4C2C-5080-B03C5B559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438" y="1467058"/>
            <a:ext cx="5519895" cy="4139921"/>
          </a:xfrm>
          <a:prstGeom prst="rect">
            <a:avLst/>
          </a:prstGeom>
        </p:spPr>
      </p:pic>
    </p:spTree>
    <p:extLst>
      <p:ext uri="{BB962C8B-B14F-4D97-AF65-F5344CB8AC3E}">
        <p14:creationId xmlns:p14="http://schemas.microsoft.com/office/powerpoint/2010/main" val="1052164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3BD6A-348B-BC4E-093F-970C52D184F0}"/>
              </a:ext>
            </a:extLst>
          </p:cNvPr>
          <p:cNvSpPr>
            <a:spLocks noGrp="1"/>
          </p:cNvSpPr>
          <p:nvPr>
            <p:ph type="title"/>
          </p:nvPr>
        </p:nvSpPr>
        <p:spPr>
          <a:xfrm>
            <a:off x="838200" y="545996"/>
            <a:ext cx="7903866" cy="539227"/>
          </a:xfrm>
        </p:spPr>
        <p:txBody>
          <a:bodyPr>
            <a:normAutofit fontScale="90000"/>
          </a:bodyPr>
          <a:lstStyle/>
          <a:p>
            <a:r>
              <a:rPr lang="en-US" sz="3600" b="1" dirty="0">
                <a:latin typeface="Times New Roman" panose="02020603050405020304" pitchFamily="18" charset="0"/>
                <a:cs typeface="Times New Roman" panose="02020603050405020304" pitchFamily="18" charset="0"/>
              </a:rPr>
              <a:t>”Let's bring spring into their souls!”</a:t>
            </a:r>
            <a:endParaRPr lang="en-US" sz="3600" dirty="0"/>
          </a:p>
        </p:txBody>
      </p:sp>
      <p:pic>
        <p:nvPicPr>
          <p:cNvPr id="5" name="Content Placeholder 4">
            <a:extLst>
              <a:ext uri="{FF2B5EF4-FFF2-40B4-BE49-F238E27FC236}">
                <a16:creationId xmlns:a16="http://schemas.microsoft.com/office/drawing/2014/main" id="{6902FD20-6635-4B7A-9A1D-39876F2A06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3277" y="1085221"/>
            <a:ext cx="4095541" cy="5460722"/>
          </a:xfrm>
        </p:spPr>
      </p:pic>
      <p:pic>
        <p:nvPicPr>
          <p:cNvPr id="7" name="Picture 6">
            <a:extLst>
              <a:ext uri="{FF2B5EF4-FFF2-40B4-BE49-F238E27FC236}">
                <a16:creationId xmlns:a16="http://schemas.microsoft.com/office/drawing/2014/main" id="{80B5E706-45EB-150A-0150-E09F846A0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3907" y="1085222"/>
            <a:ext cx="4095541" cy="5460721"/>
          </a:xfrm>
          <a:prstGeom prst="rect">
            <a:avLst/>
          </a:prstGeom>
        </p:spPr>
      </p:pic>
    </p:spTree>
    <p:extLst>
      <p:ext uri="{BB962C8B-B14F-4D97-AF65-F5344CB8AC3E}">
        <p14:creationId xmlns:p14="http://schemas.microsoft.com/office/powerpoint/2010/main" val="1680965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88A7D6-4F7A-AF54-BC3E-500190478C12}"/>
              </a:ext>
            </a:extLst>
          </p:cNvPr>
          <p:cNvSpPr>
            <a:spLocks noGrp="1"/>
          </p:cNvSpPr>
          <p:nvPr>
            <p:ph idx="1"/>
          </p:nvPr>
        </p:nvSpPr>
        <p:spPr>
          <a:xfrm>
            <a:off x="838200" y="1825625"/>
            <a:ext cx="10515600" cy="3922032"/>
          </a:xfrm>
        </p:spPr>
        <p:txBody>
          <a:bodyPr>
            <a:normAutofit/>
          </a:bodyPr>
          <a:lstStyle/>
          <a:p>
            <a:pPr algn="just">
              <a:lnSpc>
                <a:spcPct val="115000"/>
              </a:lnSpc>
              <a:spcAft>
                <a:spcPts val="800"/>
              </a:spcAft>
              <a:buNone/>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“Caravana </a:t>
            </a:r>
            <a:r>
              <a:rPr lang="en-US" sz="2000" b="1" kern="100" dirty="0" err="1">
                <a:effectLst/>
                <a:latin typeface="Times New Roman" panose="02020603050405020304" pitchFamily="18" charset="0"/>
                <a:ea typeface="Calibri" panose="020F0502020204030204" pitchFamily="34" charset="0"/>
                <a:cs typeface="Times New Roman" panose="02020603050405020304" pitchFamily="18" charset="0"/>
              </a:rPr>
              <a:t>Primaverii</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project aims to capitalize the traditions, contributes to the formation of the aesthetic and social side of the human personality, to the development of the taste for beauty and  it addresses both children and staff.  </a:t>
            </a:r>
          </a:p>
          <a:p>
            <a:pPr algn="just">
              <a:lnSpc>
                <a:spcPct val="115000"/>
              </a:lnSpc>
              <a:spcAft>
                <a:spcPts val="800"/>
              </a:spcAft>
              <a:buNone/>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“We support the Performance” </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is another educational program started in our institution, which respects the age of students with the aim of orienting them towards performance.</a:t>
            </a:r>
          </a:p>
          <a:p>
            <a:pPr algn="just">
              <a:lnSpc>
                <a:spcPct val="115000"/>
              </a:lnSpc>
              <a:spcAft>
                <a:spcPts val="800"/>
              </a:spcAft>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“Summer School” </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project is, first of all, a method of offering children an alternative activity for spending summer holiday. The idea of this project was born from the desire to help children, to help them learn to save their time, to spend time in a good way, to teach them to relate to teachers in a different way than the scholar one.</a:t>
            </a:r>
          </a:p>
        </p:txBody>
      </p:sp>
    </p:spTree>
    <p:extLst>
      <p:ext uri="{BB962C8B-B14F-4D97-AF65-F5344CB8AC3E}">
        <p14:creationId xmlns:p14="http://schemas.microsoft.com/office/powerpoint/2010/main" val="1587329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6D7DD9-02D0-25A5-D809-82FAC3775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13" y="726633"/>
            <a:ext cx="5982553" cy="5404731"/>
          </a:xfrm>
          <a:prstGeom prst="rect">
            <a:avLst/>
          </a:prstGeom>
        </p:spPr>
      </p:pic>
      <p:pic>
        <p:nvPicPr>
          <p:cNvPr id="11" name="Picture 10">
            <a:extLst>
              <a:ext uri="{FF2B5EF4-FFF2-40B4-BE49-F238E27FC236}">
                <a16:creationId xmlns:a16="http://schemas.microsoft.com/office/drawing/2014/main" id="{B2823056-7FB2-2692-DCBB-67215792A7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8531" y="525024"/>
            <a:ext cx="5807948" cy="5807948"/>
          </a:xfrm>
          <a:prstGeom prst="rect">
            <a:avLst/>
          </a:prstGeom>
        </p:spPr>
      </p:pic>
    </p:spTree>
    <p:extLst>
      <p:ext uri="{BB962C8B-B14F-4D97-AF65-F5344CB8AC3E}">
        <p14:creationId xmlns:p14="http://schemas.microsoft.com/office/powerpoint/2010/main" val="1353541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97084C-3DE1-E10D-FB28-716CF676CCCF}"/>
              </a:ext>
            </a:extLst>
          </p:cNvPr>
          <p:cNvSpPr>
            <a:spLocks noGrp="1"/>
          </p:cNvSpPr>
          <p:nvPr>
            <p:ph idx="1"/>
          </p:nvPr>
        </p:nvSpPr>
        <p:spPr>
          <a:xfrm>
            <a:off x="704222" y="891128"/>
            <a:ext cx="5391778" cy="4351338"/>
          </a:xfrm>
        </p:spPr>
        <p:txBody>
          <a:bodyPr>
            <a:normAutofit fontScale="92500"/>
          </a:bodyPr>
          <a:lstStyle/>
          <a:p>
            <a:pPr algn="just"/>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In order to improve the relationship between the family and the school, this year a national project was implemented. Developed in partnership with the local and the county institutions, this project would support the parents and the children, too. The title of the project is the </a:t>
            </a: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”Parents' School”</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and it lasts for a period of 4 months with the possibility of extension. It pursues an effective communication and relationship between school and family and helps parents to get to know their children better and ways to adapt them to school. The people who will provide training activities will be educators, teachers, professors, psychologists and school counselors.</a:t>
            </a:r>
          </a:p>
        </p:txBody>
      </p:sp>
      <p:pic>
        <p:nvPicPr>
          <p:cNvPr id="5" name="Picture 4">
            <a:extLst>
              <a:ext uri="{FF2B5EF4-FFF2-40B4-BE49-F238E27FC236}">
                <a16:creationId xmlns:a16="http://schemas.microsoft.com/office/drawing/2014/main" id="{11A77C46-1F88-15C1-A2A3-528AEF74CD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99683"/>
            <a:ext cx="5632101" cy="5632101"/>
          </a:xfrm>
          <a:prstGeom prst="rect">
            <a:avLst/>
          </a:prstGeom>
        </p:spPr>
      </p:pic>
    </p:spTree>
    <p:extLst>
      <p:ext uri="{BB962C8B-B14F-4D97-AF65-F5344CB8AC3E}">
        <p14:creationId xmlns:p14="http://schemas.microsoft.com/office/powerpoint/2010/main" val="3174240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7E6D3A-B08A-24F5-AA42-3E4D6E02AE4F}"/>
              </a:ext>
            </a:extLst>
          </p:cNvPr>
          <p:cNvSpPr>
            <a:spLocks noGrp="1"/>
          </p:cNvSpPr>
          <p:nvPr>
            <p:ph idx="1"/>
          </p:nvPr>
        </p:nvSpPr>
        <p:spPr>
          <a:xfrm>
            <a:off x="719207" y="754133"/>
            <a:ext cx="5009941" cy="5349733"/>
          </a:xfrm>
        </p:spPr>
        <p:txBody>
          <a:bodyPr>
            <a:normAutofit/>
          </a:bodyPr>
          <a:lstStyle/>
          <a:p>
            <a:pPr algn="just">
              <a:lnSpc>
                <a:spcPct val="115000"/>
              </a:lnSpc>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Our school has not benefited from any Erasmus project, but we are eager to participate in such a project. We believe it will be an useful and a constructive experience that will add value to our professional training.</a:t>
            </a:r>
          </a:p>
          <a:p>
            <a:pPr algn="just">
              <a:lnSpc>
                <a:spcPct val="115000"/>
              </a:lnSpc>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We have experience in implementing local and county projects, which have been successful and have contributed to promote the image of our school in the community.</a:t>
            </a:r>
          </a:p>
        </p:txBody>
      </p:sp>
      <p:pic>
        <p:nvPicPr>
          <p:cNvPr id="11" name="Picture 10">
            <a:extLst>
              <a:ext uri="{FF2B5EF4-FFF2-40B4-BE49-F238E27FC236}">
                <a16:creationId xmlns:a16="http://schemas.microsoft.com/office/drawing/2014/main" id="{759997F0-A21B-B296-4A4A-FBE672F92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2853" y="321546"/>
            <a:ext cx="4870475" cy="5989653"/>
          </a:xfrm>
          <a:prstGeom prst="rect">
            <a:avLst/>
          </a:prstGeom>
        </p:spPr>
      </p:pic>
    </p:spTree>
    <p:extLst>
      <p:ext uri="{BB962C8B-B14F-4D97-AF65-F5344CB8AC3E}">
        <p14:creationId xmlns:p14="http://schemas.microsoft.com/office/powerpoint/2010/main" val="1896308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9E4A0C4-824A-F92A-1A8F-3664F03DF1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5004" y="537190"/>
            <a:ext cx="10281991" cy="5783620"/>
          </a:xfrm>
        </p:spPr>
      </p:pic>
    </p:spTree>
    <p:extLst>
      <p:ext uri="{BB962C8B-B14F-4D97-AF65-F5344CB8AC3E}">
        <p14:creationId xmlns:p14="http://schemas.microsoft.com/office/powerpoint/2010/main" val="2363668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EB63E-12AA-DD07-01D7-859619B0443F}"/>
              </a:ext>
            </a:extLst>
          </p:cNvPr>
          <p:cNvSpPr>
            <a:spLocks noGrp="1"/>
          </p:cNvSpPr>
          <p:nvPr>
            <p:ph type="title"/>
          </p:nvPr>
        </p:nvSpPr>
        <p:spPr>
          <a:xfrm>
            <a:off x="358451" y="270588"/>
            <a:ext cx="7171353" cy="662473"/>
          </a:xfrm>
        </p:spPr>
        <p:txBody>
          <a:bodyPr>
            <a:normAutofit/>
          </a:bodyPr>
          <a:lstStyle/>
          <a:p>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Project 1: “Living sustainably is our future”</a:t>
            </a:r>
            <a:endParaRPr lang="en-US"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EC65268-5520-FA47-4F8B-8B215604D435}"/>
              </a:ext>
            </a:extLst>
          </p:cNvPr>
          <p:cNvSpPr>
            <a:spLocks noGrp="1"/>
          </p:cNvSpPr>
          <p:nvPr>
            <p:ph idx="1"/>
          </p:nvPr>
        </p:nvSpPr>
        <p:spPr>
          <a:xfrm>
            <a:off x="777552" y="974815"/>
            <a:ext cx="6369697" cy="5514392"/>
          </a:xfrm>
        </p:spPr>
        <p:txBody>
          <a:bodyPr>
            <a:noAutofit/>
          </a:bodyPr>
          <a:lstStyle/>
          <a:p>
            <a:pPr marL="0" indent="0" algn="just">
              <a:buNone/>
            </a:pP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Secondary School No. 2 </a:t>
            </a:r>
            <a:r>
              <a:rPr lang="en-US" sz="2200" b="1" kern="100" dirty="0" err="1">
                <a:effectLst/>
                <a:latin typeface="Times New Roman" panose="02020603050405020304" pitchFamily="18" charset="0"/>
                <a:ea typeface="Calibri" panose="020F0502020204030204" pitchFamily="34" charset="0"/>
                <a:cs typeface="Times New Roman" panose="02020603050405020304" pitchFamily="18" charset="0"/>
              </a:rPr>
              <a:t>Fundeni</a:t>
            </a: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together with </a:t>
            </a:r>
            <a:r>
              <a:rPr lang="en-US" sz="2200" b="1" kern="100" dirty="0" err="1">
                <a:effectLst/>
                <a:latin typeface="Times New Roman" panose="02020603050405020304" pitchFamily="18" charset="0"/>
                <a:ea typeface="Calibri" panose="020F0502020204030204" pitchFamily="34" charset="0"/>
                <a:cs typeface="Times New Roman" panose="02020603050405020304" pitchFamily="18" charset="0"/>
              </a:rPr>
              <a:t>Szkola</a:t>
            </a: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00" dirty="0" err="1">
                <a:effectLst/>
                <a:latin typeface="Times New Roman" panose="02020603050405020304" pitchFamily="18" charset="0"/>
                <a:ea typeface="Calibri" panose="020F0502020204030204" pitchFamily="34" charset="0"/>
                <a:cs typeface="Times New Roman" panose="02020603050405020304" pitchFamily="18" charset="0"/>
              </a:rPr>
              <a:t>Podstawowa</a:t>
            </a: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 no. 1 </a:t>
            </a:r>
            <a:r>
              <a:rPr lang="en-US" sz="2200" b="1" kern="100" dirty="0" err="1">
                <a:effectLst/>
                <a:latin typeface="Times New Roman" panose="02020603050405020304" pitchFamily="18" charset="0"/>
                <a:ea typeface="Calibri" panose="020F0502020204030204" pitchFamily="34" charset="0"/>
                <a:cs typeface="Times New Roman" panose="02020603050405020304" pitchFamily="18" charset="0"/>
              </a:rPr>
              <a:t>im</a:t>
            </a: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 Adama </a:t>
            </a:r>
            <a:r>
              <a:rPr lang="en-US" sz="2200" b="1" kern="100" dirty="0" err="1">
                <a:effectLst/>
                <a:latin typeface="Times New Roman" panose="02020603050405020304" pitchFamily="18" charset="0"/>
                <a:ea typeface="Calibri" panose="020F0502020204030204" pitchFamily="34" charset="0"/>
                <a:cs typeface="Times New Roman" panose="02020603050405020304" pitchFamily="18" charset="0"/>
              </a:rPr>
              <a:t>Borysa</a:t>
            </a: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 from Poland </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and </a:t>
            </a: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Necip Fazıl </a:t>
            </a:r>
            <a:r>
              <a:rPr lang="en-US" sz="2200" b="1" kern="100" dirty="0" err="1">
                <a:effectLst/>
                <a:latin typeface="Times New Roman" panose="02020603050405020304" pitchFamily="18" charset="0"/>
                <a:ea typeface="Calibri" panose="020F0502020204030204" pitchFamily="34" charset="0"/>
                <a:cs typeface="Times New Roman" panose="02020603050405020304" pitchFamily="18" charset="0"/>
              </a:rPr>
              <a:t>Kısakürek</a:t>
            </a: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00" dirty="0" err="1">
                <a:effectLst/>
                <a:latin typeface="Times New Roman" panose="02020603050405020304" pitchFamily="18" charset="0"/>
                <a:ea typeface="Calibri" panose="020F0502020204030204" pitchFamily="34" charset="0"/>
                <a:cs typeface="Times New Roman" panose="02020603050405020304" pitchFamily="18" charset="0"/>
              </a:rPr>
              <a:t>Ortaokulu</a:t>
            </a: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 from Turkey </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established an </a:t>
            </a: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Erasmus+KA210-SCH </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Small-scale partnerships called </a:t>
            </a: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”Living sustainably is our future” </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in school education: </a:t>
            </a:r>
          </a:p>
          <a:p>
            <a:pPr marL="0" indent="0" algn="just">
              <a:buNone/>
            </a:pP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This environmental partnership  raised awareness and produced positive changes in student attitudes through a series of activities that required active engagement and citizenship. </a:t>
            </a:r>
          </a:p>
          <a:p>
            <a:pPr marL="0" indent="0" algn="just">
              <a:buNone/>
            </a:pP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The </a:t>
            </a: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main goal </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of the project is to </a:t>
            </a: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educate students in the spirit of protecting the environment and promoting a sustainable way of life</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With the support of this Erasmus+ project, today's students will become tomorrow's responsible adults, citizens who will tackle the problem of waste management and acquire knowledge about real-life concepts in environmental management.</a:t>
            </a:r>
          </a:p>
          <a:p>
            <a:endParaRPr lang="en-US" sz="2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EC543BD-51CE-99AC-FB1B-F002E7EB3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9803" y="368792"/>
            <a:ext cx="4077479" cy="6120415"/>
          </a:xfrm>
          <a:prstGeom prst="rect">
            <a:avLst/>
          </a:prstGeom>
        </p:spPr>
      </p:pic>
    </p:spTree>
    <p:extLst>
      <p:ext uri="{BB962C8B-B14F-4D97-AF65-F5344CB8AC3E}">
        <p14:creationId xmlns:p14="http://schemas.microsoft.com/office/powerpoint/2010/main" val="455870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E3EB289-9191-9E8D-9EE2-9CB1C0CAED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6316" y="341181"/>
            <a:ext cx="10259367" cy="6383216"/>
          </a:xfrm>
        </p:spPr>
      </p:pic>
    </p:spTree>
    <p:extLst>
      <p:ext uri="{BB962C8B-B14F-4D97-AF65-F5344CB8AC3E}">
        <p14:creationId xmlns:p14="http://schemas.microsoft.com/office/powerpoint/2010/main" val="146955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30BCEF-9453-8B81-24B7-5A93CB5F1EF3}"/>
              </a:ext>
            </a:extLst>
          </p:cNvPr>
          <p:cNvSpPr>
            <a:spLocks noGrp="1"/>
          </p:cNvSpPr>
          <p:nvPr>
            <p:ph idx="1"/>
          </p:nvPr>
        </p:nvSpPr>
        <p:spPr>
          <a:xfrm>
            <a:off x="757813" y="810741"/>
            <a:ext cx="10929690" cy="4948928"/>
          </a:xfrm>
        </p:spPr>
        <p:txBody>
          <a:bodyPr>
            <a:normAutofit/>
          </a:bodyPr>
          <a:lstStyle/>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We will strive for this international project to be a success: we will promote the project so that the school teachers, students, parents and local authorities know the specifics of the project and its benefits, we will permanently discuss the project results at school and the community level, we will create in the school a database with information and examples of good practice obtained within the project, resources to which all teachers of the school and the 2 kindergartens will have access. </a:t>
            </a:r>
            <a:endParaRPr lang="ro-RO"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endParaRPr lang="ro-RO"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After each project activity, the teachers involved will meet with their colleagues and share their good practice models, we will also keep a journal of the project and we will realize informative materials about the project such as brochures, leaflets, informative panels with data and representative photos.</a:t>
            </a:r>
          </a:p>
          <a:p>
            <a:pPr algn="just"/>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6574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64D57B-BA31-0886-2474-45B858435CF5}"/>
              </a:ext>
            </a:extLst>
          </p:cNvPr>
          <p:cNvSpPr>
            <a:spLocks noGrp="1"/>
          </p:cNvSpPr>
          <p:nvPr>
            <p:ph idx="1"/>
          </p:nvPr>
        </p:nvSpPr>
        <p:spPr>
          <a:xfrm>
            <a:off x="838200" y="971515"/>
            <a:ext cx="10515600" cy="4351338"/>
          </a:xfrm>
        </p:spPr>
        <p:txBody>
          <a:bodyPr>
            <a:normAutofit fontScale="92500" lnSpcReduction="20000"/>
          </a:bodyPr>
          <a:lstStyle/>
          <a:p>
            <a:pPr algn="just">
              <a:lnSpc>
                <a:spcPct val="115000"/>
              </a:lnSpc>
              <a:spcAft>
                <a:spcPts val="800"/>
              </a:spcAft>
              <a:buNone/>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The key people in charge of running the project in the school will be:</a:t>
            </a:r>
          </a:p>
          <a:p>
            <a:pPr algn="just">
              <a:lnSpc>
                <a:spcPct val="115000"/>
              </a:lnSpc>
              <a:spcAft>
                <a:spcPts val="800"/>
              </a:spcAft>
              <a:buNone/>
            </a:pPr>
            <a:r>
              <a:rPr lang="en-US" sz="2000" b="1" kern="100" dirty="0" err="1">
                <a:effectLst/>
                <a:latin typeface="Times New Roman" panose="02020603050405020304" pitchFamily="18" charset="0"/>
                <a:ea typeface="Calibri" panose="020F0502020204030204" pitchFamily="34" charset="0"/>
                <a:cs typeface="Times New Roman" panose="02020603050405020304" pitchFamily="18" charset="0"/>
              </a:rPr>
              <a:t>Stupineanu</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 Claudia</a:t>
            </a:r>
            <a:r>
              <a:rPr lang="ro-RO"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2000" kern="100" dirty="0" err="1">
                <a:latin typeface="Times New Roman" panose="02020603050405020304" pitchFamily="18" charset="0"/>
                <a:ea typeface="Calibri" panose="020F0502020204030204" pitchFamily="34" charset="0"/>
                <a:cs typeface="Times New Roman" panose="02020603050405020304" pitchFamily="18" charset="0"/>
              </a:rPr>
              <a:t>School</a:t>
            </a:r>
            <a:r>
              <a:rPr lang="ro-RO" sz="2000" kern="100" dirty="0">
                <a:latin typeface="Times New Roman" panose="02020603050405020304" pitchFamily="18" charset="0"/>
                <a:ea typeface="Calibri" panose="020F0502020204030204" pitchFamily="34" charset="0"/>
                <a:cs typeface="Times New Roman" panose="02020603050405020304" pitchFamily="18" charset="0"/>
              </a:rPr>
              <a:t> principal</a:t>
            </a:r>
            <a:endParaRPr lang="ro-RO"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buNone/>
            </a:pPr>
            <a:r>
              <a:rPr lang="en-US" sz="2000" b="1" kern="100" dirty="0" err="1">
                <a:effectLst/>
                <a:latin typeface="Times New Roman" panose="02020603050405020304" pitchFamily="18" charset="0"/>
                <a:ea typeface="Calibri" panose="020F0502020204030204" pitchFamily="34" charset="0"/>
                <a:cs typeface="Times New Roman" panose="02020603050405020304" pitchFamily="18" charset="0"/>
              </a:rPr>
              <a:t>Piclisan</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 Teodora</a:t>
            </a:r>
            <a:r>
              <a:rPr lang="ro-RO"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2000" kern="100" dirty="0" err="1">
                <a:effectLst/>
                <a:latin typeface="Times New Roman" panose="02020603050405020304" pitchFamily="18" charset="0"/>
                <a:ea typeface="Calibri" panose="020F0502020204030204" pitchFamily="34" charset="0"/>
                <a:cs typeface="Times New Roman" panose="02020603050405020304" pitchFamily="18" charset="0"/>
              </a:rPr>
              <a:t>School</a:t>
            </a:r>
            <a:r>
              <a:rPr lang="ro-RO" sz="2000" kern="100" dirty="0">
                <a:effectLst/>
                <a:latin typeface="Times New Roman" panose="02020603050405020304" pitchFamily="18" charset="0"/>
                <a:ea typeface="Calibri" panose="020F0502020204030204" pitchFamily="34" charset="0"/>
                <a:cs typeface="Times New Roman" panose="02020603050405020304" pitchFamily="18" charset="0"/>
              </a:rPr>
              <a:t> V</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ice</a:t>
            </a:r>
            <a:r>
              <a:rPr lang="ro-RO" sz="2000" kern="100" dirty="0">
                <a:effectLst/>
                <a:latin typeface="Times New Roman" panose="02020603050405020304" pitchFamily="18" charset="0"/>
                <a:ea typeface="Calibri" panose="020F0502020204030204" pitchFamily="34" charset="0"/>
                <a:cs typeface="Times New Roman" panose="02020603050405020304" pitchFamily="18" charset="0"/>
              </a:rPr>
              <a:t>-principal</a:t>
            </a:r>
          </a:p>
          <a:p>
            <a:pPr algn="just">
              <a:lnSpc>
                <a:spcPct val="115000"/>
              </a:lnSpc>
              <a:spcAft>
                <a:spcPts val="800"/>
              </a:spcAft>
              <a:buNone/>
            </a:pPr>
            <a:r>
              <a:rPr lang="en-US" sz="2000" b="1" kern="100" dirty="0" err="1">
                <a:effectLst/>
                <a:latin typeface="Times New Roman" panose="02020603050405020304" pitchFamily="18" charset="0"/>
                <a:ea typeface="Calibri" panose="020F0502020204030204" pitchFamily="34" charset="0"/>
                <a:cs typeface="Times New Roman" panose="02020603050405020304" pitchFamily="18" charset="0"/>
              </a:rPr>
              <a:t>Ciuperc</a:t>
            </a:r>
            <a:r>
              <a:rPr lang="ro-RO" sz="2000" b="1" kern="100" dirty="0">
                <a:effectLst/>
                <a:latin typeface="Times New Roman" panose="02020603050405020304" pitchFamily="18" charset="0"/>
                <a:ea typeface="Calibri" panose="020F0502020204030204" pitchFamily="34" charset="0"/>
                <a:cs typeface="Times New Roman" panose="02020603050405020304" pitchFamily="18" charset="0"/>
              </a:rPr>
              <a:t>ă</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 Alina</a:t>
            </a:r>
            <a:r>
              <a:rPr lang="ro-RO"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English teacher</a:t>
            </a:r>
            <a:endParaRPr lang="ro-RO"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buNone/>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Roxana Marinescu </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2000" kern="100" dirty="0">
                <a:effectLst/>
                <a:latin typeface="Times New Roman" panose="02020603050405020304" pitchFamily="18" charset="0"/>
                <a:ea typeface="Calibri" panose="020F0502020204030204" pitchFamily="34" charset="0"/>
                <a:cs typeface="Times New Roman" panose="02020603050405020304" pitchFamily="18" charset="0"/>
              </a:rPr>
              <a:t>P</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rimary</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teacher</a:t>
            </a:r>
            <a:endParaRPr lang="ro-RO"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buNone/>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Magda Costache</a:t>
            </a:r>
            <a:r>
              <a:rPr lang="ro-RO"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2000" kern="100" dirty="0">
                <a:effectLst/>
                <a:latin typeface="Times New Roman" panose="02020603050405020304" pitchFamily="18" charset="0"/>
                <a:ea typeface="Calibri" panose="020F0502020204030204" pitchFamily="34" charset="0"/>
                <a:cs typeface="Times New Roman" panose="02020603050405020304" pitchFamily="18" charset="0"/>
              </a:rPr>
              <a:t>P</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rimary</a:t>
            </a:r>
            <a:r>
              <a:rPr lang="ro-RO"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teacher</a:t>
            </a:r>
          </a:p>
          <a:p>
            <a:pPr marL="0" indent="0" algn="just">
              <a:lnSpc>
                <a:spcPct val="115000"/>
              </a:lnSpc>
              <a:spcAft>
                <a:spcPts val="800"/>
              </a:spcAft>
              <a:buNone/>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We want to be part of this project because we want to improve the pedagogical skills of our teachers and students. The participation of our teachers in this experience will increase the quality of the instructive-educational process, will create a support network between our teachers and the teachers from the partner schools</a:t>
            </a:r>
            <a:r>
              <a:rPr lang="ro-RO" sz="20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6647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C92DB27-6470-3B80-7A47-5F47C0DED6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829" y="760500"/>
            <a:ext cx="5801784" cy="4351338"/>
          </a:xfrm>
        </p:spPr>
      </p:pic>
      <p:pic>
        <p:nvPicPr>
          <p:cNvPr id="11" name="Picture 10">
            <a:extLst>
              <a:ext uri="{FF2B5EF4-FFF2-40B4-BE49-F238E27FC236}">
                <a16:creationId xmlns:a16="http://schemas.microsoft.com/office/drawing/2014/main" id="{12B46B71-051B-3341-BA78-CDA739403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6389" y="760500"/>
            <a:ext cx="5801783" cy="4351338"/>
          </a:xfrm>
          <a:prstGeom prst="rect">
            <a:avLst/>
          </a:prstGeom>
        </p:spPr>
      </p:pic>
    </p:spTree>
    <p:extLst>
      <p:ext uri="{BB962C8B-B14F-4D97-AF65-F5344CB8AC3E}">
        <p14:creationId xmlns:p14="http://schemas.microsoft.com/office/powerpoint/2010/main" val="97231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432E03F-43EB-28BC-113D-BEFD2DE962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414" y="272788"/>
            <a:ext cx="11212350" cy="6312423"/>
          </a:xfrm>
        </p:spPr>
      </p:pic>
    </p:spTree>
    <p:extLst>
      <p:ext uri="{BB962C8B-B14F-4D97-AF65-F5344CB8AC3E}">
        <p14:creationId xmlns:p14="http://schemas.microsoft.com/office/powerpoint/2010/main" val="224058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1DECB9C-685A-AB07-A6EA-494AA602BE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6655" y="336330"/>
            <a:ext cx="10118690" cy="6442841"/>
          </a:xfrm>
        </p:spPr>
      </p:pic>
    </p:spTree>
    <p:extLst>
      <p:ext uri="{BB962C8B-B14F-4D97-AF65-F5344CB8AC3E}">
        <p14:creationId xmlns:p14="http://schemas.microsoft.com/office/powerpoint/2010/main" val="330675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8D795-5FF9-0E17-81FE-CBF20C627A49}"/>
              </a:ext>
            </a:extLst>
          </p:cNvPr>
          <p:cNvSpPr>
            <a:spLocks noGrp="1"/>
          </p:cNvSpPr>
          <p:nvPr>
            <p:ph type="title"/>
          </p:nvPr>
        </p:nvSpPr>
        <p:spPr>
          <a:xfrm>
            <a:off x="838200" y="365125"/>
            <a:ext cx="10515600" cy="720097"/>
          </a:xfrm>
        </p:spPr>
        <p:txBody>
          <a:bodyPr>
            <a:normAutofit/>
          </a:bodyPr>
          <a:lstStyle/>
          <a:p>
            <a:r>
              <a:rPr lang="ro-RO" sz="2800" b="1" dirty="0">
                <a:latin typeface="Times New Roman" panose="02020603050405020304" pitchFamily="18" charset="0"/>
                <a:cs typeface="Times New Roman" panose="02020603050405020304" pitchFamily="18" charset="0"/>
              </a:rPr>
              <a:t>2. PROJECT </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“Europe and Its Values Through the Eyes of a Child</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98FB02D-52C6-7D94-8444-D3496985E5E0}"/>
              </a:ext>
            </a:extLst>
          </p:cNvPr>
          <p:cNvSpPr>
            <a:spLocks noGrp="1"/>
          </p:cNvSpPr>
          <p:nvPr>
            <p:ph idx="1"/>
          </p:nvPr>
        </p:nvSpPr>
        <p:spPr>
          <a:xfrm>
            <a:off x="5906945" y="1487157"/>
            <a:ext cx="5026309" cy="4607167"/>
          </a:xfrm>
        </p:spPr>
        <p:txBody>
          <a:bodyPr>
            <a:normAutofit lnSpcReduction="10000"/>
          </a:bodyPr>
          <a:lstStyle/>
          <a:p>
            <a:pPr algn="just"/>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The Erasmus+ project </a:t>
            </a:r>
            <a:r>
              <a:rPr lang="en-US" b="1" kern="100" dirty="0">
                <a:effectLst/>
                <a:latin typeface="Times New Roman" panose="02020603050405020304" pitchFamily="18" charset="0"/>
                <a:ea typeface="Calibri" panose="020F0502020204030204" pitchFamily="34" charset="0"/>
                <a:cs typeface="Times New Roman" panose="02020603050405020304" pitchFamily="18" charset="0"/>
              </a:rPr>
              <a:t>“Europe and Its Values Through the Eyes of a Child”</a:t>
            </a: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 is an educational initiative developed by </a:t>
            </a:r>
            <a:r>
              <a:rPr lang="en-US" b="1" kern="100" dirty="0" err="1">
                <a:effectLst/>
                <a:latin typeface="Times New Roman" panose="02020603050405020304" pitchFamily="18" charset="0"/>
                <a:ea typeface="Calibri" panose="020F0502020204030204" pitchFamily="34" charset="0"/>
                <a:cs typeface="Times New Roman" panose="02020603050405020304" pitchFamily="18" charset="0"/>
              </a:rPr>
              <a:t>Școala</a:t>
            </a:r>
            <a:r>
              <a:rPr lang="en-US"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kern="100" dirty="0" err="1">
                <a:effectLst/>
                <a:latin typeface="Times New Roman" panose="02020603050405020304" pitchFamily="18" charset="0"/>
                <a:ea typeface="Calibri" panose="020F0502020204030204" pitchFamily="34" charset="0"/>
                <a:cs typeface="Times New Roman" panose="02020603050405020304" pitchFamily="18" charset="0"/>
              </a:rPr>
              <a:t>Gimnazială</a:t>
            </a:r>
            <a:r>
              <a:rPr lang="en-US" b="1" kern="100" dirty="0">
                <a:effectLst/>
                <a:latin typeface="Times New Roman" panose="02020603050405020304" pitchFamily="18" charset="0"/>
                <a:ea typeface="Calibri" panose="020F0502020204030204" pitchFamily="34" charset="0"/>
                <a:cs typeface="Times New Roman" panose="02020603050405020304" pitchFamily="18" charset="0"/>
              </a:rPr>
              <a:t> Nr. 2 </a:t>
            </a:r>
            <a:r>
              <a:rPr lang="en-US" b="1" kern="100" dirty="0" err="1">
                <a:effectLst/>
                <a:latin typeface="Times New Roman" panose="02020603050405020304" pitchFamily="18" charset="0"/>
                <a:ea typeface="Calibri" panose="020F0502020204030204" pitchFamily="34" charset="0"/>
                <a:cs typeface="Times New Roman" panose="02020603050405020304" pitchFamily="18" charset="0"/>
              </a:rPr>
              <a:t>Fundeni</a:t>
            </a: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 aimed at promoting the inclusion of students from disadvantaged backgrounds through educational exchanges and intercultural experiences involving both teachers and students.</a:t>
            </a:r>
          </a:p>
          <a:p>
            <a:pPr algn="just"/>
            <a:endParaRPr 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3B9CA9E-F075-CBF5-9C43-FA26A8D49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3677" y="1085222"/>
            <a:ext cx="4343268" cy="4877359"/>
          </a:xfrm>
          <a:prstGeom prst="rect">
            <a:avLst/>
          </a:prstGeom>
        </p:spPr>
      </p:pic>
    </p:spTree>
    <p:extLst>
      <p:ext uri="{BB962C8B-B14F-4D97-AF65-F5344CB8AC3E}">
        <p14:creationId xmlns:p14="http://schemas.microsoft.com/office/powerpoint/2010/main" val="619880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E159BA-DF28-8078-24CB-D517CA17898E}"/>
              </a:ext>
            </a:extLst>
          </p:cNvPr>
          <p:cNvSpPr>
            <a:spLocks noGrp="1"/>
          </p:cNvSpPr>
          <p:nvPr>
            <p:ph idx="1"/>
          </p:nvPr>
        </p:nvSpPr>
        <p:spPr>
          <a:xfrm>
            <a:off x="838200" y="1333256"/>
            <a:ext cx="10515600" cy="4351338"/>
          </a:xfrm>
        </p:spPr>
        <p:txBody>
          <a:bodyPr>
            <a:normAutofit/>
          </a:bodyPr>
          <a:lstStyle/>
          <a:p>
            <a:pPr algn="just">
              <a:lnSpc>
                <a:spcPct val="115000"/>
              </a:lnSpc>
              <a:spcAft>
                <a:spcPts val="800"/>
              </a:spcAft>
              <a:buNone/>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Within the project, teachers will participate in three types of international mobilities:</a:t>
            </a:r>
          </a:p>
          <a:p>
            <a:pPr algn="just">
              <a:lnSpc>
                <a:spcPct val="115000"/>
              </a:lnSpc>
              <a:spcAft>
                <a:spcPts val="800"/>
              </a:spcAft>
              <a:buNone/>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800"/>
              </a:spcAft>
              <a:buNone/>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Job shadowing in Malta</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to observe effective strategies for inclusion and anti-bullying in European schools;</a:t>
            </a:r>
          </a:p>
          <a:p>
            <a:pPr algn="just">
              <a:lnSpc>
                <a:spcPct val="115000"/>
              </a:lnSpc>
              <a:spcAft>
                <a:spcPts val="800"/>
              </a:spcAft>
              <a:buNone/>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Structured courses in Finland</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focused on innovative teaching methods, emotional support, and overall well-being in the school environment;</a:t>
            </a:r>
          </a:p>
          <a:p>
            <a:pPr marL="0" indent="0" algn="just">
              <a:lnSpc>
                <a:spcPct val="115000"/>
              </a:lnSpc>
              <a:spcAft>
                <a:spcPts val="800"/>
              </a:spcAft>
              <a:buNone/>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A mobility with students to Lecce, Italy</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where joint activities with international peers will promote cultural exchange, cooperation, and European values.</a:t>
            </a: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1145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DF45451-D981-A889-33F6-04CB89AB25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155" y="1308997"/>
            <a:ext cx="5724480" cy="4293360"/>
          </a:xfrm>
        </p:spPr>
      </p:pic>
      <p:pic>
        <p:nvPicPr>
          <p:cNvPr id="7" name="Picture 6">
            <a:extLst>
              <a:ext uri="{FF2B5EF4-FFF2-40B4-BE49-F238E27FC236}">
                <a16:creationId xmlns:a16="http://schemas.microsoft.com/office/drawing/2014/main" id="{0025FD93-89BB-2F88-4AED-4E70970CA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367" y="1308996"/>
            <a:ext cx="5724480" cy="4293359"/>
          </a:xfrm>
          <a:prstGeom prst="rect">
            <a:avLst/>
          </a:prstGeom>
        </p:spPr>
      </p:pic>
    </p:spTree>
    <p:extLst>
      <p:ext uri="{BB962C8B-B14F-4D97-AF65-F5344CB8AC3E}">
        <p14:creationId xmlns:p14="http://schemas.microsoft.com/office/powerpoint/2010/main" val="1787354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F68B-5F68-68EE-A0BE-1D92BF86C673}"/>
              </a:ext>
            </a:extLst>
          </p:cNvPr>
          <p:cNvSpPr>
            <a:spLocks noGrp="1"/>
          </p:cNvSpPr>
          <p:nvPr>
            <p:ph type="title"/>
          </p:nvPr>
        </p:nvSpPr>
        <p:spPr>
          <a:xfrm>
            <a:off x="838200" y="777108"/>
            <a:ext cx="10515600" cy="689952"/>
          </a:xfrm>
        </p:spPr>
        <p:txBody>
          <a:bodyPr>
            <a:normAutofit/>
          </a:bodyPr>
          <a:lstStyle/>
          <a:p>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“Europe and Its Values Through the Eyes of a Child</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p>
        </p:txBody>
      </p:sp>
      <p:sp>
        <p:nvSpPr>
          <p:cNvPr id="3" name="Content Placeholder 2">
            <a:extLst>
              <a:ext uri="{FF2B5EF4-FFF2-40B4-BE49-F238E27FC236}">
                <a16:creationId xmlns:a16="http://schemas.microsoft.com/office/drawing/2014/main" id="{1DDDE9FC-DB5B-ECD0-DE45-1BBD14A2483D}"/>
              </a:ext>
            </a:extLst>
          </p:cNvPr>
          <p:cNvSpPr>
            <a:spLocks noGrp="1"/>
          </p:cNvSpPr>
          <p:nvPr>
            <p:ph idx="1"/>
          </p:nvPr>
        </p:nvSpPr>
        <p:spPr/>
        <p:txBody>
          <a:bodyPr>
            <a:normAutofit/>
          </a:bodyPr>
          <a:lstStyle/>
          <a:p>
            <a:pPr algn="just">
              <a:lnSpc>
                <a:spcPct val="115000"/>
              </a:lnSpc>
              <a:spcAft>
                <a:spcPts val="800"/>
              </a:spcAft>
              <a:buNone/>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The project aims to:</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buNone/>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Improve the well-being of students and teachers in school;</a:t>
            </a:r>
          </a:p>
          <a:p>
            <a:pPr algn="just">
              <a:lnSpc>
                <a:spcPct val="115000"/>
              </a:lnSpc>
              <a:spcAft>
                <a:spcPts val="800"/>
              </a:spcAft>
              <a:buNone/>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Identify and implement effective strategies for school inclusion and bullying prevention;</a:t>
            </a:r>
          </a:p>
          <a:p>
            <a:pPr algn="just">
              <a:lnSpc>
                <a:spcPct val="115000"/>
              </a:lnSpc>
              <a:spcAft>
                <a:spcPts val="800"/>
              </a:spcAft>
              <a:buNone/>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Encourage active student participation in school life and in the community, regardless of socio-economic status;</a:t>
            </a:r>
          </a:p>
          <a:p>
            <a:pPr marL="0" indent="0" algn="just">
              <a:lnSpc>
                <a:spcPct val="115000"/>
              </a:lnSpc>
              <a:spcAft>
                <a:spcPts val="800"/>
              </a:spcAft>
              <a:buNone/>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Develop responsible, empathetic, and open-minded European citizens.</a:t>
            </a:r>
          </a:p>
          <a:p>
            <a:pPr marL="0" indent="0">
              <a:buNone/>
            </a:pP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228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BA1A10-1E63-15AD-3D9F-37F87DE4C1B7}"/>
              </a:ext>
            </a:extLst>
          </p:cNvPr>
          <p:cNvSpPr>
            <a:spLocks noGrp="1"/>
          </p:cNvSpPr>
          <p:nvPr>
            <p:ph idx="1"/>
          </p:nvPr>
        </p:nvSpPr>
        <p:spPr>
          <a:xfrm>
            <a:off x="334347" y="556662"/>
            <a:ext cx="11216952" cy="1897289"/>
          </a:xfrm>
        </p:spPr>
        <p:txBody>
          <a:bodyPr>
            <a:normAutofit/>
          </a:bodyPr>
          <a:lstStyle/>
          <a:p>
            <a:pPr marL="0" indent="0" algn="just">
              <a:buNone/>
            </a:pPr>
            <a:r>
              <a:rPr lang="en-US" dirty="0">
                <a:latin typeface="Times New Roman" panose="02020603050405020304" pitchFamily="18" charset="0"/>
                <a:cs typeface="Times New Roman" panose="02020603050405020304" pitchFamily="18" charset="0"/>
              </a:rPr>
              <a:t>Planned activities were carried out, implemented at the local and international level, which will positively influence the beneficiaries to reflect critically on environmental problems, to inspire them to identify practical solutions that they can further transfer to the family, school and community.</a:t>
            </a:r>
          </a:p>
        </p:txBody>
      </p:sp>
      <p:pic>
        <p:nvPicPr>
          <p:cNvPr id="13" name="Picture 12">
            <a:extLst>
              <a:ext uri="{FF2B5EF4-FFF2-40B4-BE49-F238E27FC236}">
                <a16:creationId xmlns:a16="http://schemas.microsoft.com/office/drawing/2014/main" id="{56269D44-6512-4EE2-6FCA-39EAEDA879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370" y="2519265"/>
            <a:ext cx="4627984" cy="3470988"/>
          </a:xfrm>
          <a:prstGeom prst="rect">
            <a:avLst/>
          </a:prstGeom>
        </p:spPr>
      </p:pic>
      <p:pic>
        <p:nvPicPr>
          <p:cNvPr id="19" name="Picture 18">
            <a:extLst>
              <a:ext uri="{FF2B5EF4-FFF2-40B4-BE49-F238E27FC236}">
                <a16:creationId xmlns:a16="http://schemas.microsoft.com/office/drawing/2014/main" id="{C598F2F0-2BE3-6594-F0B8-ACDA1CECF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443" y="2453951"/>
            <a:ext cx="1953395" cy="3470988"/>
          </a:xfrm>
          <a:prstGeom prst="rect">
            <a:avLst/>
          </a:prstGeom>
        </p:spPr>
      </p:pic>
      <p:pic>
        <p:nvPicPr>
          <p:cNvPr id="23" name="Picture 22">
            <a:extLst>
              <a:ext uri="{FF2B5EF4-FFF2-40B4-BE49-F238E27FC236}">
                <a16:creationId xmlns:a16="http://schemas.microsoft.com/office/drawing/2014/main" id="{54FE8C60-4441-22AD-4DD1-274180B09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0865" y="2486608"/>
            <a:ext cx="4715069" cy="3536302"/>
          </a:xfrm>
          <a:prstGeom prst="rect">
            <a:avLst/>
          </a:prstGeom>
        </p:spPr>
      </p:pic>
    </p:spTree>
    <p:extLst>
      <p:ext uri="{BB962C8B-B14F-4D97-AF65-F5344CB8AC3E}">
        <p14:creationId xmlns:p14="http://schemas.microsoft.com/office/powerpoint/2010/main" val="3508250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7573F-DDE5-EC47-5A17-3C4351B926C1}"/>
              </a:ext>
            </a:extLst>
          </p:cNvPr>
          <p:cNvSpPr>
            <a:spLocks noGrp="1"/>
          </p:cNvSpPr>
          <p:nvPr>
            <p:ph type="title"/>
          </p:nvPr>
        </p:nvSpPr>
        <p:spPr>
          <a:xfrm>
            <a:off x="838200" y="365125"/>
            <a:ext cx="10515600" cy="609565"/>
          </a:xfrm>
        </p:spPr>
        <p:txBody>
          <a:bodyPr>
            <a:normAutofit/>
          </a:bodyPr>
          <a:lstStyle/>
          <a:p>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“Europe and Its Values Through the Eyes of a Child</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p>
        </p:txBody>
      </p:sp>
      <p:sp>
        <p:nvSpPr>
          <p:cNvPr id="3" name="Content Placeholder 2">
            <a:extLst>
              <a:ext uri="{FF2B5EF4-FFF2-40B4-BE49-F238E27FC236}">
                <a16:creationId xmlns:a16="http://schemas.microsoft.com/office/drawing/2014/main" id="{EA08A152-222C-C0AF-25A7-4D5668948E6F}"/>
              </a:ext>
            </a:extLst>
          </p:cNvPr>
          <p:cNvSpPr>
            <a:spLocks noGrp="1"/>
          </p:cNvSpPr>
          <p:nvPr>
            <p:ph idx="1"/>
          </p:nvPr>
        </p:nvSpPr>
        <p:spPr>
          <a:xfrm>
            <a:off x="295587" y="2143682"/>
            <a:ext cx="5653037" cy="4267166"/>
          </a:xfrm>
        </p:spPr>
        <p:txBody>
          <a:bodyPr>
            <a:normAutofit/>
          </a:bodyPr>
          <a:lstStyle/>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Through international experiences and collaborative activities, this project contributes to shaping an inclusive and modern school, grounded in European values such as respect, tolerance, cooperation, and solidarity.</a:t>
            </a:r>
          </a:p>
          <a:p>
            <a:pPr algn="just"/>
            <a:endParaRPr lang="en-US" sz="36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4632293-53C6-ABDD-0D79-1DB3E1964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59910"/>
            <a:ext cx="5374965" cy="3078949"/>
          </a:xfrm>
          <a:prstGeom prst="rect">
            <a:avLst/>
          </a:prstGeom>
        </p:spPr>
      </p:pic>
    </p:spTree>
    <p:extLst>
      <p:ext uri="{BB962C8B-B14F-4D97-AF65-F5344CB8AC3E}">
        <p14:creationId xmlns:p14="http://schemas.microsoft.com/office/powerpoint/2010/main" val="1803367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470B7B-E18E-5A83-16C5-ADBD4BB189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3416" y="120580"/>
            <a:ext cx="9705168" cy="6458304"/>
          </a:xfrm>
        </p:spPr>
      </p:pic>
    </p:spTree>
    <p:extLst>
      <p:ext uri="{BB962C8B-B14F-4D97-AF65-F5344CB8AC3E}">
        <p14:creationId xmlns:p14="http://schemas.microsoft.com/office/powerpoint/2010/main" val="2456143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52BDF9-33D1-94E6-09DB-8A1F115D18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9664" y="124247"/>
            <a:ext cx="8812672" cy="6609505"/>
          </a:xfrm>
        </p:spPr>
      </p:pic>
    </p:spTree>
    <p:extLst>
      <p:ext uri="{BB962C8B-B14F-4D97-AF65-F5344CB8AC3E}">
        <p14:creationId xmlns:p14="http://schemas.microsoft.com/office/powerpoint/2010/main" val="3286651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9B194F-2DB7-C435-17EE-3A4A9B4AC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888" y="1158072"/>
            <a:ext cx="5747112" cy="4762920"/>
          </a:xfrm>
          <a:prstGeom prst="rect">
            <a:avLst/>
          </a:prstGeom>
        </p:spPr>
      </p:pic>
      <p:pic>
        <p:nvPicPr>
          <p:cNvPr id="15" name="Picture 14">
            <a:extLst>
              <a:ext uri="{FF2B5EF4-FFF2-40B4-BE49-F238E27FC236}">
                <a16:creationId xmlns:a16="http://schemas.microsoft.com/office/drawing/2014/main" id="{0EF1B763-E7DB-F634-B713-6FF3F9BD8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183" y="1158072"/>
            <a:ext cx="6003489" cy="4770456"/>
          </a:xfrm>
          <a:prstGeom prst="rect">
            <a:avLst/>
          </a:prstGeom>
        </p:spPr>
      </p:pic>
    </p:spTree>
    <p:extLst>
      <p:ext uri="{BB962C8B-B14F-4D97-AF65-F5344CB8AC3E}">
        <p14:creationId xmlns:p14="http://schemas.microsoft.com/office/powerpoint/2010/main" val="3951168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8A0DED-3D45-D058-290C-ECB93D89B1C8}"/>
              </a:ext>
            </a:extLst>
          </p:cNvPr>
          <p:cNvPicPr>
            <a:picLocks noChangeAspect="1"/>
          </p:cNvPicPr>
          <p:nvPr/>
        </p:nvPicPr>
        <p:blipFill>
          <a:blip r:embed="rId2"/>
          <a:stretch>
            <a:fillRect/>
          </a:stretch>
        </p:blipFill>
        <p:spPr>
          <a:xfrm>
            <a:off x="1284293" y="308339"/>
            <a:ext cx="9944962" cy="6241321"/>
          </a:xfrm>
          <a:prstGeom prst="rect">
            <a:avLst/>
          </a:prstGeom>
        </p:spPr>
      </p:pic>
    </p:spTree>
    <p:extLst>
      <p:ext uri="{BB962C8B-B14F-4D97-AF65-F5344CB8AC3E}">
        <p14:creationId xmlns:p14="http://schemas.microsoft.com/office/powerpoint/2010/main" val="1227452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A562B1-FF56-2688-F8BF-7A56593967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247" y="1155560"/>
            <a:ext cx="5824694" cy="4368520"/>
          </a:xfrm>
        </p:spPr>
      </p:pic>
      <p:pic>
        <p:nvPicPr>
          <p:cNvPr id="9" name="Picture 8">
            <a:extLst>
              <a:ext uri="{FF2B5EF4-FFF2-40B4-BE49-F238E27FC236}">
                <a16:creationId xmlns:a16="http://schemas.microsoft.com/office/drawing/2014/main" id="{99727DBE-1613-761C-7290-586A40FA7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1992" y="1155560"/>
            <a:ext cx="5745982" cy="4309487"/>
          </a:xfrm>
          <a:prstGeom prst="rect">
            <a:avLst/>
          </a:prstGeom>
        </p:spPr>
      </p:pic>
    </p:spTree>
    <p:extLst>
      <p:ext uri="{BB962C8B-B14F-4D97-AF65-F5344CB8AC3E}">
        <p14:creationId xmlns:p14="http://schemas.microsoft.com/office/powerpoint/2010/main" val="690278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A0A96-50AB-6BD3-5796-9F7876AD144A}"/>
              </a:ext>
            </a:extLst>
          </p:cNvPr>
          <p:cNvSpPr>
            <a:spLocks noGrp="1"/>
          </p:cNvSpPr>
          <p:nvPr>
            <p:ph type="title"/>
          </p:nvPr>
        </p:nvSpPr>
        <p:spPr>
          <a:xfrm>
            <a:off x="472272" y="505802"/>
            <a:ext cx="11307504" cy="830629"/>
          </a:xfrm>
        </p:spPr>
        <p:txBody>
          <a:bodyPr>
            <a:normAutofit/>
          </a:bodyPr>
          <a:lstStyle/>
          <a:p>
            <a:r>
              <a:rPr lang="en-US" sz="2000" b="1" dirty="0">
                <a:latin typeface="Times New Roman" panose="02020603050405020304" pitchFamily="18" charset="0"/>
                <a:cs typeface="Times New Roman" panose="02020603050405020304" pitchFamily="18" charset="0"/>
              </a:rPr>
              <a:t>Project 3: </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Enhancing EU Heritage, Social Inclusion, and Digital Literacy through Our Pupils’ Hearts"</a:t>
            </a:r>
            <a:endParaRPr lang="en-US" sz="20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A689878-9AEA-0ED9-AE21-EC711995A82B}"/>
              </a:ext>
            </a:extLst>
          </p:cNvPr>
          <p:cNvSpPr>
            <a:spLocks noGrp="1"/>
          </p:cNvSpPr>
          <p:nvPr>
            <p:ph idx="1"/>
          </p:nvPr>
        </p:nvSpPr>
        <p:spPr>
          <a:xfrm>
            <a:off x="838200" y="1606201"/>
            <a:ext cx="4487426" cy="4886674"/>
          </a:xfrm>
        </p:spPr>
        <p:txBody>
          <a:bodyPr>
            <a:normAutofit fontScale="92500" lnSpcReduction="10000"/>
          </a:bodyPr>
          <a:lstStyle/>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The Erasmus+ project "Cultural Connections: Enhancing EU Heritage, Social Inclusion, and Digital Literacy through Our Pupils’ Hearts" is a European educational initiative that brings together four schools from Romania, Lithuania, Spain, and Turkey. </a:t>
            </a:r>
          </a:p>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The project is coordinated by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Școala</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Gimnazială</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nr. 2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Fundeni-Dobroești</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(Romania) and is dedicated to both teachers and students aged 11 to 15, particularly those from disadvantaged backgrounds or at risk of social exclusion.</a:t>
            </a:r>
          </a:p>
          <a:p>
            <a:pPr marL="0" indent="0" algn="just">
              <a:buNone/>
            </a:pPr>
            <a:endParaRPr 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9646740-3EB2-9643-5744-EE5D2D42D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2044" y="2058377"/>
            <a:ext cx="6327732" cy="3166766"/>
          </a:xfrm>
          <a:prstGeom prst="rect">
            <a:avLst/>
          </a:prstGeom>
        </p:spPr>
      </p:pic>
    </p:spTree>
    <p:extLst>
      <p:ext uri="{BB962C8B-B14F-4D97-AF65-F5344CB8AC3E}">
        <p14:creationId xmlns:p14="http://schemas.microsoft.com/office/powerpoint/2010/main" val="3374200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799CE-5533-6C71-D3E3-9EB7DB4E2092}"/>
              </a:ext>
            </a:extLst>
          </p:cNvPr>
          <p:cNvSpPr>
            <a:spLocks noGrp="1"/>
          </p:cNvSpPr>
          <p:nvPr>
            <p:ph type="title"/>
          </p:nvPr>
        </p:nvSpPr>
        <p:spPr>
          <a:xfrm>
            <a:off x="426217" y="480071"/>
            <a:ext cx="11531321" cy="775974"/>
          </a:xfrm>
        </p:spPr>
        <p:txBody>
          <a:bodyPr>
            <a:normAutofit/>
          </a:bodyPr>
          <a:lstStyle/>
          <a:p>
            <a:r>
              <a:rPr lang="en-US" sz="2000" b="1" dirty="0">
                <a:latin typeface="Times New Roman" panose="02020603050405020304" pitchFamily="18" charset="0"/>
                <a:cs typeface="Times New Roman" panose="02020603050405020304" pitchFamily="18" charset="0"/>
              </a:rPr>
              <a:t>Project 3: </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Enhancing EU Heritage, Social Inclusion, and Digital Literacy through Our Pupils’ Hearts"</a:t>
            </a:r>
            <a:endParaRPr lang="en-US" sz="2000" dirty="0"/>
          </a:p>
        </p:txBody>
      </p:sp>
      <p:sp>
        <p:nvSpPr>
          <p:cNvPr id="3" name="Content Placeholder 2">
            <a:extLst>
              <a:ext uri="{FF2B5EF4-FFF2-40B4-BE49-F238E27FC236}">
                <a16:creationId xmlns:a16="http://schemas.microsoft.com/office/drawing/2014/main" id="{98FAF388-77AE-64B1-842D-F35495B50D22}"/>
              </a:ext>
            </a:extLst>
          </p:cNvPr>
          <p:cNvSpPr>
            <a:spLocks noGrp="1"/>
          </p:cNvSpPr>
          <p:nvPr>
            <p:ph idx="1"/>
          </p:nvPr>
        </p:nvSpPr>
        <p:spPr>
          <a:xfrm>
            <a:off x="1009022" y="1471614"/>
            <a:ext cx="4979796" cy="4906316"/>
          </a:xfrm>
        </p:spPr>
        <p:txBody>
          <a:bodyPr>
            <a:normAutofit/>
          </a:bodyPr>
          <a:lstStyle/>
          <a:p>
            <a:pPr algn="just"/>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The central goal of the project is to </a:t>
            </a:r>
            <a:r>
              <a:rPr lang="en-US" b="1" kern="100" dirty="0">
                <a:effectLst/>
                <a:latin typeface="Times New Roman" panose="02020603050405020304" pitchFamily="18" charset="0"/>
                <a:ea typeface="Calibri" panose="020F0502020204030204" pitchFamily="34" charset="0"/>
                <a:cs typeface="Times New Roman" panose="02020603050405020304" pitchFamily="18" charset="0"/>
              </a:rPr>
              <a:t>*create an innovative, inclusive, and motivating educational framework* </a:t>
            </a: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aimed at developing teachers’ professional skills, increasing student participation and academic performance, and promoting European cultural values in an accessible, creative, and digital way.</a:t>
            </a:r>
          </a:p>
          <a:p>
            <a:pPr marL="0" indent="0" algn="just">
              <a:buNone/>
            </a:pPr>
            <a:endParaRPr lang="en-US"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475C59D-53FA-89B2-CFA7-053E4E06403A}"/>
              </a:ext>
            </a:extLst>
          </p:cNvPr>
          <p:cNvPicPr>
            <a:picLocks noChangeAspect="1"/>
          </p:cNvPicPr>
          <p:nvPr/>
        </p:nvPicPr>
        <p:blipFill>
          <a:blip r:embed="rId2"/>
          <a:stretch>
            <a:fillRect/>
          </a:stretch>
        </p:blipFill>
        <p:spPr>
          <a:xfrm>
            <a:off x="6374004" y="1471614"/>
            <a:ext cx="4587908" cy="4906316"/>
          </a:xfrm>
          <a:prstGeom prst="rect">
            <a:avLst/>
          </a:prstGeom>
        </p:spPr>
      </p:pic>
    </p:spTree>
    <p:extLst>
      <p:ext uri="{BB962C8B-B14F-4D97-AF65-F5344CB8AC3E}">
        <p14:creationId xmlns:p14="http://schemas.microsoft.com/office/powerpoint/2010/main" val="3022027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352FD0-65E2-6655-DDA4-2BA930044DBA}"/>
              </a:ext>
            </a:extLst>
          </p:cNvPr>
          <p:cNvSpPr txBox="1"/>
          <p:nvPr/>
        </p:nvSpPr>
        <p:spPr>
          <a:xfrm>
            <a:off x="1037493" y="217480"/>
            <a:ext cx="6094324" cy="6423040"/>
          </a:xfrm>
          <a:prstGeom prst="rect">
            <a:avLst/>
          </a:prstGeom>
          <a:noFill/>
        </p:spPr>
        <p:txBody>
          <a:bodyPr wrap="square">
            <a:spAutoFit/>
          </a:bodyPr>
          <a:lstStyle/>
          <a:p>
            <a:pPr algn="just">
              <a:lnSpc>
                <a:spcPct val="115000"/>
              </a:lnSpc>
              <a:spcAft>
                <a:spcPts val="800"/>
              </a:spcAft>
              <a:buNone/>
            </a:pP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*Specific Objectives of the Project:*</a:t>
            </a:r>
          </a:p>
          <a:p>
            <a:pPr algn="just">
              <a:lnSpc>
                <a:spcPct val="115000"/>
              </a:lnSpc>
              <a:spcAft>
                <a:spcPts val="800"/>
              </a:spcAft>
              <a:buNone/>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800"/>
              </a:spcAft>
              <a:buNone/>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1. *Professional development of 24 teachers* from the 4 partner organizations, by learning and applying methods based on divergent thinking, creativity, and digital games in both formal and non-formal teaching contexts.</a:t>
            </a:r>
          </a:p>
          <a:p>
            <a:pPr algn="just">
              <a:lnSpc>
                <a:spcPct val="115000"/>
              </a:lnSpc>
              <a:spcAft>
                <a:spcPts val="800"/>
              </a:spcAft>
              <a:buNone/>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800"/>
              </a:spcAft>
              <a:buNone/>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2. *Fostering social inclusion for 240 students, through engaging, student-centered educational activities adapted to their individual needs, using an integrated approach to reduce marginalization and increase participation. A **20% increase in student engagement* is expected.</a:t>
            </a:r>
          </a:p>
          <a:p>
            <a:pPr algn="just">
              <a:lnSpc>
                <a:spcPct val="115000"/>
              </a:lnSpc>
              <a:spcAft>
                <a:spcPts val="800"/>
              </a:spcAft>
              <a:buNone/>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3. *Improving academic performance and reducing school dropout, by actively involving students in project activities. The goal is to **reduce absenteeism by 60%* and achieve an *annual 5% increase in students’ basic skills* (reading, writing, math, and digital literacy).</a:t>
            </a:r>
          </a:p>
        </p:txBody>
      </p:sp>
      <p:pic>
        <p:nvPicPr>
          <p:cNvPr id="7" name="Picture 6">
            <a:extLst>
              <a:ext uri="{FF2B5EF4-FFF2-40B4-BE49-F238E27FC236}">
                <a16:creationId xmlns:a16="http://schemas.microsoft.com/office/drawing/2014/main" id="{A298E50D-FA7B-C752-69E4-78E20D99F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3262" y="285122"/>
            <a:ext cx="2672296" cy="6287756"/>
          </a:xfrm>
          <a:prstGeom prst="rect">
            <a:avLst/>
          </a:prstGeom>
        </p:spPr>
      </p:pic>
    </p:spTree>
    <p:extLst>
      <p:ext uri="{BB962C8B-B14F-4D97-AF65-F5344CB8AC3E}">
        <p14:creationId xmlns:p14="http://schemas.microsoft.com/office/powerpoint/2010/main" val="1077760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BD066C-31A2-8F9A-9D1F-432BEC5B5A65}"/>
              </a:ext>
            </a:extLst>
          </p:cNvPr>
          <p:cNvSpPr txBox="1"/>
          <p:nvPr/>
        </p:nvSpPr>
        <p:spPr>
          <a:xfrm>
            <a:off x="432077" y="927094"/>
            <a:ext cx="11595800" cy="4596771"/>
          </a:xfrm>
          <a:prstGeom prst="rect">
            <a:avLst/>
          </a:prstGeom>
          <a:noFill/>
        </p:spPr>
        <p:txBody>
          <a:bodyPr wrap="square">
            <a:spAutoFit/>
          </a:bodyPr>
          <a:lstStyle/>
          <a:p>
            <a:pPr algn="just">
              <a:lnSpc>
                <a:spcPct val="115000"/>
              </a:lnSpc>
              <a:spcAft>
                <a:spcPts val="800"/>
              </a:spcAft>
              <a:buNone/>
            </a:pP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Expected Results:</a:t>
            </a:r>
          </a:p>
          <a:p>
            <a:pPr algn="just">
              <a:lnSpc>
                <a:spcPct val="115000"/>
              </a:lnSpc>
              <a:spcAft>
                <a:spcPts val="800"/>
              </a:spcAft>
              <a:buNone/>
            </a:pPr>
            <a:endPar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spcAft>
                <a:spcPts val="800"/>
              </a:spcAft>
              <a:buFont typeface="Arial" panose="020B0604020202020204" pitchFamily="34" charset="0"/>
              <a:buChar char="•"/>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Increased </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social inclusion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through students’ active participation in collaborative and intercultural educational activities.</a:t>
            </a:r>
          </a:p>
          <a:p>
            <a:pPr marL="285750" indent="-285750" algn="just">
              <a:lnSpc>
                <a:spcPct val="115000"/>
              </a:lnSpc>
              <a:spcAft>
                <a:spcPts val="800"/>
              </a:spcAft>
              <a:buFont typeface="Arial" panose="020B0604020202020204" pitchFamily="34" charset="0"/>
              <a:buChar char="•"/>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Strengthened i</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ntercultural awareness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and appreciation of European cultural diversity.</a:t>
            </a:r>
          </a:p>
          <a:p>
            <a:pPr marL="285750" indent="-285750" algn="just">
              <a:lnSpc>
                <a:spcPct val="115000"/>
              </a:lnSpc>
              <a:spcAft>
                <a:spcPts val="800"/>
              </a:spcAft>
              <a:buFont typeface="Arial" panose="020B0604020202020204" pitchFamily="34" charset="0"/>
              <a:buChar char="•"/>
            </a:pP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60% reduction in school absenteeism</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using engaging teaching methods and motivational learning strategies.</a:t>
            </a:r>
          </a:p>
          <a:p>
            <a:pPr marL="285750" indent="-285750" algn="just">
              <a:lnSpc>
                <a:spcPct val="115000"/>
              </a:lnSpc>
              <a:spcAft>
                <a:spcPts val="800"/>
              </a:spcAft>
              <a:buFont typeface="Arial" panose="020B0604020202020204" pitchFamily="34" charset="0"/>
              <a:buChar char="•"/>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least a 5% annual improvement in students’ key competences</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in core learning areas.</a:t>
            </a:r>
          </a:p>
          <a:p>
            <a:pPr marL="285750" indent="-285750" algn="just">
              <a:lnSpc>
                <a:spcPct val="115000"/>
              </a:lnSpc>
              <a:spcAft>
                <a:spcPts val="800"/>
              </a:spcAft>
              <a:buFont typeface="Arial" panose="020B0604020202020204" pitchFamily="34" charset="0"/>
              <a:buChar char="•"/>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Development of an </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80-page Open Educational Resources (OER) Guide</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for teachers and educators, including:</a:t>
            </a:r>
            <a:endParaRPr lang="en-US" kern="100" dirty="0">
              <a:latin typeface="Times New Roman" panose="02020603050405020304" pitchFamily="18" charset="0"/>
              <a:ea typeface="Calibri" panose="020F0502020204030204" pitchFamily="34" charset="0"/>
              <a:cs typeface="Times New Roman" panose="02020603050405020304" pitchFamily="18" charset="0"/>
            </a:endParaRPr>
          </a:p>
          <a:p>
            <a:pPr marL="285750" indent="576263" algn="just">
              <a:lnSpc>
                <a:spcPct val="115000"/>
              </a:lnSpc>
              <a:spcAft>
                <a:spcPts val="800"/>
              </a:spcAft>
              <a:buFont typeface="Wingdings" panose="05000000000000000000" pitchFamily="2" charset="2"/>
              <a:buChar char="ü"/>
              <a:tabLst>
                <a:tab pos="862013" algn="l"/>
                <a:tab pos="914400" algn="l"/>
                <a:tab pos="1376363"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teaching methods based on play and divergent thinking,</a:t>
            </a:r>
          </a:p>
          <a:p>
            <a:pPr marL="285750" indent="576263" algn="just">
              <a:lnSpc>
                <a:spcPct val="115000"/>
              </a:lnSpc>
              <a:spcAft>
                <a:spcPts val="800"/>
              </a:spcAft>
              <a:buFont typeface="Wingdings" panose="05000000000000000000" pitchFamily="2" charset="2"/>
              <a:buChar char="ü"/>
              <a:tabLst>
                <a:tab pos="862013" algn="l"/>
                <a:tab pos="914400" algn="l"/>
                <a:tab pos="1376363"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training materials for educators,</a:t>
            </a:r>
          </a:p>
          <a:p>
            <a:pPr marL="285750" indent="576263" algn="just">
              <a:lnSpc>
                <a:spcPct val="115000"/>
              </a:lnSpc>
              <a:spcAft>
                <a:spcPts val="800"/>
              </a:spcAft>
              <a:buFont typeface="Wingdings" panose="05000000000000000000" pitchFamily="2" charset="2"/>
              <a:buChar char="ü"/>
              <a:tabLst>
                <a:tab pos="862013" algn="l"/>
                <a:tab pos="914400" algn="l"/>
                <a:tab pos="1376363" algn="l"/>
              </a:tabLst>
            </a:pPr>
            <a:r>
              <a:rPr lang="en-US" kern="100" dirty="0">
                <a:latin typeface="Times New Roman" panose="02020603050405020304" pitchFamily="18" charset="0"/>
                <a:ea typeface="Calibri" panose="020F0502020204030204" pitchFamily="34" charset="0"/>
                <a:cs typeface="Times New Roman" panose="02020603050405020304" pitchFamily="18" charset="0"/>
              </a:rPr>
              <a:t>e</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xamples of best practices,</a:t>
            </a:r>
          </a:p>
          <a:p>
            <a:pPr marL="285750" indent="576263" algn="just">
              <a:lnSpc>
                <a:spcPct val="115000"/>
              </a:lnSpc>
              <a:spcAft>
                <a:spcPts val="800"/>
              </a:spcAft>
              <a:buFont typeface="Wingdings" panose="05000000000000000000" pitchFamily="2" charset="2"/>
              <a:buChar char="ü"/>
              <a:tabLst>
                <a:tab pos="862013" algn="l"/>
                <a:tab pos="914400" algn="l"/>
                <a:tab pos="1376363"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educational digital games adapted to students’ age and level.</a:t>
            </a:r>
          </a:p>
        </p:txBody>
      </p:sp>
    </p:spTree>
    <p:extLst>
      <p:ext uri="{BB962C8B-B14F-4D97-AF65-F5344CB8AC3E}">
        <p14:creationId xmlns:p14="http://schemas.microsoft.com/office/powerpoint/2010/main" val="133297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E8770A-998F-2A7C-7DF6-BEC3326ECC99}"/>
              </a:ext>
            </a:extLst>
          </p:cNvPr>
          <p:cNvSpPr>
            <a:spLocks noGrp="1"/>
          </p:cNvSpPr>
          <p:nvPr>
            <p:ph idx="1"/>
          </p:nvPr>
        </p:nvSpPr>
        <p:spPr>
          <a:xfrm>
            <a:off x="390329" y="351387"/>
            <a:ext cx="4694855" cy="6236025"/>
          </a:xfrm>
        </p:spPr>
        <p:txBody>
          <a:bodyPr>
            <a:normAutofit/>
          </a:bodyPr>
          <a:lstStyle/>
          <a:p>
            <a:pPr algn="just"/>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project also brought benefits for all partners schools involved, teachers, students and management teams likewise. </a:t>
            </a:r>
          </a:p>
          <a:p>
            <a:pPr algn="just"/>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human resources will increase their international project management and organization capacity, expand their contact network which will set the pillars for further cooperation opportunities and development of European dimension in education. </a:t>
            </a:r>
          </a:p>
          <a:p>
            <a:pPr algn="just"/>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They will be part of an inspiring working team where they will acquire lifelong skills and competences. </a:t>
            </a:r>
          </a:p>
          <a:p>
            <a:pPr algn="just"/>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Due to the project, the students and teachers’ international mobility within partner schools will be increased, which will result in exchange of ideas and pedagogical practices, good practice examples to transfer in their own schools. Their interest in international exchange projects will be enhanced as they will all acknowledge the significantly positive impact on their professional and personal level beyond the life of the project. </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8ECF39E-E12A-2CAF-F845-A87EF6E5F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0398" y="855240"/>
            <a:ext cx="6301273" cy="4725954"/>
          </a:xfrm>
          <a:prstGeom prst="rect">
            <a:avLst/>
          </a:prstGeom>
        </p:spPr>
      </p:pic>
    </p:spTree>
    <p:extLst>
      <p:ext uri="{BB962C8B-B14F-4D97-AF65-F5344CB8AC3E}">
        <p14:creationId xmlns:p14="http://schemas.microsoft.com/office/powerpoint/2010/main" val="627912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4ED709-69F9-DA29-2625-FD89DA19F2BE}"/>
              </a:ext>
            </a:extLst>
          </p:cNvPr>
          <p:cNvSpPr txBox="1"/>
          <p:nvPr/>
        </p:nvSpPr>
        <p:spPr>
          <a:xfrm>
            <a:off x="961696" y="406473"/>
            <a:ext cx="9827173" cy="5588518"/>
          </a:xfrm>
          <a:prstGeom prst="rect">
            <a:avLst/>
          </a:prstGeom>
          <a:noFill/>
        </p:spPr>
        <p:txBody>
          <a:bodyPr wrap="square">
            <a:spAutoFit/>
          </a:bodyPr>
          <a:lstStyle/>
          <a:p>
            <a:pPr algn="just">
              <a:lnSpc>
                <a:spcPct val="115000"/>
              </a:lnSpc>
              <a:spcAft>
                <a:spcPts val="800"/>
              </a:spcAft>
              <a:buNone/>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Main Activities:</a:t>
            </a:r>
          </a:p>
          <a:p>
            <a:pPr algn="just">
              <a:lnSpc>
                <a:spcPct val="115000"/>
              </a:lnSpc>
              <a:spcAft>
                <a:spcPts val="800"/>
              </a:spcAft>
              <a:buNone/>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800"/>
              </a:spcAft>
              <a:buNone/>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Project management and coordination meetings</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among partners to monitor progress and plan implementation stages.</a:t>
            </a:r>
          </a:p>
          <a:p>
            <a:pPr algn="just">
              <a:lnSpc>
                <a:spcPct val="115000"/>
              </a:lnSpc>
              <a:spcAft>
                <a:spcPts val="800"/>
              </a:spcAft>
              <a:buNone/>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Teacher training workshops</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focused on using creativity and digital technologies in education, with an emphasis on game-based, imaginative, and collaborative learning.</a:t>
            </a:r>
          </a:p>
          <a:p>
            <a:pPr algn="just">
              <a:lnSpc>
                <a:spcPct val="115000"/>
              </a:lnSpc>
              <a:spcAft>
                <a:spcPts val="800"/>
              </a:spcAft>
              <a:buNone/>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Student exchange and experiential learning activities</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including:</a:t>
            </a:r>
          </a:p>
          <a:p>
            <a:pPr marL="342900" indent="-342900" algn="just">
              <a:lnSpc>
                <a:spcPct val="115000"/>
              </a:lnSpc>
              <a:spcAft>
                <a:spcPts val="800"/>
              </a:spcAft>
              <a:buFont typeface="Wingdings" panose="05000000000000000000" pitchFamily="2" charset="2"/>
              <a:buChar char="Ø"/>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creative workshops centered on European cultural heritage,</a:t>
            </a:r>
          </a:p>
          <a:p>
            <a:pPr marL="342900" indent="-342900" algn="just">
              <a:lnSpc>
                <a:spcPct val="115000"/>
              </a:lnSpc>
              <a:spcAft>
                <a:spcPts val="800"/>
              </a:spcAft>
              <a:buFont typeface="Wingdings" panose="05000000000000000000" pitchFamily="2" charset="2"/>
              <a:buChar char="Ø"/>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educational games,</a:t>
            </a:r>
          </a:p>
          <a:p>
            <a:pPr marL="342900" indent="-342900" algn="just">
              <a:lnSpc>
                <a:spcPct val="115000"/>
              </a:lnSpc>
              <a:spcAft>
                <a:spcPts val="800"/>
              </a:spcAft>
              <a:buFont typeface="Wingdings" panose="05000000000000000000" pitchFamily="2" charset="2"/>
              <a:buChar char="Ø"/>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interactive digital activities,</a:t>
            </a:r>
          </a:p>
          <a:p>
            <a:pPr marL="342900" indent="-342900" algn="just">
              <a:lnSpc>
                <a:spcPct val="115000"/>
              </a:lnSpc>
              <a:spcAft>
                <a:spcPts val="800"/>
              </a:spcAft>
              <a:buFont typeface="Wingdings" panose="05000000000000000000" pitchFamily="2" charset="2"/>
              <a:buChar char="Ø"/>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presentations of local traditions and intercultural exchanges.</a:t>
            </a:r>
          </a:p>
          <a:p>
            <a:pPr algn="just">
              <a:lnSpc>
                <a:spcPct val="115000"/>
              </a:lnSpc>
              <a:spcAft>
                <a:spcPts val="8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4. </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Design of an integrated curriculum and Open Educational Resources (OER), </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accessible to any educator interested in innovative and inclusive teaching strategies.</a:t>
            </a:r>
          </a:p>
        </p:txBody>
      </p:sp>
    </p:spTree>
    <p:extLst>
      <p:ext uri="{BB962C8B-B14F-4D97-AF65-F5344CB8AC3E}">
        <p14:creationId xmlns:p14="http://schemas.microsoft.com/office/powerpoint/2010/main" val="293205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101197-E5F9-2C31-9B5B-B945065426D7}"/>
              </a:ext>
            </a:extLst>
          </p:cNvPr>
          <p:cNvSpPr>
            <a:spLocks noGrp="1"/>
          </p:cNvSpPr>
          <p:nvPr>
            <p:ph idx="1"/>
          </p:nvPr>
        </p:nvSpPr>
        <p:spPr>
          <a:xfrm>
            <a:off x="838200" y="1173984"/>
            <a:ext cx="10515600" cy="4351338"/>
          </a:xfrm>
        </p:spPr>
        <p:txBody>
          <a:bodyPr>
            <a:noAutofit/>
          </a:bodyPr>
          <a:lstStyle/>
          <a:p>
            <a:pPr algn="just">
              <a:lnSpc>
                <a:spcPct val="115000"/>
              </a:lnSpc>
              <a:spcAft>
                <a:spcPts val="800"/>
              </a:spcAft>
              <a:buNone/>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Partner Organizations:</a:t>
            </a:r>
          </a:p>
          <a:p>
            <a:pPr algn="just">
              <a:lnSpc>
                <a:spcPct val="115000"/>
              </a:lnSpc>
              <a:spcAft>
                <a:spcPts val="800"/>
              </a:spcAft>
              <a:buNone/>
            </a:pP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buFont typeface="Wingdings" panose="05000000000000000000" pitchFamily="2" charset="2"/>
              <a:buChar char="v"/>
            </a:pP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Școala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Gimnazială</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nr. 2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Fundeni-Dobroești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(Romania) – Coordinator</a:t>
            </a:r>
          </a:p>
          <a:p>
            <a:pPr algn="just">
              <a:lnSpc>
                <a:spcPct val="115000"/>
              </a:lnSpc>
              <a:spcAft>
                <a:spcPts val="800"/>
              </a:spcAft>
              <a:buFont typeface="Wingdings" panose="05000000000000000000" pitchFamily="2" charset="2"/>
              <a:buChar char="v"/>
            </a:pP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Ukmergės</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Užupio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pagrindinė</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mokykla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(Lithuania)</a:t>
            </a:r>
          </a:p>
          <a:p>
            <a:pPr algn="just">
              <a:lnSpc>
                <a:spcPct val="115000"/>
              </a:lnSpc>
              <a:spcAft>
                <a:spcPts val="800"/>
              </a:spcAft>
              <a:buFont typeface="Wingdings" panose="05000000000000000000" pitchFamily="2" charset="2"/>
              <a:buChar char="v"/>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CEIP José Calderón (Spain)</a:t>
            </a:r>
          </a:p>
          <a:p>
            <a:pPr algn="just">
              <a:lnSpc>
                <a:spcPct val="115000"/>
              </a:lnSpc>
              <a:spcAft>
                <a:spcPts val="800"/>
              </a:spcAft>
              <a:buFont typeface="Wingdings" panose="05000000000000000000" pitchFamily="2" charset="2"/>
              <a:buChar char="v"/>
            </a:pP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Bener</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Cordan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Ortaokulu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(Turkey)</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3321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D3D981-8087-B959-F78A-B6D6CBE17300}"/>
              </a:ext>
            </a:extLst>
          </p:cNvPr>
          <p:cNvSpPr txBox="1"/>
          <p:nvPr/>
        </p:nvSpPr>
        <p:spPr>
          <a:xfrm>
            <a:off x="987973" y="157843"/>
            <a:ext cx="4761186" cy="6737037"/>
          </a:xfrm>
          <a:prstGeom prst="rect">
            <a:avLst/>
          </a:prstGeom>
          <a:noFill/>
        </p:spPr>
        <p:txBody>
          <a:bodyPr wrap="square">
            <a:spAutoFit/>
          </a:bodyPr>
          <a:lstStyle/>
          <a:p>
            <a:pPr algn="just">
              <a:lnSpc>
                <a:spcPct val="115000"/>
              </a:lnSpc>
              <a:spcAft>
                <a:spcPts val="800"/>
              </a:spcAft>
              <a:buNone/>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Added Value of the Project:</a:t>
            </a:r>
          </a:p>
          <a:p>
            <a:pPr algn="just">
              <a:lnSpc>
                <a:spcPct val="115000"/>
              </a:lnSpc>
              <a:spcAft>
                <a:spcPts val="800"/>
              </a:spcAft>
              <a:buNone/>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The </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"Cultural Connections" </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project promotes a learner-centered educational approach adapted to contemporary realities, integrating *innovation, digitalization, and interculturality. </a:t>
            </a:r>
          </a:p>
          <a:p>
            <a:pPr algn="just">
              <a:lnSpc>
                <a:spcPct val="115000"/>
              </a:lnSpc>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By actively involving teachers and students from disadvantaged backgrounds, the project contributes to </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reducing inequalities</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developing key life competences</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shaping an open and tolerant European identity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7" name="Content Placeholder 4">
            <a:extLst>
              <a:ext uri="{FF2B5EF4-FFF2-40B4-BE49-F238E27FC236}">
                <a16:creationId xmlns:a16="http://schemas.microsoft.com/office/drawing/2014/main" id="{C436584C-ADD7-5BED-C03E-78FCF60100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69270" y="157843"/>
            <a:ext cx="4974687" cy="6632917"/>
          </a:xfrm>
        </p:spPr>
      </p:pic>
    </p:spTree>
    <p:extLst>
      <p:ext uri="{BB962C8B-B14F-4D97-AF65-F5344CB8AC3E}">
        <p14:creationId xmlns:p14="http://schemas.microsoft.com/office/powerpoint/2010/main" val="70617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F6F5DDAF-5400-6882-17D8-5535C575B7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6995" y="1054359"/>
            <a:ext cx="9735645" cy="5476300"/>
          </a:xfrm>
        </p:spPr>
      </p:pic>
      <p:sp>
        <p:nvSpPr>
          <p:cNvPr id="13" name="TextBox 12">
            <a:extLst>
              <a:ext uri="{FF2B5EF4-FFF2-40B4-BE49-F238E27FC236}">
                <a16:creationId xmlns:a16="http://schemas.microsoft.com/office/drawing/2014/main" id="{987143BD-DFF1-7ECD-5018-41D1AF1E43A2}"/>
              </a:ext>
            </a:extLst>
          </p:cNvPr>
          <p:cNvSpPr txBox="1"/>
          <p:nvPr/>
        </p:nvSpPr>
        <p:spPr>
          <a:xfrm>
            <a:off x="1156995" y="327341"/>
            <a:ext cx="8838422" cy="523220"/>
          </a:xfrm>
          <a:prstGeom prst="rect">
            <a:avLst/>
          </a:prstGeom>
          <a:noFill/>
        </p:spPr>
        <p:txBody>
          <a:bodyPr wrap="square">
            <a:spAutoFit/>
          </a:bodyPr>
          <a:lstStyle/>
          <a:p>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Living sustainably is our future</a:t>
            </a:r>
            <a:endParaRPr lang="en-US" sz="2800" dirty="0"/>
          </a:p>
        </p:txBody>
      </p:sp>
    </p:spTree>
    <p:extLst>
      <p:ext uri="{BB962C8B-B14F-4D97-AF65-F5344CB8AC3E}">
        <p14:creationId xmlns:p14="http://schemas.microsoft.com/office/powerpoint/2010/main" val="4284123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3B3CAD1-26B5-A8AB-2202-6EBE0ADE8E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0987" y="1065159"/>
            <a:ext cx="3796409" cy="5061879"/>
          </a:xfrm>
        </p:spPr>
      </p:pic>
      <p:pic>
        <p:nvPicPr>
          <p:cNvPr id="7" name="Picture 6">
            <a:extLst>
              <a:ext uri="{FF2B5EF4-FFF2-40B4-BE49-F238E27FC236}">
                <a16:creationId xmlns:a16="http://schemas.microsoft.com/office/drawing/2014/main" id="{3A7C075A-A20E-F14E-083D-FF818999C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1644" y="1065159"/>
            <a:ext cx="2848712" cy="5061878"/>
          </a:xfrm>
          <a:prstGeom prst="rect">
            <a:avLst/>
          </a:prstGeom>
        </p:spPr>
      </p:pic>
      <p:sp>
        <p:nvSpPr>
          <p:cNvPr id="8" name="TextBox 7">
            <a:extLst>
              <a:ext uri="{FF2B5EF4-FFF2-40B4-BE49-F238E27FC236}">
                <a16:creationId xmlns:a16="http://schemas.microsoft.com/office/drawing/2014/main" id="{3BE89340-5359-DD94-ABB2-A948689B6D9C}"/>
              </a:ext>
            </a:extLst>
          </p:cNvPr>
          <p:cNvSpPr txBox="1"/>
          <p:nvPr/>
        </p:nvSpPr>
        <p:spPr>
          <a:xfrm>
            <a:off x="1502228" y="312553"/>
            <a:ext cx="7277877" cy="523220"/>
          </a:xfrm>
          <a:prstGeom prst="rect">
            <a:avLst/>
          </a:prstGeom>
          <a:noFill/>
        </p:spPr>
        <p:txBody>
          <a:bodyPr wrap="square" rtlCol="0">
            <a:spAutoFit/>
          </a:bodyPr>
          <a:lstStyle/>
          <a:p>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Living sustainably is our future</a:t>
            </a:r>
            <a:endParaRPr lang="en-US" sz="2800" dirty="0"/>
          </a:p>
        </p:txBody>
      </p:sp>
      <p:pic>
        <p:nvPicPr>
          <p:cNvPr id="3" name="Picture 2">
            <a:extLst>
              <a:ext uri="{FF2B5EF4-FFF2-40B4-BE49-F238E27FC236}">
                <a16:creationId xmlns:a16="http://schemas.microsoft.com/office/drawing/2014/main" id="{38954FAF-D730-DF51-6179-A5C35F68A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9590" y="1065160"/>
            <a:ext cx="3796409" cy="5061878"/>
          </a:xfrm>
          <a:prstGeom prst="rect">
            <a:avLst/>
          </a:prstGeom>
        </p:spPr>
      </p:pic>
    </p:spTree>
    <p:extLst>
      <p:ext uri="{BB962C8B-B14F-4D97-AF65-F5344CB8AC3E}">
        <p14:creationId xmlns:p14="http://schemas.microsoft.com/office/powerpoint/2010/main" val="3734031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80CF44-1F29-A0D3-FD26-833356B7843C}"/>
              </a:ext>
            </a:extLst>
          </p:cNvPr>
          <p:cNvSpPr>
            <a:spLocks noGrp="1"/>
          </p:cNvSpPr>
          <p:nvPr>
            <p:ph idx="1"/>
          </p:nvPr>
        </p:nvSpPr>
        <p:spPr>
          <a:xfrm>
            <a:off x="341645" y="345234"/>
            <a:ext cx="5205046" cy="5945034"/>
          </a:xfrm>
        </p:spPr>
        <p:txBody>
          <a:bodyPr>
            <a:normAutofit fontScale="92500"/>
          </a:bodyPr>
          <a:lstStyle/>
          <a:p>
            <a:pPr algn="just">
              <a:lnSpc>
                <a:spcPct val="170000"/>
              </a:lnSpc>
            </a:pP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Through the topic we tackle in the project, our schools will become more environmentally friendly, highlighting the need of environmental education and focusing on concrete meaningful ways to improve waste management process.</a:t>
            </a:r>
            <a:endParaRPr lang="ro-R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70000"/>
              </a:lnSpc>
            </a:pP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The number of environmental activities and lessons will escalate and consequently, they will trigger changes in students’ attitudes towards environment and sustainability in medium and long term. </a:t>
            </a:r>
          </a:p>
          <a:p>
            <a:pPr algn="just">
              <a:lnSpc>
                <a:spcPct val="170000"/>
              </a:lnSpc>
            </a:pPr>
            <a:r>
              <a:rPr lang="ro-RO" sz="1400" kern="100" dirty="0">
                <a:effectLst/>
                <a:latin typeface="Times New Roman" panose="02020603050405020304" pitchFamily="18" charset="0"/>
                <a:ea typeface="Calibri" panose="020F0502020204030204" pitchFamily="34" charset="0"/>
                <a:cs typeface="Times New Roman" panose="02020603050405020304" pitchFamily="18" charset="0"/>
              </a:rPr>
              <a:t>T</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hus</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schools will reconfirm their key mission in the educating future generations of responsible adults. Schools will develop the cooperation strategy with local authorities, active NGOs in the field and economic agents to </a:t>
            </a:r>
            <a:r>
              <a:rPr lang="en-US" sz="1400" kern="100" dirty="0" err="1">
                <a:effectLst/>
                <a:latin typeface="Times New Roman" panose="02020603050405020304" pitchFamily="18" charset="0"/>
                <a:ea typeface="Calibri" panose="020F0502020204030204" pitchFamily="34" charset="0"/>
                <a:cs typeface="Times New Roman" panose="02020603050405020304" pitchFamily="18" charset="0"/>
              </a:rPr>
              <a:t>to</a:t>
            </a: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set up further projects and cooperation activities. </a:t>
            </a:r>
            <a:endParaRPr lang="ro-R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70000"/>
              </a:lnSpc>
            </a:pP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The project product and results will continue to be multiplied in the following academic years with other generations of students. The waste management schemes will continue to be implemented in our schools and inspire teachers and students. Schools will increase visibility in their local and as well as in the wider community.</a:t>
            </a:r>
          </a:p>
        </p:txBody>
      </p:sp>
      <p:pic>
        <p:nvPicPr>
          <p:cNvPr id="5" name="Picture 4">
            <a:extLst>
              <a:ext uri="{FF2B5EF4-FFF2-40B4-BE49-F238E27FC236}">
                <a16:creationId xmlns:a16="http://schemas.microsoft.com/office/drawing/2014/main" id="{D22BF884-6AD9-A071-D280-FDB78C8BD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3184" y="345233"/>
            <a:ext cx="5075854" cy="2855168"/>
          </a:xfrm>
          <a:prstGeom prst="rect">
            <a:avLst/>
          </a:prstGeom>
        </p:spPr>
      </p:pic>
      <p:pic>
        <p:nvPicPr>
          <p:cNvPr id="7" name="Picture 6">
            <a:extLst>
              <a:ext uri="{FF2B5EF4-FFF2-40B4-BE49-F238E27FC236}">
                <a16:creationId xmlns:a16="http://schemas.microsoft.com/office/drawing/2014/main" id="{BAA70195-81CE-7BAA-CA37-0ACBF5CBAE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184" y="3429000"/>
            <a:ext cx="5075854" cy="3318200"/>
          </a:xfrm>
          <a:prstGeom prst="rect">
            <a:avLst/>
          </a:prstGeom>
        </p:spPr>
      </p:pic>
    </p:spTree>
    <p:extLst>
      <p:ext uri="{BB962C8B-B14F-4D97-AF65-F5344CB8AC3E}">
        <p14:creationId xmlns:p14="http://schemas.microsoft.com/office/powerpoint/2010/main" val="1242381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62422A-8C13-D741-41CE-94886F5C6AF6}"/>
              </a:ext>
            </a:extLst>
          </p:cNvPr>
          <p:cNvSpPr>
            <a:spLocks noGrp="1"/>
          </p:cNvSpPr>
          <p:nvPr>
            <p:ph idx="1"/>
          </p:nvPr>
        </p:nvSpPr>
        <p:spPr>
          <a:xfrm>
            <a:off x="330339" y="850935"/>
            <a:ext cx="11531321" cy="4906771"/>
          </a:xfrm>
        </p:spPr>
        <p:txBody>
          <a:bodyPr>
            <a:normAutofit/>
          </a:bodyPr>
          <a:lstStyle/>
          <a:p>
            <a:pPr algn="just">
              <a:lnSpc>
                <a:spcPct val="115000"/>
              </a:lnSpc>
              <a:spcAft>
                <a:spcPts val="800"/>
              </a:spcAft>
              <a:buNone/>
            </a:pP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This partnership was structured around 3 key points:</a:t>
            </a:r>
          </a:p>
          <a:p>
            <a:pPr algn="just">
              <a:lnSpc>
                <a:spcPct val="115000"/>
              </a:lnSpc>
              <a:spcAft>
                <a:spcPts val="800"/>
              </a:spcAft>
              <a:buNone/>
            </a:pP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1. Analysis report of waste management policies and the situation in each partner country. In this way, both similarities and differences were identified and project activities were planned accordingly.</a:t>
            </a:r>
          </a:p>
          <a:p>
            <a:pPr algn="just">
              <a:lnSpc>
                <a:spcPct val="115000"/>
              </a:lnSpc>
              <a:spcAft>
                <a:spcPts val="800"/>
              </a:spcAft>
              <a:buNone/>
            </a:pP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2. Local and international activities whose main protagonists will be students. These activities promoted concrete solutions for reducing the amount of waste, reusing objects to avoid excessive consumption and recycling different materials to change their use.</a:t>
            </a:r>
          </a:p>
          <a:p>
            <a:pPr algn="just">
              <a:lnSpc>
                <a:spcPct val="115000"/>
              </a:lnSpc>
              <a:spcAft>
                <a:spcPts val="800"/>
              </a:spcAft>
            </a:pP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3. Creating a comprehensive waste management guide to be applied at home and in schools. Therefore, the aim of the guide is to design a safe home and school</a:t>
            </a:r>
            <a:r>
              <a:rPr lang="ro-RO" sz="22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based waste management system.</a:t>
            </a:r>
          </a:p>
          <a:p>
            <a:pPr marL="0" indent="0">
              <a:buNone/>
            </a:pP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0028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DC047E-5489-2846-743F-CEB3552BE879}"/>
              </a:ext>
            </a:extLst>
          </p:cNvPr>
          <p:cNvSpPr>
            <a:spLocks noGrp="1"/>
          </p:cNvSpPr>
          <p:nvPr>
            <p:ph idx="1"/>
          </p:nvPr>
        </p:nvSpPr>
        <p:spPr>
          <a:xfrm>
            <a:off x="657329" y="1253331"/>
            <a:ext cx="5257800" cy="4351338"/>
          </a:xfrm>
        </p:spPr>
        <p:txBody>
          <a:bodyPr>
            <a:normAutofit/>
          </a:bodyPr>
          <a:lstStyle/>
          <a:p>
            <a:pPr algn="just"/>
            <a:r>
              <a:rPr lang="en-US" dirty="0">
                <a:latin typeface="Times New Roman" panose="02020603050405020304" pitchFamily="18" charset="0"/>
                <a:cs typeface="Times New Roman" panose="02020603050405020304" pitchFamily="18" charset="0"/>
              </a:rPr>
              <a:t>Among the projects that had a great impact in the community, we mention the project - competition ”Carols, carols”, a competition that aims to promote the Romanian culture and traditions. Our school was the main organizer, having as partner schools and kindergartens from Ilfov county.</a:t>
            </a:r>
            <a:endParaRPr lang="ro-RO"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2ED1F41-DEDE-47C9-E75D-19C6158C63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3971" y="663191"/>
            <a:ext cx="5531618" cy="5531618"/>
          </a:xfrm>
          <a:prstGeom prst="rect">
            <a:avLst/>
          </a:prstGeom>
        </p:spPr>
      </p:pic>
    </p:spTree>
    <p:extLst>
      <p:ext uri="{BB962C8B-B14F-4D97-AF65-F5344CB8AC3E}">
        <p14:creationId xmlns:p14="http://schemas.microsoft.com/office/powerpoint/2010/main" val="3323844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2242</Words>
  <Application>Microsoft Office PowerPoint</Application>
  <PresentationFormat>Widescreen</PresentationFormat>
  <Paragraphs>101</Paragraphs>
  <Slides>42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Times New Roman</vt:lpstr>
      <vt:lpstr>Wingdings</vt:lpstr>
      <vt:lpstr>Office Theme</vt:lpstr>
      <vt:lpstr>ERASMUS + PROJECTS</vt:lpstr>
      <vt:lpstr>Project 1: “Living sustainably is our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bring spring into their souls!”</vt:lpstr>
      <vt:lpstr>”Let's bring spring into their souls!”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PROJECT “Europe and Its Values Through the Eyes of a Child”</vt:lpstr>
      <vt:lpstr>PowerPoint Presentation</vt:lpstr>
      <vt:lpstr>PowerPoint Presentation</vt:lpstr>
      <vt:lpstr>“Europe and Its Values Through the Eyes of a Child”</vt:lpstr>
      <vt:lpstr>“Europe and Its Values Through the Eyes of a Child”</vt:lpstr>
      <vt:lpstr>PowerPoint Presentation</vt:lpstr>
      <vt:lpstr>PowerPoint Presentation</vt:lpstr>
      <vt:lpstr>PowerPoint Presentation</vt:lpstr>
      <vt:lpstr>PowerPoint Presentation</vt:lpstr>
      <vt:lpstr>PowerPoint Presentation</vt:lpstr>
      <vt:lpstr>Project 3: Enhancing EU Heritage, Social Inclusion, and Digital Literacy through Our Pupils’ Hearts"</vt:lpstr>
      <vt:lpstr>Project 3: Enhancing EU Heritage, Social Inclusion, and Digital Literacy through Our Pupils’ Hearts"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Alexandra</dc:creator>
  <cp:lastModifiedBy>Alexandra</cp:lastModifiedBy>
  <cp:revision>14</cp:revision>
  <dcterms:created xsi:type="dcterms:W3CDTF">2025-05-11T10:09:45Z</dcterms:created>
  <dcterms:modified xsi:type="dcterms:W3CDTF">2025-05-11T14:45:28Z</dcterms:modified>
</cp:coreProperties>
</file>