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5" r:id="rId9"/>
    <p:sldId id="26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2" d="100"/>
          <a:sy n="92" d="100"/>
        </p:scale>
        <p:origin x="118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565" y="1219201"/>
            <a:ext cx="8491305" cy="1752599"/>
          </a:xfrm>
        </p:spPr>
        <p:txBody>
          <a:bodyPr/>
          <a:lstStyle/>
          <a:p>
            <a:r>
              <a:rPr sz="2000" dirty="0">
                <a:solidFill>
                  <a:srgbClr val="003399"/>
                </a:solidFill>
                <a:latin typeface="Arial"/>
              </a:rPr>
              <a:t>Erasmus+ </a:t>
            </a:r>
            <a:r>
              <a:rPr lang="en-US" sz="2000" dirty="0">
                <a:solidFill>
                  <a:srgbClr val="003399"/>
                </a:solidFill>
                <a:latin typeface="Arial"/>
              </a:rPr>
              <a:t>2024-2-R001-KA210-SCH-000290935</a:t>
            </a:r>
            <a:br>
              <a:rPr lang="en-US" sz="2000" dirty="0">
                <a:solidFill>
                  <a:srgbClr val="003399"/>
                </a:solidFill>
                <a:latin typeface="Arial"/>
              </a:rPr>
            </a:br>
            <a:r>
              <a:rPr lang="en-US" sz="2000" b="1" dirty="0">
                <a:solidFill>
                  <a:srgbClr val="003399"/>
                </a:solidFill>
                <a:latin typeface="Arial"/>
              </a:rPr>
              <a:t>Cultural Connections: Enhancing EU Heritage, Social</a:t>
            </a:r>
            <a:br>
              <a:rPr lang="en-US" sz="2000" b="1" dirty="0">
                <a:solidFill>
                  <a:srgbClr val="003399"/>
                </a:solidFill>
                <a:latin typeface="Arial"/>
              </a:rPr>
            </a:br>
            <a:r>
              <a:rPr lang="en-US" sz="2000" b="1" dirty="0">
                <a:solidFill>
                  <a:srgbClr val="003399"/>
                </a:solidFill>
                <a:latin typeface="Arial"/>
              </a:rPr>
              <a:t>Inclusion, and Digital Literacy through Our Pupils’ Hearts</a:t>
            </a:r>
            <a:br>
              <a:rPr lang="en-US" sz="2000" dirty="0">
                <a:solidFill>
                  <a:srgbClr val="003399"/>
                </a:solidFill>
                <a:latin typeface="Arial"/>
              </a:rPr>
            </a:br>
            <a:endParaRPr sz="2000" dirty="0">
              <a:solidFill>
                <a:srgbClr val="003399"/>
              </a:solidFill>
              <a:latin typeface="Arial"/>
            </a:endParaRPr>
          </a:p>
        </p:txBody>
      </p:sp>
      <p:sp>
        <p:nvSpPr>
          <p:cNvPr id="3" name="Subtitle 2"/>
          <p:cNvSpPr>
            <a:spLocks noGrp="1"/>
          </p:cNvSpPr>
          <p:nvPr>
            <p:ph type="subTitle" idx="1"/>
          </p:nvPr>
        </p:nvSpPr>
        <p:spPr>
          <a:xfrm>
            <a:off x="1371600" y="2689860"/>
            <a:ext cx="6400800" cy="1516380"/>
          </a:xfrm>
        </p:spPr>
        <p:txBody>
          <a:bodyPr/>
          <a:lstStyle/>
          <a:p>
            <a:r>
              <a:rPr sz="2000" dirty="0">
                <a:solidFill>
                  <a:srgbClr val="003399"/>
                </a:solidFill>
                <a:latin typeface="Arial"/>
              </a:rPr>
              <a:t>Blended Short-Term Teachers Training Event</a:t>
            </a:r>
            <a:endParaRPr lang="en-US" sz="2000" dirty="0">
              <a:solidFill>
                <a:srgbClr val="003399"/>
              </a:solidFill>
              <a:latin typeface="Arial"/>
            </a:endParaRPr>
          </a:p>
          <a:p>
            <a:r>
              <a:rPr lang="en-US" sz="2000" dirty="0">
                <a:solidFill>
                  <a:srgbClr val="003399"/>
                </a:solidFill>
                <a:latin typeface="Arial"/>
              </a:rPr>
              <a:t>Activity Title: </a:t>
            </a:r>
            <a:r>
              <a:rPr lang="en-US" sz="2000" b="1" dirty="0">
                <a:solidFill>
                  <a:srgbClr val="003399"/>
                </a:solidFill>
                <a:latin typeface="Arial"/>
              </a:rPr>
              <a:t>Use of Divergent Thinking in Education</a:t>
            </a:r>
            <a:r>
              <a:rPr sz="2000" b="1" dirty="0">
                <a:solidFill>
                  <a:srgbClr val="003399"/>
                </a:solidFill>
                <a:latin typeface="Arial"/>
              </a:rPr>
              <a:t> (Romania,</a:t>
            </a:r>
            <a:r>
              <a:rPr lang="en-US" sz="2000" b="1" dirty="0">
                <a:solidFill>
                  <a:srgbClr val="003399"/>
                </a:solidFill>
                <a:latin typeface="Arial"/>
              </a:rPr>
              <a:t> April</a:t>
            </a:r>
            <a:r>
              <a:rPr sz="2000" b="1" dirty="0">
                <a:solidFill>
                  <a:srgbClr val="003399"/>
                </a:solidFill>
                <a:latin typeface="Arial"/>
              </a:rPr>
              <a:t> 2026)</a:t>
            </a:r>
          </a:p>
        </p:txBody>
      </p:sp>
      <p:pic>
        <p:nvPicPr>
          <p:cNvPr id="6" name="Picture 5">
            <a:extLst>
              <a:ext uri="{FF2B5EF4-FFF2-40B4-BE49-F238E27FC236}">
                <a16:creationId xmlns:a16="http://schemas.microsoft.com/office/drawing/2014/main" id="{0B9A25B5-35DE-0987-E613-DD7C29A0E5C8}"/>
              </a:ext>
            </a:extLst>
          </p:cNvPr>
          <p:cNvPicPr>
            <a:picLocks noChangeAspect="1"/>
          </p:cNvPicPr>
          <p:nvPr/>
        </p:nvPicPr>
        <p:blipFill>
          <a:blip r:embed="rId2"/>
          <a:stretch>
            <a:fillRect/>
          </a:stretch>
        </p:blipFill>
        <p:spPr>
          <a:xfrm>
            <a:off x="308566" y="182880"/>
            <a:ext cx="2287150" cy="639247"/>
          </a:xfrm>
          <a:prstGeom prst="rect">
            <a:avLst/>
          </a:prstGeom>
        </p:spPr>
      </p:pic>
      <p:pic>
        <p:nvPicPr>
          <p:cNvPr id="7" name="Picture 6">
            <a:extLst>
              <a:ext uri="{FF2B5EF4-FFF2-40B4-BE49-F238E27FC236}">
                <a16:creationId xmlns:a16="http://schemas.microsoft.com/office/drawing/2014/main" id="{93B7F080-5594-47F1-A086-F8F0180FDF6B}"/>
              </a:ext>
            </a:extLst>
          </p:cNvPr>
          <p:cNvPicPr>
            <a:picLocks noChangeAspect="1"/>
          </p:cNvPicPr>
          <p:nvPr/>
        </p:nvPicPr>
        <p:blipFill>
          <a:blip r:embed="rId3"/>
          <a:stretch>
            <a:fillRect/>
          </a:stretch>
        </p:blipFill>
        <p:spPr>
          <a:xfrm>
            <a:off x="0" y="1"/>
            <a:ext cx="3931879" cy="898634"/>
          </a:xfrm>
          <a:prstGeom prst="rect">
            <a:avLst/>
          </a:prstGeom>
        </p:spPr>
      </p:pic>
      <p:pic>
        <p:nvPicPr>
          <p:cNvPr id="8" name="Picture 7">
            <a:extLst>
              <a:ext uri="{FF2B5EF4-FFF2-40B4-BE49-F238E27FC236}">
                <a16:creationId xmlns:a16="http://schemas.microsoft.com/office/drawing/2014/main" id="{2DB3252F-E2B0-4EC7-B47F-41E2159D3755}"/>
              </a:ext>
            </a:extLst>
          </p:cNvPr>
          <p:cNvPicPr>
            <a:picLocks noChangeAspect="1"/>
          </p:cNvPicPr>
          <p:nvPr/>
        </p:nvPicPr>
        <p:blipFill>
          <a:blip r:embed="rId4"/>
          <a:stretch>
            <a:fillRect/>
          </a:stretch>
        </p:blipFill>
        <p:spPr>
          <a:xfrm>
            <a:off x="3931879" y="4643823"/>
            <a:ext cx="4916473" cy="177849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7501"/>
            <a:ext cx="8229600" cy="1031633"/>
          </a:xfrm>
        </p:spPr>
        <p:txBody>
          <a:bodyPr/>
          <a:lstStyle/>
          <a:p>
            <a:br>
              <a:rPr lang="en-US" sz="2000" dirty="0">
                <a:solidFill>
                  <a:srgbClr val="003399"/>
                </a:solidFill>
                <a:latin typeface="Arial"/>
              </a:rPr>
            </a:br>
            <a:br>
              <a:rPr lang="en-US" sz="2000" dirty="0">
                <a:solidFill>
                  <a:srgbClr val="003399"/>
                </a:solidFill>
                <a:latin typeface="Arial"/>
              </a:rPr>
            </a:br>
            <a:r>
              <a:rPr sz="2000" b="1" dirty="0">
                <a:solidFill>
                  <a:srgbClr val="003399"/>
                </a:solidFill>
                <a:latin typeface="Arial"/>
              </a:rPr>
              <a:t>Activity Overview</a:t>
            </a:r>
          </a:p>
        </p:txBody>
      </p:sp>
      <p:sp>
        <p:nvSpPr>
          <p:cNvPr id="3" name="Content Placeholder 2"/>
          <p:cNvSpPr>
            <a:spLocks noGrp="1"/>
          </p:cNvSpPr>
          <p:nvPr>
            <p:ph idx="1"/>
          </p:nvPr>
        </p:nvSpPr>
        <p:spPr>
          <a:xfrm>
            <a:off x="457200" y="2202426"/>
            <a:ext cx="8229600" cy="3923737"/>
          </a:xfrm>
        </p:spPr>
        <p:txBody>
          <a:bodyPr/>
          <a:lstStyle/>
          <a:p>
            <a:r>
              <a:rPr kumimoji="0" lang="en-US" sz="2000" i="0" u="none" strike="noStrike" kern="1200" cap="none" spc="0" normalizeH="0" baseline="0" noProof="0" dirty="0">
                <a:ln>
                  <a:noFill/>
                </a:ln>
                <a:solidFill>
                  <a:srgbClr val="003399"/>
                </a:solidFill>
                <a:effectLst/>
                <a:uLnTx/>
                <a:uFillTx/>
                <a:latin typeface="Arial"/>
                <a:ea typeface="+mn-ea"/>
                <a:cs typeface="+mn-cs"/>
              </a:rPr>
              <a:t>Activity Title: Use of Divergent Thinking in Education </a:t>
            </a:r>
          </a:p>
          <a:p>
            <a:r>
              <a:rPr kumimoji="0" lang="en-US" sz="2000" b="0" i="0" u="none" strike="noStrike" kern="1200" cap="none" spc="0" normalizeH="0" baseline="0" noProof="0" dirty="0">
                <a:ln>
                  <a:noFill/>
                </a:ln>
                <a:solidFill>
                  <a:srgbClr val="003399"/>
                </a:solidFill>
                <a:effectLst/>
                <a:uLnTx/>
                <a:uFillTx/>
                <a:latin typeface="Arial"/>
                <a:ea typeface="+mn-ea"/>
                <a:cs typeface="+mn-cs"/>
              </a:rPr>
              <a:t>Blended Short-Term Teachers Training Event</a:t>
            </a:r>
          </a:p>
          <a:p>
            <a:r>
              <a:rPr sz="2000" dirty="0">
                <a:solidFill>
                  <a:srgbClr val="003399"/>
                </a:solidFill>
                <a:latin typeface="Arial"/>
              </a:rPr>
              <a:t>Location: Romania</a:t>
            </a:r>
          </a:p>
          <a:p>
            <a:r>
              <a:rPr sz="2000" dirty="0">
                <a:solidFill>
                  <a:srgbClr val="003399"/>
                </a:solidFill>
                <a:latin typeface="Arial"/>
              </a:rPr>
              <a:t>Date:</a:t>
            </a:r>
            <a:r>
              <a:rPr lang="en-US" sz="2000" dirty="0">
                <a:solidFill>
                  <a:srgbClr val="003399"/>
                </a:solidFill>
                <a:latin typeface="Arial"/>
              </a:rPr>
              <a:t> April, 2026</a:t>
            </a:r>
            <a:endParaRPr sz="2000" dirty="0">
              <a:solidFill>
                <a:srgbClr val="003399"/>
              </a:solidFill>
              <a:latin typeface="Arial"/>
            </a:endParaRPr>
          </a:p>
          <a:p>
            <a:r>
              <a:rPr sz="2000" dirty="0">
                <a:solidFill>
                  <a:srgbClr val="003399"/>
                </a:solidFill>
                <a:latin typeface="Arial"/>
              </a:rPr>
              <a:t>Participants: 12 Staff from 4 Countries</a:t>
            </a:r>
            <a:endParaRPr lang="en-US" sz="2000" dirty="0">
              <a:solidFill>
                <a:srgbClr val="003399"/>
              </a:solidFill>
              <a:latin typeface="Arial"/>
            </a:endParaRPr>
          </a:p>
          <a:p>
            <a:r>
              <a:rPr lang="en-US" sz="2000" dirty="0">
                <a:solidFill>
                  <a:srgbClr val="003399"/>
                </a:solidFill>
                <a:latin typeface="Arial"/>
              </a:rPr>
              <a:t>Course led by RO coordinator assisted by ICT specialist.</a:t>
            </a:r>
            <a:endParaRPr sz="2000" dirty="0">
              <a:solidFill>
                <a:srgbClr val="003399"/>
              </a:solidFill>
              <a:latin typeface="Arial"/>
            </a:endParaRPr>
          </a:p>
          <a:p>
            <a:r>
              <a:rPr sz="2000" dirty="0">
                <a:solidFill>
                  <a:srgbClr val="003399"/>
                </a:solidFill>
                <a:latin typeface="Arial"/>
              </a:rPr>
              <a:t>Lead </a:t>
            </a:r>
            <a:r>
              <a:rPr sz="2000" dirty="0" err="1">
                <a:solidFill>
                  <a:srgbClr val="003399"/>
                </a:solidFill>
                <a:latin typeface="Arial"/>
              </a:rPr>
              <a:t>Organisation</a:t>
            </a:r>
            <a:r>
              <a:rPr sz="2000" dirty="0">
                <a:solidFill>
                  <a:srgbClr val="003399"/>
                </a:solidFill>
                <a:latin typeface="Arial"/>
              </a:rPr>
              <a:t>: </a:t>
            </a:r>
            <a:r>
              <a:rPr sz="2000" dirty="0" err="1">
                <a:solidFill>
                  <a:srgbClr val="003399"/>
                </a:solidFill>
                <a:latin typeface="Arial"/>
              </a:rPr>
              <a:t>Școala</a:t>
            </a:r>
            <a:r>
              <a:rPr sz="2000" dirty="0">
                <a:solidFill>
                  <a:srgbClr val="003399"/>
                </a:solidFill>
                <a:latin typeface="Arial"/>
              </a:rPr>
              <a:t> </a:t>
            </a:r>
            <a:r>
              <a:rPr sz="2000" dirty="0" err="1">
                <a:solidFill>
                  <a:srgbClr val="003399"/>
                </a:solidFill>
                <a:latin typeface="Arial"/>
              </a:rPr>
              <a:t>Gimnazială</a:t>
            </a:r>
            <a:r>
              <a:rPr sz="2000" dirty="0">
                <a:solidFill>
                  <a:srgbClr val="003399"/>
                </a:solidFill>
                <a:latin typeface="Arial"/>
              </a:rPr>
              <a:t> </a:t>
            </a:r>
            <a:r>
              <a:rPr lang="en-US" sz="2000" dirty="0">
                <a:solidFill>
                  <a:srgbClr val="003399"/>
                </a:solidFill>
                <a:latin typeface="Arial"/>
              </a:rPr>
              <a:t>N</a:t>
            </a:r>
            <a:r>
              <a:rPr sz="2000" dirty="0">
                <a:solidFill>
                  <a:srgbClr val="003399"/>
                </a:solidFill>
                <a:latin typeface="Arial"/>
              </a:rPr>
              <a:t>r. 2 </a:t>
            </a:r>
            <a:r>
              <a:rPr sz="2000" dirty="0" err="1">
                <a:solidFill>
                  <a:srgbClr val="003399"/>
                </a:solidFill>
                <a:latin typeface="Arial"/>
              </a:rPr>
              <a:t>Fundeni-Dobroești</a:t>
            </a:r>
            <a:endParaRPr sz="2000" dirty="0">
              <a:solidFill>
                <a:srgbClr val="003399"/>
              </a:solidFill>
              <a:latin typeface="Arial"/>
            </a:endParaRPr>
          </a:p>
        </p:txBody>
      </p:sp>
      <p:pic>
        <p:nvPicPr>
          <p:cNvPr id="5" name="Picture 4">
            <a:extLst>
              <a:ext uri="{FF2B5EF4-FFF2-40B4-BE49-F238E27FC236}">
                <a16:creationId xmlns:a16="http://schemas.microsoft.com/office/drawing/2014/main" id="{538A7939-20E5-93CC-0376-8D11B7A2E027}"/>
              </a:ext>
            </a:extLst>
          </p:cNvPr>
          <p:cNvPicPr>
            <a:picLocks noChangeAspect="1"/>
          </p:cNvPicPr>
          <p:nvPr/>
        </p:nvPicPr>
        <p:blipFill>
          <a:blip r:embed="rId2"/>
          <a:stretch>
            <a:fillRect/>
          </a:stretch>
        </p:blipFill>
        <p:spPr>
          <a:xfrm>
            <a:off x="223585" y="274638"/>
            <a:ext cx="2286198" cy="640135"/>
          </a:xfrm>
          <a:prstGeom prst="rect">
            <a:avLst/>
          </a:prstGeom>
        </p:spPr>
      </p:pic>
      <p:pic>
        <p:nvPicPr>
          <p:cNvPr id="6" name="Picture 5">
            <a:extLst>
              <a:ext uri="{FF2B5EF4-FFF2-40B4-BE49-F238E27FC236}">
                <a16:creationId xmlns:a16="http://schemas.microsoft.com/office/drawing/2014/main" id="{9A6E6004-09F9-4A21-AC94-58222B0B0C95}"/>
              </a:ext>
            </a:extLst>
          </p:cNvPr>
          <p:cNvPicPr>
            <a:picLocks noChangeAspect="1"/>
          </p:cNvPicPr>
          <p:nvPr/>
        </p:nvPicPr>
        <p:blipFill>
          <a:blip r:embed="rId3"/>
          <a:stretch>
            <a:fillRect/>
          </a:stretch>
        </p:blipFill>
        <p:spPr>
          <a:xfrm>
            <a:off x="0" y="1"/>
            <a:ext cx="3931879" cy="89863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5980"/>
            <a:ext cx="8229600" cy="640135"/>
          </a:xfrm>
        </p:spPr>
        <p:txBody>
          <a:bodyPr>
            <a:normAutofit/>
          </a:bodyPr>
          <a:lstStyle/>
          <a:p>
            <a:r>
              <a:rPr sz="2000" b="1" dirty="0">
                <a:solidFill>
                  <a:srgbClr val="003399"/>
                </a:solidFill>
                <a:latin typeface="Arial"/>
              </a:rPr>
              <a:t>Aims and Methodology</a:t>
            </a:r>
          </a:p>
        </p:txBody>
      </p:sp>
      <p:sp>
        <p:nvSpPr>
          <p:cNvPr id="3" name="Content Placeholder 2"/>
          <p:cNvSpPr>
            <a:spLocks noGrp="1"/>
          </p:cNvSpPr>
          <p:nvPr>
            <p:ph idx="1"/>
          </p:nvPr>
        </p:nvSpPr>
        <p:spPr>
          <a:xfrm>
            <a:off x="457200" y="2428567"/>
            <a:ext cx="8229600" cy="3697595"/>
          </a:xfrm>
        </p:spPr>
        <p:txBody>
          <a:bodyPr/>
          <a:lstStyle/>
          <a:p>
            <a:r>
              <a:rPr sz="2000" dirty="0">
                <a:solidFill>
                  <a:srgbClr val="003399"/>
                </a:solidFill>
                <a:latin typeface="Arial"/>
              </a:rPr>
              <a:t>- Equip teachers with creative and innovative teaching methods</a:t>
            </a:r>
          </a:p>
          <a:p>
            <a:r>
              <a:rPr sz="2000" dirty="0">
                <a:solidFill>
                  <a:srgbClr val="003399"/>
                </a:solidFill>
                <a:latin typeface="Arial"/>
              </a:rPr>
              <a:t>- Focus on Divergent Thinking and Digital Games</a:t>
            </a:r>
          </a:p>
          <a:p>
            <a:r>
              <a:rPr sz="2000" dirty="0">
                <a:solidFill>
                  <a:srgbClr val="003399"/>
                </a:solidFill>
                <a:latin typeface="Arial"/>
              </a:rPr>
              <a:t>- Method: Group work, Imagination Techniques, ICT integration</a:t>
            </a:r>
            <a:endParaRPr lang="en-US" sz="2000" dirty="0">
              <a:solidFill>
                <a:srgbClr val="003399"/>
              </a:solidFill>
              <a:latin typeface="Arial"/>
            </a:endParaRPr>
          </a:p>
          <a:p>
            <a:r>
              <a:rPr lang="en-US" sz="2000" dirty="0">
                <a:solidFill>
                  <a:srgbClr val="003399"/>
                </a:solidFill>
                <a:latin typeface="Arial"/>
              </a:rPr>
              <a:t>- AIMS: To provide 12 staff with new learning and teaching methods on how to use in a creative and innovative way the Divergent Thinking approaches by involving DIGITAL GAMES too.</a:t>
            </a:r>
          </a:p>
        </p:txBody>
      </p:sp>
      <p:pic>
        <p:nvPicPr>
          <p:cNvPr id="5" name="Picture 4">
            <a:extLst>
              <a:ext uri="{FF2B5EF4-FFF2-40B4-BE49-F238E27FC236}">
                <a16:creationId xmlns:a16="http://schemas.microsoft.com/office/drawing/2014/main" id="{3B329CA4-FF7E-5E56-6566-1411266B27FB}"/>
              </a:ext>
            </a:extLst>
          </p:cNvPr>
          <p:cNvPicPr>
            <a:picLocks noChangeAspect="1"/>
          </p:cNvPicPr>
          <p:nvPr/>
        </p:nvPicPr>
        <p:blipFill>
          <a:blip r:embed="rId2"/>
          <a:stretch>
            <a:fillRect/>
          </a:stretch>
        </p:blipFill>
        <p:spPr>
          <a:xfrm>
            <a:off x="457200" y="182880"/>
            <a:ext cx="2286198" cy="640135"/>
          </a:xfrm>
          <a:prstGeom prst="rect">
            <a:avLst/>
          </a:prstGeom>
        </p:spPr>
      </p:pic>
      <p:pic>
        <p:nvPicPr>
          <p:cNvPr id="6" name="Picture 5">
            <a:extLst>
              <a:ext uri="{FF2B5EF4-FFF2-40B4-BE49-F238E27FC236}">
                <a16:creationId xmlns:a16="http://schemas.microsoft.com/office/drawing/2014/main" id="{66A86B9E-3CF0-46FC-AA73-4B5E0464E668}"/>
              </a:ext>
            </a:extLst>
          </p:cNvPr>
          <p:cNvPicPr>
            <a:picLocks noChangeAspect="1"/>
          </p:cNvPicPr>
          <p:nvPr/>
        </p:nvPicPr>
        <p:blipFill>
          <a:blip r:embed="rId3"/>
          <a:stretch>
            <a:fillRect/>
          </a:stretch>
        </p:blipFill>
        <p:spPr>
          <a:xfrm>
            <a:off x="0" y="1"/>
            <a:ext cx="3931879" cy="89863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41404"/>
            <a:ext cx="8229600" cy="935545"/>
          </a:xfrm>
        </p:spPr>
        <p:txBody>
          <a:bodyPr>
            <a:normAutofit/>
          </a:bodyPr>
          <a:lstStyle/>
          <a:p>
            <a:r>
              <a:rPr sz="2000" b="1" dirty="0">
                <a:solidFill>
                  <a:srgbClr val="003399"/>
                </a:solidFill>
                <a:latin typeface="Arial"/>
              </a:rPr>
              <a:t>Activity Breakdown</a:t>
            </a:r>
          </a:p>
        </p:txBody>
      </p:sp>
      <p:sp>
        <p:nvSpPr>
          <p:cNvPr id="3" name="Content Placeholder 2"/>
          <p:cNvSpPr>
            <a:spLocks noGrp="1"/>
          </p:cNvSpPr>
          <p:nvPr>
            <p:ph idx="1"/>
          </p:nvPr>
        </p:nvSpPr>
        <p:spPr>
          <a:xfrm>
            <a:off x="457200" y="2251587"/>
            <a:ext cx="8229600" cy="3874576"/>
          </a:xfrm>
        </p:spPr>
        <p:txBody>
          <a:bodyPr/>
          <a:lstStyle/>
          <a:p>
            <a:r>
              <a:rPr sz="2000" dirty="0">
                <a:solidFill>
                  <a:srgbClr val="003399"/>
                </a:solidFill>
                <a:latin typeface="Arial"/>
              </a:rPr>
              <a:t>1-day Virtual Mobility</a:t>
            </a:r>
            <a:r>
              <a:rPr lang="en-US" sz="2000" dirty="0">
                <a:solidFill>
                  <a:srgbClr val="003399"/>
                </a:solidFill>
                <a:latin typeface="Arial"/>
              </a:rPr>
              <a:t> before the mobility</a:t>
            </a:r>
            <a:endParaRPr sz="2000" dirty="0">
              <a:solidFill>
                <a:srgbClr val="003399"/>
              </a:solidFill>
              <a:latin typeface="Arial"/>
            </a:endParaRPr>
          </a:p>
          <a:p>
            <a:r>
              <a:rPr sz="2000" dirty="0">
                <a:solidFill>
                  <a:srgbClr val="003399"/>
                </a:solidFill>
                <a:latin typeface="Arial"/>
              </a:rPr>
              <a:t>5 Days On-site Activities</a:t>
            </a:r>
          </a:p>
          <a:p>
            <a:r>
              <a:rPr sz="2000" dirty="0">
                <a:solidFill>
                  <a:srgbClr val="003399"/>
                </a:solidFill>
                <a:latin typeface="Arial"/>
              </a:rPr>
              <a:t>2 Days for Travel</a:t>
            </a:r>
          </a:p>
          <a:p>
            <a:r>
              <a:rPr sz="2000" dirty="0">
                <a:solidFill>
                  <a:srgbClr val="003399"/>
                </a:solidFill>
                <a:latin typeface="Arial"/>
              </a:rPr>
              <a:t>Activities: </a:t>
            </a:r>
            <a:r>
              <a:rPr lang="en-US" sz="2000" dirty="0">
                <a:solidFill>
                  <a:srgbClr val="003399"/>
                </a:solidFill>
                <a:latin typeface="Arial"/>
              </a:rPr>
              <a:t>training courses, </a:t>
            </a:r>
            <a:r>
              <a:rPr sz="2000" dirty="0">
                <a:solidFill>
                  <a:srgbClr val="003399"/>
                </a:solidFill>
                <a:latin typeface="Arial"/>
              </a:rPr>
              <a:t>Icebreakers, workshops, educational visits, and group reflections</a:t>
            </a:r>
          </a:p>
        </p:txBody>
      </p:sp>
      <p:pic>
        <p:nvPicPr>
          <p:cNvPr id="5" name="Picture 4">
            <a:extLst>
              <a:ext uri="{FF2B5EF4-FFF2-40B4-BE49-F238E27FC236}">
                <a16:creationId xmlns:a16="http://schemas.microsoft.com/office/drawing/2014/main" id="{D5A69B24-473F-F602-B2E3-6EB8E823CAEA}"/>
              </a:ext>
            </a:extLst>
          </p:cNvPr>
          <p:cNvPicPr>
            <a:picLocks noChangeAspect="1"/>
          </p:cNvPicPr>
          <p:nvPr/>
        </p:nvPicPr>
        <p:blipFill>
          <a:blip r:embed="rId2"/>
          <a:stretch>
            <a:fillRect/>
          </a:stretch>
        </p:blipFill>
        <p:spPr>
          <a:xfrm>
            <a:off x="213752" y="126633"/>
            <a:ext cx="2286198" cy="640135"/>
          </a:xfrm>
          <a:prstGeom prst="rect">
            <a:avLst/>
          </a:prstGeom>
        </p:spPr>
      </p:pic>
      <p:pic>
        <p:nvPicPr>
          <p:cNvPr id="6" name="Picture 5">
            <a:extLst>
              <a:ext uri="{FF2B5EF4-FFF2-40B4-BE49-F238E27FC236}">
                <a16:creationId xmlns:a16="http://schemas.microsoft.com/office/drawing/2014/main" id="{3861DEBB-B18A-4647-9EEB-B0B4C293B950}"/>
              </a:ext>
            </a:extLst>
          </p:cNvPr>
          <p:cNvPicPr>
            <a:picLocks noChangeAspect="1"/>
          </p:cNvPicPr>
          <p:nvPr/>
        </p:nvPicPr>
        <p:blipFill>
          <a:blip r:embed="rId3"/>
          <a:stretch>
            <a:fillRect/>
          </a:stretch>
        </p:blipFill>
        <p:spPr>
          <a:xfrm>
            <a:off x="0" y="1"/>
            <a:ext cx="3931879" cy="89863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70039"/>
            <a:ext cx="8229600" cy="766916"/>
          </a:xfrm>
        </p:spPr>
        <p:txBody>
          <a:bodyPr/>
          <a:lstStyle/>
          <a:p>
            <a:r>
              <a:rPr sz="2000" b="1" dirty="0">
                <a:solidFill>
                  <a:srgbClr val="003399"/>
                </a:solidFill>
                <a:latin typeface="Arial"/>
              </a:rPr>
              <a:t>Target Group &amp; Selection</a:t>
            </a:r>
          </a:p>
        </p:txBody>
      </p:sp>
      <p:sp>
        <p:nvSpPr>
          <p:cNvPr id="3" name="Content Placeholder 2"/>
          <p:cNvSpPr>
            <a:spLocks noGrp="1"/>
          </p:cNvSpPr>
          <p:nvPr>
            <p:ph idx="1"/>
          </p:nvPr>
        </p:nvSpPr>
        <p:spPr>
          <a:xfrm>
            <a:off x="457200" y="2320413"/>
            <a:ext cx="8229600" cy="3805750"/>
          </a:xfrm>
        </p:spPr>
        <p:txBody>
          <a:bodyPr/>
          <a:lstStyle/>
          <a:p>
            <a:r>
              <a:rPr lang="en-US" sz="2000" dirty="0">
                <a:solidFill>
                  <a:srgbClr val="003399"/>
                </a:solidFill>
                <a:latin typeface="Arial"/>
              </a:rPr>
              <a:t>Direct group</a:t>
            </a:r>
            <a:r>
              <a:rPr sz="2000" dirty="0">
                <a:solidFill>
                  <a:srgbClr val="003399"/>
                </a:solidFill>
                <a:latin typeface="Arial"/>
              </a:rPr>
              <a:t>: Teachers aiming to improve pupils’ basic skills</a:t>
            </a:r>
            <a:endParaRPr lang="en-US" sz="2000" dirty="0">
              <a:solidFill>
                <a:srgbClr val="003399"/>
              </a:solidFill>
              <a:latin typeface="Arial"/>
            </a:endParaRPr>
          </a:p>
          <a:p>
            <a:pPr marL="0" indent="0">
              <a:buNone/>
            </a:pPr>
            <a:endParaRPr lang="en-US" sz="2000" dirty="0">
              <a:solidFill>
                <a:srgbClr val="003399"/>
              </a:solidFill>
              <a:latin typeface="Arial"/>
            </a:endParaRPr>
          </a:p>
          <a:p>
            <a:r>
              <a:rPr sz="2000" dirty="0">
                <a:solidFill>
                  <a:srgbClr val="003399"/>
                </a:solidFill>
                <a:latin typeface="Arial"/>
              </a:rPr>
              <a:t>Criteria</a:t>
            </a:r>
            <a:r>
              <a:rPr lang="en-US" sz="2000" dirty="0">
                <a:solidFill>
                  <a:srgbClr val="003399"/>
                </a:solidFill>
                <a:latin typeface="Arial"/>
              </a:rPr>
              <a:t> of selection for teachers</a:t>
            </a:r>
            <a:r>
              <a:rPr sz="2000" dirty="0">
                <a:solidFill>
                  <a:srgbClr val="003399"/>
                </a:solidFill>
                <a:latin typeface="Arial"/>
              </a:rPr>
              <a:t>: </a:t>
            </a:r>
            <a:endParaRPr lang="en-US" sz="2000" dirty="0">
              <a:solidFill>
                <a:srgbClr val="003399"/>
              </a:solidFill>
              <a:latin typeface="Arial"/>
            </a:endParaRPr>
          </a:p>
          <a:p>
            <a:pPr marL="0" indent="0">
              <a:buNone/>
            </a:pPr>
            <a:r>
              <a:rPr lang="en-US" sz="2000" dirty="0">
                <a:solidFill>
                  <a:srgbClr val="003399"/>
                </a:solidFill>
                <a:latin typeface="Arial"/>
              </a:rPr>
              <a:t>- they work with d</a:t>
            </a:r>
            <a:r>
              <a:rPr sz="2000" dirty="0">
                <a:solidFill>
                  <a:srgbClr val="003399"/>
                </a:solidFill>
                <a:latin typeface="Arial"/>
              </a:rPr>
              <a:t>ropout risk, SEN, minorities</a:t>
            </a:r>
            <a:endParaRPr lang="en-US" sz="2000" dirty="0">
              <a:solidFill>
                <a:srgbClr val="003399"/>
              </a:solidFill>
              <a:latin typeface="Arial"/>
            </a:endParaRPr>
          </a:p>
          <a:p>
            <a:pPr marL="0" indent="0">
              <a:buNone/>
            </a:pPr>
            <a:r>
              <a:rPr lang="en-US" sz="2000" dirty="0">
                <a:solidFill>
                  <a:srgbClr val="003399"/>
                </a:solidFill>
                <a:latin typeface="Arial"/>
              </a:rPr>
              <a:t>-</a:t>
            </a:r>
            <a:r>
              <a:rPr sz="2000" dirty="0">
                <a:solidFill>
                  <a:srgbClr val="003399"/>
                </a:solidFill>
                <a:latin typeface="Arial"/>
              </a:rPr>
              <a:t>Level B1 English, ICT skills required</a:t>
            </a:r>
            <a:endParaRPr lang="en-US" sz="2000" dirty="0">
              <a:solidFill>
                <a:srgbClr val="003399"/>
              </a:solidFill>
              <a:latin typeface="Arial"/>
            </a:endParaRPr>
          </a:p>
          <a:p>
            <a:pPr marL="0" indent="0">
              <a:buNone/>
            </a:pPr>
            <a:r>
              <a:rPr lang="en-US" sz="2000" dirty="0">
                <a:solidFill>
                  <a:srgbClr val="003399"/>
                </a:solidFill>
                <a:latin typeface="Arial"/>
              </a:rPr>
              <a:t>-empathetic. enthusiastic, open minded</a:t>
            </a:r>
          </a:p>
          <a:p>
            <a:pPr marL="0" indent="0">
              <a:buNone/>
            </a:pPr>
            <a:endParaRPr sz="2000" dirty="0">
              <a:solidFill>
                <a:srgbClr val="003399"/>
              </a:solidFill>
              <a:latin typeface="Arial"/>
            </a:endParaRPr>
          </a:p>
          <a:p>
            <a:r>
              <a:rPr sz="2000" dirty="0">
                <a:solidFill>
                  <a:srgbClr val="003399"/>
                </a:solidFill>
                <a:latin typeface="Arial"/>
              </a:rPr>
              <a:t>Indirect Beneficiaries: 240 disadvantaged students</a:t>
            </a:r>
            <a:r>
              <a:rPr lang="en-US" sz="2000" dirty="0">
                <a:solidFill>
                  <a:srgbClr val="003399"/>
                </a:solidFill>
                <a:latin typeface="Arial"/>
              </a:rPr>
              <a:t> for 4</a:t>
            </a:r>
          </a:p>
          <a:p>
            <a:pPr marL="0" indent="0">
              <a:buNone/>
            </a:pPr>
            <a:r>
              <a:rPr lang="en-US" sz="2000" dirty="0">
                <a:solidFill>
                  <a:srgbClr val="003399"/>
                </a:solidFill>
                <a:latin typeface="Arial"/>
              </a:rPr>
              <a:t>partnership schools, teaching staff and their local and regional peers, pupils' families, local institutions. </a:t>
            </a:r>
            <a:endParaRPr sz="2000" dirty="0">
              <a:solidFill>
                <a:srgbClr val="003399"/>
              </a:solidFill>
              <a:latin typeface="Arial"/>
            </a:endParaRPr>
          </a:p>
        </p:txBody>
      </p:sp>
      <p:pic>
        <p:nvPicPr>
          <p:cNvPr id="5" name="Picture 4">
            <a:extLst>
              <a:ext uri="{FF2B5EF4-FFF2-40B4-BE49-F238E27FC236}">
                <a16:creationId xmlns:a16="http://schemas.microsoft.com/office/drawing/2014/main" id="{E9D01534-4424-906E-264F-8AE27F740531}"/>
              </a:ext>
            </a:extLst>
          </p:cNvPr>
          <p:cNvPicPr>
            <a:picLocks noChangeAspect="1"/>
          </p:cNvPicPr>
          <p:nvPr/>
        </p:nvPicPr>
        <p:blipFill>
          <a:blip r:embed="rId2"/>
          <a:stretch>
            <a:fillRect/>
          </a:stretch>
        </p:blipFill>
        <p:spPr>
          <a:xfrm>
            <a:off x="213752" y="274450"/>
            <a:ext cx="2286198" cy="640135"/>
          </a:xfrm>
          <a:prstGeom prst="rect">
            <a:avLst/>
          </a:prstGeom>
        </p:spPr>
      </p:pic>
      <p:pic>
        <p:nvPicPr>
          <p:cNvPr id="6" name="Picture 5">
            <a:extLst>
              <a:ext uri="{FF2B5EF4-FFF2-40B4-BE49-F238E27FC236}">
                <a16:creationId xmlns:a16="http://schemas.microsoft.com/office/drawing/2014/main" id="{BC54F471-4205-4844-BDD4-81F60026038C}"/>
              </a:ext>
            </a:extLst>
          </p:cNvPr>
          <p:cNvPicPr>
            <a:picLocks noChangeAspect="1"/>
          </p:cNvPicPr>
          <p:nvPr/>
        </p:nvPicPr>
        <p:blipFill>
          <a:blip r:embed="rId3"/>
          <a:stretch>
            <a:fillRect/>
          </a:stretch>
        </p:blipFill>
        <p:spPr>
          <a:xfrm>
            <a:off x="0" y="1"/>
            <a:ext cx="3931879" cy="89863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09368"/>
            <a:ext cx="8229600" cy="1179871"/>
          </a:xfrm>
        </p:spPr>
        <p:txBody>
          <a:bodyPr/>
          <a:lstStyle/>
          <a:p>
            <a:r>
              <a:rPr sz="2000" b="1" dirty="0">
                <a:solidFill>
                  <a:srgbClr val="003399"/>
                </a:solidFill>
                <a:latin typeface="Arial"/>
              </a:rPr>
              <a:t>Objectives</a:t>
            </a:r>
          </a:p>
        </p:txBody>
      </p:sp>
      <p:sp>
        <p:nvSpPr>
          <p:cNvPr id="3" name="Content Placeholder 2"/>
          <p:cNvSpPr>
            <a:spLocks noGrp="1"/>
          </p:cNvSpPr>
          <p:nvPr>
            <p:ph idx="1"/>
          </p:nvPr>
        </p:nvSpPr>
        <p:spPr>
          <a:xfrm>
            <a:off x="457200" y="2497394"/>
            <a:ext cx="8229600" cy="3674806"/>
          </a:xfrm>
        </p:spPr>
        <p:txBody>
          <a:bodyPr>
            <a:noAutofit/>
          </a:bodyPr>
          <a:lstStyle/>
          <a:p>
            <a:r>
              <a:rPr sz="1800"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The participating teachers will become specialists, able to develop learning activities that increases pupils '21st century skills, key competences.</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sz="1800" dirty="0">
                <a:solidFill>
                  <a:schemeClr val="tx2"/>
                </a:solidFill>
                <a:latin typeface="Arial" panose="020B0604020202020204" pitchFamily="34" charset="0"/>
                <a:cs typeface="Arial" panose="020B0604020202020204" pitchFamily="34" charset="0"/>
              </a:rPr>
              <a:t>- Convert innovative ideas into classroom practice</a:t>
            </a:r>
            <a:r>
              <a:rPr lang="en-US" sz="1800" dirty="0">
                <a:solidFill>
                  <a:schemeClr val="tx2"/>
                </a:solidFill>
                <a:latin typeface="Arial" panose="020B0604020202020204" pitchFamily="34" charset="0"/>
                <a:cs typeface="Arial" panose="020B0604020202020204" pitchFamily="34" charset="0"/>
              </a:rPr>
              <a:t> </a:t>
            </a:r>
            <a:r>
              <a:rPr kumimoji="0" lang="en-US" sz="1800" b="0" i="0" u="none" strike="noStrike" kern="120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to improve learning and other education outcomes.</a:t>
            </a:r>
            <a:endParaRPr lang="en-US" sz="1800" dirty="0">
              <a:solidFill>
                <a:schemeClr val="tx2"/>
              </a:solidFill>
              <a:latin typeface="Arial" panose="020B0604020202020204" pitchFamily="34" charset="0"/>
              <a:cs typeface="Arial" panose="020B0604020202020204" pitchFamily="34" charset="0"/>
            </a:endParaRPr>
          </a:p>
          <a:p>
            <a:pPr algn="l"/>
            <a:r>
              <a:rPr lang="en-US" sz="1800" dirty="0">
                <a:solidFill>
                  <a:schemeClr val="tx2"/>
                </a:solidFill>
                <a:latin typeface="Arial" panose="020B0604020202020204" pitchFamily="34" charset="0"/>
                <a:cs typeface="Arial" panose="020B0604020202020204" pitchFamily="34" charset="0"/>
              </a:rPr>
              <a:t>-Improve student creativity and attendance</a:t>
            </a:r>
          </a:p>
          <a:p>
            <a:pPr algn="l"/>
            <a:r>
              <a:rPr lang="en-US" sz="1800" b="0" i="0" u="none" strike="noStrike" baseline="0" dirty="0">
                <a:solidFill>
                  <a:schemeClr val="tx2"/>
                </a:solidFill>
                <a:latin typeface="Arial" panose="020B0604020202020204" pitchFamily="34" charset="0"/>
                <a:cs typeface="Arial" panose="020B0604020202020204" pitchFamily="34" charset="0"/>
              </a:rPr>
              <a:t>-Reduce absenteeism</a:t>
            </a:r>
          </a:p>
        </p:txBody>
      </p:sp>
      <p:pic>
        <p:nvPicPr>
          <p:cNvPr id="5" name="Picture 4">
            <a:extLst>
              <a:ext uri="{FF2B5EF4-FFF2-40B4-BE49-F238E27FC236}">
                <a16:creationId xmlns:a16="http://schemas.microsoft.com/office/drawing/2014/main" id="{157E2975-181B-CFDA-A202-F479E656FBED}"/>
              </a:ext>
            </a:extLst>
          </p:cNvPr>
          <p:cNvPicPr>
            <a:picLocks noChangeAspect="1"/>
          </p:cNvPicPr>
          <p:nvPr/>
        </p:nvPicPr>
        <p:blipFill>
          <a:blip r:embed="rId2"/>
          <a:stretch>
            <a:fillRect/>
          </a:stretch>
        </p:blipFill>
        <p:spPr>
          <a:xfrm>
            <a:off x="341572" y="182880"/>
            <a:ext cx="2286198" cy="640135"/>
          </a:xfrm>
          <a:prstGeom prst="rect">
            <a:avLst/>
          </a:prstGeom>
        </p:spPr>
      </p:pic>
      <p:pic>
        <p:nvPicPr>
          <p:cNvPr id="6" name="Picture 5">
            <a:extLst>
              <a:ext uri="{FF2B5EF4-FFF2-40B4-BE49-F238E27FC236}">
                <a16:creationId xmlns:a16="http://schemas.microsoft.com/office/drawing/2014/main" id="{EB76A8D7-1AA1-4DA0-A53F-F88F14F6C7B2}"/>
              </a:ext>
            </a:extLst>
          </p:cNvPr>
          <p:cNvPicPr>
            <a:picLocks noChangeAspect="1"/>
          </p:cNvPicPr>
          <p:nvPr/>
        </p:nvPicPr>
        <p:blipFill>
          <a:blip r:embed="rId3"/>
          <a:stretch>
            <a:fillRect/>
          </a:stretch>
        </p:blipFill>
        <p:spPr>
          <a:xfrm>
            <a:off x="0" y="1"/>
            <a:ext cx="3931879" cy="89863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6"/>
            <a:ext cx="8229600" cy="685801"/>
          </a:xfrm>
        </p:spPr>
        <p:txBody>
          <a:bodyPr/>
          <a:lstStyle/>
          <a:p>
            <a:r>
              <a:rPr sz="2000" b="1" dirty="0">
                <a:solidFill>
                  <a:srgbClr val="003399"/>
                </a:solidFill>
                <a:latin typeface="Arial"/>
              </a:rPr>
              <a:t>Expected Outcomes</a:t>
            </a:r>
          </a:p>
        </p:txBody>
      </p:sp>
      <p:sp>
        <p:nvSpPr>
          <p:cNvPr id="3" name="Content Placeholder 2"/>
          <p:cNvSpPr>
            <a:spLocks noGrp="1"/>
          </p:cNvSpPr>
          <p:nvPr>
            <p:ph idx="1"/>
          </p:nvPr>
        </p:nvSpPr>
        <p:spPr/>
        <p:txBody>
          <a:bodyPr>
            <a:normAutofit lnSpcReduction="10000"/>
          </a:bodyPr>
          <a:lstStyle/>
          <a:p>
            <a:r>
              <a:rPr sz="2000" dirty="0">
                <a:solidFill>
                  <a:srgbClr val="003399"/>
                </a:solidFill>
                <a:latin typeface="Arial"/>
              </a:rPr>
              <a:t>- </a:t>
            </a:r>
            <a:r>
              <a:rPr sz="1600" dirty="0">
                <a:solidFill>
                  <a:srgbClr val="003399"/>
                </a:solidFill>
                <a:latin typeface="Arial"/>
              </a:rPr>
              <a:t>Improved English and ICT for teachers</a:t>
            </a:r>
          </a:p>
          <a:p>
            <a:r>
              <a:rPr sz="1600" dirty="0">
                <a:solidFill>
                  <a:srgbClr val="003399"/>
                </a:solidFill>
                <a:latin typeface="Arial"/>
              </a:rPr>
              <a:t>- New extracurricular and educational games</a:t>
            </a:r>
          </a:p>
          <a:p>
            <a:r>
              <a:rPr sz="1600" dirty="0">
                <a:solidFill>
                  <a:srgbClr val="003399"/>
                </a:solidFill>
                <a:latin typeface="Arial"/>
              </a:rPr>
              <a:t>- Increased cultural heritage awareness</a:t>
            </a:r>
          </a:p>
          <a:p>
            <a:r>
              <a:rPr sz="1600" dirty="0">
                <a:solidFill>
                  <a:srgbClr val="003399"/>
                </a:solidFill>
                <a:latin typeface="Arial"/>
              </a:rPr>
              <a:t>- </a:t>
            </a:r>
            <a:r>
              <a:rPr sz="1600" dirty="0">
                <a:solidFill>
                  <a:schemeClr val="tx2"/>
                </a:solidFill>
                <a:latin typeface="Arial"/>
              </a:rPr>
              <a:t>Dissemination</a:t>
            </a:r>
            <a:r>
              <a:rPr sz="1600" dirty="0">
                <a:solidFill>
                  <a:srgbClr val="003399"/>
                </a:solidFill>
                <a:latin typeface="Arial"/>
              </a:rPr>
              <a:t> of good practices</a:t>
            </a:r>
            <a:endParaRPr lang="en-US" sz="1600" dirty="0">
              <a:solidFill>
                <a:srgbClr val="003399"/>
              </a:solidFill>
              <a:latin typeface="Arial"/>
            </a:endParaRPr>
          </a:p>
          <a:p>
            <a:r>
              <a:rPr lang="en-US" sz="1600" dirty="0">
                <a:solidFill>
                  <a:srgbClr val="003399"/>
                </a:solidFill>
                <a:latin typeface="Arial"/>
              </a:rPr>
              <a:t>- Wellbeing and inclusive environment. </a:t>
            </a:r>
          </a:p>
          <a:p>
            <a:r>
              <a:rPr lang="en-US" sz="1600" dirty="0">
                <a:solidFill>
                  <a:srgbClr val="003399"/>
                </a:solidFill>
                <a:latin typeface="Arial"/>
              </a:rPr>
              <a:t>- Extracurricular Activities based on DT techniques and educational philosophies, focusing on imagination and EU Cultural Heritage awareness.</a:t>
            </a:r>
          </a:p>
          <a:p>
            <a:r>
              <a:rPr lang="en-US" sz="1600" dirty="0">
                <a:solidFill>
                  <a:srgbClr val="003399"/>
                </a:solidFill>
                <a:latin typeface="Arial"/>
              </a:rPr>
              <a:t>-A workshop designed for teachers to conduct upon their return, sharing their experiences with peers.</a:t>
            </a:r>
          </a:p>
          <a:p>
            <a:r>
              <a:rPr lang="en-US" sz="1600" dirty="0">
                <a:solidFill>
                  <a:srgbClr val="003399"/>
                </a:solidFill>
                <a:latin typeface="Arial"/>
              </a:rPr>
              <a:t>-Training Material: A 20-page training material in EN has been developed for teachers, covering: Preserving EU Cultural Heritage (with 2 sample applications)</a:t>
            </a:r>
          </a:p>
          <a:p>
            <a:r>
              <a:rPr lang="en-US" sz="1600" dirty="0">
                <a:solidFill>
                  <a:srgbClr val="003399"/>
                </a:solidFill>
                <a:latin typeface="Arial"/>
              </a:rPr>
              <a:t>-Project Website and Resources: </a:t>
            </a:r>
          </a:p>
          <a:p>
            <a:r>
              <a:rPr lang="en-US" sz="1600" dirty="0">
                <a:solidFill>
                  <a:srgbClr val="003399"/>
                </a:solidFill>
                <a:latin typeface="Arial"/>
              </a:rPr>
              <a:t>-Strong friendships have been formed among the four partnership organizations, increasing the prestige of the partner schools. </a:t>
            </a:r>
          </a:p>
          <a:p>
            <a:pPr marL="0" indent="0">
              <a:buNone/>
            </a:pPr>
            <a:r>
              <a:rPr lang="en-US" sz="1600" dirty="0">
                <a:solidFill>
                  <a:srgbClr val="003399"/>
                </a:solidFill>
                <a:latin typeface="Arial"/>
              </a:rPr>
              <a:t>       -Certificates: 12 Certificates of Attendance and 6 </a:t>
            </a:r>
            <a:r>
              <a:rPr lang="en-US" sz="1600" dirty="0" err="1">
                <a:solidFill>
                  <a:srgbClr val="003399"/>
                </a:solidFill>
                <a:latin typeface="Arial"/>
              </a:rPr>
              <a:t>Europass</a:t>
            </a:r>
            <a:r>
              <a:rPr lang="en-US" sz="1600" dirty="0">
                <a:solidFill>
                  <a:srgbClr val="003399"/>
                </a:solidFill>
                <a:latin typeface="Arial"/>
              </a:rPr>
              <a:t> Mob. Certificates have been awarded to the guest teachers.</a:t>
            </a:r>
            <a:endParaRPr sz="1600" dirty="0">
              <a:solidFill>
                <a:srgbClr val="003399"/>
              </a:solidFill>
              <a:latin typeface="Arial"/>
            </a:endParaRPr>
          </a:p>
        </p:txBody>
      </p:sp>
      <p:pic>
        <p:nvPicPr>
          <p:cNvPr id="5" name="Picture 4">
            <a:extLst>
              <a:ext uri="{FF2B5EF4-FFF2-40B4-BE49-F238E27FC236}">
                <a16:creationId xmlns:a16="http://schemas.microsoft.com/office/drawing/2014/main" id="{F5239199-31E6-ACBE-9DAA-0F0B51C0B1C9}"/>
              </a:ext>
            </a:extLst>
          </p:cNvPr>
          <p:cNvPicPr>
            <a:picLocks noChangeAspect="1"/>
          </p:cNvPicPr>
          <p:nvPr/>
        </p:nvPicPr>
        <p:blipFill>
          <a:blip r:embed="rId2"/>
          <a:stretch>
            <a:fillRect/>
          </a:stretch>
        </p:blipFill>
        <p:spPr>
          <a:xfrm>
            <a:off x="457200" y="274450"/>
            <a:ext cx="2286198" cy="640135"/>
          </a:xfrm>
          <a:prstGeom prst="rect">
            <a:avLst/>
          </a:prstGeom>
        </p:spPr>
      </p:pic>
      <p:pic>
        <p:nvPicPr>
          <p:cNvPr id="6" name="Picture 5">
            <a:extLst>
              <a:ext uri="{FF2B5EF4-FFF2-40B4-BE49-F238E27FC236}">
                <a16:creationId xmlns:a16="http://schemas.microsoft.com/office/drawing/2014/main" id="{8F327510-3AD2-4363-B85A-E30C71B62CD6}"/>
              </a:ext>
            </a:extLst>
          </p:cNvPr>
          <p:cNvPicPr>
            <a:picLocks noChangeAspect="1"/>
          </p:cNvPicPr>
          <p:nvPr/>
        </p:nvPicPr>
        <p:blipFill>
          <a:blip r:embed="rId3"/>
          <a:stretch>
            <a:fillRect/>
          </a:stretch>
        </p:blipFill>
        <p:spPr>
          <a:xfrm>
            <a:off x="0" y="1"/>
            <a:ext cx="3931879" cy="89863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562"/>
            <a:ext cx="8229600" cy="457517"/>
          </a:xfrm>
        </p:spPr>
        <p:txBody>
          <a:bodyPr>
            <a:normAutofit/>
          </a:bodyPr>
          <a:lstStyle/>
          <a:p>
            <a:r>
              <a:rPr sz="2000" b="1" dirty="0">
                <a:solidFill>
                  <a:srgbClr val="003399"/>
                </a:solidFill>
                <a:latin typeface="Arial"/>
              </a:rPr>
              <a:t>Conclusion &amp; Impact</a:t>
            </a:r>
          </a:p>
        </p:txBody>
      </p:sp>
      <p:sp>
        <p:nvSpPr>
          <p:cNvPr id="3" name="Content Placeholder 2"/>
          <p:cNvSpPr>
            <a:spLocks noGrp="1"/>
          </p:cNvSpPr>
          <p:nvPr>
            <p:ph idx="1"/>
          </p:nvPr>
        </p:nvSpPr>
        <p:spPr>
          <a:xfrm>
            <a:off x="457200" y="2194560"/>
            <a:ext cx="8229600" cy="3931603"/>
          </a:xfrm>
        </p:spPr>
        <p:txBody>
          <a:bodyPr/>
          <a:lstStyle/>
          <a:p>
            <a:r>
              <a:rPr sz="2000" dirty="0">
                <a:solidFill>
                  <a:srgbClr val="003399"/>
                </a:solidFill>
                <a:latin typeface="Arial"/>
              </a:rPr>
              <a:t>- Teachers become specialists in DT &amp; digital games</a:t>
            </a:r>
          </a:p>
          <a:p>
            <a:r>
              <a:rPr sz="2000" dirty="0">
                <a:solidFill>
                  <a:srgbClr val="003399"/>
                </a:solidFill>
                <a:latin typeface="Arial"/>
              </a:rPr>
              <a:t>- Materials and OERs shared across platforms</a:t>
            </a:r>
          </a:p>
          <a:p>
            <a:r>
              <a:rPr sz="2000" dirty="0">
                <a:solidFill>
                  <a:srgbClr val="003399"/>
                </a:solidFill>
                <a:latin typeface="Arial"/>
              </a:rPr>
              <a:t>- Long-term benefit for students and partner schools</a:t>
            </a:r>
          </a:p>
        </p:txBody>
      </p:sp>
      <p:pic>
        <p:nvPicPr>
          <p:cNvPr id="5" name="Picture 4">
            <a:extLst>
              <a:ext uri="{FF2B5EF4-FFF2-40B4-BE49-F238E27FC236}">
                <a16:creationId xmlns:a16="http://schemas.microsoft.com/office/drawing/2014/main" id="{73FAB665-1BF8-F698-B3EE-411756270FB8}"/>
              </a:ext>
            </a:extLst>
          </p:cNvPr>
          <p:cNvPicPr>
            <a:picLocks noChangeAspect="1"/>
          </p:cNvPicPr>
          <p:nvPr/>
        </p:nvPicPr>
        <p:blipFill>
          <a:blip r:embed="rId2"/>
          <a:stretch>
            <a:fillRect/>
          </a:stretch>
        </p:blipFill>
        <p:spPr>
          <a:xfrm>
            <a:off x="380901" y="156129"/>
            <a:ext cx="2286198" cy="640135"/>
          </a:xfrm>
          <a:prstGeom prst="rect">
            <a:avLst/>
          </a:prstGeom>
        </p:spPr>
      </p:pic>
      <p:pic>
        <p:nvPicPr>
          <p:cNvPr id="8" name="Picture 7">
            <a:extLst>
              <a:ext uri="{FF2B5EF4-FFF2-40B4-BE49-F238E27FC236}">
                <a16:creationId xmlns:a16="http://schemas.microsoft.com/office/drawing/2014/main" id="{92E0BA28-2150-4E83-9726-6DE91D23823D}"/>
              </a:ext>
            </a:extLst>
          </p:cNvPr>
          <p:cNvPicPr>
            <a:picLocks noChangeAspect="1"/>
          </p:cNvPicPr>
          <p:nvPr/>
        </p:nvPicPr>
        <p:blipFill>
          <a:blip r:embed="rId3"/>
          <a:stretch>
            <a:fillRect/>
          </a:stretch>
        </p:blipFill>
        <p:spPr>
          <a:xfrm>
            <a:off x="0" y="0"/>
            <a:ext cx="3932261" cy="89619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4" name="TextBox 3">
            <a:extLst>
              <a:ext uri="{FF2B5EF4-FFF2-40B4-BE49-F238E27FC236}">
                <a16:creationId xmlns:a16="http://schemas.microsoft.com/office/drawing/2014/main" id="{B1A5D532-C5A2-48DF-B312-9916EF8F5BA9}"/>
              </a:ext>
            </a:extLst>
          </p:cNvPr>
          <p:cNvSpPr txBox="1"/>
          <p:nvPr/>
        </p:nvSpPr>
        <p:spPr>
          <a:xfrm>
            <a:off x="556953" y="2136339"/>
            <a:ext cx="8046720" cy="147732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70C0"/>
                </a:solidFill>
                <a:effectLst/>
                <a:uLnTx/>
                <a:uFillTx/>
                <a:latin typeface="Century Gothic" panose="020B0502020202020204"/>
                <a:ea typeface="+mn-ea"/>
                <a:cs typeface="+mn-cs"/>
              </a:rPr>
              <a:t>DISCLAIMER Funded by the European Union. The views and opinions expressed are those of the author(s) and do not necessarily reflect the views and opinions of the European Union or the European Education and Culture Executive Agency (EACEA). Neither the European Union nor the EACEA can be held responsible for them.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122</TotalTime>
  <Words>544</Words>
  <Application>Microsoft Office PowerPoint</Application>
  <PresentationFormat>On-screen Show (4:3)</PresentationFormat>
  <Paragraphs>53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Century Gothic</vt:lpstr>
      <vt:lpstr>Office Theme</vt:lpstr>
      <vt:lpstr>Erasmus+ 2024-2-R001-KA210-SCH-000290935 Cultural Connections: Enhancing EU Heritage, Social Inclusion, and Digital Literacy through Our Pupils’ Hearts </vt:lpstr>
      <vt:lpstr>  Activity Overview</vt:lpstr>
      <vt:lpstr>Aims and Methodology</vt:lpstr>
      <vt:lpstr>Activity Breakdown</vt:lpstr>
      <vt:lpstr>Target Group &amp; Selection</vt:lpstr>
      <vt:lpstr>Objectives</vt:lpstr>
      <vt:lpstr>Expected Outcomes</vt:lpstr>
      <vt:lpstr>Conclusion &amp; Impact</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Erasmus+ 2024-2-R001-KA210-SCH-000290935 Cultural Connections: Enhancing EU Heritage, Social Inclusion, and Digital Literacy through Our Pupils’ Hearts</dc:title>
  <dc:subject/>
  <dc:creator>User</dc:creator>
  <cp:keywords/>
  <dc:description>generated using python-pptx</dc:description>
  <cp:lastModifiedBy>viorica2131@gmail.com</cp:lastModifiedBy>
  <cp:revision>7</cp:revision>
  <dcterms:created xsi:type="dcterms:W3CDTF">2013-01-27T09:14:16Z</dcterms:created>
  <dcterms:modified xsi:type="dcterms:W3CDTF">2025-05-14T05:24:26Z</dcterms:modified>
  <cp:category/>
</cp:coreProperties>
</file>