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77"/>
  </p:normalViewPr>
  <p:slideViewPr>
    <p:cSldViewPr snapToGrid="0">
      <p:cViewPr varScale="1">
        <p:scale>
          <a:sx n="92" d="100"/>
          <a:sy n="92" d="100"/>
        </p:scale>
        <p:origin x="3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0CA030C-9A14-F24B-A480-DAAEAAD00D28}" type="datetimeFigureOut">
              <a:rPr lang="en-RO" smtClean="0"/>
              <a:t>05/12/2025</a:t>
            </a:fld>
            <a:endParaRPr lang="en-RO"/>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RO"/>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D7EE6A8-164D-DE46-B90F-7CC97908C5D5}" type="slidenum">
              <a:rPr lang="en-RO" smtClean="0"/>
              <a:t>‹#›</a:t>
            </a:fld>
            <a:endParaRPr lang="en-RO"/>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966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A030C-9A14-F24B-A480-DAAEAAD00D28}" type="datetimeFigureOut">
              <a:rPr lang="en-RO" smtClean="0"/>
              <a:t>05/12/2025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389601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A030C-9A14-F24B-A480-DAAEAAD00D28}" type="datetimeFigureOut">
              <a:rPr lang="en-RO" smtClean="0"/>
              <a:t>05/12/2025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4887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A030C-9A14-F24B-A480-DAAEAAD00D28}" type="datetimeFigureOut">
              <a:rPr lang="en-RO" smtClean="0"/>
              <a:t>05/12/2025</a:t>
            </a:fld>
            <a:endParaRPr lang="en-RO"/>
          </a:p>
        </p:txBody>
      </p:sp>
      <p:sp>
        <p:nvSpPr>
          <p:cNvPr id="5" name="Footer Placeholder 4"/>
          <p:cNvSpPr>
            <a:spLocks noGrp="1"/>
          </p:cNvSpPr>
          <p:nvPr>
            <p:ph type="ftr" sz="quarter" idx="11"/>
          </p:nvPr>
        </p:nvSpPr>
        <p:spPr/>
        <p:txBody>
          <a:bodyPr/>
          <a:lstStyle/>
          <a:p>
            <a:endParaRPr lang="en-RO"/>
          </a:p>
        </p:txBody>
      </p:sp>
      <p:sp>
        <p:nvSpPr>
          <p:cNvPr id="6" name="Slide Number Placeholder 5"/>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121707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0CA030C-9A14-F24B-A480-DAAEAAD00D28}" type="datetimeFigureOut">
              <a:rPr lang="en-RO" smtClean="0"/>
              <a:t>05/12/2025</a:t>
            </a:fld>
            <a:endParaRPr lang="en-RO"/>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RO"/>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D7EE6A8-164D-DE46-B90F-7CC97908C5D5}" type="slidenum">
              <a:rPr lang="en-RO" smtClean="0"/>
              <a:t>‹#›</a:t>
            </a:fld>
            <a:endParaRPr lang="en-RO"/>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352338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CA030C-9A14-F24B-A480-DAAEAAD00D28}" type="datetimeFigureOut">
              <a:rPr lang="en-RO" smtClean="0"/>
              <a:t>05/12/2025</a:t>
            </a:fld>
            <a:endParaRPr lang="en-RO"/>
          </a:p>
        </p:txBody>
      </p:sp>
      <p:sp>
        <p:nvSpPr>
          <p:cNvPr id="6" name="Footer Placeholder 5"/>
          <p:cNvSpPr>
            <a:spLocks noGrp="1"/>
          </p:cNvSpPr>
          <p:nvPr>
            <p:ph type="ftr" sz="quarter" idx="11"/>
          </p:nvPr>
        </p:nvSpPr>
        <p:spPr/>
        <p:txBody>
          <a:bodyPr/>
          <a:lstStyle/>
          <a:p>
            <a:endParaRPr lang="en-RO"/>
          </a:p>
        </p:txBody>
      </p:sp>
      <p:sp>
        <p:nvSpPr>
          <p:cNvPr id="7" name="Slide Number Placeholder 6"/>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36392402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A030C-9A14-F24B-A480-DAAEAAD00D28}" type="datetimeFigureOut">
              <a:rPr lang="en-RO" smtClean="0"/>
              <a:t>05/12/2025</a:t>
            </a:fld>
            <a:endParaRPr lang="en-RO"/>
          </a:p>
        </p:txBody>
      </p:sp>
      <p:sp>
        <p:nvSpPr>
          <p:cNvPr id="8" name="Footer Placeholder 7"/>
          <p:cNvSpPr>
            <a:spLocks noGrp="1"/>
          </p:cNvSpPr>
          <p:nvPr>
            <p:ph type="ftr" sz="quarter" idx="11"/>
          </p:nvPr>
        </p:nvSpPr>
        <p:spPr/>
        <p:txBody>
          <a:bodyPr/>
          <a:lstStyle/>
          <a:p>
            <a:endParaRPr lang="en-RO"/>
          </a:p>
        </p:txBody>
      </p:sp>
      <p:sp>
        <p:nvSpPr>
          <p:cNvPr id="9" name="Slide Number Placeholder 8"/>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9691304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CA030C-9A14-F24B-A480-DAAEAAD00D28}" type="datetimeFigureOut">
              <a:rPr lang="en-RO" smtClean="0"/>
              <a:t>05/12/2025</a:t>
            </a:fld>
            <a:endParaRPr lang="en-RO"/>
          </a:p>
        </p:txBody>
      </p:sp>
      <p:sp>
        <p:nvSpPr>
          <p:cNvPr id="4" name="Footer Placeholder 3"/>
          <p:cNvSpPr>
            <a:spLocks noGrp="1"/>
          </p:cNvSpPr>
          <p:nvPr>
            <p:ph type="ftr" sz="quarter" idx="11"/>
          </p:nvPr>
        </p:nvSpPr>
        <p:spPr/>
        <p:txBody>
          <a:bodyPr/>
          <a:lstStyle/>
          <a:p>
            <a:endParaRPr lang="en-RO"/>
          </a:p>
        </p:txBody>
      </p:sp>
      <p:sp>
        <p:nvSpPr>
          <p:cNvPr id="5" name="Slide Number Placeholder 4"/>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293766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A030C-9A14-F24B-A480-DAAEAAD00D28}" type="datetimeFigureOut">
              <a:rPr lang="en-RO" smtClean="0"/>
              <a:t>05/12/2025</a:t>
            </a:fld>
            <a:endParaRPr lang="en-RO"/>
          </a:p>
        </p:txBody>
      </p:sp>
      <p:sp>
        <p:nvSpPr>
          <p:cNvPr id="3" name="Footer Placeholder 2"/>
          <p:cNvSpPr>
            <a:spLocks noGrp="1"/>
          </p:cNvSpPr>
          <p:nvPr>
            <p:ph type="ftr" sz="quarter" idx="11"/>
          </p:nvPr>
        </p:nvSpPr>
        <p:spPr/>
        <p:txBody>
          <a:bodyPr/>
          <a:lstStyle/>
          <a:p>
            <a:endParaRPr lang="en-RO"/>
          </a:p>
        </p:txBody>
      </p:sp>
      <p:sp>
        <p:nvSpPr>
          <p:cNvPr id="4" name="Slide Number Placeholder 3"/>
          <p:cNvSpPr>
            <a:spLocks noGrp="1"/>
          </p:cNvSpPr>
          <p:nvPr>
            <p:ph type="sldNum" sz="quarter" idx="12"/>
          </p:nvPr>
        </p:nvSpPr>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248015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0CA030C-9A14-F24B-A480-DAAEAAD00D28}" type="datetimeFigureOut">
              <a:rPr lang="en-RO" smtClean="0"/>
              <a:t>05/12/2025</a:t>
            </a:fld>
            <a:endParaRPr lang="en-RO"/>
          </a:p>
        </p:txBody>
      </p:sp>
      <p:sp>
        <p:nvSpPr>
          <p:cNvPr id="6" name="Footer Placeholder 5"/>
          <p:cNvSpPr>
            <a:spLocks noGrp="1"/>
          </p:cNvSpPr>
          <p:nvPr>
            <p:ph type="ftr" sz="quarter" idx="11"/>
          </p:nvPr>
        </p:nvSpPr>
        <p:spPr>
          <a:xfrm>
            <a:off x="2103620" y="6375679"/>
            <a:ext cx="3482179" cy="345796"/>
          </a:xfrm>
        </p:spPr>
        <p:txBody>
          <a:bodyPr/>
          <a:lstStyle/>
          <a:p>
            <a:endParaRPr lang="en-RO"/>
          </a:p>
        </p:txBody>
      </p:sp>
      <p:sp>
        <p:nvSpPr>
          <p:cNvPr id="7" name="Slide Number Placeholder 6"/>
          <p:cNvSpPr>
            <a:spLocks noGrp="1"/>
          </p:cNvSpPr>
          <p:nvPr>
            <p:ph type="sldNum" sz="quarter" idx="12"/>
          </p:nvPr>
        </p:nvSpPr>
        <p:spPr>
          <a:xfrm>
            <a:off x="5691014" y="6375679"/>
            <a:ext cx="1232456" cy="345796"/>
          </a:xfrm>
        </p:spPr>
        <p:txBody>
          <a:bodyPr/>
          <a:lstStyle/>
          <a:p>
            <a:fld id="{4D7EE6A8-164D-DE46-B90F-7CC97908C5D5}" type="slidenum">
              <a:rPr lang="en-RO" smtClean="0"/>
              <a:t>‹#›</a:t>
            </a:fld>
            <a:endParaRPr lang="en-RO"/>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838743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0CA030C-9A14-F24B-A480-DAAEAAD00D28}" type="datetimeFigureOut">
              <a:rPr lang="en-RO" smtClean="0"/>
              <a:t>05/12/2025</a:t>
            </a:fld>
            <a:endParaRPr lang="en-RO"/>
          </a:p>
        </p:txBody>
      </p:sp>
      <p:sp>
        <p:nvSpPr>
          <p:cNvPr id="6" name="Footer Placeholder 5"/>
          <p:cNvSpPr>
            <a:spLocks noGrp="1"/>
          </p:cNvSpPr>
          <p:nvPr>
            <p:ph type="ftr" sz="quarter" idx="11"/>
          </p:nvPr>
        </p:nvSpPr>
        <p:spPr>
          <a:xfrm>
            <a:off x="2103621" y="6375679"/>
            <a:ext cx="3482178" cy="345796"/>
          </a:xfrm>
        </p:spPr>
        <p:txBody>
          <a:bodyPr/>
          <a:lstStyle/>
          <a:p>
            <a:endParaRPr lang="en-RO"/>
          </a:p>
        </p:txBody>
      </p:sp>
      <p:sp>
        <p:nvSpPr>
          <p:cNvPr id="7" name="Slide Number Placeholder 6"/>
          <p:cNvSpPr>
            <a:spLocks noGrp="1"/>
          </p:cNvSpPr>
          <p:nvPr>
            <p:ph type="sldNum" sz="quarter" idx="12"/>
          </p:nvPr>
        </p:nvSpPr>
        <p:spPr>
          <a:xfrm>
            <a:off x="5687568" y="6375679"/>
            <a:ext cx="1234440" cy="345796"/>
          </a:xfrm>
        </p:spPr>
        <p:txBody>
          <a:bodyPr/>
          <a:lstStyle/>
          <a:p>
            <a:fld id="{4D7EE6A8-164D-DE46-B90F-7CC97908C5D5}" type="slidenum">
              <a:rPr lang="en-RO" smtClean="0"/>
              <a:t>‹#›</a:t>
            </a:fld>
            <a:endParaRPr lang="en-RO"/>
          </a:p>
        </p:txBody>
      </p:sp>
    </p:spTree>
    <p:extLst>
      <p:ext uri="{BB962C8B-B14F-4D97-AF65-F5344CB8AC3E}">
        <p14:creationId xmlns:p14="http://schemas.microsoft.com/office/powerpoint/2010/main" val="163616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0CA030C-9A14-F24B-A480-DAAEAAD00D28}" type="datetimeFigureOut">
              <a:rPr lang="en-RO" smtClean="0"/>
              <a:t>05/12/2025</a:t>
            </a:fld>
            <a:endParaRPr lang="en-RO"/>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RO"/>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D7EE6A8-164D-DE46-B90F-7CC97908C5D5}" type="slidenum">
              <a:rPr lang="en-RO" smtClean="0"/>
              <a:t>‹#›</a:t>
            </a:fld>
            <a:endParaRPr lang="en-RO"/>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692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497B-B269-1EF2-94F7-2FA5C70329E8}"/>
              </a:ext>
            </a:extLst>
          </p:cNvPr>
          <p:cNvSpPr>
            <a:spLocks noGrp="1"/>
          </p:cNvSpPr>
          <p:nvPr>
            <p:ph type="ctrTitle"/>
          </p:nvPr>
        </p:nvSpPr>
        <p:spPr/>
        <p:txBody>
          <a:bodyPr/>
          <a:lstStyle/>
          <a:p>
            <a:br>
              <a:rPr lang="en-RO" dirty="0"/>
            </a:br>
            <a:endParaRPr lang="en-RO" dirty="0"/>
          </a:p>
        </p:txBody>
      </p:sp>
      <p:sp>
        <p:nvSpPr>
          <p:cNvPr id="3" name="Subtitle 2">
            <a:extLst>
              <a:ext uri="{FF2B5EF4-FFF2-40B4-BE49-F238E27FC236}">
                <a16:creationId xmlns:a16="http://schemas.microsoft.com/office/drawing/2014/main" id="{5F55DF63-F18B-BD79-C2A1-849570DEDDC1}"/>
              </a:ext>
            </a:extLst>
          </p:cNvPr>
          <p:cNvSpPr>
            <a:spLocks noGrp="1"/>
          </p:cNvSpPr>
          <p:nvPr>
            <p:ph type="subTitle" idx="1"/>
          </p:nvPr>
        </p:nvSpPr>
        <p:spPr/>
        <p:txBody>
          <a:bodyPr/>
          <a:lstStyle/>
          <a:p>
            <a:endParaRPr lang="en-RO" dirty="0"/>
          </a:p>
          <a:p>
            <a:endParaRPr lang="en-RO" dirty="0"/>
          </a:p>
        </p:txBody>
      </p:sp>
      <p:pic>
        <p:nvPicPr>
          <p:cNvPr id="6" name="Picture 5">
            <a:extLst>
              <a:ext uri="{FF2B5EF4-FFF2-40B4-BE49-F238E27FC236}">
                <a16:creationId xmlns:a16="http://schemas.microsoft.com/office/drawing/2014/main" id="{CA49C311-34A0-2BFB-6D0A-6059FB830039}"/>
              </a:ext>
            </a:extLst>
          </p:cNvPr>
          <p:cNvPicPr>
            <a:picLocks noChangeAspect="1"/>
          </p:cNvPicPr>
          <p:nvPr/>
        </p:nvPicPr>
        <p:blipFill>
          <a:blip r:embed="rId2"/>
          <a:stretch>
            <a:fillRect/>
          </a:stretch>
        </p:blipFill>
        <p:spPr>
          <a:xfrm>
            <a:off x="1970528" y="612568"/>
            <a:ext cx="8879987" cy="5147044"/>
          </a:xfrm>
          <a:prstGeom prst="rect">
            <a:avLst/>
          </a:prstGeom>
        </p:spPr>
      </p:pic>
    </p:spTree>
    <p:extLst>
      <p:ext uri="{BB962C8B-B14F-4D97-AF65-F5344CB8AC3E}">
        <p14:creationId xmlns:p14="http://schemas.microsoft.com/office/powerpoint/2010/main" val="14716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28B3EF-C31D-743F-FF16-85584DAF66DF}"/>
              </a:ext>
            </a:extLst>
          </p:cNvPr>
          <p:cNvSpPr>
            <a:spLocks noGrp="1"/>
          </p:cNvSpPr>
          <p:nvPr>
            <p:ph idx="1"/>
          </p:nvPr>
        </p:nvSpPr>
        <p:spPr>
          <a:xfrm>
            <a:off x="1167456" y="577516"/>
            <a:ext cx="10659585" cy="4896852"/>
          </a:xfrm>
        </p:spPr>
        <p:txBody>
          <a:bodyPr/>
          <a:lstStyle/>
          <a:p>
            <a:r>
              <a:rPr lang="en-US" dirty="0"/>
              <a:t>DISCLAIMER</a:t>
            </a:r>
          </a:p>
          <a:p>
            <a:pPr marL="0" indent="0">
              <a:buNone/>
            </a:pPr>
            <a:r>
              <a:rPr lang="en-US" dirty="0"/>
              <a:t>Funded by the European Union. The views and opinions expressed are those of the author(s) and do not necessarily reflect the views and opinions of the European Union or the European Education and Culture Executive Agency (EACEA). Neither the European Union nor the EACEA can be held responsible for them.</a:t>
            </a:r>
            <a:endParaRPr lang="en-RO" dirty="0"/>
          </a:p>
        </p:txBody>
      </p:sp>
      <p:pic>
        <p:nvPicPr>
          <p:cNvPr id="2" name="Picture 1">
            <a:extLst>
              <a:ext uri="{FF2B5EF4-FFF2-40B4-BE49-F238E27FC236}">
                <a16:creationId xmlns:a16="http://schemas.microsoft.com/office/drawing/2014/main" id="{A8C6870B-4221-4A04-8693-9BFA6BED95B6}"/>
              </a:ext>
            </a:extLst>
          </p:cNvPr>
          <p:cNvPicPr>
            <a:picLocks noChangeAspect="1"/>
          </p:cNvPicPr>
          <p:nvPr/>
        </p:nvPicPr>
        <p:blipFill>
          <a:blip r:embed="rId2"/>
          <a:stretch>
            <a:fillRect/>
          </a:stretch>
        </p:blipFill>
        <p:spPr>
          <a:xfrm>
            <a:off x="8262851" y="4930093"/>
            <a:ext cx="3183775" cy="1695151"/>
          </a:xfrm>
          <a:prstGeom prst="rect">
            <a:avLst/>
          </a:prstGeom>
        </p:spPr>
      </p:pic>
    </p:spTree>
    <p:extLst>
      <p:ext uri="{BB962C8B-B14F-4D97-AF65-F5344CB8AC3E}">
        <p14:creationId xmlns:p14="http://schemas.microsoft.com/office/powerpoint/2010/main" val="192869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A24F7-DB23-F34F-DB67-4074DD4B7876}"/>
              </a:ext>
            </a:extLst>
          </p:cNvPr>
          <p:cNvSpPr>
            <a:spLocks noGrp="1"/>
          </p:cNvSpPr>
          <p:nvPr>
            <p:ph idx="1"/>
          </p:nvPr>
        </p:nvSpPr>
        <p:spPr>
          <a:xfrm>
            <a:off x="1131363" y="529390"/>
            <a:ext cx="10178322" cy="3593591"/>
          </a:xfrm>
        </p:spPr>
        <p:txBody>
          <a:bodyPr/>
          <a:lstStyle/>
          <a:p>
            <a:pPr marL="0" indent="0" algn="ctr">
              <a:buNone/>
            </a:pPr>
            <a:r>
              <a:rPr lang="en-US" b="1" dirty="0">
                <a:solidFill>
                  <a:srgbClr val="FF0000"/>
                </a:solidFill>
              </a:rPr>
              <a:t>"How can we include children with special educational needs (SEN) in our country’s education system?”</a:t>
            </a:r>
          </a:p>
          <a:p>
            <a:pPr marL="0" indent="0" algn="ctr">
              <a:buNone/>
            </a:pPr>
            <a:r>
              <a:rPr lang="en-US" b="1" dirty="0">
                <a:solidFill>
                  <a:srgbClr val="FF0000"/>
                </a:solidFill>
              </a:rPr>
              <a:t>Workshop </a:t>
            </a:r>
          </a:p>
          <a:p>
            <a:r>
              <a:rPr lang="en-US" dirty="0"/>
              <a:t>Group activity</a:t>
            </a:r>
          </a:p>
          <a:p>
            <a:r>
              <a:rPr lang="en-US" dirty="0"/>
              <a:t>Workshop goal:  to identify and present strategies, resources, and good practices for including students with SEN in mainstream education, from each country’s perspective.</a:t>
            </a:r>
          </a:p>
          <a:p>
            <a:endParaRPr lang="en-RO" dirty="0"/>
          </a:p>
        </p:txBody>
      </p:sp>
      <p:pic>
        <p:nvPicPr>
          <p:cNvPr id="2050" name="Picture 2" descr="Workshop Reports">
            <a:extLst>
              <a:ext uri="{FF2B5EF4-FFF2-40B4-BE49-F238E27FC236}">
                <a16:creationId xmlns:a16="http://schemas.microsoft.com/office/drawing/2014/main" id="{36EDA8D7-870B-FC65-8A73-84F2EAFBB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961" y="3669632"/>
            <a:ext cx="5054724" cy="2899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active learning workshop enthusiastic adult learners participate in  educational workshop | Premium Vector">
            <a:extLst>
              <a:ext uri="{FF2B5EF4-FFF2-40B4-BE49-F238E27FC236}">
                <a16:creationId xmlns:a16="http://schemas.microsoft.com/office/drawing/2014/main" id="{3A5777C9-0345-D21E-5F3F-9107A723E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432" y="3669632"/>
            <a:ext cx="3188368" cy="318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28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BDC51-BC99-4AAA-0221-ECDCBA443F5A}"/>
              </a:ext>
            </a:extLst>
          </p:cNvPr>
          <p:cNvSpPr>
            <a:spLocks noGrp="1"/>
          </p:cNvSpPr>
          <p:nvPr>
            <p:ph idx="1"/>
          </p:nvPr>
        </p:nvSpPr>
        <p:spPr>
          <a:xfrm>
            <a:off x="1006838" y="336885"/>
            <a:ext cx="4670755" cy="5594683"/>
          </a:xfrm>
        </p:spPr>
        <p:txBody>
          <a:bodyPr>
            <a:normAutofit/>
          </a:bodyPr>
          <a:lstStyle/>
          <a:p>
            <a:r>
              <a:rPr lang="en-US" dirty="0">
                <a:solidFill>
                  <a:srgbClr val="FF0000"/>
                </a:solidFill>
              </a:rPr>
              <a:t>Time: </a:t>
            </a:r>
            <a:r>
              <a:rPr lang="en-US" dirty="0"/>
              <a:t>Recommended – 1 hour</a:t>
            </a:r>
          </a:p>
          <a:p>
            <a:r>
              <a:rPr lang="en-US" dirty="0">
                <a:solidFill>
                  <a:srgbClr val="FF0000"/>
                </a:solidFill>
              </a:rPr>
              <a:t>Participants</a:t>
            </a:r>
            <a:r>
              <a:rPr lang="en-US" dirty="0"/>
              <a:t>: Teachers from Turkey, Spain, Lithuania, Romania (8–12 people), organized in teams. </a:t>
            </a:r>
          </a:p>
          <a:p>
            <a:r>
              <a:rPr lang="en-US" dirty="0">
                <a:solidFill>
                  <a:srgbClr val="FF0000"/>
                </a:solidFill>
              </a:rPr>
              <a:t>Materials needed:</a:t>
            </a:r>
          </a:p>
          <a:p>
            <a:r>
              <a:rPr lang="en-US" dirty="0"/>
              <a:t> Flipchart paper, </a:t>
            </a:r>
          </a:p>
          <a:p>
            <a:r>
              <a:rPr lang="en-US" dirty="0"/>
              <a:t>markers, </a:t>
            </a:r>
          </a:p>
          <a:p>
            <a:r>
              <a:rPr lang="en-US" dirty="0"/>
              <a:t>3 types of emoji stickers in different colors.</a:t>
            </a:r>
          </a:p>
          <a:p>
            <a:endParaRPr lang="en-RO" dirty="0"/>
          </a:p>
        </p:txBody>
      </p:sp>
      <p:pic>
        <p:nvPicPr>
          <p:cNvPr id="3074" name="Picture 2" descr="Professional Development Workshops for Educators | On Course">
            <a:extLst>
              <a:ext uri="{FF2B5EF4-FFF2-40B4-BE49-F238E27FC236}">
                <a16:creationId xmlns:a16="http://schemas.microsoft.com/office/drawing/2014/main" id="{7CF1BE9F-7316-BDAB-B50D-16D66E3A1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767" y="2010857"/>
            <a:ext cx="5799220" cy="408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251B0-5C9F-2647-503C-6670FF8EB028}"/>
              </a:ext>
            </a:extLst>
          </p:cNvPr>
          <p:cNvSpPr>
            <a:spLocks noGrp="1"/>
          </p:cNvSpPr>
          <p:nvPr>
            <p:ph idx="1"/>
          </p:nvPr>
        </p:nvSpPr>
        <p:spPr>
          <a:xfrm>
            <a:off x="968640" y="1203158"/>
            <a:ext cx="10254719" cy="4860757"/>
          </a:xfrm>
        </p:spPr>
        <p:txBody>
          <a:bodyPr>
            <a:normAutofit fontScale="85000" lnSpcReduction="20000"/>
          </a:bodyPr>
          <a:lstStyle/>
          <a:p>
            <a:r>
              <a:rPr lang="en-US" b="1" dirty="0"/>
              <a:t>Work tasks:</a:t>
            </a:r>
          </a:p>
          <a:p>
            <a:endParaRPr lang="en-US" b="1" dirty="0"/>
          </a:p>
          <a:p>
            <a:endParaRPr lang="en-US" dirty="0"/>
          </a:p>
          <a:p>
            <a:endParaRPr lang="en-US" dirty="0"/>
          </a:p>
          <a:p>
            <a:endParaRPr lang="en-US" dirty="0"/>
          </a:p>
          <a:p>
            <a:endParaRPr lang="en-US" dirty="0"/>
          </a:p>
          <a:p>
            <a:endParaRPr lang="en-US" dirty="0"/>
          </a:p>
          <a:p>
            <a:r>
              <a:rPr lang="en-US" b="1" dirty="0"/>
              <a:t>What types of SEN are most common in your schools?</a:t>
            </a:r>
          </a:p>
          <a:p>
            <a:r>
              <a:rPr lang="en-US" b="1" dirty="0"/>
              <a:t>How do you include SEN students in your school system: special schools, special classrooms, mainstream schools with support educational teachers, shadows?</a:t>
            </a:r>
          </a:p>
          <a:p>
            <a:endParaRPr lang="en-US" b="1" dirty="0"/>
          </a:p>
          <a:p>
            <a:r>
              <a:rPr lang="en-US" dirty="0"/>
              <a:t>Time: 5 minutes</a:t>
            </a:r>
          </a:p>
          <a:p>
            <a:pPr marL="228600" marR="0" lvl="0" indent="-22860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Each group writes down their ideas and share the insights with the others</a:t>
            </a:r>
          </a:p>
          <a:p>
            <a:endParaRPr lang="en-US" dirty="0"/>
          </a:p>
          <a:p>
            <a:r>
              <a:rPr lang="en-US" dirty="0"/>
              <a:t>Result: A short written summary or flipchart poster.</a:t>
            </a:r>
          </a:p>
          <a:p>
            <a:endParaRPr lang="en-RO" dirty="0"/>
          </a:p>
        </p:txBody>
      </p:sp>
      <p:pic>
        <p:nvPicPr>
          <p:cNvPr id="4098" name="Picture 2" descr="Workshops richtig planen: 6 Kriterien, die deinen Erfolg bestimmen!">
            <a:extLst>
              <a:ext uri="{FF2B5EF4-FFF2-40B4-BE49-F238E27FC236}">
                <a16:creationId xmlns:a16="http://schemas.microsoft.com/office/drawing/2014/main" id="{11E63498-83AC-74B6-A050-76684360B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52" y="192505"/>
            <a:ext cx="5958582" cy="298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2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12251-2ACF-A310-D4F1-F323DBAC33A1}"/>
              </a:ext>
            </a:extLst>
          </p:cNvPr>
          <p:cNvSpPr>
            <a:spLocks noGrp="1"/>
          </p:cNvSpPr>
          <p:nvPr>
            <p:ph idx="1"/>
          </p:nvPr>
        </p:nvSpPr>
        <p:spPr>
          <a:xfrm>
            <a:off x="4821382" y="445170"/>
            <a:ext cx="6873313" cy="5931567"/>
          </a:xfrm>
        </p:spPr>
        <p:txBody>
          <a:bodyPr>
            <a:normAutofit/>
          </a:bodyPr>
          <a:lstStyle/>
          <a:p>
            <a:pPr marL="0" indent="0">
              <a:buNone/>
            </a:pPr>
            <a:endParaRPr lang="en-US" dirty="0"/>
          </a:p>
          <a:p>
            <a:r>
              <a:rPr lang="en-US" dirty="0"/>
              <a:t> </a:t>
            </a:r>
            <a:r>
              <a:rPr lang="en-US" b="1" dirty="0"/>
              <a:t>What teaching resources or adapted materials do you use for SEN students?</a:t>
            </a:r>
          </a:p>
          <a:p>
            <a:r>
              <a:rPr lang="en-US" b="1" dirty="0"/>
              <a:t> Are there special places in your school dedicated for SEN students? (e.g., therapy rooms, sensory corners, support classrooms)</a:t>
            </a:r>
          </a:p>
          <a:p>
            <a:r>
              <a:rPr lang="en-US" b="1" dirty="0"/>
              <a:t> What individualized / adapted learning activities do you use?</a:t>
            </a:r>
          </a:p>
          <a:p>
            <a:endParaRPr lang="en-US" b="1" dirty="0"/>
          </a:p>
          <a:p>
            <a:pPr marL="228600" marR="0" lvl="0" indent="-22860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Groups answer the questions.</a:t>
            </a:r>
          </a:p>
          <a:p>
            <a:endParaRPr lang="en-US" dirty="0"/>
          </a:p>
          <a:p>
            <a:pPr marL="228600" marR="0" lvl="0" indent="-22860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Time: 5 minutes</a:t>
            </a:r>
          </a:p>
          <a:p>
            <a:r>
              <a:rPr lang="en-US" dirty="0"/>
              <a:t>Result: A list or a visual collage with real examples.</a:t>
            </a:r>
            <a:endParaRPr lang="en-RO" dirty="0"/>
          </a:p>
        </p:txBody>
      </p:sp>
      <p:pic>
        <p:nvPicPr>
          <p:cNvPr id="5122" name="Picture 2" descr="Workshop Images – Browse 4,201,159 ...">
            <a:extLst>
              <a:ext uri="{FF2B5EF4-FFF2-40B4-BE49-F238E27FC236}">
                <a16:creationId xmlns:a16="http://schemas.microsoft.com/office/drawing/2014/main" id="{03FBA647-54BD-6105-668F-4F29B68D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29" y="136959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39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C3496-B287-E110-8293-06350B585E64}"/>
              </a:ext>
            </a:extLst>
          </p:cNvPr>
          <p:cNvSpPr>
            <a:spLocks noGrp="1"/>
          </p:cNvSpPr>
          <p:nvPr>
            <p:ph idx="1"/>
          </p:nvPr>
        </p:nvSpPr>
        <p:spPr>
          <a:xfrm>
            <a:off x="1143394" y="854242"/>
            <a:ext cx="6677132" cy="5606715"/>
          </a:xfrm>
        </p:spPr>
        <p:txBody>
          <a:bodyPr>
            <a:normAutofit/>
          </a:bodyPr>
          <a:lstStyle/>
          <a:p>
            <a:r>
              <a:rPr lang="en-US" b="1" dirty="0"/>
              <a:t>How do you design adapted assessment?</a:t>
            </a:r>
          </a:p>
          <a:p>
            <a:r>
              <a:rPr lang="en-US" b="1" dirty="0"/>
              <a:t>Are SEN students supported emotionally and socially? Do they feel included?</a:t>
            </a:r>
          </a:p>
          <a:p>
            <a:r>
              <a:rPr lang="en-US" b="1" dirty="0"/>
              <a:t>Are there any projects, extracurricular activities, or collaborations with parents or NGOs?</a:t>
            </a:r>
          </a:p>
          <a:p>
            <a:endParaRPr lang="en-US" b="1" dirty="0"/>
          </a:p>
          <a:p>
            <a:pPr marL="228600" marR="0" lvl="0" indent="-22860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Time: 5 minutes</a:t>
            </a:r>
          </a:p>
          <a:p>
            <a:endParaRPr lang="en-RO" dirty="0"/>
          </a:p>
        </p:txBody>
      </p:sp>
      <p:pic>
        <p:nvPicPr>
          <p:cNvPr id="6146" name="Picture 2" descr="Your IoT workshop: This is what your ...">
            <a:extLst>
              <a:ext uri="{FF2B5EF4-FFF2-40B4-BE49-F238E27FC236}">
                <a16:creationId xmlns:a16="http://schemas.microsoft.com/office/drawing/2014/main" id="{840E7EE5-C414-4041-C153-535B21CE8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326" y="3511616"/>
            <a:ext cx="3801979" cy="290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2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07783-9F04-2B22-5882-A4230FD2A612}"/>
              </a:ext>
            </a:extLst>
          </p:cNvPr>
          <p:cNvSpPr>
            <a:spLocks noGrp="1"/>
          </p:cNvSpPr>
          <p:nvPr>
            <p:ph idx="1"/>
          </p:nvPr>
        </p:nvSpPr>
        <p:spPr>
          <a:xfrm>
            <a:off x="1251678" y="541422"/>
            <a:ext cx="10020379" cy="5618309"/>
          </a:xfrm>
        </p:spPr>
        <p:txBody>
          <a:bodyPr>
            <a:normAutofit/>
          </a:bodyPr>
          <a:lstStyle/>
          <a:p>
            <a:pPr marL="0" indent="0" algn="ctr">
              <a:buNone/>
            </a:pPr>
            <a:r>
              <a:rPr lang="en-US" b="1" dirty="0">
                <a:solidFill>
                  <a:srgbClr val="FF0000"/>
                </a:solidFill>
              </a:rPr>
              <a:t>A Gallery Walk </a:t>
            </a:r>
          </a:p>
          <a:p>
            <a:pPr marL="0" indent="0" algn="ctr">
              <a:buNone/>
            </a:pPr>
            <a:endParaRPr lang="en-US" dirty="0"/>
          </a:p>
          <a:p>
            <a:r>
              <a:rPr lang="en-US" dirty="0"/>
              <a:t>Each country group presents their poster and shares key conclusions and solutions.</a:t>
            </a:r>
          </a:p>
          <a:p>
            <a:endParaRPr lang="en-US" dirty="0"/>
          </a:p>
          <a:p>
            <a:endParaRPr lang="en-US" dirty="0"/>
          </a:p>
          <a:p>
            <a:r>
              <a:rPr lang="en-US" b="1" dirty="0"/>
              <a:t>Follow-up</a:t>
            </a:r>
          </a:p>
          <a:p>
            <a:endParaRPr lang="en-US" dirty="0"/>
          </a:p>
          <a:p>
            <a:r>
              <a:rPr lang="en-US" dirty="0"/>
              <a:t>Each school will send:</a:t>
            </a:r>
          </a:p>
          <a:p>
            <a:endParaRPr lang="en-US" dirty="0"/>
          </a:p>
          <a:p>
            <a:r>
              <a:rPr lang="en-US" dirty="0"/>
              <a:t>An Individualized Educational Plan (IEP) model for SEN students.</a:t>
            </a:r>
          </a:p>
          <a:p>
            <a:r>
              <a:rPr lang="en-US" dirty="0"/>
              <a:t> An example activity for working with SEN students.</a:t>
            </a:r>
            <a:endParaRPr lang="en-RO" dirty="0"/>
          </a:p>
        </p:txBody>
      </p:sp>
      <p:pic>
        <p:nvPicPr>
          <p:cNvPr id="7170" name="Picture 2" descr="Workshop stock vector. Illustration ...">
            <a:extLst>
              <a:ext uri="{FF2B5EF4-FFF2-40B4-BE49-F238E27FC236}">
                <a16:creationId xmlns:a16="http://schemas.microsoft.com/office/drawing/2014/main" id="{8726AE43-3176-2AAC-F793-6BD319FB5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716" y="2281822"/>
            <a:ext cx="4555605" cy="206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6588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{454A9919-F8B9-C243-AD59-0817EF7A0A97}tf10001071</Template>
  <TotalTime>62</TotalTime>
  <Words>375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Gill Sans MT</vt:lpstr>
      <vt:lpstr>Impact</vt:lpstr>
      <vt:lpstr>Badge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Sebastian Radu</dc:creator>
  <cp:lastModifiedBy>viorica2131@gmail.com</cp:lastModifiedBy>
  <cp:revision>6</cp:revision>
  <dcterms:created xsi:type="dcterms:W3CDTF">2025-05-11T06:50:32Z</dcterms:created>
  <dcterms:modified xsi:type="dcterms:W3CDTF">2025-05-12T21:06:30Z</dcterms:modified>
</cp:coreProperties>
</file>