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7bde7371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357bde73718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7bde7371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357bde73718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7bde737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357bde73718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7bde7371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357bde73718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7bde7371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357bde73718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7bde7371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357bde73718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7bde7371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357bde73718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7bde7371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357bde73718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7bde737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357bde7371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21488"/>
          <a:stretch/>
        </p:blipFill>
        <p:spPr>
          <a:xfrm>
            <a:off x="1423775" y="2816925"/>
            <a:ext cx="7720225" cy="40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1423763" y="372425"/>
            <a:ext cx="66246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latin typeface="Comic Sans MS"/>
                <a:ea typeface="Comic Sans MS"/>
                <a:cs typeface="Comic Sans MS"/>
                <a:sym typeface="Comic Sans MS"/>
              </a:rPr>
              <a:t>ERASMUS +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latin typeface="Comic Sans MS"/>
                <a:ea typeface="Comic Sans MS"/>
                <a:cs typeface="Comic Sans MS"/>
                <a:sym typeface="Comic Sans MS"/>
              </a:rPr>
              <a:t>SPAIN MOBILITY PLAN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885173" y="2967299"/>
            <a:ext cx="3096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CEIP JOSÉ CALDERÓN 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highlight>
                  <a:schemeClr val="lt1"/>
                </a:highlight>
              </a:rPr>
              <a:t>MÁLAGA, SPAIN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176" y="540063"/>
            <a:ext cx="1572869" cy="168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1691675" y="188650"/>
            <a:ext cx="6994500" cy="1732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Tentative dates and scheduling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1691675" y="2188725"/>
            <a:ext cx="7056900" cy="4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s-ES" sz="240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nitially, we have scheduled as tentative dates for the Spanish mobility plan the following days: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Tuesday, November 3rd, 2026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Wednesday, November 4th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Thursday, November 5th.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Since Monday, November 2nd is a national 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holiday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 in Spain, we had to 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postpone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 the first arrangements one day.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4"/>
          <p:cNvCxnSpPr/>
          <p:nvPr/>
        </p:nvCxnSpPr>
        <p:spPr>
          <a:xfrm>
            <a:off x="1912617" y="1921161"/>
            <a:ext cx="6552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1691675" y="188649"/>
            <a:ext cx="6994500" cy="1683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Tuesday, November 3rd Agenda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1586375" y="1872550"/>
            <a:ext cx="70998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marR="125381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Reception at CEIP 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José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 Calderón.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marR="125381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Brief introduction from principal Salvador welcoming all of the Erasmus students to our school in Málaga.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marR="350381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Following Salvador's message, students from our school will do a small presentation about Spain and Málaga for their Erasmus guests. 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5"/>
          <p:cNvCxnSpPr/>
          <p:nvPr/>
        </p:nvCxnSpPr>
        <p:spPr>
          <a:xfrm>
            <a:off x="1912617" y="1678036"/>
            <a:ext cx="6552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375" y="3613300"/>
            <a:ext cx="37909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501" y="1803713"/>
            <a:ext cx="1572869" cy="168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Tuesday, November 3rd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1547650" y="2316475"/>
            <a:ext cx="71391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We would like to propose that the Erasmus delegations from Lithuania, Romania and Turkey prepare a brief 8-10 minute introduction about their hometowns and countries of origin.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Breakfast break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After the break, we will have all students participate in a gymkhana (field day) based on popular, cooperative Spanish games.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Our lunch will take place at Camposol Restaurant with a fixed menu.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307" y="1874400"/>
            <a:ext cx="7650693" cy="502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Tuesday, November 3rd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1547650" y="1798200"/>
            <a:ext cx="71391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the evening, we’ll have all the delegations enjoying a beautiful stroll along </a:t>
            </a:r>
            <a:r>
              <a:rPr i="1"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Muelle Uno</a:t>
            </a: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, the historical and touristic pier in Málaga Port, downtown. </a:t>
            </a:r>
            <a:endParaRPr sz="1800">
              <a:highlight>
                <a:srgbClr val="FDFCFC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We will take the opportunity to visit the Pompidou Museum, also located at the </a:t>
            </a:r>
            <a:r>
              <a:rPr i="1"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Muelle</a:t>
            </a: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, and the Cathedral.</a:t>
            </a:r>
            <a:endParaRPr sz="1800">
              <a:highlight>
                <a:srgbClr val="FDFCFC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Finally, we will enjoy a delicious pizza at Pizzeria La Caprichosa.</a:t>
            </a:r>
            <a:endParaRPr sz="1800">
              <a:highlight>
                <a:srgbClr val="FDFCFC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Wednesday, November 4th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24" name="Google Shape;124;p18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19491"/>
          <a:stretch/>
        </p:blipFill>
        <p:spPr>
          <a:xfrm>
            <a:off x="1603850" y="3856800"/>
            <a:ext cx="7455899" cy="300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1547650" y="1783075"/>
            <a:ext cx="7455900" cy="3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Early in the morning, we will take the opportunity to visit the high school that enrolls a majority of our CEIP José Calderón students.</a:t>
            </a:r>
            <a:endParaRPr sz="180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Our school’s alumni will be our ambassadors to Campanillas High School and they’ll give us a short tour of the campus.</a:t>
            </a:r>
            <a:endParaRPr sz="180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group will visit the </a:t>
            </a:r>
            <a:r>
              <a:rPr i="1"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 Concepción</a:t>
            </a: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Botanical Gardens. All participants will be provided with a bag lunch, including a typical spanish </a:t>
            </a:r>
            <a:r>
              <a:rPr i="1"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bocadillo</a:t>
            </a: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drink, and fruit.</a:t>
            </a:r>
            <a:endParaRPr sz="180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Wednesday, November 4th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1547650" y="2087875"/>
            <a:ext cx="71391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latin typeface="Comic Sans MS"/>
                <a:ea typeface="Comic Sans MS"/>
                <a:cs typeface="Comic Sans MS"/>
                <a:sym typeface="Comic Sans MS"/>
              </a:rPr>
              <a:t>We will finish the day admiring the beauty of </a:t>
            </a:r>
            <a:r>
              <a:rPr i="1" lang="es-ES" sz="1800">
                <a:latin typeface="Comic Sans MS"/>
                <a:ea typeface="Comic Sans MS"/>
                <a:cs typeface="Comic Sans MS"/>
                <a:sym typeface="Comic Sans MS"/>
              </a:rPr>
              <a:t>La Alcazaba </a:t>
            </a:r>
            <a:r>
              <a:rPr lang="es-ES" sz="1800">
                <a:latin typeface="Comic Sans MS"/>
                <a:ea typeface="Comic Sans MS"/>
                <a:cs typeface="Comic Sans MS"/>
                <a:sym typeface="Comic Sans MS"/>
              </a:rPr>
              <a:t>Muslim fortress that overlooks downtown Málaga and the sea, as well as the Roman Theater.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33" name="Google Shape;133;p19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100" y="3076153"/>
            <a:ext cx="6834675" cy="378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Thursday, November 5th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20502"/>
          <a:stretch/>
        </p:blipFill>
        <p:spPr>
          <a:xfrm>
            <a:off x="1691675" y="4291175"/>
            <a:ext cx="7452326" cy="2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1547675" y="1874400"/>
            <a:ext cx="73770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group will take a field trip to </a:t>
            </a:r>
            <a:r>
              <a:rPr i="1"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El Caminito del Rey </a:t>
            </a: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(the King’s Pathway) located next to the </a:t>
            </a:r>
            <a:r>
              <a:rPr i="1"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Conde de Guadalhorce</a:t>
            </a: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 Reservoir. This route takes 2-3 hours and is mildly physically challenging.</a:t>
            </a:r>
            <a:endParaRPr sz="1800">
              <a:highlight>
                <a:srgbClr val="FEFEFE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A picnic will be organized for lunch. Once again, Spanish-style bocadillos will be provided for the delegation.</a:t>
            </a:r>
            <a:endParaRPr sz="1800">
              <a:highlight>
                <a:srgbClr val="FEFEFE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the early evening, we will visit the Museum of Imagination, where our expedition will let their creativity run wildly.</a:t>
            </a:r>
            <a:endParaRPr sz="1800">
              <a:highlight>
                <a:srgbClr val="FEFEFE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That evening we will host our final dinner and farewell.</a:t>
            </a:r>
            <a:endParaRPr sz="1800">
              <a:highlight>
                <a:srgbClr val="FEFEFE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825" y="1085850"/>
            <a:ext cx="6805026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2943225" y="2447925"/>
            <a:ext cx="49434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¡¡¡ Gracias por su atención !!!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pic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