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Meddon"/>
      <p:regular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eyyCsnBVrdgag19oEAp15URFP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regular.fntdata"/><Relationship Id="rId25" Type="http://schemas.openxmlformats.org/officeDocument/2006/relationships/font" Target="fonts/Meddon-regular.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38" name="Shape 38"/>
        <p:cNvGrpSpPr/>
        <p:nvPr/>
      </p:nvGrpSpPr>
      <p:grpSpPr>
        <a:xfrm>
          <a:off x="0" y="0"/>
          <a:ext cx="0" cy="0"/>
          <a:chOff x="0" y="0"/>
          <a:chExt cx="0" cy="0"/>
        </a:xfrm>
      </p:grpSpPr>
      <p:sp>
        <p:nvSpPr>
          <p:cNvPr id="39" name="Google Shape;39;p2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04" name="Shape 104"/>
        <p:cNvGrpSpPr/>
        <p:nvPr/>
      </p:nvGrpSpPr>
      <p:grpSpPr>
        <a:xfrm>
          <a:off x="0" y="0"/>
          <a:ext cx="0" cy="0"/>
          <a:chOff x="0" y="0"/>
          <a:chExt cx="0" cy="0"/>
        </a:xfrm>
      </p:grpSpPr>
      <p:sp>
        <p:nvSpPr>
          <p:cNvPr id="105" name="Google Shape;105;p3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1"/>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11" name="Shape 111"/>
        <p:cNvGrpSpPr/>
        <p:nvPr/>
      </p:nvGrpSpPr>
      <p:grpSpPr>
        <a:xfrm>
          <a:off x="0" y="0"/>
          <a:ext cx="0" cy="0"/>
          <a:chOff x="0" y="0"/>
          <a:chExt cx="0" cy="0"/>
        </a:xfrm>
      </p:grpSpPr>
      <p:sp>
        <p:nvSpPr>
          <p:cNvPr id="112" name="Google Shape;112;p3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3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
        <p:nvSpPr>
          <p:cNvPr id="119" name="Google Shape;119;p3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ro-RO" sz="8000">
                <a:solidFill>
                  <a:schemeClr val="accent1"/>
                </a:solidFill>
                <a:latin typeface="Arial"/>
                <a:ea typeface="Arial"/>
                <a:cs typeface="Arial"/>
                <a:sym typeface="Arial"/>
              </a:rPr>
              <a:t>“</a:t>
            </a:r>
            <a:endParaRPr/>
          </a:p>
        </p:txBody>
      </p:sp>
      <p:sp>
        <p:nvSpPr>
          <p:cNvPr id="120" name="Google Shape;120;p3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ro-RO"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21" name="Shape 121"/>
        <p:cNvGrpSpPr/>
        <p:nvPr/>
      </p:nvGrpSpPr>
      <p:grpSpPr>
        <a:xfrm>
          <a:off x="0" y="0"/>
          <a:ext cx="0" cy="0"/>
          <a:chOff x="0" y="0"/>
          <a:chExt cx="0" cy="0"/>
        </a:xfrm>
      </p:grpSpPr>
      <p:sp>
        <p:nvSpPr>
          <p:cNvPr id="122" name="Google Shape;122;p3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showMasterSp="0">
  <p:cSld name="Quote Name Card">
    <p:spTree>
      <p:nvGrpSpPr>
        <p:cNvPr id="128" name="Shape 128"/>
        <p:cNvGrpSpPr/>
        <p:nvPr/>
      </p:nvGrpSpPr>
      <p:grpSpPr>
        <a:xfrm>
          <a:off x="0" y="0"/>
          <a:ext cx="0" cy="0"/>
          <a:chOff x="0" y="0"/>
          <a:chExt cx="0" cy="0"/>
        </a:xfrm>
      </p:grpSpPr>
      <p:sp>
        <p:nvSpPr>
          <p:cNvPr id="129" name="Google Shape;129;p3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3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
        <p:nvSpPr>
          <p:cNvPr id="136" name="Google Shape;136;p3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ro-RO" sz="8000">
                <a:solidFill>
                  <a:schemeClr val="accent1"/>
                </a:solidFill>
                <a:latin typeface="Arial"/>
                <a:ea typeface="Arial"/>
                <a:cs typeface="Arial"/>
                <a:sym typeface="Arial"/>
              </a:rPr>
              <a:t>“</a:t>
            </a:r>
            <a:endParaRPr/>
          </a:p>
        </p:txBody>
      </p:sp>
      <p:sp>
        <p:nvSpPr>
          <p:cNvPr id="137" name="Google Shape;137;p3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ro-RO"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showMasterSp="0">
  <p:cSld name="True or False">
    <p:spTree>
      <p:nvGrpSpPr>
        <p:cNvPr id="138" name="Shape 138"/>
        <p:cNvGrpSpPr/>
        <p:nvPr/>
      </p:nvGrpSpPr>
      <p:grpSpPr>
        <a:xfrm>
          <a:off x="0" y="0"/>
          <a:ext cx="0" cy="0"/>
          <a:chOff x="0" y="0"/>
          <a:chExt cx="0" cy="0"/>
        </a:xfrm>
      </p:grpSpPr>
      <p:sp>
        <p:nvSpPr>
          <p:cNvPr id="139" name="Google Shape;139;p3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3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46" name="Shape 146"/>
        <p:cNvGrpSpPr/>
        <p:nvPr/>
      </p:nvGrpSpPr>
      <p:grpSpPr>
        <a:xfrm>
          <a:off x="0" y="0"/>
          <a:ext cx="0" cy="0"/>
          <a:chOff x="0" y="0"/>
          <a:chExt cx="0" cy="0"/>
        </a:xfrm>
      </p:grpSpPr>
      <p:sp>
        <p:nvSpPr>
          <p:cNvPr id="147" name="Google Shape;147;p3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6"/>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53" name="Shape 153"/>
        <p:cNvGrpSpPr/>
        <p:nvPr/>
      </p:nvGrpSpPr>
      <p:grpSpPr>
        <a:xfrm>
          <a:off x="0" y="0"/>
          <a:ext cx="0" cy="0"/>
          <a:chOff x="0" y="0"/>
          <a:chExt cx="0" cy="0"/>
        </a:xfrm>
      </p:grpSpPr>
      <p:sp>
        <p:nvSpPr>
          <p:cNvPr id="154" name="Google Shape;154;p3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4" name="Shape 44"/>
        <p:cNvGrpSpPr/>
        <p:nvPr/>
      </p:nvGrpSpPr>
      <p:grpSpPr>
        <a:xfrm>
          <a:off x="0" y="0"/>
          <a:ext cx="0" cy="0"/>
          <a:chOff x="0" y="0"/>
          <a:chExt cx="0" cy="0"/>
        </a:xfrm>
      </p:grpSpPr>
      <p:sp>
        <p:nvSpPr>
          <p:cNvPr id="45" name="Google Shape;45;p23"/>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3"/>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7" name="Google Shape;47;p2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3"/>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51" name="Shape 51"/>
        <p:cNvGrpSpPr/>
        <p:nvPr/>
      </p:nvGrpSpPr>
      <p:grpSpPr>
        <a:xfrm>
          <a:off x="0" y="0"/>
          <a:ext cx="0" cy="0"/>
          <a:chOff x="0" y="0"/>
          <a:chExt cx="0" cy="0"/>
        </a:xfrm>
      </p:grpSpPr>
      <p:sp>
        <p:nvSpPr>
          <p:cNvPr id="52" name="Google Shape;52;p2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4" name="Google Shape;54;p2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8" name="Shape 58"/>
        <p:cNvGrpSpPr/>
        <p:nvPr/>
      </p:nvGrpSpPr>
      <p:grpSpPr>
        <a:xfrm>
          <a:off x="0" y="0"/>
          <a:ext cx="0" cy="0"/>
          <a:chOff x="0" y="0"/>
          <a:chExt cx="0" cy="0"/>
        </a:xfrm>
      </p:grpSpPr>
      <p:sp>
        <p:nvSpPr>
          <p:cNvPr id="59" name="Google Shape;59;p25"/>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61" name="Google Shape;61;p2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5"/>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65" name="Shape 65"/>
        <p:cNvGrpSpPr/>
        <p:nvPr/>
      </p:nvGrpSpPr>
      <p:grpSpPr>
        <a:xfrm>
          <a:off x="0" y="0"/>
          <a:ext cx="0" cy="0"/>
          <a:chOff x="0" y="0"/>
          <a:chExt cx="0" cy="0"/>
        </a:xfrm>
      </p:grpSpPr>
      <p:sp>
        <p:nvSpPr>
          <p:cNvPr id="66" name="Google Shape;66;p2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8" name="Google Shape;68;p26"/>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9" name="Google Shape;69;p2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73" name="Shape 73"/>
        <p:cNvGrpSpPr/>
        <p:nvPr/>
      </p:nvGrpSpPr>
      <p:grpSpPr>
        <a:xfrm>
          <a:off x="0" y="0"/>
          <a:ext cx="0" cy="0"/>
          <a:chOff x="0" y="0"/>
          <a:chExt cx="0" cy="0"/>
        </a:xfrm>
      </p:grpSpPr>
      <p:sp>
        <p:nvSpPr>
          <p:cNvPr id="74" name="Google Shape;74;p2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7"/>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6" name="Google Shape;76;p27"/>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7" name="Google Shape;77;p27"/>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8" name="Google Shape;78;p27"/>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9" name="Google Shape;79;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3" name="Shape 83"/>
        <p:cNvGrpSpPr/>
        <p:nvPr/>
      </p:nvGrpSpPr>
      <p:grpSpPr>
        <a:xfrm>
          <a:off x="0" y="0"/>
          <a:ext cx="0" cy="0"/>
          <a:chOff x="0" y="0"/>
          <a:chExt cx="0" cy="0"/>
        </a:xfrm>
      </p:grpSpPr>
      <p:sp>
        <p:nvSpPr>
          <p:cNvPr id="84" name="Google Shape;84;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8" name="Shape 88"/>
        <p:cNvGrpSpPr/>
        <p:nvPr/>
      </p:nvGrpSpPr>
      <p:grpSpPr>
        <a:xfrm>
          <a:off x="0" y="0"/>
          <a:ext cx="0" cy="0"/>
          <a:chOff x="0" y="0"/>
          <a:chExt cx="0" cy="0"/>
        </a:xfrm>
      </p:grpSpPr>
      <p:sp>
        <p:nvSpPr>
          <p:cNvPr id="89" name="Google Shape;89;p29"/>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9"/>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29"/>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2" name="Google Shape;92;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6" name="Shape 96"/>
        <p:cNvGrpSpPr/>
        <p:nvPr/>
      </p:nvGrpSpPr>
      <p:grpSpPr>
        <a:xfrm>
          <a:off x="0" y="0"/>
          <a:ext cx="0" cy="0"/>
          <a:chOff x="0" y="0"/>
          <a:chExt cx="0" cy="0"/>
        </a:xfrm>
      </p:grpSpPr>
      <p:sp>
        <p:nvSpPr>
          <p:cNvPr id="97" name="Google Shape;97;p3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0"/>
          <p:cNvSpPr/>
          <p:nvPr>
            <p:ph idx="2" type="pic"/>
          </p:nvPr>
        </p:nvSpPr>
        <p:spPr>
          <a:xfrm>
            <a:off x="2589212" y="634965"/>
            <a:ext cx="8915400" cy="3854970"/>
          </a:xfrm>
          <a:prstGeom prst="rect">
            <a:avLst/>
          </a:prstGeom>
          <a:noFill/>
          <a:ln>
            <a:noFill/>
          </a:ln>
        </p:spPr>
      </p:sp>
      <p:sp>
        <p:nvSpPr>
          <p:cNvPr id="99" name="Google Shape;99;p3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CC"/>
            </a:gs>
            <a:gs pos="72000">
              <a:srgbClr val="F5F8DE"/>
            </a:gs>
            <a:gs pos="100000">
              <a:srgbClr val="DDE6C3"/>
            </a:gs>
          </a:gsLst>
          <a:path path="circle">
            <a:fillToRect b="50%" l="50%" r="50%" t="50%"/>
          </a:path>
          <a:tileRect/>
        </a:gradFill>
      </p:bgPr>
    </p:bg>
    <p:spTree>
      <p:nvGrpSpPr>
        <p:cNvPr id="5" name="Shape 5"/>
        <p:cNvGrpSpPr/>
        <p:nvPr/>
      </p:nvGrpSpPr>
      <p:grpSpPr>
        <a:xfrm>
          <a:off x="0" y="0"/>
          <a:ext cx="0" cy="0"/>
          <a:chOff x="0" y="0"/>
          <a:chExt cx="0" cy="0"/>
        </a:xfrm>
      </p:grpSpPr>
      <p:grpSp>
        <p:nvGrpSpPr>
          <p:cNvPr id="6" name="Google Shape;6;p21"/>
          <p:cNvGrpSpPr/>
          <p:nvPr/>
        </p:nvGrpSpPr>
        <p:grpSpPr>
          <a:xfrm>
            <a:off x="1" y="228600"/>
            <a:ext cx="2851516" cy="6638628"/>
            <a:chOff x="2487613" y="285750"/>
            <a:chExt cx="2428875" cy="5654676"/>
          </a:xfrm>
        </p:grpSpPr>
        <p:sp>
          <p:nvSpPr>
            <p:cNvPr id="7" name="Google Shape;7;p2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2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2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21"/>
          <p:cNvGrpSpPr/>
          <p:nvPr/>
        </p:nvGrpSpPr>
        <p:grpSpPr>
          <a:xfrm>
            <a:off x="27221" y="-786"/>
            <a:ext cx="2356674" cy="6854039"/>
            <a:chOff x="6627813" y="194833"/>
            <a:chExt cx="1952625" cy="5678918"/>
          </a:xfrm>
        </p:grpSpPr>
        <p:sp>
          <p:nvSpPr>
            <p:cNvPr id="20" name="Google Shape;20;p21"/>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2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2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2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2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2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9.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8.jp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s://youtube.com/@eu-hearts?si=VTuQtQqsIAqC41k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4.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hyperlink" Target="https://drive.google.com/drive/folders/1ZDtUbaymEkZK9Or1Xfz-ixvAJ8yNI2yA?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22.png"/><Relationship Id="rId5" Type="http://schemas.openxmlformats.org/officeDocument/2006/relationships/hyperlink" Target="https://fr.abcdef.wiki/wiki/Flag_of_Spain" TargetMode="External"/><Relationship Id="rId6" Type="http://schemas.openxmlformats.org/officeDocument/2006/relationships/hyperlink" Target="https://creativecommons.org/licenses/by-sa/3.0/" TargetMode="External"/><Relationship Id="rId7"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0.jpg"/><Relationship Id="rId6" Type="http://schemas.openxmlformats.org/officeDocument/2006/relationships/image" Target="../media/image16.jpg"/><Relationship Id="rId7" Type="http://schemas.openxmlformats.org/officeDocument/2006/relationships/image" Target="../media/image24.jpg"/><Relationship Id="rId8"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hyperlink" Target="http://www.flickr.com/photos/unitedwaylowermainland/8771398278/" TargetMode="External"/><Relationship Id="rId6"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3.jpg"/><Relationship Id="rId9" Type="http://schemas.openxmlformats.org/officeDocument/2006/relationships/hyperlink" Target="https://creativecommons.org/licenses/by-sa/3.0/" TargetMode="External"/><Relationship Id="rId5" Type="http://schemas.openxmlformats.org/officeDocument/2006/relationships/hyperlink" Target="https://blogcued.blogspot.com/2017/02/por-que-trabajar-en-grupo-y-aprender-en.html" TargetMode="External"/><Relationship Id="rId6" Type="http://schemas.openxmlformats.org/officeDocument/2006/relationships/hyperlink" Target="https://creativecommons.org/licenses/by-nc-sa/3.0/" TargetMode="External"/><Relationship Id="rId7" Type="http://schemas.openxmlformats.org/officeDocument/2006/relationships/image" Target="../media/image15.jpg"/><Relationship Id="rId8" Type="http://schemas.openxmlformats.org/officeDocument/2006/relationships/hyperlink" Target="https://www.thebluediamondgallery.com/wooden-tile/r/result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21.png"/><Relationship Id="rId6" Type="http://schemas.openxmlformats.org/officeDocument/2006/relationships/hyperlink" Target="https://reachoutasc.com/emotion-works-what-is-it-and-how-can-i-use-it-in-my-classroom/" TargetMode="External"/><Relationship Id="rId7"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25.png"/><Relationship Id="rId5" Type="http://schemas.openxmlformats.org/officeDocument/2006/relationships/hyperlink" Target="https://commons.wikimedia.org/wiki/File:Flag_of_Turkey.svg" TargetMode="External"/><Relationship Id="rId6" Type="http://schemas.openxmlformats.org/officeDocument/2006/relationships/hyperlink" Target="https://creativecommons.org/licenses/by-sa/3.0/" TargetMode="External"/><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s://school-education.ec.europa.eu/en/etwinning/projects/cultural-connections-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163" name="Shape 163"/>
        <p:cNvGrpSpPr/>
        <p:nvPr/>
      </p:nvGrpSpPr>
      <p:grpSpPr>
        <a:xfrm>
          <a:off x="0" y="0"/>
          <a:ext cx="0" cy="0"/>
          <a:chOff x="0" y="0"/>
          <a:chExt cx="0" cy="0"/>
        </a:xfrm>
      </p:grpSpPr>
      <p:sp>
        <p:nvSpPr>
          <p:cNvPr id="164" name="Google Shape;164;p1"/>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r>
              <a:rPr b="1" lang="ro-RO" sz="3500">
                <a:solidFill>
                  <a:srgbClr val="7B230B"/>
                </a:solidFill>
                <a:latin typeface="Arial"/>
                <a:ea typeface="Arial"/>
                <a:cs typeface="Arial"/>
                <a:sym typeface="Arial"/>
              </a:rPr>
              <a:t>Cultural Connections: Enhancing EU Heritage, </a:t>
            </a:r>
            <a:br>
              <a:rPr b="1" lang="ro-RO" sz="3500">
                <a:solidFill>
                  <a:srgbClr val="7B230B"/>
                </a:solidFill>
              </a:rPr>
            </a:br>
            <a:r>
              <a:rPr b="1" lang="ro-RO" sz="3500">
                <a:solidFill>
                  <a:srgbClr val="7B230B"/>
                </a:solidFill>
                <a:latin typeface="Arial"/>
                <a:ea typeface="Arial"/>
                <a:cs typeface="Arial"/>
                <a:sym typeface="Arial"/>
              </a:rPr>
              <a:t>Social Inclusion, and Digital Literacy through our </a:t>
            </a:r>
            <a:br>
              <a:rPr b="1" lang="ro-RO" sz="3500">
                <a:solidFill>
                  <a:srgbClr val="7B230B"/>
                </a:solidFill>
              </a:rPr>
            </a:br>
            <a:r>
              <a:rPr b="1" lang="ro-RO" sz="3500">
                <a:solidFill>
                  <a:srgbClr val="7B230B"/>
                </a:solidFill>
                <a:latin typeface="Arial"/>
                <a:ea typeface="Arial"/>
                <a:cs typeface="Arial"/>
                <a:sym typeface="Arial"/>
              </a:rPr>
              <a:t>Pupils’ Hearts</a:t>
            </a: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r>
              <a:rPr b="1" lang="ro-RO" sz="3500">
                <a:solidFill>
                  <a:srgbClr val="7B230B"/>
                </a:solidFill>
                <a:latin typeface="Arial"/>
                <a:ea typeface="Arial"/>
                <a:cs typeface="Arial"/>
                <a:sym typeface="Arial"/>
              </a:rPr>
              <a:t>Erasmus+ 2024-2-R001-KA210-SCH-000290935</a:t>
            </a: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165" name="Google Shape;165;p1"/>
          <p:cNvSpPr txBox="1"/>
          <p:nvPr/>
        </p:nvSpPr>
        <p:spPr>
          <a:xfrm>
            <a:off x="132775" y="491763"/>
            <a:ext cx="63246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ro-RO" sz="1200" u="none" cap="none" strike="noStrike">
                <a:solidFill>
                  <a:srgbClr val="003399"/>
                </a:solidFill>
                <a:latin typeface="Arial"/>
                <a:ea typeface="Arial"/>
                <a:cs typeface="Arial"/>
                <a:sym typeface="Arial"/>
              </a:rPr>
              <a:t>Co-funded by European Union</a:t>
            </a:r>
            <a:endParaRPr/>
          </a:p>
        </p:txBody>
      </p:sp>
      <p:sp>
        <p:nvSpPr>
          <p:cNvPr id="166" name="Google Shape;166;p1"/>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67" name="Google Shape;167;p1"/>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168" name="Google Shape;168;p1"/>
          <p:cNvPicPr preferRelativeResize="0"/>
          <p:nvPr/>
        </p:nvPicPr>
        <p:blipFill rotWithShape="1">
          <a:blip r:embed="rId4">
            <a:alphaModFix/>
          </a:blip>
          <a:srcRect b="0" l="0" r="0" t="0"/>
          <a:stretch/>
        </p:blipFill>
        <p:spPr>
          <a:xfrm>
            <a:off x="6970727" y="4922990"/>
            <a:ext cx="4916473" cy="1778497"/>
          </a:xfrm>
          <a:prstGeom prst="rect">
            <a:avLst/>
          </a:prstGeom>
          <a:noFill/>
          <a:ln>
            <a:noFill/>
          </a:ln>
        </p:spPr>
      </p:pic>
      <p:sp>
        <p:nvSpPr>
          <p:cNvPr id="169" name="Google Shape;169;p1"/>
          <p:cNvSpPr txBox="1"/>
          <p:nvPr/>
        </p:nvSpPr>
        <p:spPr>
          <a:xfrm>
            <a:off x="3931879" y="5812239"/>
            <a:ext cx="44577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3000">
                <a:solidFill>
                  <a:srgbClr val="7B230B"/>
                </a:solidFill>
                <a:latin typeface="Arial"/>
                <a:ea typeface="Arial"/>
                <a:cs typeface="Arial"/>
                <a:sym typeface="Arial"/>
              </a:rPr>
              <a:t>04.03.2025-04.03.2027</a:t>
            </a:r>
            <a:endParaRPr/>
          </a:p>
        </p:txBody>
      </p:sp>
      <p:pic>
        <p:nvPicPr>
          <p:cNvPr id="170" name="Google Shape;170;p1"/>
          <p:cNvPicPr preferRelativeResize="0"/>
          <p:nvPr/>
        </p:nvPicPr>
        <p:blipFill rotWithShape="1">
          <a:blip r:embed="rId5">
            <a:alphaModFix/>
          </a:blip>
          <a:srcRect b="0" l="0" r="0" t="0"/>
          <a:stretch/>
        </p:blipFill>
        <p:spPr>
          <a:xfrm>
            <a:off x="0" y="1"/>
            <a:ext cx="3931879" cy="8986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285" name="Shape 285"/>
        <p:cNvGrpSpPr/>
        <p:nvPr/>
      </p:nvGrpSpPr>
      <p:grpSpPr>
        <a:xfrm>
          <a:off x="0" y="0"/>
          <a:ext cx="0" cy="0"/>
          <a:chOff x="0" y="0"/>
          <a:chExt cx="0" cy="0"/>
        </a:xfrm>
      </p:grpSpPr>
      <p:sp>
        <p:nvSpPr>
          <p:cNvPr id="286" name="Google Shape;286;p10"/>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287" name="Google Shape;287;p10"/>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88" name="Google Shape;288;p10"/>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89" name="Google Shape;289;p10"/>
          <p:cNvSpPr txBox="1"/>
          <p:nvPr/>
        </p:nvSpPr>
        <p:spPr>
          <a:xfrm>
            <a:off x="1449996" y="823409"/>
            <a:ext cx="9292008"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Lithuania Activities: Scientific and Creative Thinking</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Location: Ukmerges Uzupio pagrindine mokykla, Lithuania</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Duration: 7 days (05/10/2025 - 11/10/2025)</a:t>
            </a:r>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Activity: Scientific and Creative Thinking Workshop</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Purpose: </a:t>
            </a:r>
            <a:r>
              <a:rPr b="1" i="0" lang="ro-RO" sz="1800" u="none" strike="noStrike">
                <a:solidFill>
                  <a:srgbClr val="7B230B"/>
                </a:solidFill>
                <a:latin typeface="Century Gothic"/>
                <a:ea typeface="Century Gothic"/>
                <a:cs typeface="Century Gothic"/>
                <a:sym typeface="Century Gothic"/>
              </a:rPr>
              <a:t>To provide 12 teachers with new and modern learning-teaching approaches to science focusing on problem-solving through creative thinking.</a:t>
            </a:r>
            <a:endParaRPr b="1" i="0" sz="1800" u="none" strike="noStrike">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Participants: 12 teachers (3 per country)</a:t>
            </a:r>
            <a:endParaRPr b="1" sz="1800">
              <a:solidFill>
                <a:srgbClr val="7B230B"/>
              </a:solidFill>
              <a:latin typeface="Century Gothic"/>
              <a:ea typeface="Century Gothic"/>
              <a:cs typeface="Century Gothic"/>
              <a:sym typeface="Century Gothic"/>
            </a:endParaRPr>
          </a:p>
        </p:txBody>
      </p:sp>
      <p:pic>
        <p:nvPicPr>
          <p:cNvPr id="290" name="Google Shape;290;p10"/>
          <p:cNvPicPr preferRelativeResize="0"/>
          <p:nvPr/>
        </p:nvPicPr>
        <p:blipFill rotWithShape="1">
          <a:blip r:embed="rId4">
            <a:alphaModFix/>
          </a:blip>
          <a:srcRect b="0" l="0" r="0" t="0"/>
          <a:stretch/>
        </p:blipFill>
        <p:spPr>
          <a:xfrm>
            <a:off x="8561115" y="482457"/>
            <a:ext cx="1927591" cy="1491409"/>
          </a:xfrm>
          <a:prstGeom prst="rect">
            <a:avLst/>
          </a:prstGeom>
          <a:noFill/>
          <a:ln>
            <a:noFill/>
          </a:ln>
          <a:effectLst>
            <a:outerShdw blurRad="292100" rotWithShape="0" algn="tl" dir="2700000" dist="139700">
              <a:srgbClr val="333333">
                <a:alpha val="65098"/>
              </a:srgbClr>
            </a:outerShdw>
          </a:effectLst>
        </p:spPr>
      </p:pic>
      <p:pic>
        <p:nvPicPr>
          <p:cNvPr id="291" name="Google Shape;291;p10"/>
          <p:cNvPicPr preferRelativeResize="0"/>
          <p:nvPr/>
        </p:nvPicPr>
        <p:blipFill rotWithShape="1">
          <a:blip r:embed="rId5">
            <a:alphaModFix/>
          </a:blip>
          <a:srcRect b="4640" l="19069" r="66526" t="65115"/>
          <a:stretch/>
        </p:blipFill>
        <p:spPr>
          <a:xfrm>
            <a:off x="9036424" y="3621741"/>
            <a:ext cx="2277035" cy="2008097"/>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5098"/>
              </a:srgbClr>
            </a:outerShdw>
          </a:effectLst>
        </p:spPr>
      </p:pic>
      <p:sp>
        <p:nvSpPr>
          <p:cNvPr id="292" name="Google Shape;292;p10"/>
          <p:cNvSpPr txBox="1"/>
          <p:nvPr/>
        </p:nvSpPr>
        <p:spPr>
          <a:xfrm>
            <a:off x="1013011" y="3863733"/>
            <a:ext cx="7745505"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u="sng">
                <a:solidFill>
                  <a:srgbClr val="7B230B"/>
                </a:solidFill>
                <a:latin typeface="Century Gothic"/>
                <a:ea typeface="Century Gothic"/>
                <a:cs typeface="Century Gothic"/>
                <a:sym typeface="Century Gothic"/>
              </a:rPr>
              <a:t>Objectives</a:t>
            </a:r>
            <a:endParaRPr b="1" sz="1800" u="sng">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Arial"/>
              <a:buChar char="•"/>
            </a:pPr>
            <a:r>
              <a:rPr b="1" lang="ro-RO" sz="1800">
                <a:solidFill>
                  <a:srgbClr val="7B230B"/>
                </a:solidFill>
                <a:latin typeface="Century Gothic"/>
                <a:ea typeface="Century Gothic"/>
                <a:cs typeface="Century Gothic"/>
                <a:sym typeface="Century Gothic"/>
              </a:rPr>
              <a:t>Equip teachers with innovative methods for scientific and critical thinking.</a:t>
            </a:r>
            <a:endParaRPr b="1" sz="1800">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Arial"/>
              <a:buChar char="•"/>
            </a:pPr>
            <a:r>
              <a:rPr b="1" lang="ro-RO" sz="1800">
                <a:solidFill>
                  <a:srgbClr val="7B230B"/>
                </a:solidFill>
                <a:latin typeface="Century Gothic"/>
                <a:ea typeface="Century Gothic"/>
                <a:cs typeface="Century Gothic"/>
                <a:sym typeface="Century Gothic"/>
              </a:rPr>
              <a:t>Create inclusive activities that foster problem-solving and curiosity.</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u="sng">
                <a:solidFill>
                  <a:srgbClr val="7B230B"/>
                </a:solidFill>
                <a:latin typeface="Century Gothic"/>
                <a:ea typeface="Century Gothic"/>
                <a:cs typeface="Century Gothic"/>
                <a:sym typeface="Century Gothic"/>
              </a:rPr>
              <a:t>Expected Results	</a:t>
            </a:r>
            <a:endParaRPr b="1" sz="1800" u="sng">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Creation of 6 new learning activities and 2 lesson plans.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Improved teaching proficiency and student engagement.</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Reduction in absenteeism through inclusive approaches.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296" name="Shape 296"/>
        <p:cNvGrpSpPr/>
        <p:nvPr/>
      </p:nvGrpSpPr>
      <p:grpSpPr>
        <a:xfrm>
          <a:off x="0" y="0"/>
          <a:ext cx="0" cy="0"/>
          <a:chOff x="0" y="0"/>
          <a:chExt cx="0" cy="0"/>
        </a:xfrm>
      </p:grpSpPr>
      <p:sp>
        <p:nvSpPr>
          <p:cNvPr id="297" name="Google Shape;297;p11"/>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298" name="Google Shape;298;p11"/>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9" name="Google Shape;299;p11"/>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0" name="Google Shape;300;p11"/>
          <p:cNvSpPr txBox="1"/>
          <p:nvPr/>
        </p:nvSpPr>
        <p:spPr>
          <a:xfrm>
            <a:off x="1147475" y="2051918"/>
            <a:ext cx="983428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Lithuania will create the YouTube channel – each partner will upload their materials.</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u="sng">
                <a:solidFill>
                  <a:srgbClr val="495526"/>
                </a:solidFill>
                <a:latin typeface="Century Gothic"/>
                <a:ea typeface="Century Gothic"/>
                <a:cs typeface="Century Gothic"/>
                <a:sym typeface="Century Gothic"/>
                <a:hlinkClick r:id="rId4">
                  <a:extLst>
                    <a:ext uri="{A12FA001-AC4F-418D-AE19-62706E023703}">
                      <ahyp:hlinkClr val="tx"/>
                    </a:ext>
                  </a:extLst>
                </a:hlinkClick>
              </a:rPr>
              <a:t>https://youtube.com/@eu-hearts?si=VTuQtQqsIAqC41kD</a:t>
            </a:r>
            <a:endParaRPr b="1" sz="1800">
              <a:solidFill>
                <a:srgbClr val="495526"/>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p:txBody>
      </p:sp>
      <p:sp>
        <p:nvSpPr>
          <p:cNvPr id="301" name="Google Shape;301;p11"/>
          <p:cNvSpPr txBox="1"/>
          <p:nvPr/>
        </p:nvSpPr>
        <p:spPr>
          <a:xfrm>
            <a:off x="1147475" y="3429000"/>
            <a:ext cx="945777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Training material for teachers: Creating and publishing teachers training material on "Scientific and Creative Thinking”</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Promotion: Producing 4 short video content for promotion and awareness.</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Meetings: Organizing 4 online meetings for students.</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Consultations: Conducting virtual information and consultation meetings.</a:t>
            </a:r>
            <a:endParaRPr b="1" sz="1800">
              <a:solidFill>
                <a:srgbClr val="7B230B"/>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305" name="Shape 305"/>
        <p:cNvGrpSpPr/>
        <p:nvPr/>
      </p:nvGrpSpPr>
      <p:grpSpPr>
        <a:xfrm>
          <a:off x="0" y="0"/>
          <a:ext cx="0" cy="0"/>
          <a:chOff x="0" y="0"/>
          <a:chExt cx="0" cy="0"/>
        </a:xfrm>
      </p:grpSpPr>
      <p:sp>
        <p:nvSpPr>
          <p:cNvPr id="306" name="Google Shape;306;p12"/>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307" name="Google Shape;307;p12"/>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8" name="Google Shape;308;p12"/>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9" name="Google Shape;309;p12"/>
          <p:cNvSpPr txBox="1"/>
          <p:nvPr/>
        </p:nvSpPr>
        <p:spPr>
          <a:xfrm>
            <a:off x="1030940" y="1058970"/>
            <a:ext cx="8946778"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Romania Activities: Use of Divergent Thinking in Education</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Location: Şcoala Gimnazială nr. 2 Fundeni-Dobroeşti, Romania</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Duration: 7 days (19/04/2026 - 25/04/2026)</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Activity: Blended Short-Term Teachers Training</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Purpose: </a:t>
            </a:r>
            <a:r>
              <a:rPr b="1" i="0" lang="ro-RO" sz="1800" u="none" strike="noStrike">
                <a:solidFill>
                  <a:srgbClr val="7B230B"/>
                </a:solidFill>
                <a:latin typeface="Century Gothic"/>
                <a:ea typeface="Century Gothic"/>
                <a:cs typeface="Century Gothic"/>
                <a:sym typeface="Century Gothic"/>
              </a:rPr>
              <a:t>To provide 12 staff with new learning and teaching methods on how to use in a creative and innovative way the Divergent Thinking approaches</a:t>
            </a:r>
            <a:endParaRPr b="1" i="0" sz="1800" u="none" strike="noStrike">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 by involving Digital Games too.</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Participants: 24 teachers from partner organizations</a:t>
            </a:r>
            <a:endParaRPr b="1" sz="1800">
              <a:solidFill>
                <a:srgbClr val="7B230B"/>
              </a:solidFill>
              <a:latin typeface="Century Gothic"/>
              <a:ea typeface="Century Gothic"/>
              <a:cs typeface="Century Gothic"/>
              <a:sym typeface="Century Gothic"/>
            </a:endParaRPr>
          </a:p>
        </p:txBody>
      </p:sp>
      <p:pic>
        <p:nvPicPr>
          <p:cNvPr id="310" name="Google Shape;310;p12"/>
          <p:cNvPicPr preferRelativeResize="0"/>
          <p:nvPr/>
        </p:nvPicPr>
        <p:blipFill rotWithShape="1">
          <a:blip r:embed="rId4">
            <a:alphaModFix/>
          </a:blip>
          <a:srcRect b="10417" l="9815" r="12642" t="9454"/>
          <a:stretch/>
        </p:blipFill>
        <p:spPr>
          <a:xfrm>
            <a:off x="8453717" y="491763"/>
            <a:ext cx="2154891" cy="1444613"/>
          </a:xfrm>
          <a:prstGeom prst="rect">
            <a:avLst/>
          </a:prstGeom>
          <a:noFill/>
          <a:ln>
            <a:noFill/>
          </a:ln>
          <a:effectLst>
            <a:outerShdw blurRad="190500" rotWithShape="0" algn="tl">
              <a:srgbClr val="000000">
                <a:alpha val="70196"/>
              </a:srgbClr>
            </a:outerShdw>
          </a:effectLst>
        </p:spPr>
      </p:pic>
      <p:pic>
        <p:nvPicPr>
          <p:cNvPr id="311" name="Google Shape;311;p12"/>
          <p:cNvPicPr preferRelativeResize="0"/>
          <p:nvPr/>
        </p:nvPicPr>
        <p:blipFill rotWithShape="1">
          <a:blip r:embed="rId5">
            <a:alphaModFix/>
          </a:blip>
          <a:srcRect b="4137" l="0" r="80384" t="64612"/>
          <a:stretch/>
        </p:blipFill>
        <p:spPr>
          <a:xfrm>
            <a:off x="9141168" y="3860729"/>
            <a:ext cx="2643041" cy="1840823"/>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5098"/>
              </a:srgbClr>
            </a:outerShdw>
          </a:effectLst>
        </p:spPr>
      </p:pic>
      <p:sp>
        <p:nvSpPr>
          <p:cNvPr id="312" name="Google Shape;312;p12"/>
          <p:cNvSpPr txBox="1"/>
          <p:nvPr/>
        </p:nvSpPr>
        <p:spPr>
          <a:xfrm>
            <a:off x="1030940" y="3937929"/>
            <a:ext cx="7584233"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u="sng">
                <a:solidFill>
                  <a:srgbClr val="7B230B"/>
                </a:solidFill>
                <a:latin typeface="Century Gothic"/>
                <a:ea typeface="Century Gothic"/>
                <a:cs typeface="Century Gothic"/>
                <a:sym typeface="Century Gothic"/>
              </a:rPr>
              <a:t>Objectives</a:t>
            </a:r>
            <a:r>
              <a:rPr b="1" lang="ro-RO" sz="1800">
                <a:solidFill>
                  <a:srgbClr val="7B230B"/>
                </a:solidFill>
                <a:latin typeface="Century Gothic"/>
                <a:ea typeface="Century Gothic"/>
                <a:cs typeface="Century Gothic"/>
                <a:sym typeface="Century Gothic"/>
              </a:rPr>
              <a:t>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Train teachers to apply divergent thinking techniques in teaching basic skills.</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Promote inclusion by tailoring activities for disadvantaged students and those with SEN.</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u="sng">
                <a:solidFill>
                  <a:srgbClr val="7B230B"/>
                </a:solidFill>
                <a:latin typeface="Century Gothic"/>
                <a:ea typeface="Century Gothic"/>
                <a:cs typeface="Century Gothic"/>
                <a:sym typeface="Century Gothic"/>
              </a:rPr>
              <a:t>Expected Results</a:t>
            </a:r>
            <a:r>
              <a:rPr b="1" lang="ro-RO" sz="1800">
                <a:solidFill>
                  <a:srgbClr val="7B230B"/>
                </a:solidFill>
                <a:latin typeface="Century Gothic"/>
                <a:ea typeface="Century Gothic"/>
                <a:cs typeface="Century Gothic"/>
                <a:sym typeface="Century Gothic"/>
              </a:rPr>
              <a:t>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Enhance teaching proficiency of 24 teachers by 20%.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Development of innovative lesson plans for classrooms.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Improve student engagement and reduce absenteeism.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316" name="Shape 316"/>
        <p:cNvGrpSpPr/>
        <p:nvPr/>
      </p:nvGrpSpPr>
      <p:grpSpPr>
        <a:xfrm>
          <a:off x="0" y="0"/>
          <a:ext cx="0" cy="0"/>
          <a:chOff x="0" y="0"/>
          <a:chExt cx="0" cy="0"/>
        </a:xfrm>
      </p:grpSpPr>
      <p:sp>
        <p:nvSpPr>
          <p:cNvPr id="317" name="Google Shape;317;p13"/>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318" name="Google Shape;318;p13"/>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9" name="Google Shape;319;p13"/>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0" name="Google Shape;320;p13"/>
          <p:cNvSpPr txBox="1"/>
          <p:nvPr/>
        </p:nvSpPr>
        <p:spPr>
          <a:xfrm>
            <a:off x="2088776" y="1927412"/>
            <a:ext cx="705522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Romania will take care of the project website and will upload the materials provided by the partners to the Google Drive</a:t>
            </a:r>
            <a:endParaRPr/>
          </a:p>
        </p:txBody>
      </p:sp>
      <p:sp>
        <p:nvSpPr>
          <p:cNvPr id="321" name="Google Shape;321;p13"/>
          <p:cNvSpPr txBox="1"/>
          <p:nvPr/>
        </p:nvSpPr>
        <p:spPr>
          <a:xfrm>
            <a:off x="1147475" y="3429000"/>
            <a:ext cx="1109719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u="sng">
                <a:solidFill>
                  <a:srgbClr val="4F4128"/>
                </a:solidFill>
                <a:latin typeface="Century Gothic"/>
                <a:ea typeface="Century Gothic"/>
                <a:cs typeface="Century Gothic"/>
                <a:sym typeface="Century Gothic"/>
                <a:hlinkClick r:id="rId4">
                  <a:extLst>
                    <a:ext uri="{A12FA001-AC4F-418D-AE19-62706E023703}">
                      <ahyp:hlinkClr val="tx"/>
                    </a:ext>
                  </a:extLst>
                </a:hlinkClick>
              </a:rPr>
              <a:t>https://drive.google.com/drive/folders/1ZDtUbaymEkZK9Or1Xfz-ixvAJ8yNI2yA?usp=sharing</a:t>
            </a:r>
            <a:endParaRPr b="1" sz="1800">
              <a:solidFill>
                <a:srgbClr val="4F4128"/>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394229"/>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325" name="Shape 325"/>
        <p:cNvGrpSpPr/>
        <p:nvPr/>
      </p:nvGrpSpPr>
      <p:grpSpPr>
        <a:xfrm>
          <a:off x="0" y="0"/>
          <a:ext cx="0" cy="0"/>
          <a:chOff x="0" y="0"/>
          <a:chExt cx="0" cy="0"/>
        </a:xfrm>
      </p:grpSpPr>
      <p:sp>
        <p:nvSpPr>
          <p:cNvPr id="326" name="Google Shape;326;p14"/>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327" name="Google Shape;327;p14"/>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8" name="Google Shape;328;p14"/>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9" name="Google Shape;329;p14"/>
          <p:cNvSpPr txBox="1"/>
          <p:nvPr/>
        </p:nvSpPr>
        <p:spPr>
          <a:xfrm>
            <a:off x="1165412" y="905435"/>
            <a:ext cx="10192870"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Romania, as main coordinator:</a:t>
            </a:r>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Communication: Ensuring seamless communication among partners and preventing project deviations.</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Curricula: Creating and publishing the integrated optional curricula with the same name of our Project</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OER Guide: Creating and publishing Teacher’s Guide of 80 pages, A4 format, with an ISBN number (printed in 50 copies, and available online/e-Guide on websites for teachers, parents, experts in education, etc.)</a:t>
            </a:r>
            <a:endParaRPr b="1" i="0" sz="1800" u="none" strike="noStrike">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Blended Short-term Teachers Training Event: Organizing and carrying it out- "Use of Divergent Thinking in Education of basic skills"</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Planning: Designing the Management and Communication Plans.</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Evaluation: Creating initial, intermediate, and final questionnaires to assess if the project meets its objectives.</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Analysis: Analyzing results, reflecting, and writing reports.</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Conclusion: Preparing the project conclusion article.</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Platforms: Utilizing ESEP and E+ PRP platforms.</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eTwinning: Co-founding the complementary eTwinning project.</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Mobility: Managing preparation, follow-up, and evaluation activities related to mobility</a:t>
            </a:r>
            <a:endParaRPr b="1" sz="1800">
              <a:solidFill>
                <a:srgbClr val="7B230B"/>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333" name="Shape 333"/>
        <p:cNvGrpSpPr/>
        <p:nvPr/>
      </p:nvGrpSpPr>
      <p:grpSpPr>
        <a:xfrm>
          <a:off x="0" y="0"/>
          <a:ext cx="0" cy="0"/>
          <a:chOff x="0" y="0"/>
          <a:chExt cx="0" cy="0"/>
        </a:xfrm>
      </p:grpSpPr>
      <p:sp>
        <p:nvSpPr>
          <p:cNvPr id="334" name="Google Shape;334;p15"/>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335" name="Google Shape;335;p15"/>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6" name="Google Shape;336;p15"/>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7" name="Google Shape;337;p15"/>
          <p:cNvSpPr txBox="1"/>
          <p:nvPr/>
        </p:nvSpPr>
        <p:spPr>
          <a:xfrm>
            <a:off x="988077" y="882282"/>
            <a:ext cx="10401582"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Spain Activities: Games-Based Learning including imagination</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Location: CEIP JOSÉ CALDERÓN, Málaga, Spain</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Duration: 3 days (02/11/2026 - 04/11/2026)</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Activity: Short-Term exchange of groups of pupils</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Purpose: </a:t>
            </a:r>
            <a:r>
              <a:rPr b="1" i="0" lang="ro-RO" sz="1800" u="none" strike="noStrike">
                <a:solidFill>
                  <a:srgbClr val="7B230B"/>
                </a:solidFill>
                <a:latin typeface="Century Gothic"/>
                <a:ea typeface="Century Gothic"/>
                <a:cs typeface="Century Gothic"/>
                <a:sym typeface="Century Gothic"/>
              </a:rPr>
              <a:t>To develop basic skills in reading, writing, numeracy, and computer literacy, while also fostering an appreciation for cultural heritage.</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Participants: 40 students and teachers (10 participants per country)</a:t>
            </a:r>
            <a:endParaRPr/>
          </a:p>
        </p:txBody>
      </p:sp>
      <p:pic>
        <p:nvPicPr>
          <p:cNvPr id="338" name="Google Shape;338;p15"/>
          <p:cNvPicPr preferRelativeResize="0"/>
          <p:nvPr/>
        </p:nvPicPr>
        <p:blipFill rotWithShape="1">
          <a:blip r:embed="rId4">
            <a:alphaModFix/>
          </a:blip>
          <a:srcRect b="0" l="0" r="0" t="0"/>
          <a:stretch/>
        </p:blipFill>
        <p:spPr>
          <a:xfrm>
            <a:off x="8375278" y="337176"/>
            <a:ext cx="2229970" cy="1851281"/>
          </a:xfrm>
          <a:prstGeom prst="rect">
            <a:avLst/>
          </a:prstGeom>
          <a:noFill/>
          <a:ln>
            <a:noFill/>
          </a:ln>
          <a:effectLst>
            <a:outerShdw blurRad="292100" rotWithShape="0" algn="tl" dir="2700000" dist="139700">
              <a:srgbClr val="333333">
                <a:alpha val="65098"/>
              </a:srgbClr>
            </a:outerShdw>
          </a:effectLst>
        </p:spPr>
      </p:pic>
      <p:sp>
        <p:nvSpPr>
          <p:cNvPr id="339" name="Google Shape;339;p15"/>
          <p:cNvSpPr txBox="1"/>
          <p:nvPr/>
        </p:nvSpPr>
        <p:spPr>
          <a:xfrm>
            <a:off x="8267700" y="2164506"/>
            <a:ext cx="2086535"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o-RO" sz="900" u="sng">
                <a:solidFill>
                  <a:schemeClr val="dk1"/>
                </a:solidFill>
                <a:latin typeface="Century Gothic"/>
                <a:ea typeface="Century Gothic"/>
                <a:cs typeface="Century Gothic"/>
                <a:sym typeface="Century Gothic"/>
                <a:hlinkClick r:id="rId5">
                  <a:extLst>
                    <a:ext uri="{A12FA001-AC4F-418D-AE19-62706E023703}">
                      <ahyp:hlinkClr val="tx"/>
                    </a:ext>
                  </a:extLst>
                </a:hlinkClick>
              </a:rPr>
              <a:t>This Photo</a:t>
            </a:r>
            <a:r>
              <a:rPr lang="ro-RO" sz="900">
                <a:solidFill>
                  <a:schemeClr val="dk1"/>
                </a:solidFill>
                <a:latin typeface="Century Gothic"/>
                <a:ea typeface="Century Gothic"/>
                <a:cs typeface="Century Gothic"/>
                <a:sym typeface="Century Gothic"/>
              </a:rPr>
              <a:t>  licensed </a:t>
            </a:r>
            <a:r>
              <a:rPr lang="ro-RO" sz="900" u="sng">
                <a:solidFill>
                  <a:schemeClr val="dk1"/>
                </a:solidFill>
                <a:latin typeface="Century Gothic"/>
                <a:ea typeface="Century Gothic"/>
                <a:cs typeface="Century Gothic"/>
                <a:sym typeface="Century Gothic"/>
                <a:hlinkClick r:id="rId6">
                  <a:extLst>
                    <a:ext uri="{A12FA001-AC4F-418D-AE19-62706E023703}">
                      <ahyp:hlinkClr val="tx"/>
                    </a:ext>
                  </a:extLst>
                </a:hlinkClick>
              </a:rPr>
              <a:t>CC BY-SA</a:t>
            </a:r>
            <a:endParaRPr sz="900">
              <a:solidFill>
                <a:schemeClr val="dk1"/>
              </a:solidFill>
              <a:latin typeface="Century Gothic"/>
              <a:ea typeface="Century Gothic"/>
              <a:cs typeface="Century Gothic"/>
              <a:sym typeface="Century Gothic"/>
            </a:endParaRPr>
          </a:p>
        </p:txBody>
      </p:sp>
      <p:pic>
        <p:nvPicPr>
          <p:cNvPr id="340" name="Google Shape;340;p15"/>
          <p:cNvPicPr preferRelativeResize="0"/>
          <p:nvPr/>
        </p:nvPicPr>
        <p:blipFill rotWithShape="1">
          <a:blip r:embed="rId7">
            <a:alphaModFix/>
          </a:blip>
          <a:srcRect b="3834" l="67502" r="18037" t="63407"/>
          <a:stretch/>
        </p:blipFill>
        <p:spPr>
          <a:xfrm>
            <a:off x="9354669" y="3844093"/>
            <a:ext cx="2119272" cy="1736744"/>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5098"/>
              </a:srgbClr>
            </a:outerShdw>
          </a:effectLst>
        </p:spPr>
      </p:pic>
      <p:sp>
        <p:nvSpPr>
          <p:cNvPr id="341" name="Google Shape;341;p15"/>
          <p:cNvSpPr txBox="1"/>
          <p:nvPr/>
        </p:nvSpPr>
        <p:spPr>
          <a:xfrm>
            <a:off x="988076" y="3889303"/>
            <a:ext cx="786905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u="sng">
                <a:solidFill>
                  <a:srgbClr val="7B230B"/>
                </a:solidFill>
                <a:latin typeface="Century Gothic"/>
                <a:ea typeface="Century Gothic"/>
                <a:cs typeface="Century Gothic"/>
                <a:sym typeface="Century Gothic"/>
              </a:rPr>
              <a:t>Objectives</a:t>
            </a:r>
            <a:r>
              <a:rPr b="1" lang="ro-RO" sz="1800">
                <a:solidFill>
                  <a:srgbClr val="7B230B"/>
                </a:solidFill>
                <a:latin typeface="Century Gothic"/>
                <a:ea typeface="Century Gothic"/>
                <a:cs typeface="Century Gothic"/>
                <a:sym typeface="Century Gothic"/>
              </a:rPr>
              <a:t>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Foster creativity and social inclusion through game-based learning.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Enhance understanding and appreciation of EU cultural heritage.</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u="sng">
                <a:solidFill>
                  <a:srgbClr val="7B230B"/>
                </a:solidFill>
                <a:latin typeface="Century Gothic"/>
                <a:ea typeface="Century Gothic"/>
                <a:cs typeface="Century Gothic"/>
                <a:sym typeface="Century Gothic"/>
              </a:rPr>
              <a:t>Expected Results	</a:t>
            </a:r>
            <a:endParaRPr b="1" sz="1800" u="sng">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Creation of 4 e-educational games.</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Strengthened intercultural awareness among students.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Boost in creativity and teamwork.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345" name="Shape 345"/>
        <p:cNvGrpSpPr/>
        <p:nvPr/>
      </p:nvGrpSpPr>
      <p:grpSpPr>
        <a:xfrm>
          <a:off x="0" y="0"/>
          <a:ext cx="0" cy="0"/>
          <a:chOff x="0" y="0"/>
          <a:chExt cx="0" cy="0"/>
        </a:xfrm>
      </p:grpSpPr>
      <p:sp>
        <p:nvSpPr>
          <p:cNvPr id="346" name="Google Shape;346;p16"/>
          <p:cNvSpPr txBox="1"/>
          <p:nvPr>
            <p:ph type="title"/>
          </p:nvPr>
        </p:nvSpPr>
        <p:spPr>
          <a:xfrm>
            <a:off x="2357436" y="1296097"/>
            <a:ext cx="4819707" cy="60378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347" name="Google Shape;347;p16"/>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8" name="Google Shape;348;p16"/>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9" name="Google Shape;349;p16"/>
          <p:cNvSpPr txBox="1"/>
          <p:nvPr/>
        </p:nvSpPr>
        <p:spPr>
          <a:xfrm>
            <a:off x="1685925" y="1428751"/>
            <a:ext cx="74580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Spain will create the Facebook page – each partner will upload their own materials.</a:t>
            </a:r>
            <a:endParaRPr/>
          </a:p>
        </p:txBody>
      </p:sp>
      <p:sp>
        <p:nvSpPr>
          <p:cNvPr id="350" name="Google Shape;350;p16"/>
          <p:cNvSpPr txBox="1"/>
          <p:nvPr/>
        </p:nvSpPr>
        <p:spPr>
          <a:xfrm>
            <a:off x="1685925" y="3674923"/>
            <a:ext cx="990121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Lesson Content: Preparing 4 lesson contents and 4 non-formal learning activities adapted with the imaging technique based on peer education</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Clubs: Establishing Thinking clubs.</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Dissemination: Creating and using social media accounts and other dissemination channels.</a:t>
            </a:r>
            <a:endParaRPr b="1" sz="1800">
              <a:solidFill>
                <a:srgbClr val="7B230B"/>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354" name="Shape 354"/>
        <p:cNvGrpSpPr/>
        <p:nvPr/>
      </p:nvGrpSpPr>
      <p:grpSpPr>
        <a:xfrm>
          <a:off x="0" y="0"/>
          <a:ext cx="0" cy="0"/>
          <a:chOff x="0" y="0"/>
          <a:chExt cx="0" cy="0"/>
        </a:xfrm>
      </p:grpSpPr>
      <p:sp>
        <p:nvSpPr>
          <p:cNvPr id="355" name="Google Shape;355;p17"/>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356" name="Google Shape;356;p17"/>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7" name="Google Shape;357;p17"/>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358" name="Google Shape;358;p17"/>
          <p:cNvGrpSpPr/>
          <p:nvPr/>
        </p:nvGrpSpPr>
        <p:grpSpPr>
          <a:xfrm>
            <a:off x="1703295" y="1702447"/>
            <a:ext cx="9771530" cy="4089600"/>
            <a:chOff x="0" y="259129"/>
            <a:chExt cx="9771530" cy="4089600"/>
          </a:xfrm>
        </p:grpSpPr>
        <p:sp>
          <p:nvSpPr>
            <p:cNvPr id="359" name="Google Shape;359;p17"/>
            <p:cNvSpPr/>
            <p:nvPr/>
          </p:nvSpPr>
          <p:spPr>
            <a:xfrm>
              <a:off x="0" y="259129"/>
              <a:ext cx="9771530" cy="576000"/>
            </a:xfrm>
            <a:prstGeom prst="rect">
              <a:avLst/>
            </a:prstGeom>
            <a:solidFill>
              <a:srgbClr val="A52F0D"/>
            </a:solidFill>
            <a:ln cap="rnd" cmpd="sng" w="15875">
              <a:solidFill>
                <a:srgbClr val="A52F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
            <p:cNvSpPr txBox="1"/>
            <p:nvPr/>
          </p:nvSpPr>
          <p:spPr>
            <a:xfrm>
              <a:off x="0" y="259129"/>
              <a:ext cx="9771530" cy="576000"/>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Century Gothic"/>
                <a:buNone/>
              </a:pPr>
              <a:r>
                <a:rPr b="1" lang="ro-RO" sz="2000">
                  <a:solidFill>
                    <a:schemeClr val="lt1"/>
                  </a:solidFill>
                  <a:latin typeface="Century Gothic"/>
                  <a:ea typeface="Century Gothic"/>
                  <a:cs typeface="Century Gothic"/>
                  <a:sym typeface="Century Gothic"/>
                </a:rPr>
                <a:t>Project results:</a:t>
              </a:r>
              <a:endParaRPr sz="2000">
                <a:solidFill>
                  <a:schemeClr val="lt1"/>
                </a:solidFill>
                <a:latin typeface="Century Gothic"/>
                <a:ea typeface="Century Gothic"/>
                <a:cs typeface="Century Gothic"/>
                <a:sym typeface="Century Gothic"/>
              </a:endParaRPr>
            </a:p>
          </p:txBody>
        </p:sp>
        <p:sp>
          <p:nvSpPr>
            <p:cNvPr id="361" name="Google Shape;361;p17"/>
            <p:cNvSpPr/>
            <p:nvPr/>
          </p:nvSpPr>
          <p:spPr>
            <a:xfrm>
              <a:off x="0" y="835129"/>
              <a:ext cx="9771530" cy="3513600"/>
            </a:xfrm>
            <a:prstGeom prst="rect">
              <a:avLst/>
            </a:prstGeom>
            <a:solidFill>
              <a:srgbClr val="E0CCCA">
                <a:alpha val="90196"/>
              </a:srgbClr>
            </a:solidFill>
            <a:ln cap="rnd" cmpd="sng" w="15875">
              <a:solidFill>
                <a:srgbClr val="E0CCCA">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7"/>
            <p:cNvSpPr txBox="1"/>
            <p:nvPr/>
          </p:nvSpPr>
          <p:spPr>
            <a:xfrm>
              <a:off x="0" y="835129"/>
              <a:ext cx="9771530" cy="3513600"/>
            </a:xfrm>
            <a:prstGeom prst="rect">
              <a:avLst/>
            </a:prstGeom>
            <a:noFill/>
            <a:ln>
              <a:noFill/>
            </a:ln>
          </p:spPr>
          <p:txBody>
            <a:bodyPr anchorCtr="0" anchor="t" bIns="160000" lIns="106675" spcFirstLastPara="1" rIns="142225" wrap="square" tIns="106675">
              <a:noAutofit/>
            </a:bodyPr>
            <a:lstStyle/>
            <a:p>
              <a:pPr indent="-228600" lvl="1" marL="228600" marR="0" rtl="0" algn="l">
                <a:lnSpc>
                  <a:spcPct val="90000"/>
                </a:lnSpc>
                <a:spcBef>
                  <a:spcPts val="0"/>
                </a:spcBef>
                <a:spcAft>
                  <a:spcPts val="0"/>
                </a:spcAft>
                <a:buClr>
                  <a:schemeClr val="dk1"/>
                </a:buClr>
                <a:buSzPts val="2000"/>
                <a:buFont typeface="Century Gothic"/>
                <a:buChar char="•"/>
              </a:pPr>
              <a:r>
                <a:rPr b="1" i="0" lang="ro-RO" sz="2000" u="none" cap="none" strike="noStrike">
                  <a:solidFill>
                    <a:schemeClr val="dk1"/>
                  </a:solidFill>
                  <a:latin typeface="Century Gothic"/>
                  <a:ea typeface="Century Gothic"/>
                  <a:cs typeface="Century Gothic"/>
                  <a:sym typeface="Century Gothic"/>
                </a:rPr>
                <a:t>Enhance by 20% teaching proficiency for 24 teachers in Divergent Thinking</a:t>
              </a:r>
              <a:endParaRPr b="0" i="0" sz="2000" u="none" cap="none" strike="noStrike">
                <a:solidFill>
                  <a:schemeClr val="dk1"/>
                </a:solidFill>
                <a:latin typeface="Century Gothic"/>
                <a:ea typeface="Century Gothic"/>
                <a:cs typeface="Century Gothic"/>
                <a:sym typeface="Century Gothic"/>
              </a:endParaRPr>
            </a:p>
            <a:p>
              <a:pPr indent="-228600" lvl="1" marL="228600" marR="0" rtl="0" algn="l">
                <a:lnSpc>
                  <a:spcPct val="90000"/>
                </a:lnSpc>
                <a:spcBef>
                  <a:spcPts val="300"/>
                </a:spcBef>
                <a:spcAft>
                  <a:spcPts val="0"/>
                </a:spcAft>
                <a:buClr>
                  <a:schemeClr val="dk1"/>
                </a:buClr>
                <a:buSzPts val="2000"/>
                <a:buFont typeface="Century Gothic"/>
                <a:buChar char="•"/>
              </a:pPr>
              <a:r>
                <a:rPr b="1" i="0" lang="ro-RO" sz="2000" u="none" cap="none" strike="noStrike">
                  <a:solidFill>
                    <a:schemeClr val="dk1"/>
                  </a:solidFill>
                  <a:latin typeface="Century Gothic"/>
                  <a:ea typeface="Century Gothic"/>
                  <a:cs typeface="Century Gothic"/>
                  <a:sym typeface="Century Gothic"/>
                </a:rPr>
                <a:t>Promote social inclusion and reduce absenteeism by 60% for 240 students</a:t>
              </a:r>
              <a:endParaRPr b="0" i="0" sz="2000" u="none" cap="none" strike="noStrike">
                <a:solidFill>
                  <a:schemeClr val="dk1"/>
                </a:solidFill>
                <a:latin typeface="Century Gothic"/>
                <a:ea typeface="Century Gothic"/>
                <a:cs typeface="Century Gothic"/>
                <a:sym typeface="Century Gothic"/>
              </a:endParaRPr>
            </a:p>
            <a:p>
              <a:pPr indent="-228600" lvl="1" marL="228600" marR="0" rtl="0" algn="l">
                <a:lnSpc>
                  <a:spcPct val="90000"/>
                </a:lnSpc>
                <a:spcBef>
                  <a:spcPts val="300"/>
                </a:spcBef>
                <a:spcAft>
                  <a:spcPts val="0"/>
                </a:spcAft>
                <a:buClr>
                  <a:schemeClr val="dk1"/>
                </a:buClr>
                <a:buSzPts val="2000"/>
                <a:buFont typeface="Century Gothic"/>
                <a:buChar char="•"/>
              </a:pPr>
              <a:r>
                <a:rPr b="1" i="0" lang="ro-RO" sz="2000" u="none" cap="none" strike="noStrike">
                  <a:solidFill>
                    <a:schemeClr val="dk1"/>
                  </a:solidFill>
                  <a:latin typeface="Century Gothic"/>
                  <a:ea typeface="Century Gothic"/>
                  <a:cs typeface="Century Gothic"/>
                  <a:sym typeface="Century Gothic"/>
                </a:rPr>
                <a:t>Improvement by 20% of learning process</a:t>
              </a:r>
              <a:endParaRPr b="0" i="0" sz="2000" u="none" cap="none" strike="noStrike">
                <a:solidFill>
                  <a:schemeClr val="dk1"/>
                </a:solidFill>
                <a:latin typeface="Century Gothic"/>
                <a:ea typeface="Century Gothic"/>
                <a:cs typeface="Century Gothic"/>
                <a:sym typeface="Century Gothic"/>
              </a:endParaRPr>
            </a:p>
            <a:p>
              <a:pPr indent="-228600" lvl="1" marL="228600" marR="0" rtl="0" algn="l">
                <a:lnSpc>
                  <a:spcPct val="90000"/>
                </a:lnSpc>
                <a:spcBef>
                  <a:spcPts val="300"/>
                </a:spcBef>
                <a:spcAft>
                  <a:spcPts val="0"/>
                </a:spcAft>
                <a:buClr>
                  <a:schemeClr val="dk1"/>
                </a:buClr>
                <a:buSzPts val="2000"/>
                <a:buFont typeface="Century Gothic"/>
                <a:buChar char="•"/>
              </a:pPr>
              <a:r>
                <a:rPr b="1" i="0" lang="ro-RO" sz="2000" u="none" cap="none" strike="noStrike">
                  <a:solidFill>
                    <a:schemeClr val="dk1"/>
                  </a:solidFill>
                  <a:latin typeface="Century Gothic"/>
                  <a:ea typeface="Century Gothic"/>
                  <a:cs typeface="Century Gothic"/>
                  <a:sym typeface="Century Gothic"/>
                </a:rPr>
                <a:t>Increasing by 20% of creative skills and Critical Thinking</a:t>
              </a:r>
              <a:endParaRPr b="0" i="0" sz="2000" u="none" cap="none" strike="noStrike">
                <a:solidFill>
                  <a:schemeClr val="dk1"/>
                </a:solidFill>
                <a:latin typeface="Century Gothic"/>
                <a:ea typeface="Century Gothic"/>
                <a:cs typeface="Century Gothic"/>
                <a:sym typeface="Century Gothic"/>
              </a:endParaRPr>
            </a:p>
            <a:p>
              <a:pPr indent="-228600" lvl="1" marL="228600" marR="0" rtl="0" algn="l">
                <a:lnSpc>
                  <a:spcPct val="90000"/>
                </a:lnSpc>
                <a:spcBef>
                  <a:spcPts val="300"/>
                </a:spcBef>
                <a:spcAft>
                  <a:spcPts val="0"/>
                </a:spcAft>
                <a:buClr>
                  <a:schemeClr val="dk1"/>
                </a:buClr>
                <a:buSzPts val="2000"/>
                <a:buFont typeface="Century Gothic"/>
                <a:buChar char="•"/>
              </a:pPr>
              <a:r>
                <a:rPr b="1" i="0" lang="ro-RO" sz="2000" u="none" cap="none" strike="noStrike">
                  <a:solidFill>
                    <a:schemeClr val="dk1"/>
                  </a:solidFill>
                  <a:latin typeface="Century Gothic"/>
                  <a:ea typeface="Century Gothic"/>
                  <a:cs typeface="Century Gothic"/>
                  <a:sym typeface="Century Gothic"/>
                </a:rPr>
                <a:t>Increasing by 10% in basic skills and academic success</a:t>
              </a:r>
              <a:endParaRPr b="0" i="0" sz="2000" u="none" cap="none" strike="noStrike">
                <a:solidFill>
                  <a:schemeClr val="dk1"/>
                </a:solidFill>
                <a:latin typeface="Century Gothic"/>
                <a:ea typeface="Century Gothic"/>
                <a:cs typeface="Century Gothic"/>
                <a:sym typeface="Century Gothic"/>
              </a:endParaRPr>
            </a:p>
            <a:p>
              <a:pPr indent="-228600" lvl="1" marL="228600" marR="0" rtl="0" algn="l">
                <a:lnSpc>
                  <a:spcPct val="90000"/>
                </a:lnSpc>
                <a:spcBef>
                  <a:spcPts val="300"/>
                </a:spcBef>
                <a:spcAft>
                  <a:spcPts val="0"/>
                </a:spcAft>
                <a:buClr>
                  <a:schemeClr val="dk1"/>
                </a:buClr>
                <a:buSzPts val="2000"/>
                <a:buFont typeface="Century Gothic"/>
                <a:buChar char="•"/>
              </a:pPr>
              <a:r>
                <a:rPr b="1" i="0" lang="ro-RO" sz="2000" u="none" cap="none" strike="noStrike">
                  <a:solidFill>
                    <a:schemeClr val="dk1"/>
                  </a:solidFill>
                  <a:latin typeface="Century Gothic"/>
                  <a:ea typeface="Century Gothic"/>
                  <a:cs typeface="Century Gothic"/>
                  <a:sym typeface="Century Gothic"/>
                </a:rPr>
                <a:t>Integrated curricula</a:t>
              </a:r>
              <a:endParaRPr b="0" i="0" sz="2000" u="none" cap="none" strike="noStrike">
                <a:solidFill>
                  <a:schemeClr val="dk1"/>
                </a:solidFill>
                <a:latin typeface="Century Gothic"/>
                <a:ea typeface="Century Gothic"/>
                <a:cs typeface="Century Gothic"/>
                <a:sym typeface="Century Gothic"/>
              </a:endParaRPr>
            </a:p>
            <a:p>
              <a:pPr indent="-228600" lvl="1" marL="228600" marR="0" rtl="0" algn="l">
                <a:lnSpc>
                  <a:spcPct val="90000"/>
                </a:lnSpc>
                <a:spcBef>
                  <a:spcPts val="300"/>
                </a:spcBef>
                <a:spcAft>
                  <a:spcPts val="0"/>
                </a:spcAft>
                <a:buClr>
                  <a:schemeClr val="dk1"/>
                </a:buClr>
                <a:buSzPts val="2000"/>
                <a:buFont typeface="Century Gothic"/>
                <a:buChar char="•"/>
              </a:pPr>
              <a:r>
                <a:rPr b="1" i="0" lang="ro-RO" sz="2000" u="none" cap="none" strike="noStrike">
                  <a:solidFill>
                    <a:schemeClr val="dk1"/>
                  </a:solidFill>
                  <a:latin typeface="Century Gothic"/>
                  <a:ea typeface="Century Gothic"/>
                  <a:cs typeface="Century Gothic"/>
                  <a:sym typeface="Century Gothic"/>
                </a:rPr>
                <a:t>OER Guide with ISBN no. for staff</a:t>
              </a:r>
              <a:endParaRPr b="0" i="0" sz="2000" u="none" cap="none" strike="noStrike">
                <a:solidFill>
                  <a:schemeClr val="dk1"/>
                </a:solidFill>
                <a:latin typeface="Century Gothic"/>
                <a:ea typeface="Century Gothic"/>
                <a:cs typeface="Century Gothic"/>
                <a:sym typeface="Century Gothic"/>
              </a:endParaRPr>
            </a:p>
            <a:p>
              <a:pPr indent="-228600" lvl="1" marL="228600" marR="0" rtl="0" algn="l">
                <a:lnSpc>
                  <a:spcPct val="90000"/>
                </a:lnSpc>
                <a:spcBef>
                  <a:spcPts val="300"/>
                </a:spcBef>
                <a:spcAft>
                  <a:spcPts val="0"/>
                </a:spcAft>
                <a:buClr>
                  <a:schemeClr val="dk1"/>
                </a:buClr>
                <a:buSzPts val="2000"/>
                <a:buFont typeface="Century Gothic"/>
                <a:buChar char="•"/>
              </a:pPr>
              <a:r>
                <a:rPr b="1" i="0" lang="ro-RO" sz="2000" u="none" cap="none" strike="noStrike">
                  <a:solidFill>
                    <a:schemeClr val="dk1"/>
                  </a:solidFill>
                  <a:latin typeface="Century Gothic"/>
                  <a:ea typeface="Century Gothic"/>
                  <a:cs typeface="Century Gothic"/>
                  <a:sym typeface="Century Gothic"/>
                </a:rPr>
                <a:t>Website</a:t>
              </a:r>
              <a:endParaRPr b="0" i="0" sz="2000" u="none" cap="none" strike="noStrike">
                <a:solidFill>
                  <a:schemeClr val="dk1"/>
                </a:solidFill>
                <a:latin typeface="Century Gothic"/>
                <a:ea typeface="Century Gothic"/>
                <a:cs typeface="Century Gothic"/>
                <a:sym typeface="Century Gothic"/>
              </a:endParaRPr>
            </a:p>
            <a:p>
              <a:pPr indent="-228600" lvl="1" marL="228600" marR="0" rtl="0" algn="l">
                <a:lnSpc>
                  <a:spcPct val="90000"/>
                </a:lnSpc>
                <a:spcBef>
                  <a:spcPts val="300"/>
                </a:spcBef>
                <a:spcAft>
                  <a:spcPts val="0"/>
                </a:spcAft>
                <a:buClr>
                  <a:schemeClr val="dk1"/>
                </a:buClr>
                <a:buSzPts val="2000"/>
                <a:buFont typeface="Century Gothic"/>
                <a:buChar char="•"/>
              </a:pPr>
              <a:r>
                <a:rPr b="1" i="0" lang="ro-RO" sz="2000" u="none" cap="none" strike="noStrike">
                  <a:solidFill>
                    <a:schemeClr val="dk1"/>
                  </a:solidFill>
                  <a:latin typeface="Century Gothic"/>
                  <a:ea typeface="Century Gothic"/>
                  <a:cs typeface="Century Gothic"/>
                  <a:sym typeface="Century Gothic"/>
                </a:rPr>
                <a:t>Twin space</a:t>
              </a:r>
              <a:endParaRPr b="0" i="0" sz="2000" u="none" cap="none" strike="noStrike">
                <a:solidFill>
                  <a:schemeClr val="dk1"/>
                </a:solidFill>
                <a:latin typeface="Century Gothic"/>
                <a:ea typeface="Century Gothic"/>
                <a:cs typeface="Century Gothic"/>
                <a:sym typeface="Century Gothic"/>
              </a:endParaRPr>
            </a:p>
            <a:p>
              <a:pPr indent="-228600" lvl="1" marL="228600" marR="0" rtl="0" algn="l">
                <a:lnSpc>
                  <a:spcPct val="90000"/>
                </a:lnSpc>
                <a:spcBef>
                  <a:spcPts val="300"/>
                </a:spcBef>
                <a:spcAft>
                  <a:spcPts val="0"/>
                </a:spcAft>
                <a:buClr>
                  <a:schemeClr val="dk1"/>
                </a:buClr>
                <a:buSzPts val="2000"/>
                <a:buFont typeface="Century Gothic"/>
                <a:buChar char="•"/>
              </a:pPr>
              <a:r>
                <a:rPr b="1" i="0" lang="ro-RO" sz="2000" u="none" cap="none" strike="noStrike">
                  <a:solidFill>
                    <a:schemeClr val="dk1"/>
                  </a:solidFill>
                  <a:latin typeface="Century Gothic"/>
                  <a:ea typeface="Century Gothic"/>
                  <a:cs typeface="Century Gothic"/>
                  <a:sym typeface="Century Gothic"/>
                </a:rPr>
                <a:t>E+PRP</a:t>
              </a:r>
              <a:endParaRPr b="0" i="0" sz="2000" u="none" cap="none" strike="noStrike">
                <a:solidFill>
                  <a:schemeClr val="dk1"/>
                </a:solidFill>
                <a:latin typeface="Century Gothic"/>
                <a:ea typeface="Century Gothic"/>
                <a:cs typeface="Century Gothic"/>
                <a:sym typeface="Century Gothic"/>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366" name="Shape 366"/>
        <p:cNvGrpSpPr/>
        <p:nvPr/>
      </p:nvGrpSpPr>
      <p:grpSpPr>
        <a:xfrm>
          <a:off x="0" y="0"/>
          <a:ext cx="0" cy="0"/>
          <a:chOff x="0" y="0"/>
          <a:chExt cx="0" cy="0"/>
        </a:xfrm>
      </p:grpSpPr>
      <p:sp>
        <p:nvSpPr>
          <p:cNvPr id="367" name="Google Shape;367;p18"/>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368" name="Google Shape;368;p18"/>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9" name="Google Shape;369;p18"/>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0" name="Google Shape;370;p18"/>
          <p:cNvSpPr txBox="1"/>
          <p:nvPr/>
        </p:nvSpPr>
        <p:spPr>
          <a:xfrm>
            <a:off x="1600200" y="1190298"/>
            <a:ext cx="7543800" cy="4678204"/>
          </a:xfrm>
          <a:prstGeom prst="rect">
            <a:avLst/>
          </a:prstGeom>
          <a:noFill/>
          <a:ln cap="flat" cmpd="sng" w="9525">
            <a:solidFill>
              <a:srgbClr val="78230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Last but not least.......</a:t>
            </a:r>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 Contract Agreements and GDPR rules will be signed by all partners.</a:t>
            </a:r>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 all the materials will be prepared in English</a:t>
            </a:r>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We will all need:</a:t>
            </a:r>
            <a:endParaRPr/>
          </a:p>
          <a:p>
            <a:pPr indent="-285750" lvl="0" marL="285750" marR="0" rtl="0" algn="l">
              <a:spcBef>
                <a:spcPts val="0"/>
              </a:spcBef>
              <a:spcAft>
                <a:spcPts val="0"/>
              </a:spcAft>
              <a:buClr>
                <a:srgbClr val="7B230B"/>
              </a:buClr>
              <a:buSzPts val="1800"/>
              <a:buFont typeface="Century Gothic"/>
              <a:buChar char="-"/>
            </a:pPr>
            <a:r>
              <a:rPr b="1" i="0" lang="ro-RO" sz="1800" u="none" strike="noStrike">
                <a:solidFill>
                  <a:srgbClr val="7B230B"/>
                </a:solidFill>
                <a:latin typeface="Century Gothic"/>
                <a:ea typeface="Century Gothic"/>
                <a:cs typeface="Century Gothic"/>
                <a:sym typeface="Century Gothic"/>
              </a:rPr>
              <a:t>Meeting minutes</a:t>
            </a:r>
            <a:r>
              <a:rPr b="1" lang="ro-RO" sz="1800">
                <a:solidFill>
                  <a:srgbClr val="7B230B"/>
                </a:solidFill>
                <a:latin typeface="Century Gothic"/>
                <a:ea typeface="Century Gothic"/>
                <a:cs typeface="Century Gothic"/>
                <a:sym typeface="Century Gothic"/>
              </a:rPr>
              <a:t>, monitoring surveys, </a:t>
            </a:r>
            <a:r>
              <a:rPr b="1" i="0" lang="ro-RO" sz="1800" u="none" strike="noStrike">
                <a:solidFill>
                  <a:srgbClr val="7B230B"/>
                </a:solidFill>
                <a:latin typeface="Century Gothic"/>
                <a:ea typeface="Century Gothic"/>
                <a:cs typeface="Century Gothic"/>
                <a:sym typeface="Century Gothic"/>
              </a:rPr>
              <a:t>satisfaction questionnaires, feedback after each </a:t>
            </a:r>
            <a:r>
              <a:rPr b="1" lang="ro-RO" sz="1800">
                <a:solidFill>
                  <a:srgbClr val="7B230B"/>
                </a:solidFill>
                <a:latin typeface="Century Gothic"/>
                <a:ea typeface="Century Gothic"/>
                <a:cs typeface="Century Gothic"/>
                <a:sym typeface="Century Gothic"/>
              </a:rPr>
              <a:t>a</a:t>
            </a:r>
            <a:r>
              <a:rPr b="1" i="0" lang="ro-RO" sz="1800" u="none" strike="noStrike">
                <a:solidFill>
                  <a:srgbClr val="7B230B"/>
                </a:solidFill>
                <a:latin typeface="Century Gothic"/>
                <a:ea typeface="Century Gothic"/>
                <a:cs typeface="Century Gothic"/>
                <a:sym typeface="Century Gothic"/>
              </a:rPr>
              <a:t>ctivity</a:t>
            </a:r>
            <a:endParaRPr b="1" i="0" sz="1800" u="none" strike="noStrike">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Century Gothic"/>
              <a:buChar char="-"/>
            </a:pPr>
            <a:r>
              <a:rPr b="1" lang="ro-RO" sz="1800">
                <a:solidFill>
                  <a:srgbClr val="7B230B"/>
                </a:solidFill>
                <a:latin typeface="Century Gothic"/>
                <a:ea typeface="Century Gothic"/>
                <a:cs typeface="Century Gothic"/>
                <a:sym typeface="Century Gothic"/>
              </a:rPr>
              <a:t>Activities report, evaluation analysis</a:t>
            </a:r>
            <a:endParaRPr b="1" sz="1800">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Century Gothic"/>
              <a:buChar char="-"/>
            </a:pPr>
            <a:r>
              <a:rPr b="1" lang="ro-RO" sz="1800">
                <a:solidFill>
                  <a:srgbClr val="7B230B"/>
                </a:solidFill>
                <a:latin typeface="Century Gothic"/>
                <a:ea typeface="Century Gothic"/>
                <a:cs typeface="Century Gothic"/>
                <a:sym typeface="Century Gothic"/>
              </a:rPr>
              <a:t>p</a:t>
            </a:r>
            <a:r>
              <a:rPr b="1" i="0" lang="ro-RO" sz="1800" u="none" strike="noStrike">
                <a:solidFill>
                  <a:srgbClr val="7B230B"/>
                </a:solidFill>
                <a:latin typeface="Century Gothic"/>
                <a:ea typeface="Century Gothic"/>
                <a:cs typeface="Century Gothic"/>
                <a:sym typeface="Century Gothic"/>
              </a:rPr>
              <a:t>hotos, videos, work results in Padlet</a:t>
            </a:r>
            <a:endParaRPr b="1" i="0" sz="1800" u="none" strike="noStrike">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Century Gothic"/>
              <a:buChar char="-"/>
            </a:pPr>
            <a:r>
              <a:rPr b="1" lang="ro-RO" sz="1800">
                <a:solidFill>
                  <a:srgbClr val="7B230B"/>
                </a:solidFill>
                <a:latin typeface="Century Gothic"/>
                <a:ea typeface="Century Gothic"/>
                <a:cs typeface="Century Gothic"/>
                <a:sym typeface="Century Gothic"/>
              </a:rPr>
              <a:t>Europass Mobility Certificates, Attendance Certificates</a:t>
            </a:r>
            <a:endParaRPr b="1" i="0" sz="1800" u="none" strike="noStrike">
              <a:solidFill>
                <a:srgbClr val="7B230B"/>
              </a:solidFill>
              <a:latin typeface="Century Gothic"/>
              <a:ea typeface="Century Gothic"/>
              <a:cs typeface="Century Gothic"/>
              <a:sym typeface="Century Gothic"/>
            </a:endParaRPr>
          </a:p>
          <a:p>
            <a:pPr indent="-171450" lvl="0" marL="285750" marR="0" rtl="0" algn="l">
              <a:spcBef>
                <a:spcPts val="0"/>
              </a:spcBef>
              <a:spcAft>
                <a:spcPts val="0"/>
              </a:spcAft>
              <a:buClr>
                <a:schemeClr val="dk1"/>
              </a:buClr>
              <a:buSzPts val="1800"/>
              <a:buFont typeface="Century Gothic"/>
              <a:buNone/>
            </a:pPr>
            <a:r>
              <a:t/>
            </a:r>
            <a:endParaRPr b="1" sz="1800">
              <a:solidFill>
                <a:srgbClr val="7B230B"/>
              </a:solidFill>
              <a:latin typeface="Century Gothic"/>
              <a:ea typeface="Century Gothic"/>
              <a:cs typeface="Century Gothic"/>
              <a:sym typeface="Century Gothic"/>
            </a:endParaRPr>
          </a:p>
          <a:p>
            <a:pPr indent="-171450" lvl="0" marL="285750" marR="0" rtl="0" algn="l">
              <a:spcBef>
                <a:spcPts val="0"/>
              </a:spcBef>
              <a:spcAft>
                <a:spcPts val="0"/>
              </a:spcAft>
              <a:buClr>
                <a:schemeClr val="dk1"/>
              </a:buClr>
              <a:buSzPts val="1800"/>
              <a:buFont typeface="Century Gothic"/>
              <a:buNone/>
            </a:pPr>
            <a:r>
              <a:t/>
            </a:r>
            <a:endParaRPr b="1" i="0" sz="1800" u="none" strike="noStrike">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a:t>
            </a:r>
            <a:endParaRPr b="1" i="0" sz="1800" u="none" strike="noStrike">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a:t>
            </a:r>
            <a:r>
              <a:rPr b="1" lang="ro-RO" sz="2800">
                <a:solidFill>
                  <a:srgbClr val="C00000"/>
                </a:solidFill>
                <a:latin typeface="Meddon"/>
                <a:ea typeface="Meddon"/>
                <a:cs typeface="Meddon"/>
                <a:sym typeface="Meddon"/>
              </a:rPr>
              <a:t>English, please..</a:t>
            </a:r>
            <a:endParaRPr b="1" sz="2200">
              <a:solidFill>
                <a:srgbClr val="C00000"/>
              </a:solidFill>
              <a:latin typeface="Meddon"/>
              <a:ea typeface="Meddon"/>
              <a:cs typeface="Meddon"/>
              <a:sym typeface="Meddon"/>
            </a:endParaRPr>
          </a:p>
        </p:txBody>
      </p:sp>
      <p:pic>
        <p:nvPicPr>
          <p:cNvPr descr="Report - definition and meaning with pictures | Picture Dictionary &amp; Books" id="371" name="Google Shape;371;p18"/>
          <p:cNvPicPr preferRelativeResize="0"/>
          <p:nvPr/>
        </p:nvPicPr>
        <p:blipFill rotWithShape="1">
          <a:blip r:embed="rId4">
            <a:alphaModFix/>
          </a:blip>
          <a:srcRect b="0" l="0" r="0" t="0"/>
          <a:stretch/>
        </p:blipFill>
        <p:spPr>
          <a:xfrm rot="660000">
            <a:off x="9077016" y="533326"/>
            <a:ext cx="2818784" cy="1482135"/>
          </a:xfrm>
          <a:prstGeom prst="rect">
            <a:avLst/>
          </a:prstGeom>
          <a:noFill/>
          <a:ln>
            <a:noFill/>
          </a:ln>
        </p:spPr>
      </p:pic>
      <p:pic>
        <p:nvPicPr>
          <p:cNvPr descr="Teacher's Special Award Certificates | Jellybean Scent | A5" id="372" name="Google Shape;372;p18"/>
          <p:cNvPicPr preferRelativeResize="0"/>
          <p:nvPr/>
        </p:nvPicPr>
        <p:blipFill rotWithShape="1">
          <a:blip r:embed="rId5">
            <a:alphaModFix/>
          </a:blip>
          <a:srcRect b="26795" l="12982" r="13800" t="25224"/>
          <a:stretch/>
        </p:blipFill>
        <p:spPr>
          <a:xfrm>
            <a:off x="702774" y="4709195"/>
            <a:ext cx="1852448" cy="1213945"/>
          </a:xfrm>
          <a:prstGeom prst="rect">
            <a:avLst/>
          </a:prstGeom>
          <a:noFill/>
          <a:ln>
            <a:noFill/>
          </a:ln>
        </p:spPr>
      </p:pic>
      <p:pic>
        <p:nvPicPr>
          <p:cNvPr descr="Feedbak Stock Photos - Free &amp; Royalty-Free Stock Photos from Dreamstime" id="373" name="Google Shape;373;p18"/>
          <p:cNvPicPr preferRelativeResize="0"/>
          <p:nvPr/>
        </p:nvPicPr>
        <p:blipFill rotWithShape="1">
          <a:blip r:embed="rId6">
            <a:alphaModFix/>
          </a:blip>
          <a:srcRect b="0" l="0" r="0" t="0"/>
          <a:stretch/>
        </p:blipFill>
        <p:spPr>
          <a:xfrm rot="-720000">
            <a:off x="7821417" y="2386847"/>
            <a:ext cx="1920240" cy="1387429"/>
          </a:xfrm>
          <a:prstGeom prst="rect">
            <a:avLst/>
          </a:prstGeom>
          <a:noFill/>
          <a:ln>
            <a:noFill/>
          </a:ln>
        </p:spPr>
      </p:pic>
      <p:pic>
        <p:nvPicPr>
          <p:cNvPr descr="Free Picture Frame Images – Browse 148,578 Stock Photos, Vectors, and Video  | Adobe Stock" id="374" name="Google Shape;374;p18"/>
          <p:cNvPicPr preferRelativeResize="0"/>
          <p:nvPr/>
        </p:nvPicPr>
        <p:blipFill rotWithShape="1">
          <a:blip r:embed="rId7">
            <a:alphaModFix/>
          </a:blip>
          <a:srcRect b="9769" l="10285" r="9937" t="11205"/>
          <a:stretch/>
        </p:blipFill>
        <p:spPr>
          <a:xfrm>
            <a:off x="8829675" y="4453949"/>
            <a:ext cx="2659551" cy="1756351"/>
          </a:xfrm>
          <a:prstGeom prst="rect">
            <a:avLst/>
          </a:prstGeom>
          <a:noFill/>
          <a:ln>
            <a:noFill/>
          </a:ln>
        </p:spPr>
      </p:pic>
      <p:pic>
        <p:nvPicPr>
          <p:cNvPr id="375" name="Google Shape;375;p18"/>
          <p:cNvPicPr preferRelativeResize="0"/>
          <p:nvPr/>
        </p:nvPicPr>
        <p:blipFill rotWithShape="1">
          <a:blip r:embed="rId8">
            <a:alphaModFix/>
          </a:blip>
          <a:srcRect b="0" l="0" r="0" t="0"/>
          <a:stretch/>
        </p:blipFill>
        <p:spPr>
          <a:xfrm>
            <a:off x="9611964" y="4872818"/>
            <a:ext cx="1083371" cy="8844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379" name="Shape 379"/>
        <p:cNvGrpSpPr/>
        <p:nvPr/>
      </p:nvGrpSpPr>
      <p:grpSpPr>
        <a:xfrm>
          <a:off x="0" y="0"/>
          <a:ext cx="0" cy="0"/>
          <a:chOff x="0" y="0"/>
          <a:chExt cx="0" cy="0"/>
        </a:xfrm>
      </p:grpSpPr>
      <p:sp>
        <p:nvSpPr>
          <p:cNvPr id="380" name="Google Shape;380;p19"/>
          <p:cNvSpPr txBox="1"/>
          <p:nvPr>
            <p:ph type="title"/>
          </p:nvPr>
        </p:nvSpPr>
        <p:spPr>
          <a:xfrm>
            <a:off x="2357436" y="1296097"/>
            <a:ext cx="4819707" cy="60378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381" name="Google Shape;381;p19"/>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2" name="Google Shape;382;p19"/>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3" name="Google Shape;383;p19"/>
          <p:cNvSpPr txBox="1"/>
          <p:nvPr/>
        </p:nvSpPr>
        <p:spPr>
          <a:xfrm>
            <a:off x="456624" y="1444517"/>
            <a:ext cx="1113051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0070C0"/>
                </a:solidFill>
                <a:latin typeface="Century Gothic"/>
                <a:ea typeface="Century Gothic"/>
                <a:cs typeface="Century Gothic"/>
                <a:sym typeface="Century Gothic"/>
              </a:rPr>
              <a:t>DISCLAIMER Funded by the European Union. The views and opinions expressed are those of the author(s) and do not necessarily reflect the views and opinions of the European Union or the European Education and Culture Executive Agency (EACEA). Neither the European Union nor the EACEA can be held responsible for them.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174" name="Shape 174"/>
        <p:cNvGrpSpPr/>
        <p:nvPr/>
      </p:nvGrpSpPr>
      <p:grpSpPr>
        <a:xfrm>
          <a:off x="0" y="0"/>
          <a:ext cx="0" cy="0"/>
          <a:chOff x="0" y="0"/>
          <a:chExt cx="0" cy="0"/>
        </a:xfrm>
      </p:grpSpPr>
      <p:sp>
        <p:nvSpPr>
          <p:cNvPr id="175" name="Google Shape;175;p2"/>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176" name="Google Shape;176;p2"/>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77" name="Google Shape;177;p2"/>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78" name="Google Shape;178;p2"/>
          <p:cNvSpPr txBox="1"/>
          <p:nvPr/>
        </p:nvSpPr>
        <p:spPr>
          <a:xfrm>
            <a:off x="914400" y="744489"/>
            <a:ext cx="8830235"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2200">
                <a:solidFill>
                  <a:srgbClr val="7B230B"/>
                </a:solidFill>
                <a:latin typeface="Century Gothic"/>
                <a:ea typeface="Century Gothic"/>
                <a:cs typeface="Century Gothic"/>
                <a:sym typeface="Century Gothic"/>
              </a:rPr>
              <a:t>Our motivation:</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ro-RO" sz="2000">
                <a:solidFill>
                  <a:srgbClr val="7B230B"/>
                </a:solidFill>
                <a:latin typeface="Century Gothic"/>
                <a:ea typeface="Century Gothic"/>
                <a:cs typeface="Century Gothic"/>
                <a:sym typeface="Century Gothic"/>
              </a:rPr>
              <a:t>Our pupils, are at the      of our mission. By our collaborative efforts we support each child to use the power of imagination and Divergent Thinking, raising their awareness of local and EU Cultural Heritage.</a:t>
            </a:r>
            <a:endParaRPr/>
          </a:p>
          <a:p>
            <a:pPr indent="0" lvl="0" marL="0" marR="0" rtl="0" algn="l">
              <a:spcBef>
                <a:spcPts val="0"/>
              </a:spcBef>
              <a:spcAft>
                <a:spcPts val="0"/>
              </a:spcAft>
              <a:buNone/>
            </a:pPr>
            <a:r>
              <a:t/>
            </a:r>
            <a:endParaRPr b="1" sz="20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i="0" lang="ro-RO" sz="2000" u="none" strike="noStrike">
                <a:solidFill>
                  <a:srgbClr val="7B230B"/>
                </a:solidFill>
                <a:latin typeface="Century Gothic"/>
                <a:ea typeface="Century Gothic"/>
                <a:cs typeface="Century Gothic"/>
                <a:sym typeface="Century Gothic"/>
              </a:rPr>
              <a:t>By creating educational activities that incorporate cultural heritage using Digital Games and Divergent Thinking, we will address students' needs from diverse backgrounds, including those with special educational needs (SEN) and Roma communities, to feel proud of their heritage, included, and valued.</a:t>
            </a:r>
            <a:endParaRPr b="1" sz="2000">
              <a:solidFill>
                <a:srgbClr val="7B230B"/>
              </a:solidFill>
              <a:latin typeface="Century Gothic"/>
              <a:ea typeface="Century Gothic"/>
              <a:cs typeface="Century Gothic"/>
              <a:sym typeface="Century Gothic"/>
            </a:endParaRPr>
          </a:p>
        </p:txBody>
      </p:sp>
      <p:sp>
        <p:nvSpPr>
          <p:cNvPr id="179" name="Google Shape;179;p2"/>
          <p:cNvSpPr/>
          <p:nvPr/>
        </p:nvSpPr>
        <p:spPr>
          <a:xfrm>
            <a:off x="3621741" y="1464690"/>
            <a:ext cx="286871" cy="277871"/>
          </a:xfrm>
          <a:prstGeom prst="heart">
            <a:avLst/>
          </a:prstGeom>
          <a:solidFill>
            <a:srgbClr val="FF000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180" name="Google Shape;180;p2"/>
          <p:cNvPicPr preferRelativeResize="0"/>
          <p:nvPr/>
        </p:nvPicPr>
        <p:blipFill rotWithShape="1">
          <a:blip r:embed="rId4">
            <a:alphaModFix/>
          </a:blip>
          <a:srcRect b="0" l="0" r="0" t="0"/>
          <a:stretch/>
        </p:blipFill>
        <p:spPr>
          <a:xfrm>
            <a:off x="7636252" y="3860730"/>
            <a:ext cx="4065212" cy="2710141"/>
          </a:xfrm>
          <a:prstGeom prst="rect">
            <a:avLst/>
          </a:prstGeom>
          <a:noFill/>
          <a:ln>
            <a:noFill/>
          </a:ln>
        </p:spPr>
      </p:pic>
      <p:sp>
        <p:nvSpPr>
          <p:cNvPr id="181" name="Google Shape;181;p2"/>
          <p:cNvSpPr txBox="1"/>
          <p:nvPr/>
        </p:nvSpPr>
        <p:spPr>
          <a:xfrm>
            <a:off x="7809925" y="6508857"/>
            <a:ext cx="4510662"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o-RO" sz="900" u="sng">
                <a:solidFill>
                  <a:schemeClr val="dk1"/>
                </a:solidFill>
                <a:latin typeface="Century Gothic"/>
                <a:ea typeface="Century Gothic"/>
                <a:cs typeface="Century Gothic"/>
                <a:sym typeface="Century Gothic"/>
                <a:hlinkClick r:id="rId5">
                  <a:extLst>
                    <a:ext uri="{A12FA001-AC4F-418D-AE19-62706E023703}">
                      <ahyp:hlinkClr val="tx"/>
                    </a:ext>
                  </a:extLst>
                </a:hlinkClick>
              </a:rPr>
              <a:t>This Photo</a:t>
            </a:r>
            <a:r>
              <a:rPr lang="ro-RO" sz="900">
                <a:solidFill>
                  <a:schemeClr val="dk1"/>
                </a:solidFill>
                <a:latin typeface="Century Gothic"/>
                <a:ea typeface="Century Gothic"/>
                <a:cs typeface="Century Gothic"/>
                <a:sym typeface="Century Gothic"/>
              </a:rPr>
              <a:t> by Unknown Author is licensed under </a:t>
            </a:r>
            <a:r>
              <a:rPr lang="ro-RO" sz="900" u="sng">
                <a:solidFill>
                  <a:schemeClr val="dk1"/>
                </a:solidFill>
                <a:latin typeface="Century Gothic"/>
                <a:ea typeface="Century Gothic"/>
                <a:cs typeface="Century Gothic"/>
                <a:sym typeface="Century Gothic"/>
                <a:hlinkClick r:id="rId6">
                  <a:extLst>
                    <a:ext uri="{A12FA001-AC4F-418D-AE19-62706E023703}">
                      <ahyp:hlinkClr val="tx"/>
                    </a:ext>
                  </a:extLst>
                </a:hlinkClick>
              </a:rPr>
              <a:t>CC BY-NC</a:t>
            </a:r>
            <a:endParaRPr sz="900">
              <a:solidFill>
                <a:schemeClr val="dk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78B832">
            <a:alpha val="76078"/>
          </a:srgbClr>
        </a:solidFill>
      </p:bgPr>
    </p:bg>
    <p:spTree>
      <p:nvGrpSpPr>
        <p:cNvPr id="387" name="Shape 387"/>
        <p:cNvGrpSpPr/>
        <p:nvPr/>
      </p:nvGrpSpPr>
      <p:grpSpPr>
        <a:xfrm>
          <a:off x="0" y="0"/>
          <a:ext cx="0" cy="0"/>
          <a:chOff x="0" y="0"/>
          <a:chExt cx="0" cy="0"/>
        </a:xfrm>
      </p:grpSpPr>
      <p:sp>
        <p:nvSpPr>
          <p:cNvPr id="388" name="Google Shape;388;p20"/>
          <p:cNvSpPr txBox="1"/>
          <p:nvPr>
            <p:ph type="title"/>
          </p:nvPr>
        </p:nvSpPr>
        <p:spPr>
          <a:xfrm>
            <a:off x="2357436" y="1296097"/>
            <a:ext cx="4819707" cy="60378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389" name="Google Shape;389;p20"/>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0" name="Google Shape;390;p20"/>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Illustration of an Earth Mascot with Eyes Closed, Hands Together and Praying  Stock Photo - Alamy" id="391" name="Google Shape;391;p20"/>
          <p:cNvPicPr preferRelativeResize="0"/>
          <p:nvPr/>
        </p:nvPicPr>
        <p:blipFill rotWithShape="1">
          <a:blip r:embed="rId3">
            <a:alphaModFix/>
          </a:blip>
          <a:srcRect b="0" l="0" r="0" t="0"/>
          <a:stretch/>
        </p:blipFill>
        <p:spPr>
          <a:xfrm>
            <a:off x="5121275" y="314325"/>
            <a:ext cx="2955925" cy="3566927"/>
          </a:xfrm>
          <a:prstGeom prst="rect">
            <a:avLst/>
          </a:prstGeom>
          <a:noFill/>
          <a:ln>
            <a:noFill/>
          </a:ln>
        </p:spPr>
      </p:pic>
      <p:sp>
        <p:nvSpPr>
          <p:cNvPr id="392" name="Google Shape;392;p20"/>
          <p:cNvSpPr txBox="1"/>
          <p:nvPr/>
        </p:nvSpPr>
        <p:spPr>
          <a:xfrm>
            <a:off x="1914525" y="3214608"/>
            <a:ext cx="897254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1800" u="none" strike="noStrike">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i="0" sz="1800" u="none" strike="noStrike">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For sustainability, digital tools will reduce the carbon footprint</a:t>
            </a:r>
            <a:r>
              <a:rPr b="1" lang="ro-RO" sz="1800">
                <a:solidFill>
                  <a:srgbClr val="7B230B"/>
                </a:solidFill>
                <a:latin typeface="Century Gothic"/>
                <a:ea typeface="Century Gothic"/>
                <a:cs typeface="Century Gothic"/>
                <a:sym typeface="Century Gothic"/>
              </a:rPr>
              <a:t>.</a:t>
            </a:r>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Digital signatures, e-folders, online surveys, etc.</a:t>
            </a:r>
            <a:r>
              <a:rPr b="0" i="0" lang="ro-RO" sz="1800" u="none" strike="noStrike">
                <a:solidFill>
                  <a:schemeClr val="dk1"/>
                </a:solidFill>
                <a:latin typeface="Arial"/>
                <a:ea typeface="Arial"/>
                <a:cs typeface="Arial"/>
                <a:sym typeface="Arial"/>
              </a:rPr>
              <a:t> </a:t>
            </a:r>
            <a:r>
              <a:rPr b="1" i="0" lang="ro-RO" sz="1800" u="none" strike="noStrike">
                <a:solidFill>
                  <a:srgbClr val="7B230B"/>
                </a:solidFill>
                <a:latin typeface="Century Gothic"/>
                <a:ea typeface="Century Gothic"/>
                <a:cs typeface="Century Gothic"/>
                <a:sym typeface="Century Gothic"/>
              </a:rPr>
              <a:t>will also ensure efficient and eco-friendly project management</a:t>
            </a:r>
            <a:endParaRPr b="1" sz="1800">
              <a:solidFill>
                <a:srgbClr val="7B230B"/>
              </a:solidFill>
              <a:latin typeface="Century Gothic"/>
              <a:ea typeface="Century Gothic"/>
              <a:cs typeface="Century Gothic"/>
              <a:sym typeface="Century Gothic"/>
            </a:endParaRPr>
          </a:p>
        </p:txBody>
      </p:sp>
      <p:sp>
        <p:nvSpPr>
          <p:cNvPr id="393" name="Google Shape;393;p20"/>
          <p:cNvSpPr/>
          <p:nvPr/>
        </p:nvSpPr>
        <p:spPr>
          <a:xfrm>
            <a:off x="9169457" y="1111431"/>
            <a:ext cx="1543049" cy="369332"/>
          </a:xfrm>
          <a:custGeom>
            <a:rect b="b" l="l" r="r" t="t"/>
            <a:pathLst>
              <a:path extrusionOk="0" h="369332" w="1543049">
                <a:moveTo>
                  <a:pt x="0" y="0"/>
                </a:moveTo>
                <a:cubicBezTo>
                  <a:pt x="221817" y="-17004"/>
                  <a:pt x="315866" y="15600"/>
                  <a:pt x="498919" y="0"/>
                </a:cubicBezTo>
                <a:cubicBezTo>
                  <a:pt x="681972" y="-15600"/>
                  <a:pt x="836652" y="31160"/>
                  <a:pt x="982408" y="0"/>
                </a:cubicBezTo>
                <a:cubicBezTo>
                  <a:pt x="1128164" y="-31160"/>
                  <a:pt x="1277991" y="50946"/>
                  <a:pt x="1543049" y="0"/>
                </a:cubicBezTo>
                <a:cubicBezTo>
                  <a:pt x="1562928" y="184467"/>
                  <a:pt x="1533473" y="193804"/>
                  <a:pt x="1543049" y="369332"/>
                </a:cubicBezTo>
                <a:cubicBezTo>
                  <a:pt x="1377982" y="388115"/>
                  <a:pt x="1269854" y="357708"/>
                  <a:pt x="1013269" y="369332"/>
                </a:cubicBezTo>
                <a:cubicBezTo>
                  <a:pt x="756684" y="380956"/>
                  <a:pt x="732962" y="351580"/>
                  <a:pt x="483489" y="369332"/>
                </a:cubicBezTo>
                <a:cubicBezTo>
                  <a:pt x="234016" y="387084"/>
                  <a:pt x="107438" y="337171"/>
                  <a:pt x="0" y="369332"/>
                </a:cubicBezTo>
                <a:cubicBezTo>
                  <a:pt x="-43939" y="215506"/>
                  <a:pt x="42548" y="111511"/>
                  <a:pt x="0" y="0"/>
                </a:cubicBezTo>
                <a:close/>
              </a:path>
            </a:pathLst>
          </a:custGeom>
          <a:noFill/>
          <a:ln cap="flat" cmpd="sng" w="57150">
            <a:solidFill>
              <a:srgbClr val="E5CEA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002060"/>
                </a:solidFill>
                <a:latin typeface="Century Gothic"/>
                <a:ea typeface="Century Gothic"/>
                <a:cs typeface="Century Gothic"/>
                <a:sym typeface="Century Gothic"/>
              </a:rPr>
              <a:t> Thank you</a:t>
            </a:r>
            <a:endParaRPr b="1" sz="1800">
              <a:solidFill>
                <a:srgbClr val="002060"/>
              </a:solidFill>
              <a:latin typeface="Arial"/>
              <a:ea typeface="Arial"/>
              <a:cs typeface="Arial"/>
              <a:sym typeface="Arial"/>
            </a:endParaRPr>
          </a:p>
        </p:txBody>
      </p:sp>
      <p:sp>
        <p:nvSpPr>
          <p:cNvPr id="394" name="Google Shape;394;p20"/>
          <p:cNvSpPr/>
          <p:nvPr/>
        </p:nvSpPr>
        <p:spPr>
          <a:xfrm>
            <a:off x="8372475" y="1504950"/>
            <a:ext cx="942975" cy="781050"/>
          </a:xfrm>
          <a:custGeom>
            <a:rect b="b" l="l" r="r" t="t"/>
            <a:pathLst>
              <a:path extrusionOk="0" h="781050" w="942975">
                <a:moveTo>
                  <a:pt x="942975" y="0"/>
                </a:moveTo>
                <a:cubicBezTo>
                  <a:pt x="930275" y="15875"/>
                  <a:pt x="920175" y="34238"/>
                  <a:pt x="904875" y="47625"/>
                </a:cubicBezTo>
                <a:cubicBezTo>
                  <a:pt x="894189" y="56975"/>
                  <a:pt x="878407" y="58532"/>
                  <a:pt x="866775" y="66675"/>
                </a:cubicBezTo>
                <a:cubicBezTo>
                  <a:pt x="846460" y="80895"/>
                  <a:pt x="831261" y="102184"/>
                  <a:pt x="809625" y="114300"/>
                </a:cubicBezTo>
                <a:cubicBezTo>
                  <a:pt x="751385" y="146915"/>
                  <a:pt x="689193" y="171916"/>
                  <a:pt x="628650" y="200025"/>
                </a:cubicBezTo>
                <a:cubicBezTo>
                  <a:pt x="600288" y="213193"/>
                  <a:pt x="570075" y="222611"/>
                  <a:pt x="542925" y="238125"/>
                </a:cubicBezTo>
                <a:cubicBezTo>
                  <a:pt x="394730" y="322808"/>
                  <a:pt x="457109" y="295312"/>
                  <a:pt x="361950" y="333375"/>
                </a:cubicBezTo>
                <a:cubicBezTo>
                  <a:pt x="355600" y="346075"/>
                  <a:pt x="351891" y="360486"/>
                  <a:pt x="342900" y="371475"/>
                </a:cubicBezTo>
                <a:cubicBezTo>
                  <a:pt x="302526" y="420821"/>
                  <a:pt x="276130" y="427428"/>
                  <a:pt x="247650" y="476250"/>
                </a:cubicBezTo>
                <a:cubicBezTo>
                  <a:pt x="233341" y="500780"/>
                  <a:pt x="209550" y="552450"/>
                  <a:pt x="209550" y="552450"/>
                </a:cubicBezTo>
                <a:cubicBezTo>
                  <a:pt x="194035" y="645538"/>
                  <a:pt x="214877" y="577798"/>
                  <a:pt x="161925" y="657225"/>
                </a:cubicBezTo>
                <a:cubicBezTo>
                  <a:pt x="154049" y="669039"/>
                  <a:pt x="150180" y="683149"/>
                  <a:pt x="142875" y="695325"/>
                </a:cubicBezTo>
                <a:cubicBezTo>
                  <a:pt x="108696" y="752290"/>
                  <a:pt x="114261" y="742989"/>
                  <a:pt x="76200" y="781050"/>
                </a:cubicBezTo>
                <a:cubicBezTo>
                  <a:pt x="25779" y="768445"/>
                  <a:pt x="51191" y="771525"/>
                  <a:pt x="0" y="771525"/>
                </a:cubicBezTo>
              </a:path>
            </a:pathLst>
          </a:custGeom>
          <a:noFill/>
          <a:ln cap="flat" cmpd="sng" w="57150">
            <a:solidFill>
              <a:srgbClr val="DACD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185" name="Shape 185"/>
        <p:cNvGrpSpPr/>
        <p:nvPr/>
      </p:nvGrpSpPr>
      <p:grpSpPr>
        <a:xfrm>
          <a:off x="0" y="0"/>
          <a:ext cx="0" cy="0"/>
          <a:chOff x="0" y="0"/>
          <a:chExt cx="0" cy="0"/>
        </a:xfrm>
      </p:grpSpPr>
      <p:sp>
        <p:nvSpPr>
          <p:cNvPr id="186" name="Google Shape;186;p3"/>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187" name="Google Shape;187;p3"/>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8" name="Google Shape;188;p3"/>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189" name="Google Shape;189;p3"/>
          <p:cNvGrpSpPr/>
          <p:nvPr/>
        </p:nvGrpSpPr>
        <p:grpSpPr>
          <a:xfrm>
            <a:off x="725430" y="1561847"/>
            <a:ext cx="11161638" cy="4468114"/>
            <a:chOff x="131" y="828037"/>
            <a:chExt cx="11161638" cy="4468114"/>
          </a:xfrm>
        </p:grpSpPr>
        <p:sp>
          <p:nvSpPr>
            <p:cNvPr id="190" name="Google Shape;190;p3"/>
            <p:cNvSpPr/>
            <p:nvPr/>
          </p:nvSpPr>
          <p:spPr>
            <a:xfrm>
              <a:off x="131" y="1762186"/>
              <a:ext cx="1433125" cy="2599816"/>
            </a:xfrm>
            <a:prstGeom prst="roundRect">
              <a:avLst>
                <a:gd fmla="val 10000" name="adj"/>
              </a:avLst>
            </a:prstGeom>
            <a:solidFill>
              <a:schemeClr val="accent5"/>
            </a:solidFill>
            <a:ln>
              <a:noFill/>
            </a:ln>
            <a:effectLst>
              <a:outerShdw blurRad="38100" rotWithShape="0" dir="5400000" dist="25400">
                <a:srgbClr val="000000">
                  <a:alpha val="25098"/>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txBox="1"/>
            <p:nvPr/>
          </p:nvSpPr>
          <p:spPr>
            <a:xfrm>
              <a:off x="42106" y="1804161"/>
              <a:ext cx="1349175" cy="2515866"/>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Century Gothic"/>
                <a:buNone/>
              </a:pPr>
              <a:r>
                <a:rPr b="1" lang="ro-RO" sz="1700">
                  <a:solidFill>
                    <a:schemeClr val="lt1"/>
                  </a:solidFill>
                  <a:latin typeface="Century Gothic"/>
                  <a:ea typeface="Century Gothic"/>
                  <a:cs typeface="Century Gothic"/>
                  <a:sym typeface="Century Gothic"/>
                </a:rPr>
                <a:t>Objectives:</a:t>
              </a:r>
              <a:endParaRPr sz="1700">
                <a:solidFill>
                  <a:schemeClr val="lt1"/>
                </a:solidFill>
                <a:latin typeface="Century Gothic"/>
                <a:ea typeface="Century Gothic"/>
                <a:cs typeface="Century Gothic"/>
                <a:sym typeface="Century Gothic"/>
              </a:endParaRPr>
            </a:p>
          </p:txBody>
        </p:sp>
        <p:sp>
          <p:nvSpPr>
            <p:cNvPr id="192" name="Google Shape;192;p3"/>
            <p:cNvSpPr/>
            <p:nvPr/>
          </p:nvSpPr>
          <p:spPr>
            <a:xfrm>
              <a:off x="1664888" y="2774872"/>
              <a:ext cx="491058" cy="574445"/>
            </a:xfrm>
            <a:prstGeom prst="rightArrow">
              <a:avLst>
                <a:gd fmla="val 6000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txBox="1"/>
            <p:nvPr/>
          </p:nvSpPr>
          <p:spPr>
            <a:xfrm>
              <a:off x="1664888" y="2889761"/>
              <a:ext cx="343741" cy="34466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entury Gothic"/>
                <a:buNone/>
              </a:pPr>
              <a:r>
                <a:t/>
              </a:r>
              <a:endParaRPr sz="1400">
                <a:solidFill>
                  <a:schemeClr val="lt1"/>
                </a:solidFill>
                <a:latin typeface="Century Gothic"/>
                <a:ea typeface="Century Gothic"/>
                <a:cs typeface="Century Gothic"/>
                <a:sym typeface="Century Gothic"/>
              </a:endParaRPr>
            </a:p>
          </p:txBody>
        </p:sp>
        <p:sp>
          <p:nvSpPr>
            <p:cNvPr id="194" name="Google Shape;194;p3"/>
            <p:cNvSpPr/>
            <p:nvPr/>
          </p:nvSpPr>
          <p:spPr>
            <a:xfrm>
              <a:off x="2359782" y="828037"/>
              <a:ext cx="2316312" cy="4468114"/>
            </a:xfrm>
            <a:prstGeom prst="roundRect">
              <a:avLst>
                <a:gd fmla="val 10000" name="adj"/>
              </a:avLst>
            </a:prstGeom>
            <a:solidFill>
              <a:srgbClr val="6DAB53"/>
            </a:solidFill>
            <a:ln>
              <a:noFill/>
            </a:ln>
            <a:effectLst>
              <a:outerShdw blurRad="38100" rotWithShape="0" dir="5400000" dist="25400">
                <a:srgbClr val="000000">
                  <a:alpha val="25098"/>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txBox="1"/>
            <p:nvPr/>
          </p:nvSpPr>
          <p:spPr>
            <a:xfrm>
              <a:off x="2427624" y="895879"/>
              <a:ext cx="2180628" cy="433243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entury Gothic"/>
                <a:buNone/>
              </a:pPr>
              <a:r>
                <a:rPr b="1" lang="ro-RO" sz="1500">
                  <a:solidFill>
                    <a:schemeClr val="lt1"/>
                  </a:solidFill>
                  <a:latin typeface="Century Gothic"/>
                  <a:ea typeface="Century Gothic"/>
                  <a:cs typeface="Century Gothic"/>
                  <a:sym typeface="Century Gothic"/>
                </a:rPr>
                <a:t>O1: Enhance the professional skills of 24 teaching staff from four partner organizations in designing both formal and nonformal educational activities focused on cultural heritage. This will be achieved through the use of Digital Games and Divergent Thinking in an inclusive context, facilitated by participation in two joint staff training events during the project.</a:t>
              </a:r>
              <a:endParaRPr sz="1500">
                <a:solidFill>
                  <a:schemeClr val="lt1"/>
                </a:solidFill>
                <a:latin typeface="Century Gothic"/>
                <a:ea typeface="Century Gothic"/>
                <a:cs typeface="Century Gothic"/>
                <a:sym typeface="Century Gothic"/>
              </a:endParaRPr>
            </a:p>
          </p:txBody>
        </p:sp>
        <p:sp>
          <p:nvSpPr>
            <p:cNvPr id="196" name="Google Shape;196;p3"/>
            <p:cNvSpPr/>
            <p:nvPr/>
          </p:nvSpPr>
          <p:spPr>
            <a:xfrm>
              <a:off x="4907725" y="2774872"/>
              <a:ext cx="491058" cy="574445"/>
            </a:xfrm>
            <a:prstGeom prst="rightArrow">
              <a:avLst>
                <a:gd fmla="val 60000" name="adj1"/>
                <a:gd fmla="val 50000" name="adj2"/>
              </a:avLst>
            </a:prstGeom>
            <a:solidFill>
              <a:srgbClr val="5FA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txBox="1"/>
            <p:nvPr/>
          </p:nvSpPr>
          <p:spPr>
            <a:xfrm>
              <a:off x="4907725" y="2889761"/>
              <a:ext cx="343741" cy="34466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entury Gothic"/>
                <a:buNone/>
              </a:pPr>
              <a:r>
                <a:t/>
              </a:r>
              <a:endParaRPr sz="1400">
                <a:solidFill>
                  <a:schemeClr val="lt1"/>
                </a:solidFill>
                <a:latin typeface="Century Gothic"/>
                <a:ea typeface="Century Gothic"/>
                <a:cs typeface="Century Gothic"/>
                <a:sym typeface="Century Gothic"/>
              </a:endParaRPr>
            </a:p>
          </p:txBody>
        </p:sp>
        <p:sp>
          <p:nvSpPr>
            <p:cNvPr id="198" name="Google Shape;198;p3"/>
            <p:cNvSpPr/>
            <p:nvPr/>
          </p:nvSpPr>
          <p:spPr>
            <a:xfrm>
              <a:off x="5602619" y="828037"/>
              <a:ext cx="2316312" cy="4468114"/>
            </a:xfrm>
            <a:prstGeom prst="roundRect">
              <a:avLst>
                <a:gd fmla="val 10000" name="adj"/>
              </a:avLst>
            </a:prstGeom>
            <a:solidFill>
              <a:srgbClr val="5EAB68"/>
            </a:solidFill>
            <a:ln>
              <a:noFill/>
            </a:ln>
            <a:effectLst>
              <a:outerShdw blurRad="38100" rotWithShape="0" dir="5400000" dist="25400">
                <a:srgbClr val="000000">
                  <a:alpha val="25098"/>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txBox="1"/>
            <p:nvPr/>
          </p:nvSpPr>
          <p:spPr>
            <a:xfrm>
              <a:off x="5670461" y="895879"/>
              <a:ext cx="2180628" cy="433243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Century Gothic"/>
                <a:buNone/>
              </a:pPr>
              <a:r>
                <a:rPr b="1" lang="ro-RO" sz="1700">
                  <a:solidFill>
                    <a:schemeClr val="lt1"/>
                  </a:solidFill>
                  <a:latin typeface="Century Gothic"/>
                  <a:ea typeface="Century Gothic"/>
                  <a:cs typeface="Century Gothic"/>
                  <a:sym typeface="Century Gothic"/>
                </a:rPr>
                <a:t>O 2: Boost social inclusion and empower 240 pupils from the four partner organizations by 20% through the implementation of integrated measures tailored to their needs over the course of the project.</a:t>
              </a:r>
              <a:endParaRPr sz="1700">
                <a:solidFill>
                  <a:schemeClr val="lt1"/>
                </a:solidFill>
                <a:latin typeface="Century Gothic"/>
                <a:ea typeface="Century Gothic"/>
                <a:cs typeface="Century Gothic"/>
                <a:sym typeface="Century Gothic"/>
              </a:endParaRPr>
            </a:p>
          </p:txBody>
        </p:sp>
        <p:sp>
          <p:nvSpPr>
            <p:cNvPr id="200" name="Google Shape;200;p3"/>
            <p:cNvSpPr/>
            <p:nvPr/>
          </p:nvSpPr>
          <p:spPr>
            <a:xfrm>
              <a:off x="8150563" y="2774872"/>
              <a:ext cx="491058" cy="574445"/>
            </a:xfrm>
            <a:prstGeom prst="rightArrow">
              <a:avLst>
                <a:gd fmla="val 60000" name="adj1"/>
                <a:gd fmla="val 50000" name="adj2"/>
              </a:avLst>
            </a:prstGeom>
            <a:solidFill>
              <a:srgbClr val="69A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txBox="1"/>
            <p:nvPr/>
          </p:nvSpPr>
          <p:spPr>
            <a:xfrm>
              <a:off x="8150563" y="2889761"/>
              <a:ext cx="343741" cy="34466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entury Gothic"/>
                <a:buNone/>
              </a:pPr>
              <a:r>
                <a:t/>
              </a:r>
              <a:endParaRPr sz="1400">
                <a:solidFill>
                  <a:schemeClr val="lt1"/>
                </a:solidFill>
                <a:latin typeface="Century Gothic"/>
                <a:ea typeface="Century Gothic"/>
                <a:cs typeface="Century Gothic"/>
                <a:sym typeface="Century Gothic"/>
              </a:endParaRPr>
            </a:p>
          </p:txBody>
        </p:sp>
        <p:sp>
          <p:nvSpPr>
            <p:cNvPr id="202" name="Google Shape;202;p3"/>
            <p:cNvSpPr/>
            <p:nvPr/>
          </p:nvSpPr>
          <p:spPr>
            <a:xfrm>
              <a:off x="8845457" y="828037"/>
              <a:ext cx="2316312" cy="4468114"/>
            </a:xfrm>
            <a:prstGeom prst="roundRect">
              <a:avLst>
                <a:gd fmla="val 10000" name="adj"/>
              </a:avLst>
            </a:prstGeom>
            <a:solidFill>
              <a:srgbClr val="69AB8F"/>
            </a:solidFill>
            <a:ln>
              <a:noFill/>
            </a:ln>
            <a:effectLst>
              <a:outerShdw blurRad="38100" rotWithShape="0" dir="5400000" dist="25400">
                <a:srgbClr val="000000">
                  <a:alpha val="25098"/>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txBox="1"/>
            <p:nvPr/>
          </p:nvSpPr>
          <p:spPr>
            <a:xfrm>
              <a:off x="8913299" y="895879"/>
              <a:ext cx="2180628" cy="433243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Century Gothic"/>
                <a:buNone/>
              </a:pPr>
              <a:r>
                <a:rPr b="1" lang="ro-RO" sz="1700">
                  <a:solidFill>
                    <a:schemeClr val="lt1"/>
                  </a:solidFill>
                  <a:latin typeface="Century Gothic"/>
                  <a:ea typeface="Century Gothic"/>
                  <a:cs typeface="Century Gothic"/>
                  <a:sym typeface="Century Gothic"/>
                </a:rPr>
                <a:t>O 3: Improve the academic achievements of 240 students aged 11-15 from the four partner organizations by 10%. This will be accomplished by reducing school absenteeism by 60% and actively involving students in the project’s activities</a:t>
              </a:r>
              <a:endParaRPr sz="1700">
                <a:solidFill>
                  <a:schemeClr val="lt1"/>
                </a:solidFill>
                <a:latin typeface="Century Gothic"/>
                <a:ea typeface="Century Gothic"/>
                <a:cs typeface="Century Gothic"/>
                <a:sym typeface="Century Gothic"/>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207" name="Shape 207"/>
        <p:cNvGrpSpPr/>
        <p:nvPr/>
      </p:nvGrpSpPr>
      <p:grpSpPr>
        <a:xfrm>
          <a:off x="0" y="0"/>
          <a:ext cx="0" cy="0"/>
          <a:chOff x="0" y="0"/>
          <a:chExt cx="0" cy="0"/>
        </a:xfrm>
      </p:grpSpPr>
      <p:sp>
        <p:nvSpPr>
          <p:cNvPr id="208" name="Google Shape;208;p4"/>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209" name="Google Shape;209;p4"/>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0" name="Google Shape;210;p4"/>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1" name="Google Shape;211;p4"/>
          <p:cNvSpPr txBox="1"/>
          <p:nvPr/>
        </p:nvSpPr>
        <p:spPr>
          <a:xfrm>
            <a:off x="788894" y="1283072"/>
            <a:ext cx="1014804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2000">
                <a:solidFill>
                  <a:srgbClr val="7B230B"/>
                </a:solidFill>
                <a:latin typeface="Century Gothic"/>
                <a:ea typeface="Century Gothic"/>
                <a:cs typeface="Century Gothic"/>
                <a:sym typeface="Century Gothic"/>
              </a:rPr>
              <a:t>All together: Romania, Turkey, Lithuania and Spain, we will exchange ideas, reflect, and produce valuable results for peers and stakeholders, such as new methodologies, techniques, guides, integrated optional curricula, and training materials for teachers. </a:t>
            </a:r>
            <a:endParaRPr b="1" sz="2000">
              <a:solidFill>
                <a:srgbClr val="7B230B"/>
              </a:solidFill>
              <a:latin typeface="Century Gothic"/>
              <a:ea typeface="Century Gothic"/>
              <a:cs typeface="Century Gothic"/>
              <a:sym typeface="Century Gothic"/>
            </a:endParaRPr>
          </a:p>
          <a:p>
            <a:pPr indent="0" lvl="0" marL="0" marR="0" rtl="0" algn="ctr">
              <a:spcBef>
                <a:spcPts val="0"/>
              </a:spcBef>
              <a:spcAft>
                <a:spcPts val="0"/>
              </a:spcAft>
              <a:buNone/>
            </a:pPr>
            <a:r>
              <a:rPr b="1" lang="ro-RO" sz="2000">
                <a:solidFill>
                  <a:srgbClr val="7B230B"/>
                </a:solidFill>
                <a:latin typeface="Century Gothic"/>
                <a:ea typeface="Century Gothic"/>
                <a:cs typeface="Century Gothic"/>
                <a:sym typeface="Century Gothic"/>
              </a:rPr>
              <a:t>											This evolution will benefit our 														educational institutions, teachers, 											pupils, and the local community.</a:t>
            </a:r>
            <a:endParaRPr/>
          </a:p>
          <a:p>
            <a:pPr indent="0" lvl="0" marL="0" marR="0" rtl="0" algn="l">
              <a:spcBef>
                <a:spcPts val="0"/>
              </a:spcBef>
              <a:spcAft>
                <a:spcPts val="0"/>
              </a:spcAft>
              <a:buNone/>
            </a:pPr>
            <a:r>
              <a:t/>
            </a:r>
            <a:endParaRPr b="1" sz="20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20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212" name="Google Shape;212;p4"/>
          <p:cNvPicPr preferRelativeResize="0"/>
          <p:nvPr/>
        </p:nvPicPr>
        <p:blipFill rotWithShape="1">
          <a:blip r:embed="rId4">
            <a:alphaModFix/>
          </a:blip>
          <a:srcRect b="0" l="0" r="0" t="0"/>
          <a:stretch/>
        </p:blipFill>
        <p:spPr>
          <a:xfrm>
            <a:off x="7262251" y="4094655"/>
            <a:ext cx="4149819" cy="2294124"/>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3137"/>
              </a:srgbClr>
            </a:outerShdw>
          </a:effectLst>
        </p:spPr>
      </p:pic>
      <p:sp>
        <p:nvSpPr>
          <p:cNvPr id="213" name="Google Shape;213;p4"/>
          <p:cNvSpPr txBox="1"/>
          <p:nvPr/>
        </p:nvSpPr>
        <p:spPr>
          <a:xfrm>
            <a:off x="7180105" y="6461435"/>
            <a:ext cx="414981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o-RO" sz="900" u="sng">
                <a:solidFill>
                  <a:schemeClr val="dk1"/>
                </a:solidFill>
                <a:latin typeface="Century Gothic"/>
                <a:ea typeface="Century Gothic"/>
                <a:cs typeface="Century Gothic"/>
                <a:sym typeface="Century Gothic"/>
                <a:hlinkClick r:id="rId5">
                  <a:extLst>
                    <a:ext uri="{A12FA001-AC4F-418D-AE19-62706E023703}">
                      <ahyp:hlinkClr val="tx"/>
                    </a:ext>
                  </a:extLst>
                </a:hlinkClick>
              </a:rPr>
              <a:t>This Photo</a:t>
            </a:r>
            <a:r>
              <a:rPr lang="ro-RO" sz="900">
                <a:solidFill>
                  <a:schemeClr val="dk1"/>
                </a:solidFill>
                <a:latin typeface="Century Gothic"/>
                <a:ea typeface="Century Gothic"/>
                <a:cs typeface="Century Gothic"/>
                <a:sym typeface="Century Gothic"/>
              </a:rPr>
              <a:t> by Unknown Author is licensed under </a:t>
            </a:r>
            <a:r>
              <a:rPr lang="ro-RO" sz="900" u="sng">
                <a:solidFill>
                  <a:schemeClr val="dk1"/>
                </a:solidFill>
                <a:latin typeface="Century Gothic"/>
                <a:ea typeface="Century Gothic"/>
                <a:cs typeface="Century Gothic"/>
                <a:sym typeface="Century Gothic"/>
                <a:hlinkClick r:id="rId6">
                  <a:extLst>
                    <a:ext uri="{A12FA001-AC4F-418D-AE19-62706E023703}">
                      <ahyp:hlinkClr val="tx"/>
                    </a:ext>
                  </a:extLst>
                </a:hlinkClick>
              </a:rPr>
              <a:t>CC BY-SA-NC</a:t>
            </a:r>
            <a:endParaRPr sz="900">
              <a:solidFill>
                <a:schemeClr val="dk1"/>
              </a:solidFill>
              <a:latin typeface="Century Gothic"/>
              <a:ea typeface="Century Gothic"/>
              <a:cs typeface="Century Gothic"/>
              <a:sym typeface="Century Gothic"/>
            </a:endParaRPr>
          </a:p>
        </p:txBody>
      </p:sp>
      <p:pic>
        <p:nvPicPr>
          <p:cNvPr id="214" name="Google Shape;214;p4"/>
          <p:cNvPicPr preferRelativeResize="0"/>
          <p:nvPr/>
        </p:nvPicPr>
        <p:blipFill rotWithShape="1">
          <a:blip r:embed="rId7">
            <a:alphaModFix/>
          </a:blip>
          <a:srcRect b="0" l="0" r="0" t="0"/>
          <a:stretch/>
        </p:blipFill>
        <p:spPr>
          <a:xfrm>
            <a:off x="788898" y="2846893"/>
            <a:ext cx="4490571" cy="3072486"/>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
        <p:nvSpPr>
          <p:cNvPr id="215" name="Google Shape;215;p4"/>
          <p:cNvSpPr txBox="1"/>
          <p:nvPr/>
        </p:nvSpPr>
        <p:spPr>
          <a:xfrm>
            <a:off x="10637497" y="6995756"/>
            <a:ext cx="817157"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o-RO" sz="900" u="sng">
                <a:solidFill>
                  <a:schemeClr val="dk1"/>
                </a:solidFill>
                <a:latin typeface="Century Gothic"/>
                <a:ea typeface="Century Gothic"/>
                <a:cs typeface="Century Gothic"/>
                <a:sym typeface="Century Gothic"/>
                <a:hlinkClick r:id="rId8">
                  <a:extLst>
                    <a:ext uri="{A12FA001-AC4F-418D-AE19-62706E023703}">
                      <ahyp:hlinkClr val="tx"/>
                    </a:ext>
                  </a:extLst>
                </a:hlinkClick>
              </a:rPr>
              <a:t>This Photo</a:t>
            </a:r>
            <a:r>
              <a:rPr lang="ro-RO" sz="900">
                <a:solidFill>
                  <a:schemeClr val="dk1"/>
                </a:solidFill>
                <a:latin typeface="Century Gothic"/>
                <a:ea typeface="Century Gothic"/>
                <a:cs typeface="Century Gothic"/>
                <a:sym typeface="Century Gothic"/>
              </a:rPr>
              <a:t> by Unknown Author is licensed under </a:t>
            </a:r>
            <a:r>
              <a:rPr lang="ro-RO" sz="900" u="sng">
                <a:solidFill>
                  <a:schemeClr val="dk1"/>
                </a:solidFill>
                <a:latin typeface="Century Gothic"/>
                <a:ea typeface="Century Gothic"/>
                <a:cs typeface="Century Gothic"/>
                <a:sym typeface="Century Gothic"/>
                <a:hlinkClick r:id="rId9">
                  <a:extLst>
                    <a:ext uri="{A12FA001-AC4F-418D-AE19-62706E023703}">
                      <ahyp:hlinkClr val="tx"/>
                    </a:ext>
                  </a:extLst>
                </a:hlinkClick>
              </a:rPr>
              <a:t>CC BY-SA</a:t>
            </a:r>
            <a:endParaRPr sz="9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219" name="Shape 219"/>
        <p:cNvGrpSpPr/>
        <p:nvPr/>
      </p:nvGrpSpPr>
      <p:grpSpPr>
        <a:xfrm>
          <a:off x="0" y="0"/>
          <a:ext cx="0" cy="0"/>
          <a:chOff x="0" y="0"/>
          <a:chExt cx="0" cy="0"/>
        </a:xfrm>
      </p:grpSpPr>
      <p:sp>
        <p:nvSpPr>
          <p:cNvPr id="220" name="Google Shape;220;p5"/>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221" name="Google Shape;221;p5"/>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2" name="Google Shape;222;p5"/>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3" name="Google Shape;223;p5"/>
          <p:cNvSpPr txBox="1"/>
          <p:nvPr/>
        </p:nvSpPr>
        <p:spPr>
          <a:xfrm>
            <a:off x="746235" y="768762"/>
            <a:ext cx="10148047"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2000">
                <a:solidFill>
                  <a:srgbClr val="7B230B"/>
                </a:solidFill>
                <a:latin typeface="Century Gothic"/>
                <a:ea typeface="Century Gothic"/>
                <a:cs typeface="Century Gothic"/>
                <a:sym typeface="Century Gothic"/>
              </a:rPr>
              <a:t>We addressed an interesting agenda for our K+ project, which includes:</a:t>
            </a:r>
            <a:endParaRPr/>
          </a:p>
          <a:p>
            <a:pPr indent="0" lvl="0" marL="0" marR="0" rtl="0" algn="l">
              <a:spcBef>
                <a:spcPts val="0"/>
              </a:spcBef>
              <a:spcAft>
                <a:spcPts val="0"/>
              </a:spcAft>
              <a:buNone/>
            </a:pPr>
            <a:r>
              <a:t/>
            </a:r>
            <a:endParaRPr b="1" sz="20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224" name="Google Shape;224;p5"/>
          <p:cNvPicPr preferRelativeResize="0"/>
          <p:nvPr/>
        </p:nvPicPr>
        <p:blipFill rotWithShape="1">
          <a:blip r:embed="rId4">
            <a:alphaModFix/>
          </a:blip>
          <a:srcRect b="0" l="0" r="0" t="0"/>
          <a:stretch/>
        </p:blipFill>
        <p:spPr>
          <a:xfrm>
            <a:off x="2775122" y="1504745"/>
            <a:ext cx="7364506" cy="5267946"/>
          </a:xfrm>
          <a:prstGeom prst="rect">
            <a:avLst/>
          </a:prstGeom>
          <a:noFill/>
          <a:ln>
            <a:noFill/>
          </a:ln>
        </p:spPr>
      </p:pic>
      <p:sp>
        <p:nvSpPr>
          <p:cNvPr id="225" name="Google Shape;225;p5"/>
          <p:cNvSpPr txBox="1"/>
          <p:nvPr/>
        </p:nvSpPr>
        <p:spPr>
          <a:xfrm rot="-593112">
            <a:off x="3587145" y="2429568"/>
            <a:ext cx="60960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Transnational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Management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meetings in Turkey                 May, 2025</a:t>
            </a:r>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-Joint Staff Training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events in Lithuania                   October, 2025</a:t>
            </a:r>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and Romania				 April, 2026</a:t>
            </a:r>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-Short-Term Exchange</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of pupils in Spain.			 November, 2026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229" name="Shape 229"/>
        <p:cNvGrpSpPr/>
        <p:nvPr/>
      </p:nvGrpSpPr>
      <p:grpSpPr>
        <a:xfrm>
          <a:off x="0" y="0"/>
          <a:ext cx="0" cy="0"/>
          <a:chOff x="0" y="0"/>
          <a:chExt cx="0" cy="0"/>
        </a:xfrm>
      </p:grpSpPr>
      <p:sp>
        <p:nvSpPr>
          <p:cNvPr id="230" name="Google Shape;230;p6"/>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231" name="Google Shape;231;p6"/>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2" name="Google Shape;232;p6"/>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3" name="Google Shape;233;p6"/>
          <p:cNvSpPr txBox="1"/>
          <p:nvPr/>
        </p:nvSpPr>
        <p:spPr>
          <a:xfrm>
            <a:off x="788895" y="981771"/>
            <a:ext cx="10623176"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We have to keep in mind that before each activity, each coordinator will provide emotional support for the other participants.</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He/ She will also prepare the all needed documents, the link to host coordinator, and 2 hours Q&amp;A sessions.</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In order to ensure the acquisition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by the participants of the knowledge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and the skills necessary into the daily work,</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 each coordinator will ensure:</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Century Gothic"/>
              <a:buChar char="-"/>
            </a:pPr>
            <a:r>
              <a:rPr b="1" lang="ro-RO" sz="1800">
                <a:solidFill>
                  <a:srgbClr val="7B230B"/>
                </a:solidFill>
                <a:latin typeface="Century Gothic"/>
                <a:ea typeface="Century Gothic"/>
                <a:cs typeface="Century Gothic"/>
                <a:sym typeface="Century Gothic"/>
              </a:rPr>
              <a:t>10 hours of English using theme specialized terms</a:t>
            </a:r>
            <a:endParaRPr b="1" sz="1800">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Century Gothic"/>
              <a:buChar char="-"/>
            </a:pPr>
            <a:r>
              <a:rPr b="1" lang="ro-RO" sz="1800">
                <a:solidFill>
                  <a:srgbClr val="7B230B"/>
                </a:solidFill>
                <a:latin typeface="Century Gothic"/>
                <a:ea typeface="Century Gothic"/>
                <a:cs typeface="Century Gothic"/>
                <a:sym typeface="Century Gothic"/>
              </a:rPr>
              <a:t>4 hours of cultural training with a History teacher</a:t>
            </a:r>
            <a:endParaRPr b="1" sz="1800">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Century Gothic"/>
              <a:buChar char="-"/>
            </a:pPr>
            <a:r>
              <a:rPr b="1" lang="ro-RO" sz="1800">
                <a:solidFill>
                  <a:srgbClr val="7B230B"/>
                </a:solidFill>
                <a:latin typeface="Century Gothic"/>
                <a:ea typeface="Century Gothic"/>
                <a:cs typeface="Century Gothic"/>
                <a:sym typeface="Century Gothic"/>
              </a:rPr>
              <a:t>6 on-line activities for participants` preparation.</a:t>
            </a:r>
            <a:endParaRPr/>
          </a:p>
        </p:txBody>
      </p:sp>
      <p:pic>
        <p:nvPicPr>
          <p:cNvPr id="234" name="Google Shape;234;p6"/>
          <p:cNvPicPr preferRelativeResize="0"/>
          <p:nvPr/>
        </p:nvPicPr>
        <p:blipFill rotWithShape="1">
          <a:blip r:embed="rId4">
            <a:alphaModFix/>
          </a:blip>
          <a:srcRect b="0" l="0" r="0" t="0"/>
          <a:stretch/>
        </p:blipFill>
        <p:spPr>
          <a:xfrm>
            <a:off x="2617691" y="2283588"/>
            <a:ext cx="2680449" cy="1335784"/>
          </a:xfrm>
          <a:prstGeom prst="rect">
            <a:avLst/>
          </a:prstGeom>
          <a:noFill/>
          <a:ln>
            <a:noFill/>
          </a:ln>
        </p:spPr>
      </p:pic>
      <p:pic>
        <p:nvPicPr>
          <p:cNvPr id="235" name="Google Shape;235;p6"/>
          <p:cNvPicPr preferRelativeResize="0"/>
          <p:nvPr/>
        </p:nvPicPr>
        <p:blipFill rotWithShape="1">
          <a:blip r:embed="rId5">
            <a:alphaModFix/>
          </a:blip>
          <a:srcRect b="0" l="0" r="0" t="0"/>
          <a:stretch/>
        </p:blipFill>
        <p:spPr>
          <a:xfrm>
            <a:off x="6262689" y="2283588"/>
            <a:ext cx="5715000" cy="3495675"/>
          </a:xfrm>
          <a:prstGeom prst="rect">
            <a:avLst/>
          </a:prstGeom>
          <a:noFill/>
          <a:ln>
            <a:noFill/>
          </a:ln>
        </p:spPr>
      </p:pic>
      <p:sp>
        <p:nvSpPr>
          <p:cNvPr id="236" name="Google Shape;236;p6"/>
          <p:cNvSpPr txBox="1"/>
          <p:nvPr/>
        </p:nvSpPr>
        <p:spPr>
          <a:xfrm>
            <a:off x="7559488" y="5760812"/>
            <a:ext cx="385258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o-RO" sz="900" u="sng">
                <a:solidFill>
                  <a:schemeClr val="dk1"/>
                </a:solidFill>
                <a:latin typeface="Century Gothic"/>
                <a:ea typeface="Century Gothic"/>
                <a:cs typeface="Century Gothic"/>
                <a:sym typeface="Century Gothic"/>
                <a:hlinkClick r:id="rId6">
                  <a:extLst>
                    <a:ext uri="{A12FA001-AC4F-418D-AE19-62706E023703}">
                      <ahyp:hlinkClr val="tx"/>
                    </a:ext>
                  </a:extLst>
                </a:hlinkClick>
              </a:rPr>
              <a:t>This Photo</a:t>
            </a:r>
            <a:r>
              <a:rPr lang="ro-RO" sz="900">
                <a:solidFill>
                  <a:schemeClr val="dk1"/>
                </a:solidFill>
                <a:latin typeface="Century Gothic"/>
                <a:ea typeface="Century Gothic"/>
                <a:cs typeface="Century Gothic"/>
                <a:sym typeface="Century Gothic"/>
              </a:rPr>
              <a:t> by Unknown Author is licensed under </a:t>
            </a:r>
            <a:r>
              <a:rPr lang="ro-RO" sz="900" u="sng">
                <a:solidFill>
                  <a:schemeClr val="dk1"/>
                </a:solidFill>
                <a:latin typeface="Century Gothic"/>
                <a:ea typeface="Century Gothic"/>
                <a:cs typeface="Century Gothic"/>
                <a:sym typeface="Century Gothic"/>
                <a:hlinkClick r:id="rId7">
                  <a:extLst>
                    <a:ext uri="{A12FA001-AC4F-418D-AE19-62706E023703}">
                      <ahyp:hlinkClr val="tx"/>
                    </a:ext>
                  </a:extLst>
                </a:hlinkClick>
              </a:rPr>
              <a:t>CC BY-ND</a:t>
            </a:r>
            <a:endParaRPr sz="9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240" name="Shape 240"/>
        <p:cNvGrpSpPr/>
        <p:nvPr/>
      </p:nvGrpSpPr>
      <p:grpSpPr>
        <a:xfrm>
          <a:off x="0" y="0"/>
          <a:ext cx="0" cy="0"/>
          <a:chOff x="0" y="0"/>
          <a:chExt cx="0" cy="0"/>
        </a:xfrm>
      </p:grpSpPr>
      <p:sp>
        <p:nvSpPr>
          <p:cNvPr id="241" name="Google Shape;241;p7"/>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242" name="Google Shape;242;p7"/>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3" name="Google Shape;243;p7"/>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44" name="Google Shape;244;p7"/>
          <p:cNvGrpSpPr/>
          <p:nvPr/>
        </p:nvGrpSpPr>
        <p:grpSpPr>
          <a:xfrm>
            <a:off x="1164885" y="3454781"/>
            <a:ext cx="9669190" cy="2749966"/>
            <a:chOff x="4252" y="438098"/>
            <a:chExt cx="9669190" cy="2749966"/>
          </a:xfrm>
        </p:grpSpPr>
        <p:sp>
          <p:nvSpPr>
            <p:cNvPr id="245" name="Google Shape;245;p7"/>
            <p:cNvSpPr/>
            <p:nvPr/>
          </p:nvSpPr>
          <p:spPr>
            <a:xfrm>
              <a:off x="4252" y="438098"/>
              <a:ext cx="1859459" cy="2749966"/>
            </a:xfrm>
            <a:prstGeom prst="roundRect">
              <a:avLst>
                <a:gd fmla="val 10000" name="adj"/>
              </a:avLst>
            </a:prstGeom>
            <a:solidFill>
              <a:srgbClr val="DD7C16"/>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txBox="1"/>
            <p:nvPr/>
          </p:nvSpPr>
          <p:spPr>
            <a:xfrm>
              <a:off x="58714" y="492560"/>
              <a:ext cx="1750535" cy="264104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entury Gothic"/>
                <a:buNone/>
              </a:pPr>
              <a:r>
                <a:rPr b="1" lang="ro-RO" sz="1500">
                  <a:solidFill>
                    <a:schemeClr val="lt1"/>
                  </a:solidFill>
                  <a:latin typeface="Century Gothic"/>
                  <a:ea typeface="Century Gothic"/>
                  <a:cs typeface="Century Gothic"/>
                  <a:sym typeface="Century Gothic"/>
                </a:rPr>
                <a:t>During the mobilities / activities, all the teams will have a leader to ensure good communication and cooperation and equal positions to each partner.</a:t>
              </a:r>
              <a:endParaRPr sz="1500">
                <a:solidFill>
                  <a:schemeClr val="lt1"/>
                </a:solidFill>
                <a:latin typeface="Century Gothic"/>
                <a:ea typeface="Century Gothic"/>
                <a:cs typeface="Century Gothic"/>
                <a:sym typeface="Century Gothic"/>
              </a:endParaRPr>
            </a:p>
          </p:txBody>
        </p:sp>
        <p:sp>
          <p:nvSpPr>
            <p:cNvPr id="247" name="Google Shape;247;p7"/>
            <p:cNvSpPr/>
            <p:nvPr/>
          </p:nvSpPr>
          <p:spPr>
            <a:xfrm>
              <a:off x="2049658" y="1582508"/>
              <a:ext cx="394205" cy="461145"/>
            </a:xfrm>
            <a:prstGeom prst="rightArrow">
              <a:avLst>
                <a:gd fmla="val 60000" name="adj1"/>
                <a:gd fmla="val 50000" name="adj2"/>
              </a:avLst>
            </a:prstGeom>
            <a:solidFill>
              <a:srgbClr val="DD7C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txBox="1"/>
            <p:nvPr/>
          </p:nvSpPr>
          <p:spPr>
            <a:xfrm>
              <a:off x="2049658" y="1674737"/>
              <a:ext cx="275944" cy="2766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entury Gothic"/>
                <a:buNone/>
              </a:pPr>
              <a:r>
                <a:t/>
              </a:r>
              <a:endParaRPr sz="1200">
                <a:solidFill>
                  <a:schemeClr val="lt1"/>
                </a:solidFill>
                <a:latin typeface="Century Gothic"/>
                <a:ea typeface="Century Gothic"/>
                <a:cs typeface="Century Gothic"/>
                <a:sym typeface="Century Gothic"/>
              </a:endParaRPr>
            </a:p>
          </p:txBody>
        </p:sp>
        <p:sp>
          <p:nvSpPr>
            <p:cNvPr id="249" name="Google Shape;249;p7"/>
            <p:cNvSpPr/>
            <p:nvPr/>
          </p:nvSpPr>
          <p:spPr>
            <a:xfrm>
              <a:off x="2607496" y="438098"/>
              <a:ext cx="1859459" cy="2749966"/>
            </a:xfrm>
            <a:prstGeom prst="roundRect">
              <a:avLst>
                <a:gd fmla="val 10000" name="adj"/>
              </a:avLst>
            </a:prstGeom>
            <a:solidFill>
              <a:srgbClr val="9F834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txBox="1"/>
            <p:nvPr/>
          </p:nvSpPr>
          <p:spPr>
            <a:xfrm>
              <a:off x="2661958" y="492560"/>
              <a:ext cx="1750535" cy="264104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entury Gothic"/>
                <a:buNone/>
              </a:pPr>
              <a:r>
                <a:rPr b="1" lang="ro-RO" sz="1500">
                  <a:solidFill>
                    <a:schemeClr val="lt1"/>
                  </a:solidFill>
                  <a:latin typeface="Century Gothic"/>
                  <a:ea typeface="Century Gothic"/>
                  <a:cs typeface="Century Gothic"/>
                  <a:sym typeface="Century Gothic"/>
                </a:rPr>
                <a:t>The host coordinator will provide contact info of the school, of the hotel and of the embassies of the participants` country and emergency protocols.</a:t>
              </a:r>
              <a:endParaRPr sz="1500">
                <a:solidFill>
                  <a:schemeClr val="lt1"/>
                </a:solidFill>
                <a:latin typeface="Century Gothic"/>
                <a:ea typeface="Century Gothic"/>
                <a:cs typeface="Century Gothic"/>
                <a:sym typeface="Century Gothic"/>
              </a:endParaRPr>
            </a:p>
          </p:txBody>
        </p:sp>
        <p:sp>
          <p:nvSpPr>
            <p:cNvPr id="251" name="Google Shape;251;p7"/>
            <p:cNvSpPr/>
            <p:nvPr/>
          </p:nvSpPr>
          <p:spPr>
            <a:xfrm>
              <a:off x="4652902" y="1582508"/>
              <a:ext cx="394205" cy="461145"/>
            </a:xfrm>
            <a:prstGeom prst="rightArrow">
              <a:avLst>
                <a:gd fmla="val 60000" name="adj1"/>
                <a:gd fmla="val 50000" name="adj2"/>
              </a:avLst>
            </a:prstGeom>
            <a:solidFill>
              <a:srgbClr val="9F83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txBox="1"/>
            <p:nvPr/>
          </p:nvSpPr>
          <p:spPr>
            <a:xfrm>
              <a:off x="4652902" y="1674737"/>
              <a:ext cx="275944" cy="2766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entury Gothic"/>
                <a:buNone/>
              </a:pPr>
              <a:r>
                <a:t/>
              </a:r>
              <a:endParaRPr sz="1200">
                <a:solidFill>
                  <a:schemeClr val="lt1"/>
                </a:solidFill>
                <a:latin typeface="Century Gothic"/>
                <a:ea typeface="Century Gothic"/>
                <a:cs typeface="Century Gothic"/>
                <a:sym typeface="Century Gothic"/>
              </a:endParaRPr>
            </a:p>
          </p:txBody>
        </p:sp>
        <p:sp>
          <p:nvSpPr>
            <p:cNvPr id="253" name="Google Shape;253;p7"/>
            <p:cNvSpPr/>
            <p:nvPr/>
          </p:nvSpPr>
          <p:spPr>
            <a:xfrm>
              <a:off x="5210739" y="438098"/>
              <a:ext cx="1859459" cy="2749966"/>
            </a:xfrm>
            <a:prstGeom prst="roundRect">
              <a:avLst>
                <a:gd fmla="val 10000" name="adj"/>
              </a:avLst>
            </a:prstGeom>
            <a:solidFill>
              <a:srgbClr val="708553"/>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txBox="1"/>
            <p:nvPr/>
          </p:nvSpPr>
          <p:spPr>
            <a:xfrm>
              <a:off x="5265201" y="492560"/>
              <a:ext cx="1750535" cy="264104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entury Gothic"/>
                <a:buNone/>
              </a:pPr>
              <a:r>
                <a:rPr b="1" lang="ro-RO" sz="1500">
                  <a:solidFill>
                    <a:schemeClr val="lt1"/>
                  </a:solidFill>
                  <a:latin typeface="Century Gothic"/>
                  <a:ea typeface="Century Gothic"/>
                  <a:cs typeface="Century Gothic"/>
                  <a:sym typeface="Century Gothic"/>
                </a:rPr>
                <a:t>Before the mobilities, each participant will purchase the health insurance, will make sure that the travel papers are valid. Any updates or changes will be sent by email or messaging apps.</a:t>
              </a:r>
              <a:endParaRPr sz="1500">
                <a:solidFill>
                  <a:schemeClr val="lt1"/>
                </a:solidFill>
                <a:latin typeface="Century Gothic"/>
                <a:ea typeface="Century Gothic"/>
                <a:cs typeface="Century Gothic"/>
                <a:sym typeface="Century Gothic"/>
              </a:endParaRPr>
            </a:p>
          </p:txBody>
        </p:sp>
        <p:sp>
          <p:nvSpPr>
            <p:cNvPr id="255" name="Google Shape;255;p7"/>
            <p:cNvSpPr/>
            <p:nvPr/>
          </p:nvSpPr>
          <p:spPr>
            <a:xfrm>
              <a:off x="7256145" y="1582508"/>
              <a:ext cx="394205" cy="461145"/>
            </a:xfrm>
            <a:prstGeom prst="rightArrow">
              <a:avLst>
                <a:gd fmla="val 60000" name="adj1"/>
                <a:gd fmla="val 50000" name="adj2"/>
              </a:avLst>
            </a:prstGeom>
            <a:solidFill>
              <a:srgbClr val="7085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txBox="1"/>
            <p:nvPr/>
          </p:nvSpPr>
          <p:spPr>
            <a:xfrm>
              <a:off x="7256145" y="1674737"/>
              <a:ext cx="275944" cy="27668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entury Gothic"/>
                <a:buNone/>
              </a:pPr>
              <a:r>
                <a:t/>
              </a:r>
              <a:endParaRPr sz="1200">
                <a:solidFill>
                  <a:schemeClr val="lt1"/>
                </a:solidFill>
                <a:latin typeface="Century Gothic"/>
                <a:ea typeface="Century Gothic"/>
                <a:cs typeface="Century Gothic"/>
                <a:sym typeface="Century Gothic"/>
              </a:endParaRPr>
            </a:p>
          </p:txBody>
        </p:sp>
        <p:sp>
          <p:nvSpPr>
            <p:cNvPr id="257" name="Google Shape;257;p7"/>
            <p:cNvSpPr/>
            <p:nvPr/>
          </p:nvSpPr>
          <p:spPr>
            <a:xfrm>
              <a:off x="7813983" y="438098"/>
              <a:ext cx="1859459" cy="2749966"/>
            </a:xfrm>
            <a:prstGeom prst="roundRect">
              <a:avLst>
                <a:gd fmla="val 10000" name="adj"/>
              </a:avLst>
            </a:prstGeom>
            <a:solidFill>
              <a:schemeClr val="accent5"/>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txBox="1"/>
            <p:nvPr/>
          </p:nvSpPr>
          <p:spPr>
            <a:xfrm>
              <a:off x="7868445" y="492560"/>
              <a:ext cx="1750535" cy="264104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entury Gothic"/>
                <a:buNone/>
              </a:pPr>
              <a:r>
                <a:rPr b="1" lang="ro-RO" sz="1500">
                  <a:solidFill>
                    <a:schemeClr val="lt1"/>
                  </a:solidFill>
                  <a:latin typeface="Century Gothic"/>
                  <a:ea typeface="Century Gothic"/>
                  <a:cs typeface="Century Gothic"/>
                  <a:sym typeface="Century Gothic"/>
                </a:rPr>
                <a:t>In case a teacher can no longer participate to a mobility for objective reasons, a reserve will be designed.</a:t>
              </a:r>
              <a:endParaRPr sz="1500">
                <a:solidFill>
                  <a:schemeClr val="lt1"/>
                </a:solidFill>
                <a:latin typeface="Century Gothic"/>
                <a:ea typeface="Century Gothic"/>
                <a:cs typeface="Century Gothic"/>
                <a:sym typeface="Century Gothic"/>
              </a:endParaRPr>
            </a:p>
          </p:txBody>
        </p:sp>
      </p:grpSp>
      <p:pic>
        <p:nvPicPr>
          <p:cNvPr id="259" name="Google Shape;259;p7"/>
          <p:cNvPicPr preferRelativeResize="0"/>
          <p:nvPr/>
        </p:nvPicPr>
        <p:blipFill rotWithShape="1">
          <a:blip r:embed="rId4">
            <a:alphaModFix/>
          </a:blip>
          <a:srcRect b="0" l="0" r="0" t="0"/>
          <a:stretch/>
        </p:blipFill>
        <p:spPr>
          <a:xfrm>
            <a:off x="3072505" y="79387"/>
            <a:ext cx="5320256" cy="31345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263" name="Shape 263"/>
        <p:cNvGrpSpPr/>
        <p:nvPr/>
      </p:nvGrpSpPr>
      <p:grpSpPr>
        <a:xfrm>
          <a:off x="0" y="0"/>
          <a:ext cx="0" cy="0"/>
          <a:chOff x="0" y="0"/>
          <a:chExt cx="0" cy="0"/>
        </a:xfrm>
      </p:grpSpPr>
      <p:sp>
        <p:nvSpPr>
          <p:cNvPr id="264" name="Google Shape;264;p8"/>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265" name="Google Shape;265;p8"/>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66" name="Google Shape;266;p8"/>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67" name="Google Shape;267;p8"/>
          <p:cNvSpPr txBox="1"/>
          <p:nvPr/>
        </p:nvSpPr>
        <p:spPr>
          <a:xfrm>
            <a:off x="1748117" y="981771"/>
            <a:ext cx="985221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Turkey Activities: Kick-Off Management Meeting</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Location: Bener Cordan Ortaokulu, Trabzon, Turkey</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Duration: 5 days (11/05/2025 - 15/05/2025)</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Activity: Management Meeting</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Purpose: To manage and oversee the project’s progress.</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Participants: 12 staff members (4 coordinators, 4 heads, 4 alternative coordinators)</a:t>
            </a:r>
            <a:endParaRPr/>
          </a:p>
        </p:txBody>
      </p:sp>
      <p:pic>
        <p:nvPicPr>
          <p:cNvPr id="268" name="Google Shape;268;p8"/>
          <p:cNvPicPr preferRelativeResize="0"/>
          <p:nvPr/>
        </p:nvPicPr>
        <p:blipFill rotWithShape="1">
          <a:blip r:embed="rId4">
            <a:alphaModFix/>
          </a:blip>
          <a:srcRect b="0" l="0" r="0" t="0"/>
          <a:stretch/>
        </p:blipFill>
        <p:spPr>
          <a:xfrm>
            <a:off x="7933765" y="838260"/>
            <a:ext cx="2008094" cy="1414419"/>
          </a:xfrm>
          <a:prstGeom prst="rect">
            <a:avLst/>
          </a:prstGeom>
          <a:noFill/>
          <a:ln>
            <a:noFill/>
          </a:ln>
          <a:effectLst>
            <a:outerShdw blurRad="292100" rotWithShape="0" algn="tl" dir="2700000" dist="139700">
              <a:srgbClr val="333333">
                <a:alpha val="65098"/>
              </a:srgbClr>
            </a:outerShdw>
          </a:effectLst>
        </p:spPr>
      </p:pic>
      <p:sp>
        <p:nvSpPr>
          <p:cNvPr id="269" name="Google Shape;269;p8"/>
          <p:cNvSpPr txBox="1"/>
          <p:nvPr/>
        </p:nvSpPr>
        <p:spPr>
          <a:xfrm>
            <a:off x="8113059" y="7898166"/>
            <a:ext cx="145109" cy="64633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o-RO" sz="900" u="sng">
                <a:solidFill>
                  <a:schemeClr val="dk1"/>
                </a:solidFill>
                <a:latin typeface="Century Gothic"/>
                <a:ea typeface="Century Gothic"/>
                <a:cs typeface="Century Gothic"/>
                <a:sym typeface="Century Gothic"/>
                <a:hlinkClick r:id="rId5">
                  <a:extLst>
                    <a:ext uri="{A12FA001-AC4F-418D-AE19-62706E023703}">
                      <ahyp:hlinkClr val="tx"/>
                    </a:ext>
                  </a:extLst>
                </a:hlinkClick>
              </a:rPr>
              <a:t>This Photo</a:t>
            </a:r>
            <a:r>
              <a:rPr lang="ro-RO" sz="900">
                <a:solidFill>
                  <a:schemeClr val="dk1"/>
                </a:solidFill>
                <a:latin typeface="Century Gothic"/>
                <a:ea typeface="Century Gothic"/>
                <a:cs typeface="Century Gothic"/>
                <a:sym typeface="Century Gothic"/>
              </a:rPr>
              <a:t> by Unknown Author is licensed under </a:t>
            </a:r>
            <a:r>
              <a:rPr lang="ro-RO" sz="900" u="sng">
                <a:solidFill>
                  <a:schemeClr val="dk1"/>
                </a:solidFill>
                <a:latin typeface="Century Gothic"/>
                <a:ea typeface="Century Gothic"/>
                <a:cs typeface="Century Gothic"/>
                <a:sym typeface="Century Gothic"/>
                <a:hlinkClick r:id="rId6">
                  <a:extLst>
                    <a:ext uri="{A12FA001-AC4F-418D-AE19-62706E023703}">
                      <ahyp:hlinkClr val="tx"/>
                    </a:ext>
                  </a:extLst>
                </a:hlinkClick>
              </a:rPr>
              <a:t>CC BY-SA</a:t>
            </a:r>
            <a:endParaRPr sz="900">
              <a:solidFill>
                <a:schemeClr val="dk1"/>
              </a:solidFill>
              <a:latin typeface="Century Gothic"/>
              <a:ea typeface="Century Gothic"/>
              <a:cs typeface="Century Gothic"/>
              <a:sym typeface="Century Gothic"/>
            </a:endParaRPr>
          </a:p>
        </p:txBody>
      </p:sp>
      <p:pic>
        <p:nvPicPr>
          <p:cNvPr id="270" name="Google Shape;270;p8"/>
          <p:cNvPicPr preferRelativeResize="0"/>
          <p:nvPr/>
        </p:nvPicPr>
        <p:blipFill rotWithShape="1">
          <a:blip r:embed="rId7">
            <a:alphaModFix/>
          </a:blip>
          <a:srcRect b="4640" l="86203" r="3549" t="65412"/>
          <a:stretch/>
        </p:blipFill>
        <p:spPr>
          <a:xfrm>
            <a:off x="9424428" y="3505318"/>
            <a:ext cx="1880066" cy="2063620"/>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5098"/>
              </a:srgbClr>
            </a:outerShdw>
          </a:effectLst>
        </p:spPr>
      </p:pic>
      <p:sp>
        <p:nvSpPr>
          <p:cNvPr id="271" name="Google Shape;271;p8"/>
          <p:cNvSpPr txBox="1"/>
          <p:nvPr/>
        </p:nvSpPr>
        <p:spPr>
          <a:xfrm>
            <a:off x="1909482" y="3335075"/>
            <a:ext cx="609600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u="sng">
                <a:solidFill>
                  <a:srgbClr val="7B230B"/>
                </a:solidFill>
                <a:latin typeface="Century Gothic"/>
                <a:ea typeface="Century Gothic"/>
                <a:cs typeface="Century Gothic"/>
                <a:sym typeface="Century Gothic"/>
              </a:rPr>
              <a:t>Objectives	</a:t>
            </a:r>
            <a:endParaRPr b="1" sz="1800" u="sng">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Arial"/>
              <a:buChar char="•"/>
            </a:pPr>
            <a:r>
              <a:rPr b="1" lang="ro-RO" sz="1800">
                <a:solidFill>
                  <a:srgbClr val="7B230B"/>
                </a:solidFill>
                <a:latin typeface="Century Gothic"/>
                <a:ea typeface="Century Gothic"/>
                <a:cs typeface="Century Gothic"/>
                <a:sym typeface="Century Gothic"/>
              </a:rPr>
              <a:t>Build a solid foundation for project execution.	</a:t>
            </a:r>
            <a:endParaRPr b="1" sz="1800">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Arial"/>
              <a:buChar char="•"/>
            </a:pPr>
            <a:r>
              <a:rPr b="1" lang="ro-RO" sz="1800">
                <a:solidFill>
                  <a:srgbClr val="7B230B"/>
                </a:solidFill>
                <a:latin typeface="Century Gothic"/>
                <a:ea typeface="Century Gothic"/>
                <a:cs typeface="Century Gothic"/>
                <a:sym typeface="Century Gothic"/>
              </a:rPr>
              <a:t>Align partner responsibilities and timelines.</a:t>
            </a:r>
            <a:endParaRPr b="1" sz="1800">
              <a:solidFill>
                <a:srgbClr val="7B230B"/>
              </a:solidFill>
              <a:latin typeface="Century Gothic"/>
              <a:ea typeface="Century Gothic"/>
              <a:cs typeface="Century Gothic"/>
              <a:sym typeface="Century Gothic"/>
            </a:endParaRPr>
          </a:p>
          <a:p>
            <a:pPr indent="0" lvl="0" marL="0" marR="0" rtl="0" algn="l">
              <a:spcBef>
                <a:spcPts val="0"/>
              </a:spcBef>
              <a:spcAft>
                <a:spcPts val="0"/>
              </a:spcAft>
              <a:buNone/>
            </a:pPr>
            <a:r>
              <a:rPr b="1" lang="ro-RO" sz="1800" u="sng">
                <a:solidFill>
                  <a:srgbClr val="7B230B"/>
                </a:solidFill>
                <a:latin typeface="Century Gothic"/>
                <a:ea typeface="Century Gothic"/>
                <a:cs typeface="Century Gothic"/>
                <a:sym typeface="Century Gothic"/>
              </a:rPr>
              <a:t>Expected Results</a:t>
            </a:r>
            <a:r>
              <a:rPr b="1" lang="ro-RO" sz="1800">
                <a:solidFill>
                  <a:srgbClr val="7B230B"/>
                </a:solidFill>
                <a:latin typeface="Century Gothic"/>
                <a:ea typeface="Century Gothic"/>
                <a:cs typeface="Century Gothic"/>
                <a:sym typeface="Century Gothic"/>
              </a:rPr>
              <a:t>	</a:t>
            </a:r>
            <a:endParaRPr b="1" sz="1800">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Arial"/>
              <a:buChar char="•"/>
            </a:pPr>
            <a:r>
              <a:rPr b="1" lang="ro-RO" sz="1800">
                <a:solidFill>
                  <a:srgbClr val="7B230B"/>
                </a:solidFill>
                <a:latin typeface="Century Gothic"/>
                <a:ea typeface="Century Gothic"/>
                <a:cs typeface="Century Gothic"/>
                <a:sym typeface="Century Gothic"/>
              </a:rPr>
              <a:t>Clear action plans and task distribution for all partners.	</a:t>
            </a:r>
            <a:endParaRPr b="1" sz="1800">
              <a:solidFill>
                <a:srgbClr val="7B230B"/>
              </a:solidFill>
              <a:latin typeface="Century Gothic"/>
              <a:ea typeface="Century Gothic"/>
              <a:cs typeface="Century Gothic"/>
              <a:sym typeface="Century Gothic"/>
            </a:endParaRPr>
          </a:p>
          <a:p>
            <a:pPr indent="-285750" lvl="0" marL="285750" marR="0" rtl="0" algn="l">
              <a:spcBef>
                <a:spcPts val="0"/>
              </a:spcBef>
              <a:spcAft>
                <a:spcPts val="0"/>
              </a:spcAft>
              <a:buClr>
                <a:srgbClr val="7B230B"/>
              </a:buClr>
              <a:buSzPts val="1800"/>
              <a:buFont typeface="Arial"/>
              <a:buChar char="•"/>
            </a:pPr>
            <a:r>
              <a:rPr b="1" lang="ro-RO" sz="1800">
                <a:solidFill>
                  <a:srgbClr val="7B230B"/>
                </a:solidFill>
                <a:latin typeface="Century Gothic"/>
                <a:ea typeface="Century Gothic"/>
                <a:cs typeface="Century Gothic"/>
                <a:sym typeface="Century Gothic"/>
              </a:rPr>
              <a:t>Enhanced collaboration and communication.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275" name="Shape 275"/>
        <p:cNvGrpSpPr/>
        <p:nvPr/>
      </p:nvGrpSpPr>
      <p:grpSpPr>
        <a:xfrm>
          <a:off x="0" y="0"/>
          <a:ext cx="0" cy="0"/>
          <a:chOff x="0" y="0"/>
          <a:chExt cx="0" cy="0"/>
        </a:xfrm>
      </p:grpSpPr>
      <p:sp>
        <p:nvSpPr>
          <p:cNvPr id="276" name="Google Shape;276;p9"/>
          <p:cNvSpPr txBox="1"/>
          <p:nvPr>
            <p:ph type="title"/>
          </p:nvPr>
        </p:nvSpPr>
        <p:spPr>
          <a:xfrm>
            <a:off x="490536" y="981771"/>
            <a:ext cx="11396664" cy="28789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B230B"/>
              </a:buClr>
              <a:buSzPts val="3500"/>
              <a:buFont typeface="Arial"/>
              <a:buNone/>
            </a:pPr>
            <a:br>
              <a:rPr b="1" lang="ro-RO" sz="3500">
                <a:solidFill>
                  <a:srgbClr val="7B230B"/>
                </a:solidFill>
                <a:latin typeface="Arial"/>
                <a:ea typeface="Arial"/>
                <a:cs typeface="Arial"/>
                <a:sym typeface="Arial"/>
              </a:rPr>
            </a:br>
            <a:br>
              <a:rPr b="1" lang="ro-RO" sz="3500">
                <a:solidFill>
                  <a:srgbClr val="7B230B"/>
                </a:solidFill>
                <a:latin typeface="Arial"/>
                <a:ea typeface="Arial"/>
                <a:cs typeface="Arial"/>
                <a:sym typeface="Arial"/>
              </a:rPr>
            </a:br>
            <a:br>
              <a:rPr b="1" lang="ro-RO" sz="4000">
                <a:solidFill>
                  <a:srgbClr val="7B230B"/>
                </a:solidFill>
                <a:latin typeface="Arial"/>
                <a:ea typeface="Arial"/>
                <a:cs typeface="Arial"/>
                <a:sym typeface="Arial"/>
              </a:rPr>
            </a:br>
            <a:endParaRPr b="1" sz="4000">
              <a:solidFill>
                <a:srgbClr val="7B230B"/>
              </a:solidFill>
              <a:latin typeface="Arial"/>
              <a:ea typeface="Arial"/>
              <a:cs typeface="Arial"/>
              <a:sym typeface="Arial"/>
            </a:endParaRPr>
          </a:p>
        </p:txBody>
      </p:sp>
      <p:sp>
        <p:nvSpPr>
          <p:cNvPr id="277" name="Google Shape;277;p9"/>
          <p:cNvSpPr/>
          <p:nvPr/>
        </p:nvSpPr>
        <p:spPr>
          <a:xfrm>
            <a:off x="180399" y="273968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78" name="Google Shape;278;p9"/>
          <p:cNvSpPr/>
          <p:nvPr/>
        </p:nvSpPr>
        <p:spPr>
          <a:xfrm>
            <a:off x="214311" y="4505325"/>
            <a:ext cx="276225" cy="276999"/>
          </a:xfrm>
          <a:prstGeom prst="flowChartConnector">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79" name="Google Shape;279;p9"/>
          <p:cNvSpPr txBox="1"/>
          <p:nvPr/>
        </p:nvSpPr>
        <p:spPr>
          <a:xfrm>
            <a:off x="986118" y="1398494"/>
            <a:ext cx="9063317" cy="9322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Turkey will be responsible for eTwinning – each partner will contribute.</a:t>
            </a:r>
            <a:endParaRPr/>
          </a:p>
          <a:p>
            <a:pPr indent="0" lvl="0" marL="0" marR="0" rtl="0" algn="l">
              <a:spcBef>
                <a:spcPts val="0"/>
              </a:spcBef>
              <a:spcAft>
                <a:spcPts val="0"/>
              </a:spcAft>
              <a:buNone/>
            </a:pPr>
            <a:r>
              <a:rPr b="1" lang="ro-RO" sz="1800">
                <a:solidFill>
                  <a:srgbClr val="7B230B"/>
                </a:solidFill>
                <a:latin typeface="Century Gothic"/>
                <a:ea typeface="Century Gothic"/>
                <a:cs typeface="Century Gothic"/>
                <a:sym typeface="Century Gothic"/>
              </a:rPr>
              <a:t>Before coming to Trabzon, at least 3 teachers from each partner school must have an eTwinning account.</a:t>
            </a:r>
            <a:endParaRPr/>
          </a:p>
        </p:txBody>
      </p:sp>
      <p:sp>
        <p:nvSpPr>
          <p:cNvPr id="280" name="Google Shape;280;p9"/>
          <p:cNvSpPr txBox="1"/>
          <p:nvPr/>
        </p:nvSpPr>
        <p:spPr>
          <a:xfrm>
            <a:off x="1084730" y="2967335"/>
            <a:ext cx="101928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u="sng">
                <a:solidFill>
                  <a:srgbClr val="315949"/>
                </a:solidFill>
                <a:latin typeface="Century Gothic"/>
                <a:ea typeface="Century Gothic"/>
                <a:cs typeface="Century Gothic"/>
                <a:sym typeface="Century Gothic"/>
                <a:hlinkClick r:id="rId4">
                  <a:extLst>
                    <a:ext uri="{A12FA001-AC4F-418D-AE19-62706E023703}">
                      <ahyp:hlinkClr val="tx"/>
                    </a:ext>
                  </a:extLst>
                </a:hlinkClick>
              </a:rPr>
              <a:t>https://school-education.ec.europa.eu/en/etwinning/projects/cultural-connections-1</a:t>
            </a:r>
            <a:endParaRPr b="1" sz="1800">
              <a:solidFill>
                <a:srgbClr val="315949"/>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1" name="Google Shape;281;p9"/>
          <p:cNvSpPr txBox="1"/>
          <p:nvPr/>
        </p:nvSpPr>
        <p:spPr>
          <a:xfrm>
            <a:off x="986118" y="3860730"/>
            <a:ext cx="1019287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Digital Materials: Creating digital training materials for teachers.</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Design: Designing project posters, brochures (2000 pieces), logos, roll-ups (1 piece), posters (1 piece), and school project boards, administrating</a:t>
            </a:r>
            <a:endParaRPr/>
          </a:p>
          <a:p>
            <a:pPr indent="0" lvl="0" marL="0" marR="0" rtl="0" algn="l">
              <a:spcBef>
                <a:spcPts val="0"/>
              </a:spcBef>
              <a:spcAft>
                <a:spcPts val="0"/>
              </a:spcAft>
              <a:buNone/>
            </a:pPr>
            <a:r>
              <a:rPr b="1" i="0" lang="ro-RO" sz="1800" u="none" strike="noStrike">
                <a:solidFill>
                  <a:srgbClr val="7B230B"/>
                </a:solidFill>
                <a:latin typeface="Century Gothic"/>
                <a:ea typeface="Century Gothic"/>
                <a:cs typeface="Century Gothic"/>
                <a:sym typeface="Century Gothic"/>
              </a:rPr>
              <a:t>Events: Planning the Erasmus Days event.</a:t>
            </a:r>
            <a:endParaRPr b="1" sz="1800">
              <a:solidFill>
                <a:srgbClr val="7B230B"/>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2025-05-10T16:01:37Z</dcterms:created>
  <dc:creator>viorica2131@gmail.com</dc:creator>
</cp:coreProperties>
</file>