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6"/>
  </p:notesMasterIdLst>
  <p:sldIdLst>
    <p:sldId id="27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12192000"/>
  <p:embeddedFontLst>
    <p:embeddedFont>
      <p:font typeface="Funnel Display" panose="020B0604020202020204" charset="0"/>
      <p:regular r:id="rId17"/>
    </p:embeddedFont>
    <p:embeddedFont>
      <p:font typeface="Funnel Sans" panose="020B0604020202020204" charset="0"/>
      <p:regular r:id="rId18"/>
    </p:embeddedFont>
    <p:embeddedFont>
      <p:font typeface="Funnel Sans Bold" panose="020B0604020202020204" charset="0"/>
      <p:regular r:id="rId19"/>
    </p:embeddedFont>
    <p:embeddedFont>
      <p:font typeface="Imprint MT Shadow" panose="04020605060303030202" pitchFamily="82" charset="0"/>
      <p:regular r:id="rId2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2912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2FD6-8999-5647-F0C5-1F06920D9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FFF1-2BDE-2754-20AB-6E386D2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6254-49E0-F339-98E4-406CD1C19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029EE-81C2-A706-3F5A-67B1B46D4F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81310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AF5EB"/>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3DA3-A628-391E-08E5-2319ACDE39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67876B-A548-58CF-57E0-D277BDAF5301}"/>
              </a:ext>
            </a:extLst>
          </p:cNvPr>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endParaRPr lang="en-US" sz="3550" dirty="0"/>
          </a:p>
        </p:txBody>
      </p:sp>
      <p:sp>
        <p:nvSpPr>
          <p:cNvPr id="4" name="Text 1">
            <a:extLst>
              <a:ext uri="{FF2B5EF4-FFF2-40B4-BE49-F238E27FC236}">
                <a16:creationId xmlns:a16="http://schemas.microsoft.com/office/drawing/2014/main" id="{FE9F0539-2C3F-A1E6-20CD-E416E716BD87}"/>
              </a:ext>
            </a:extLst>
          </p:cNvPr>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6" name="Text 3">
            <a:extLst>
              <a:ext uri="{FF2B5EF4-FFF2-40B4-BE49-F238E27FC236}">
                <a16:creationId xmlns:a16="http://schemas.microsoft.com/office/drawing/2014/main" id="{E964B0FA-8966-EAE1-FA42-014D75FF30D8}"/>
              </a:ext>
            </a:extLst>
          </p:cNvPr>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endParaRPr lang="en-US" sz="1000" dirty="0"/>
          </a:p>
        </p:txBody>
      </p:sp>
      <p:pic>
        <p:nvPicPr>
          <p:cNvPr id="14" name="Picture 13">
            <a:extLst>
              <a:ext uri="{FF2B5EF4-FFF2-40B4-BE49-F238E27FC236}">
                <a16:creationId xmlns:a16="http://schemas.microsoft.com/office/drawing/2014/main" id="{1BADE2A0-4E62-E435-118E-36F177FEE394}"/>
              </a:ext>
            </a:extLst>
          </p:cNvPr>
          <p:cNvPicPr>
            <a:picLocks noChangeAspect="1"/>
          </p:cNvPicPr>
          <p:nvPr/>
        </p:nvPicPr>
        <p:blipFill>
          <a:blip r:embed="rId3"/>
          <a:stretch>
            <a:fillRect/>
          </a:stretch>
        </p:blipFill>
        <p:spPr>
          <a:xfrm>
            <a:off x="5431902" y="392162"/>
            <a:ext cx="2508070" cy="526107"/>
          </a:xfrm>
          <a:prstGeom prst="rect">
            <a:avLst/>
          </a:prstGeom>
        </p:spPr>
      </p:pic>
      <p:pic>
        <p:nvPicPr>
          <p:cNvPr id="16" name="Picture 15">
            <a:extLst>
              <a:ext uri="{FF2B5EF4-FFF2-40B4-BE49-F238E27FC236}">
                <a16:creationId xmlns:a16="http://schemas.microsoft.com/office/drawing/2014/main" id="{CBB63DD4-656D-CF0A-5AF1-C678BF00F5EE}"/>
              </a:ext>
            </a:extLst>
          </p:cNvPr>
          <p:cNvPicPr>
            <a:picLocks noChangeAspect="1"/>
          </p:cNvPicPr>
          <p:nvPr/>
        </p:nvPicPr>
        <p:blipFill>
          <a:blip r:embed="rId4"/>
          <a:stretch>
            <a:fillRect/>
          </a:stretch>
        </p:blipFill>
        <p:spPr>
          <a:xfrm>
            <a:off x="0" y="0"/>
            <a:ext cx="4572001" cy="6858000"/>
          </a:xfrm>
          <a:prstGeom prst="rect">
            <a:avLst/>
          </a:prstGeom>
        </p:spPr>
      </p:pic>
      <p:pic>
        <p:nvPicPr>
          <p:cNvPr id="18" name="Picture 17">
            <a:extLst>
              <a:ext uri="{FF2B5EF4-FFF2-40B4-BE49-F238E27FC236}">
                <a16:creationId xmlns:a16="http://schemas.microsoft.com/office/drawing/2014/main" id="{C76AEC15-DF8A-789C-4E06-6F00CFBB37E3}"/>
              </a:ext>
            </a:extLst>
          </p:cNvPr>
          <p:cNvPicPr>
            <a:picLocks noChangeAspect="1"/>
          </p:cNvPicPr>
          <p:nvPr/>
        </p:nvPicPr>
        <p:blipFill>
          <a:blip r:embed="rId5"/>
          <a:stretch>
            <a:fillRect/>
          </a:stretch>
        </p:blipFill>
        <p:spPr>
          <a:xfrm>
            <a:off x="11058044" y="147787"/>
            <a:ext cx="944962" cy="2078916"/>
          </a:xfrm>
          <a:prstGeom prst="rect">
            <a:avLst/>
          </a:prstGeom>
        </p:spPr>
      </p:pic>
      <p:sp>
        <p:nvSpPr>
          <p:cNvPr id="20" name="TextBox 19">
            <a:extLst>
              <a:ext uri="{FF2B5EF4-FFF2-40B4-BE49-F238E27FC236}">
                <a16:creationId xmlns:a16="http://schemas.microsoft.com/office/drawing/2014/main" id="{ABB3D9BA-05DD-D9F2-0726-F8E90309C8AE}"/>
              </a:ext>
            </a:extLst>
          </p:cNvPr>
          <p:cNvSpPr txBox="1"/>
          <p:nvPr/>
        </p:nvSpPr>
        <p:spPr>
          <a:xfrm>
            <a:off x="5033740" y="1632997"/>
            <a:ext cx="6098458" cy="3400996"/>
          </a:xfrm>
          <a:prstGeom prst="rect">
            <a:avLst/>
          </a:prstGeom>
          <a:noFill/>
        </p:spPr>
        <p:txBody>
          <a:bodyPr wrap="square">
            <a:spAutoFit/>
          </a:bodyPr>
          <a:lstStyle/>
          <a:p>
            <a:pPr marL="0" indent="0" algn="ctr">
              <a:lnSpc>
                <a:spcPts val="5300"/>
              </a:lnSpc>
              <a:buNone/>
            </a:pPr>
            <a:r>
              <a:rPr lang="en-US" sz="2400" b="1" dirty="0">
                <a:solidFill>
                  <a:schemeClr val="tx2"/>
                </a:solidFill>
                <a:latin typeface="Imprint MT Shadow" panose="04020605060303030202" pitchFamily="82" charset="0"/>
              </a:rPr>
              <a:t>Sport </a:t>
            </a:r>
            <a:r>
              <a:rPr lang="en-US" sz="2400" b="1" dirty="0" err="1">
                <a:solidFill>
                  <a:schemeClr val="tx2"/>
                </a:solidFill>
                <a:latin typeface="Imprint MT Shadow" panose="04020605060303030202" pitchFamily="82" charset="0"/>
              </a:rPr>
              <a:t>și</a:t>
            </a:r>
            <a:r>
              <a:rPr lang="en-US" sz="2400" b="1" dirty="0">
                <a:solidFill>
                  <a:schemeClr val="tx2"/>
                </a:solidFill>
                <a:latin typeface="Imprint MT Shadow" panose="04020605060303030202" pitchFamily="82" charset="0"/>
              </a:rPr>
              <a:t> wellbeing</a:t>
            </a:r>
          </a:p>
          <a:p>
            <a:pPr marL="0" indent="0" algn="ctr">
              <a:lnSpc>
                <a:spcPts val="5300"/>
              </a:lnSpc>
              <a:buNone/>
            </a:pPr>
            <a:r>
              <a:rPr lang="en-US" sz="2400" b="1" dirty="0" err="1">
                <a:solidFill>
                  <a:schemeClr val="tx2"/>
                </a:solidFill>
                <a:latin typeface="Imprint MT Shadow" panose="04020605060303030202" pitchFamily="82" charset="0"/>
              </a:rPr>
              <a:t>incluziune</a:t>
            </a:r>
            <a:r>
              <a:rPr lang="en-US" sz="2400" b="1" dirty="0">
                <a:solidFill>
                  <a:schemeClr val="tx2"/>
                </a:solidFill>
                <a:latin typeface="Imprint MT Shadow" panose="04020605060303030202" pitchFamily="82" charset="0"/>
              </a:rPr>
              <a:t> </a:t>
            </a:r>
            <a:r>
              <a:rPr lang="en-US" sz="2400" b="1" dirty="0" err="1">
                <a:solidFill>
                  <a:schemeClr val="tx2"/>
                </a:solidFill>
                <a:latin typeface="Imprint MT Shadow" panose="04020605060303030202" pitchFamily="82" charset="0"/>
              </a:rPr>
              <a:t>socială</a:t>
            </a:r>
            <a:r>
              <a:rPr lang="en-US" sz="2400" b="1" dirty="0">
                <a:solidFill>
                  <a:schemeClr val="tx2"/>
                </a:solidFill>
                <a:latin typeface="Imprint MT Shadow" panose="04020605060303030202" pitchFamily="82" charset="0"/>
              </a:rPr>
              <a:t> </a:t>
            </a:r>
            <a:r>
              <a:rPr lang="en-US" sz="2400" b="1" dirty="0" err="1">
                <a:solidFill>
                  <a:schemeClr val="tx2"/>
                </a:solidFill>
                <a:latin typeface="Imprint MT Shadow" panose="04020605060303030202" pitchFamily="82" charset="0"/>
              </a:rPr>
              <a:t>printr</a:t>
            </a:r>
            <a:r>
              <a:rPr lang="en-US" sz="2400" b="1" dirty="0">
                <a:solidFill>
                  <a:schemeClr val="tx2"/>
                </a:solidFill>
                <a:latin typeface="Imprint MT Shadow" panose="04020605060303030202" pitchFamily="82" charset="0"/>
              </a:rPr>
              <a:t>-un sport </a:t>
            </a:r>
            <a:r>
              <a:rPr lang="en-US" sz="2400" b="1" dirty="0" err="1">
                <a:solidFill>
                  <a:schemeClr val="tx2"/>
                </a:solidFill>
                <a:latin typeface="Imprint MT Shadow" panose="04020605060303030202" pitchFamily="82" charset="0"/>
              </a:rPr>
              <a:t>nobil</a:t>
            </a:r>
            <a:r>
              <a:rPr lang="en-US" sz="2400" b="1" dirty="0">
                <a:solidFill>
                  <a:schemeClr val="tx2"/>
                </a:solidFill>
                <a:latin typeface="Imprint MT Shadow" panose="04020605060303030202" pitchFamily="82" charset="0"/>
              </a:rPr>
              <a:t>: </a:t>
            </a:r>
            <a:r>
              <a:rPr lang="en-US" sz="2400" b="1" dirty="0" err="1">
                <a:solidFill>
                  <a:schemeClr val="tx2"/>
                </a:solidFill>
                <a:latin typeface="Imprint MT Shadow" panose="04020605060303030202" pitchFamily="82" charset="0"/>
              </a:rPr>
              <a:t>golful</a:t>
            </a:r>
            <a:endParaRPr lang="en-US" sz="2400" b="1" dirty="0">
              <a:solidFill>
                <a:schemeClr val="tx2"/>
              </a:solidFill>
              <a:latin typeface="Imprint MT Shadow" panose="04020605060303030202" pitchFamily="82" charset="0"/>
            </a:endParaRPr>
          </a:p>
          <a:p>
            <a:pPr marL="0" indent="0" algn="ctr">
              <a:lnSpc>
                <a:spcPts val="5300"/>
              </a:lnSpc>
              <a:buNone/>
            </a:pPr>
            <a:r>
              <a:rPr lang="en-US" sz="2400" b="1" dirty="0">
                <a:solidFill>
                  <a:schemeClr val="tx2"/>
                </a:solidFill>
                <a:latin typeface="Imprint MT Shadow" panose="04020605060303030202" pitchFamily="82" charset="0"/>
              </a:rPr>
              <a:t>Nr. de ref. </a:t>
            </a:r>
          </a:p>
          <a:p>
            <a:pPr marL="0" indent="0" algn="ctr">
              <a:lnSpc>
                <a:spcPts val="5300"/>
              </a:lnSpc>
              <a:buNone/>
            </a:pPr>
            <a:r>
              <a:rPr lang="en-US" sz="2400" b="1" dirty="0">
                <a:solidFill>
                  <a:schemeClr val="tx2"/>
                </a:solidFill>
                <a:latin typeface="Imprint MT Shadow" panose="04020605060303030202" pitchFamily="82" charset="0"/>
              </a:rPr>
              <a:t>2024-2-RO01-KA182-SPO-000272991</a:t>
            </a:r>
            <a:endParaRPr lang="en-US" sz="2800" b="1" dirty="0">
              <a:solidFill>
                <a:schemeClr val="tx2"/>
              </a:solidFill>
              <a:latin typeface="Imprint MT Shadow" panose="04020605060303030202" pitchFamily="82" charset="0"/>
            </a:endParaRPr>
          </a:p>
        </p:txBody>
      </p:sp>
      <p:sp>
        <p:nvSpPr>
          <p:cNvPr id="22" name="TextBox 21">
            <a:extLst>
              <a:ext uri="{FF2B5EF4-FFF2-40B4-BE49-F238E27FC236}">
                <a16:creationId xmlns:a16="http://schemas.microsoft.com/office/drawing/2014/main" id="{CE0470DF-B2BC-5A7F-DB93-DD93721FA5F4}"/>
              </a:ext>
            </a:extLst>
          </p:cNvPr>
          <p:cNvSpPr txBox="1"/>
          <p:nvPr/>
        </p:nvSpPr>
        <p:spPr>
          <a:xfrm>
            <a:off x="5432067" y="5483980"/>
            <a:ext cx="6098458" cy="1200329"/>
          </a:xfrm>
          <a:prstGeom prst="rect">
            <a:avLst/>
          </a:prstGeom>
          <a:noFill/>
        </p:spPr>
        <p:txBody>
          <a:bodyPr wrap="square">
            <a:spAutoFit/>
          </a:bodyPr>
          <a:lstStyle/>
          <a:p>
            <a:r>
              <a:rPr lang="ro-RO" sz="1200" dirty="0">
                <a:solidFill>
                  <a:schemeClr val="accent2"/>
                </a:solidFill>
              </a:rPr>
              <a:t>DISCLAIMER</a:t>
            </a:r>
          </a:p>
          <a:p>
            <a:endParaRPr lang="ro-RO" sz="1200" dirty="0">
              <a:solidFill>
                <a:schemeClr val="accent2"/>
              </a:solidFill>
            </a:endParaRPr>
          </a:p>
          <a:p>
            <a:r>
              <a:rPr lang="ro-RO" sz="1200" dirty="0">
                <a:solidFill>
                  <a:schemeClr val="accent2"/>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8" name="Picture 7">
            <a:extLst>
              <a:ext uri="{FF2B5EF4-FFF2-40B4-BE49-F238E27FC236}">
                <a16:creationId xmlns:a16="http://schemas.microsoft.com/office/drawing/2014/main" id="{377889A5-9ABB-5738-EDF9-07781BC55A1C}"/>
              </a:ext>
            </a:extLst>
          </p:cNvPr>
          <p:cNvPicPr>
            <a:picLocks noChangeAspect="1"/>
          </p:cNvPicPr>
          <p:nvPr/>
        </p:nvPicPr>
        <p:blipFill>
          <a:blip r:embed="rId6"/>
          <a:stretch>
            <a:fillRect/>
          </a:stretch>
        </p:blipFill>
        <p:spPr>
          <a:xfrm>
            <a:off x="11141326" y="1977396"/>
            <a:ext cx="905221" cy="1652952"/>
          </a:xfrm>
          <a:prstGeom prst="rect">
            <a:avLst/>
          </a:prstGeom>
        </p:spPr>
      </p:pic>
    </p:spTree>
    <p:extLst>
      <p:ext uri="{BB962C8B-B14F-4D97-AF65-F5344CB8AC3E}">
        <p14:creationId xmlns:p14="http://schemas.microsoft.com/office/powerpoint/2010/main" val="412781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619809" y="0"/>
            <a:ext cx="4571886" cy="6858000"/>
          </a:xfrm>
          <a:prstGeom prst="rect">
            <a:avLst/>
          </a:prstGeom>
          <a:solidFill>
            <a:srgbClr val="FAF5EB"/>
          </a:solidFill>
          <a:ln/>
        </p:spPr>
      </p:sp>
      <p:pic>
        <p:nvPicPr>
          <p:cNvPr id="3" name="Image 0" descr="preencoded.png"/>
          <p:cNvPicPr>
            <a:picLocks noChangeAspect="1"/>
          </p:cNvPicPr>
          <p:nvPr/>
        </p:nvPicPr>
        <p:blipFill>
          <a:blip r:embed="rId3"/>
          <a:stretch>
            <a:fillRect/>
          </a:stretch>
        </p:blipFill>
        <p:spPr>
          <a:xfrm>
            <a:off x="7707020" y="497284"/>
            <a:ext cx="4397463" cy="5863431"/>
          </a:xfrm>
          <a:prstGeom prst="rect">
            <a:avLst/>
          </a:prstGeom>
        </p:spPr>
      </p:pic>
      <p:sp>
        <p:nvSpPr>
          <p:cNvPr id="4" name="Text 1"/>
          <p:cNvSpPr/>
          <p:nvPr/>
        </p:nvSpPr>
        <p:spPr>
          <a:xfrm>
            <a:off x="698086" y="2414488"/>
            <a:ext cx="6223638" cy="1026517"/>
          </a:xfrm>
          <a:prstGeom prst="rect">
            <a:avLst/>
          </a:prstGeom>
          <a:noFill/>
          <a:ln/>
        </p:spPr>
        <p:txBody>
          <a:bodyPr wrap="square" lIns="0" tIns="0" rIns="0" bIns="0" rtlCol="0" anchor="t">
            <a:normAutofit/>
          </a:bodyPr>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Ghidul Debutantului: Tehnici, Reguli și Etichetă</a:t>
            </a:r>
            <a:endParaRPr lang="en-US" sz="3200" dirty="0"/>
          </a:p>
        </p:txBody>
      </p:sp>
      <p:sp>
        <p:nvSpPr>
          <p:cNvPr id="5" name="Text 2"/>
          <p:cNvSpPr/>
          <p:nvPr/>
        </p:nvSpPr>
        <p:spPr>
          <a:xfrm>
            <a:off x="698086" y="3702745"/>
            <a:ext cx="6833223" cy="279202"/>
          </a:xfrm>
          <a:prstGeom prst="rect">
            <a:avLst/>
          </a:prstGeom>
          <a:noFill/>
          <a:ln/>
        </p:spPr>
        <p:txBody>
          <a:bodyPr wrap="none" lIns="0" tIns="0" rIns="0" bIns="0" rtlCol="0" anchor="t"/>
          <a:lstStyle/>
          <a:p>
            <a:pPr marL="0" indent="0" algn="l">
              <a:lnSpc>
                <a:spcPct val="133000"/>
              </a:lnSpc>
              <a:buNone/>
            </a:pPr>
            <a:r>
              <a:rPr lang="en-US" sz="1350" i="1" kern="0" spc="-27" dirty="0">
                <a:solidFill>
                  <a:srgbClr val="2B3541"/>
                </a:solidFill>
                <a:latin typeface="Funnel Sans" pitchFamily="34" charset="0"/>
                <a:ea typeface="Funnel Sans" pitchFamily="34" charset="-122"/>
                <a:cs typeface="Funnel Sans" pitchFamily="34" charset="-120"/>
              </a:rPr>
              <a:t>Albatross Golf Club — Un teren pentru fiecare destin</a:t>
            </a:r>
            <a:endParaRPr lang="en-US" sz="1350" dirty="0"/>
          </a:p>
        </p:txBody>
      </p:sp>
      <p:sp>
        <p:nvSpPr>
          <p:cNvPr id="6" name="Shape 3"/>
          <p:cNvSpPr/>
          <p:nvPr/>
        </p:nvSpPr>
        <p:spPr>
          <a:xfrm>
            <a:off x="698086" y="4178300"/>
            <a:ext cx="1608593" cy="265113"/>
          </a:xfrm>
          <a:prstGeom prst="roundRect">
            <a:avLst>
              <a:gd name="adj" fmla="val 22121"/>
            </a:avLst>
          </a:prstGeom>
          <a:noFill/>
          <a:ln w="6350">
            <a:solidFill>
              <a:srgbClr val="3371A5"/>
            </a:solidFill>
            <a:prstDash val="solid"/>
          </a:ln>
        </p:spPr>
      </p:sp>
      <p:sp>
        <p:nvSpPr>
          <p:cNvPr id="7" name="Text 4"/>
          <p:cNvSpPr/>
          <p:nvPr/>
        </p:nvSpPr>
        <p:spPr>
          <a:xfrm>
            <a:off x="802759" y="4230588"/>
            <a:ext cx="2008832" cy="160536"/>
          </a:xfrm>
          <a:prstGeom prst="rect">
            <a:avLst/>
          </a:prstGeom>
          <a:noFill/>
          <a:ln/>
        </p:spPr>
        <p:txBody>
          <a:bodyPr wrap="none" lIns="0" tIns="0" rIns="0" bIns="0" rtlCol="0" anchor="t"/>
          <a:lstStyle/>
          <a:p>
            <a:pPr marL="0" indent="0" algn="l">
              <a:lnSpc>
                <a:spcPct val="96000"/>
              </a:lnSpc>
              <a:buNone/>
            </a:pPr>
            <a:r>
              <a:rPr lang="en-US" sz="1050" kern="0" spc="-27" dirty="0">
                <a:solidFill>
                  <a:srgbClr val="3371A5"/>
                </a:solidFill>
                <a:latin typeface="Funnel Sans" pitchFamily="34" charset="0"/>
                <a:ea typeface="Funnel Sans" pitchFamily="34" charset="-122"/>
                <a:cs typeface="Funnel Sans" pitchFamily="34" charset="-120"/>
              </a:rPr>
              <a:t>PENTRU JUCĂTORI NOI</a:t>
            </a:r>
            <a:endParaRPr lang="en-US" sz="1050" dirty="0"/>
          </a:p>
        </p:txBody>
      </p:sp>
      <p:sp>
        <p:nvSpPr>
          <p:cNvPr id="8" name="Shape 5"/>
          <p:cNvSpPr/>
          <p:nvPr/>
        </p:nvSpPr>
        <p:spPr>
          <a:xfrm>
            <a:off x="2393890" y="4178300"/>
            <a:ext cx="1166982" cy="265113"/>
          </a:xfrm>
          <a:prstGeom prst="roundRect">
            <a:avLst>
              <a:gd name="adj" fmla="val 22121"/>
            </a:avLst>
          </a:prstGeom>
          <a:noFill/>
          <a:ln w="6350">
            <a:solidFill>
              <a:srgbClr val="3371A5"/>
            </a:solidFill>
            <a:prstDash val="solid"/>
          </a:ln>
        </p:spPr>
      </p:sp>
      <p:sp>
        <p:nvSpPr>
          <p:cNvPr id="9" name="Text 6"/>
          <p:cNvSpPr/>
          <p:nvPr/>
        </p:nvSpPr>
        <p:spPr>
          <a:xfrm>
            <a:off x="2498563" y="4230588"/>
            <a:ext cx="1567220" cy="160536"/>
          </a:xfrm>
          <a:prstGeom prst="rect">
            <a:avLst/>
          </a:prstGeom>
          <a:noFill/>
          <a:ln/>
        </p:spPr>
        <p:txBody>
          <a:bodyPr wrap="none" lIns="0" tIns="0" rIns="0" bIns="0" rtlCol="0" anchor="t"/>
          <a:lstStyle/>
          <a:p>
            <a:pPr marL="0" indent="0" algn="l">
              <a:lnSpc>
                <a:spcPct val="96000"/>
              </a:lnSpc>
              <a:buNone/>
            </a:pPr>
            <a:r>
              <a:rPr lang="en-US" sz="1050" kern="0" spc="-27" dirty="0">
                <a:solidFill>
                  <a:srgbClr val="3371A5"/>
                </a:solidFill>
                <a:latin typeface="Funnel Sans" pitchFamily="34" charset="0"/>
                <a:ea typeface="Funnel Sans" pitchFamily="34" charset="-122"/>
                <a:cs typeface="Funnel Sans" pitchFamily="34" charset="-120"/>
              </a:rPr>
              <a:t>GHID COMPLET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98086" y="1239341"/>
            <a:ext cx="10795524"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051D3A"/>
                </a:solidFill>
                <a:latin typeface="Funnel Display" pitchFamily="34" charset="0"/>
                <a:ea typeface="Funnel Display" pitchFamily="34" charset="-122"/>
                <a:cs typeface="Funnel Display" pitchFamily="34" charset="-120"/>
              </a:rPr>
              <a:t>Cuprins</a:t>
            </a:r>
            <a:endParaRPr lang="en-US" sz="1600" dirty="0"/>
          </a:p>
        </p:txBody>
      </p:sp>
      <p:sp>
        <p:nvSpPr>
          <p:cNvPr id="3" name="Text 1"/>
          <p:cNvSpPr/>
          <p:nvPr/>
        </p:nvSpPr>
        <p:spPr>
          <a:xfrm>
            <a:off x="698086" y="1565771"/>
            <a:ext cx="10795524" cy="513259"/>
          </a:xfrm>
          <a:prstGeom prst="rect">
            <a:avLst/>
          </a:prstGeom>
          <a:noFill/>
          <a:ln/>
        </p:spPr>
        <p:txBody>
          <a:bodyPr wrap="none" lIns="0" tIns="0" rIns="0" bIns="0" rtlCol="0" anchor="t"/>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Ce vei descoperi în acest ghid</a:t>
            </a:r>
            <a:endParaRPr lang="en-US" sz="3200" dirty="0"/>
          </a:p>
        </p:txBody>
      </p:sp>
      <p:sp>
        <p:nvSpPr>
          <p:cNvPr id="4" name="Text 2"/>
          <p:cNvSpPr/>
          <p:nvPr/>
        </p:nvSpPr>
        <p:spPr>
          <a:xfrm>
            <a:off x="698086" y="2340769"/>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Fie că ești la prima ta vizită pe teren sau că abia ai decis să îți încerci norocul cu crosa în mână, acest ghid a fost creat special pentru tine. Parcurgând aceste capitole, vei înțelege rapid tot ce ai nevoie pentru a te simți pregătit și încrezător.</a:t>
            </a:r>
            <a:endParaRPr lang="en-US" sz="1350" dirty="0"/>
          </a:p>
        </p:txBody>
      </p:sp>
      <p:sp>
        <p:nvSpPr>
          <p:cNvPr id="5" name="Text 3"/>
          <p:cNvSpPr/>
          <p:nvPr/>
        </p:nvSpPr>
        <p:spPr>
          <a:xfrm>
            <a:off x="698086" y="3095526"/>
            <a:ext cx="349043" cy="218182"/>
          </a:xfrm>
          <a:prstGeom prst="rect">
            <a:avLst/>
          </a:prstGeom>
          <a:noFill/>
          <a:ln/>
        </p:spPr>
        <p:txBody>
          <a:bodyPr wrap="none" lIns="0" tIns="0" rIns="0" bIns="0" rtlCol="0" anchor="ctr"/>
          <a:lstStyle/>
          <a:p>
            <a:pPr marL="0" indent="0" algn="l">
              <a:lnSpc>
                <a:spcPct val="100000"/>
              </a:lnSpc>
              <a:buNone/>
            </a:pPr>
            <a:r>
              <a:rPr lang="en-US" sz="1350" kern="0" spc="-27" dirty="0">
                <a:solidFill>
                  <a:srgbClr val="2B3541"/>
                </a:solidFill>
                <a:latin typeface="Funnel Display Light" pitchFamily="34" charset="0"/>
                <a:ea typeface="Funnel Display Light" pitchFamily="34" charset="-122"/>
                <a:cs typeface="Funnel Display Light" pitchFamily="34" charset="-120"/>
              </a:rPr>
              <a:t>01</a:t>
            </a:r>
            <a:endParaRPr lang="en-US" sz="1350" dirty="0"/>
          </a:p>
        </p:txBody>
      </p:sp>
      <p:sp>
        <p:nvSpPr>
          <p:cNvPr id="6" name="Shape 4"/>
          <p:cNvSpPr/>
          <p:nvPr/>
        </p:nvSpPr>
        <p:spPr>
          <a:xfrm>
            <a:off x="698086" y="3373041"/>
            <a:ext cx="5310452" cy="19050"/>
          </a:xfrm>
          <a:prstGeom prst="rect">
            <a:avLst/>
          </a:prstGeom>
          <a:solidFill>
            <a:srgbClr val="3371A5"/>
          </a:solidFill>
          <a:ln/>
        </p:spPr>
      </p:sp>
      <p:sp>
        <p:nvSpPr>
          <p:cNvPr id="7" name="Text 5"/>
          <p:cNvSpPr/>
          <p:nvPr/>
        </p:nvSpPr>
        <p:spPr>
          <a:xfrm>
            <a:off x="698086" y="3498354"/>
            <a:ext cx="5310452"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Tehnicile de Bază</a:t>
            </a:r>
            <a:endParaRPr lang="en-US" sz="1600" dirty="0"/>
          </a:p>
        </p:txBody>
      </p:sp>
      <p:sp>
        <p:nvSpPr>
          <p:cNvPr id="8" name="Text 6"/>
          <p:cNvSpPr/>
          <p:nvPr/>
        </p:nvSpPr>
        <p:spPr>
          <a:xfrm>
            <a:off x="698086" y="3859709"/>
            <a:ext cx="5310452" cy="279202"/>
          </a:xfrm>
          <a:prstGeom prst="rect">
            <a:avLst/>
          </a:prstGeom>
          <a:noFill/>
          <a:ln/>
        </p:spPr>
        <p:txBody>
          <a:bodyPr wrap="none" lIns="0" tIns="0" rIns="0" bIns="0" rtlCol="0" anchor="t"/>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Priza, postura și swingul — fundamentele oricărei lovituri bune.</a:t>
            </a:r>
            <a:endParaRPr lang="en-US" sz="1350" dirty="0"/>
          </a:p>
        </p:txBody>
      </p:sp>
      <p:sp>
        <p:nvSpPr>
          <p:cNvPr id="9" name="Text 7"/>
          <p:cNvSpPr/>
          <p:nvPr/>
        </p:nvSpPr>
        <p:spPr>
          <a:xfrm>
            <a:off x="6183059" y="3095526"/>
            <a:ext cx="349043" cy="218182"/>
          </a:xfrm>
          <a:prstGeom prst="rect">
            <a:avLst/>
          </a:prstGeom>
          <a:noFill/>
          <a:ln/>
        </p:spPr>
        <p:txBody>
          <a:bodyPr wrap="none" lIns="0" tIns="0" rIns="0" bIns="0" rtlCol="0" anchor="ctr"/>
          <a:lstStyle/>
          <a:p>
            <a:pPr marL="0" indent="0" algn="l">
              <a:lnSpc>
                <a:spcPct val="100000"/>
              </a:lnSpc>
              <a:buNone/>
            </a:pPr>
            <a:r>
              <a:rPr lang="en-US" sz="1350" kern="0" spc="-27" dirty="0">
                <a:solidFill>
                  <a:srgbClr val="2B3541"/>
                </a:solidFill>
                <a:latin typeface="Funnel Display Light" pitchFamily="34" charset="0"/>
                <a:ea typeface="Funnel Display Light" pitchFamily="34" charset="-122"/>
                <a:cs typeface="Funnel Display Light" pitchFamily="34" charset="-120"/>
              </a:rPr>
              <a:t>02</a:t>
            </a:r>
            <a:endParaRPr lang="en-US" sz="1350" dirty="0"/>
          </a:p>
        </p:txBody>
      </p:sp>
      <p:sp>
        <p:nvSpPr>
          <p:cNvPr id="10" name="Shape 8"/>
          <p:cNvSpPr/>
          <p:nvPr/>
        </p:nvSpPr>
        <p:spPr>
          <a:xfrm>
            <a:off x="6183059" y="3373041"/>
            <a:ext cx="5310551" cy="19050"/>
          </a:xfrm>
          <a:prstGeom prst="rect">
            <a:avLst/>
          </a:prstGeom>
          <a:solidFill>
            <a:srgbClr val="3371A5"/>
          </a:solidFill>
          <a:ln/>
        </p:spPr>
      </p:sp>
      <p:sp>
        <p:nvSpPr>
          <p:cNvPr id="11" name="Text 9"/>
          <p:cNvSpPr/>
          <p:nvPr/>
        </p:nvSpPr>
        <p:spPr>
          <a:xfrm>
            <a:off x="6183059" y="3498354"/>
            <a:ext cx="5310551"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Regulile Jocului</a:t>
            </a:r>
            <a:endParaRPr lang="en-US" sz="1600" dirty="0"/>
          </a:p>
        </p:txBody>
      </p:sp>
      <p:sp>
        <p:nvSpPr>
          <p:cNvPr id="12" name="Text 10"/>
          <p:cNvSpPr/>
          <p:nvPr/>
        </p:nvSpPr>
        <p:spPr>
          <a:xfrm>
            <a:off x="6183059" y="3859709"/>
            <a:ext cx="5310551" cy="279202"/>
          </a:xfrm>
          <a:prstGeom prst="rect">
            <a:avLst/>
          </a:prstGeom>
          <a:noFill/>
          <a:ln/>
        </p:spPr>
        <p:txBody>
          <a:bodyPr wrap="none" lIns="0" tIns="0" rIns="0" bIns="0" rtlCol="0" anchor="t"/>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Simplificat și accesibil — tot ce trebuie să știi pe teren.</a:t>
            </a:r>
            <a:endParaRPr lang="en-US" sz="1350" dirty="0"/>
          </a:p>
        </p:txBody>
      </p:sp>
      <p:sp>
        <p:nvSpPr>
          <p:cNvPr id="13" name="Text 11"/>
          <p:cNvSpPr/>
          <p:nvPr/>
        </p:nvSpPr>
        <p:spPr>
          <a:xfrm>
            <a:off x="698086" y="4444305"/>
            <a:ext cx="349043" cy="218182"/>
          </a:xfrm>
          <a:prstGeom prst="rect">
            <a:avLst/>
          </a:prstGeom>
          <a:noFill/>
          <a:ln/>
        </p:spPr>
        <p:txBody>
          <a:bodyPr wrap="none" lIns="0" tIns="0" rIns="0" bIns="0" rtlCol="0" anchor="ctr"/>
          <a:lstStyle/>
          <a:p>
            <a:pPr marL="0" indent="0" algn="l">
              <a:lnSpc>
                <a:spcPct val="100000"/>
              </a:lnSpc>
              <a:buNone/>
            </a:pPr>
            <a:r>
              <a:rPr lang="en-US" sz="1350" kern="0" spc="-27" dirty="0">
                <a:solidFill>
                  <a:srgbClr val="2B3541"/>
                </a:solidFill>
                <a:latin typeface="Funnel Display Light" pitchFamily="34" charset="0"/>
                <a:ea typeface="Funnel Display Light" pitchFamily="34" charset="-122"/>
                <a:cs typeface="Funnel Display Light" pitchFamily="34" charset="-120"/>
              </a:rPr>
              <a:t>03</a:t>
            </a:r>
            <a:endParaRPr lang="en-US" sz="1350" dirty="0"/>
          </a:p>
        </p:txBody>
      </p:sp>
      <p:sp>
        <p:nvSpPr>
          <p:cNvPr id="14" name="Shape 12"/>
          <p:cNvSpPr/>
          <p:nvPr/>
        </p:nvSpPr>
        <p:spPr>
          <a:xfrm>
            <a:off x="698086" y="4721820"/>
            <a:ext cx="5310452" cy="19050"/>
          </a:xfrm>
          <a:prstGeom prst="rect">
            <a:avLst/>
          </a:prstGeom>
          <a:solidFill>
            <a:srgbClr val="3371A5"/>
          </a:solidFill>
          <a:ln/>
        </p:spPr>
      </p:sp>
      <p:sp>
        <p:nvSpPr>
          <p:cNvPr id="15" name="Text 13"/>
          <p:cNvSpPr/>
          <p:nvPr/>
        </p:nvSpPr>
        <p:spPr>
          <a:xfrm>
            <a:off x="698086" y="4847134"/>
            <a:ext cx="5310452"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Eticheta în Golf</a:t>
            </a:r>
            <a:endParaRPr lang="en-US" sz="1600" dirty="0"/>
          </a:p>
        </p:txBody>
      </p:sp>
      <p:sp>
        <p:nvSpPr>
          <p:cNvPr id="16" name="Text 14"/>
          <p:cNvSpPr/>
          <p:nvPr/>
        </p:nvSpPr>
        <p:spPr>
          <a:xfrm>
            <a:off x="698086" y="5208488"/>
            <a:ext cx="5310452" cy="279202"/>
          </a:xfrm>
          <a:prstGeom prst="rect">
            <a:avLst/>
          </a:prstGeom>
          <a:noFill/>
          <a:ln/>
        </p:spPr>
        <p:txBody>
          <a:bodyPr wrap="none" lIns="0" tIns="0" rIns="0" bIns="0" rtlCol="0" anchor="t"/>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Respectul față de colegi, teren și spiritul sportului.</a:t>
            </a:r>
            <a:endParaRPr lang="en-US" sz="1350" dirty="0"/>
          </a:p>
        </p:txBody>
      </p:sp>
      <p:sp>
        <p:nvSpPr>
          <p:cNvPr id="17" name="Text 15"/>
          <p:cNvSpPr/>
          <p:nvPr/>
        </p:nvSpPr>
        <p:spPr>
          <a:xfrm>
            <a:off x="6183059" y="4444305"/>
            <a:ext cx="349043" cy="218182"/>
          </a:xfrm>
          <a:prstGeom prst="rect">
            <a:avLst/>
          </a:prstGeom>
          <a:noFill/>
          <a:ln/>
        </p:spPr>
        <p:txBody>
          <a:bodyPr wrap="none" lIns="0" tIns="0" rIns="0" bIns="0" rtlCol="0" anchor="ctr"/>
          <a:lstStyle/>
          <a:p>
            <a:pPr marL="0" indent="0" algn="l">
              <a:lnSpc>
                <a:spcPct val="100000"/>
              </a:lnSpc>
              <a:buNone/>
            </a:pPr>
            <a:r>
              <a:rPr lang="en-US" sz="1350" kern="0" spc="-27" dirty="0">
                <a:solidFill>
                  <a:srgbClr val="2B3541"/>
                </a:solidFill>
                <a:latin typeface="Funnel Display Light" pitchFamily="34" charset="0"/>
                <a:ea typeface="Funnel Display Light" pitchFamily="34" charset="-122"/>
                <a:cs typeface="Funnel Display Light" pitchFamily="34" charset="-120"/>
              </a:rPr>
              <a:t>04</a:t>
            </a:r>
            <a:endParaRPr lang="en-US" sz="1350" dirty="0"/>
          </a:p>
        </p:txBody>
      </p:sp>
      <p:sp>
        <p:nvSpPr>
          <p:cNvPr id="18" name="Shape 16"/>
          <p:cNvSpPr/>
          <p:nvPr/>
        </p:nvSpPr>
        <p:spPr>
          <a:xfrm>
            <a:off x="6183059" y="4721820"/>
            <a:ext cx="5310551" cy="19050"/>
          </a:xfrm>
          <a:prstGeom prst="rect">
            <a:avLst/>
          </a:prstGeom>
          <a:solidFill>
            <a:srgbClr val="3371A5"/>
          </a:solidFill>
          <a:ln/>
        </p:spPr>
      </p:sp>
      <p:sp>
        <p:nvSpPr>
          <p:cNvPr id="19" name="Text 17"/>
          <p:cNvSpPr/>
          <p:nvPr/>
        </p:nvSpPr>
        <p:spPr>
          <a:xfrm>
            <a:off x="6183059" y="4847134"/>
            <a:ext cx="5310551"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Wellbeing &amp; Incluziune</a:t>
            </a:r>
            <a:endParaRPr lang="en-US" sz="1600" dirty="0"/>
          </a:p>
        </p:txBody>
      </p:sp>
      <p:sp>
        <p:nvSpPr>
          <p:cNvPr id="20" name="Text 18"/>
          <p:cNvSpPr/>
          <p:nvPr/>
        </p:nvSpPr>
        <p:spPr>
          <a:xfrm>
            <a:off x="6183059" y="5208488"/>
            <a:ext cx="5310551" cy="279202"/>
          </a:xfrm>
          <a:prstGeom prst="rect">
            <a:avLst/>
          </a:prstGeom>
          <a:noFill/>
          <a:ln/>
        </p:spPr>
        <p:txBody>
          <a:bodyPr wrap="none" lIns="0" tIns="0" rIns="0" bIns="0" rtlCol="0" anchor="t"/>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Programele Albatross care te fac să te simți binevenit.</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7619809" y="0"/>
            <a:ext cx="4571886" cy="6858000"/>
          </a:xfrm>
          <a:prstGeom prst="rect">
            <a:avLst/>
          </a:prstGeom>
          <a:solidFill>
            <a:srgbClr val="FAF5EB"/>
          </a:solidFill>
          <a:ln/>
        </p:spPr>
      </p:sp>
      <p:pic>
        <p:nvPicPr>
          <p:cNvPr id="3" name="Image 0" descr="preencoded.png"/>
          <p:cNvPicPr>
            <a:picLocks noChangeAspect="1"/>
          </p:cNvPicPr>
          <p:nvPr/>
        </p:nvPicPr>
        <p:blipFill>
          <a:blip r:embed="rId3"/>
          <a:stretch>
            <a:fillRect/>
          </a:stretch>
        </p:blipFill>
        <p:spPr>
          <a:xfrm>
            <a:off x="7707020" y="497284"/>
            <a:ext cx="4397463" cy="5863431"/>
          </a:xfrm>
          <a:prstGeom prst="rect">
            <a:avLst/>
          </a:prstGeom>
        </p:spPr>
      </p:pic>
      <p:sp>
        <p:nvSpPr>
          <p:cNvPr id="4" name="Shape 1"/>
          <p:cNvSpPr/>
          <p:nvPr/>
        </p:nvSpPr>
        <p:spPr>
          <a:xfrm>
            <a:off x="698086" y="2315666"/>
            <a:ext cx="1002779" cy="265113"/>
          </a:xfrm>
          <a:prstGeom prst="roundRect">
            <a:avLst>
              <a:gd name="adj" fmla="val 22121"/>
            </a:avLst>
          </a:prstGeom>
          <a:solidFill>
            <a:srgbClr val="D8E7F3"/>
          </a:solidFill>
          <a:ln/>
        </p:spPr>
      </p:sp>
      <p:sp>
        <p:nvSpPr>
          <p:cNvPr id="5" name="Text 2"/>
          <p:cNvSpPr/>
          <p:nvPr/>
        </p:nvSpPr>
        <p:spPr>
          <a:xfrm>
            <a:off x="802759" y="2367955"/>
            <a:ext cx="1403017" cy="160536"/>
          </a:xfrm>
          <a:prstGeom prst="rect">
            <a:avLst/>
          </a:prstGeom>
          <a:noFill/>
          <a:ln/>
        </p:spPr>
        <p:txBody>
          <a:bodyPr wrap="none" lIns="0" tIns="0" rIns="0" bIns="0" rtlCol="0" anchor="t"/>
          <a:lstStyle/>
          <a:p>
            <a:pPr marL="0" indent="0" algn="l">
              <a:lnSpc>
                <a:spcPct val="96000"/>
              </a:lnSpc>
              <a:buNone/>
            </a:pPr>
            <a:r>
              <a:rPr lang="en-US" sz="1050" kern="0" spc="-27" dirty="0">
                <a:solidFill>
                  <a:srgbClr val="2B3541"/>
                </a:solidFill>
                <a:latin typeface="Funnel Sans" pitchFamily="34" charset="0"/>
                <a:ea typeface="Funnel Sans" pitchFamily="34" charset="-122"/>
                <a:cs typeface="Funnel Sans" pitchFamily="34" charset="-120"/>
              </a:rPr>
              <a:t>CAPITOLUL 1</a:t>
            </a:r>
            <a:endParaRPr lang="en-US" sz="1050" dirty="0"/>
          </a:p>
        </p:txBody>
      </p:sp>
      <p:sp>
        <p:nvSpPr>
          <p:cNvPr id="6" name="Text 3"/>
          <p:cNvSpPr/>
          <p:nvPr/>
        </p:nvSpPr>
        <p:spPr>
          <a:xfrm>
            <a:off x="698086" y="2650530"/>
            <a:ext cx="6223638" cy="513259"/>
          </a:xfrm>
          <a:prstGeom prst="rect">
            <a:avLst/>
          </a:prstGeom>
          <a:noFill/>
          <a:ln/>
        </p:spPr>
        <p:txBody>
          <a:bodyPr wrap="none" lIns="0" tIns="0" rIns="0" bIns="0" rtlCol="0" anchor="t"/>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Tehnicile de Bază ale Golfului</a:t>
            </a:r>
            <a:endParaRPr lang="en-US" sz="3200" dirty="0"/>
          </a:p>
        </p:txBody>
      </p:sp>
      <p:sp>
        <p:nvSpPr>
          <p:cNvPr id="7" name="Text 4"/>
          <p:cNvSpPr/>
          <p:nvPr/>
        </p:nvSpPr>
        <p:spPr>
          <a:xfrm>
            <a:off x="698086" y="3425527"/>
            <a:ext cx="6223638" cy="1116806"/>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Golful nu este despre forță brută — ci despre </a:t>
            </a:r>
            <a:r>
              <a:rPr lang="en-US" sz="1350" b="1" kern="0" spc="-27" dirty="0">
                <a:solidFill>
                  <a:srgbClr val="2B3541"/>
                </a:solidFill>
                <a:latin typeface="Funnel Sans Bold" pitchFamily="34" charset="0"/>
                <a:ea typeface="Funnel Sans Bold" pitchFamily="34" charset="-122"/>
                <a:cs typeface="Funnel Sans Bold" pitchFamily="34" charset="-120"/>
              </a:rPr>
              <a:t>ritm, echilibru și precizie</a:t>
            </a:r>
            <a:r>
              <a:rPr lang="en-US" sz="1350" kern="0" spc="-27" dirty="0">
                <a:solidFill>
                  <a:srgbClr val="2B3541"/>
                </a:solidFill>
                <a:latin typeface="Funnel Sans" pitchFamily="34" charset="0"/>
                <a:ea typeface="Funnel Sans" pitchFamily="34" charset="-122"/>
                <a:cs typeface="Funnel Sans" pitchFamily="34" charset="-120"/>
              </a:rPr>
              <a:t>. Stăpânind cele trei elemente fundamentale prezentate în acest capitol, vei construi o bază solidă care îți va permite să progresezi rapid și să te bucuri cu adevărat de fiecare lovitură.</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98086" y="1251545"/>
            <a:ext cx="10795524" cy="513259"/>
          </a:xfrm>
          <a:prstGeom prst="rect">
            <a:avLst/>
          </a:prstGeom>
          <a:noFill/>
          <a:ln/>
        </p:spPr>
        <p:txBody>
          <a:bodyPr wrap="none" lIns="0" tIns="0" rIns="0" bIns="0" rtlCol="0" anchor="t"/>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Cele 3 Fundamente ale Loviturii</a:t>
            </a:r>
            <a:endParaRPr lang="en-US" sz="3200" dirty="0"/>
          </a:p>
        </p:txBody>
      </p:sp>
      <p:pic>
        <p:nvPicPr>
          <p:cNvPr id="3" name="Image 0" descr="preencoded.png"/>
          <p:cNvPicPr>
            <a:picLocks noChangeAspect="1"/>
          </p:cNvPicPr>
          <p:nvPr/>
        </p:nvPicPr>
        <p:blipFill>
          <a:blip r:embed="rId3"/>
          <a:stretch>
            <a:fillRect/>
          </a:stretch>
        </p:blipFill>
        <p:spPr>
          <a:xfrm>
            <a:off x="698086" y="2113855"/>
            <a:ext cx="2002680" cy="1237754"/>
          </a:xfrm>
          <a:prstGeom prst="rect">
            <a:avLst/>
          </a:prstGeom>
        </p:spPr>
      </p:pic>
      <p:sp>
        <p:nvSpPr>
          <p:cNvPr id="4" name="Text 1"/>
          <p:cNvSpPr/>
          <p:nvPr/>
        </p:nvSpPr>
        <p:spPr>
          <a:xfrm>
            <a:off x="698086" y="3569791"/>
            <a:ext cx="3453024"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1. Priza (Grip-ul)</a:t>
            </a:r>
            <a:endParaRPr lang="en-US" sz="1600" dirty="0"/>
          </a:p>
        </p:txBody>
      </p:sp>
      <p:sp>
        <p:nvSpPr>
          <p:cNvPr id="5" name="Text 2"/>
          <p:cNvSpPr/>
          <p:nvPr/>
        </p:nvSpPr>
        <p:spPr>
          <a:xfrm>
            <a:off x="698086" y="3931146"/>
            <a:ext cx="3453024" cy="1675209"/>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Modul în care ții crosa determină direcția mingii. Așază crosa în palma stângă, degetul mare de-a lungul tijei, și îmbină mâna dreaptă dedesubt. </a:t>
            </a:r>
            <a:r>
              <a:rPr lang="en-US" sz="1350" b="1" kern="0" spc="-27" dirty="0">
                <a:solidFill>
                  <a:srgbClr val="2B3541"/>
                </a:solidFill>
                <a:latin typeface="Funnel Sans Bold" pitchFamily="34" charset="0"/>
                <a:ea typeface="Funnel Sans Bold" pitchFamily="34" charset="-122"/>
                <a:cs typeface="Funnel Sans Bold" pitchFamily="34" charset="-120"/>
              </a:rPr>
              <a:t>Regula de aur:</a:t>
            </a:r>
            <a:r>
              <a:rPr lang="en-US" sz="1350" kern="0" spc="-27" dirty="0">
                <a:solidFill>
                  <a:srgbClr val="2B3541"/>
                </a:solidFill>
                <a:latin typeface="Funnel Sans" pitchFamily="34" charset="0"/>
                <a:ea typeface="Funnel Sans" pitchFamily="34" charset="-122"/>
                <a:cs typeface="Funnel Sans" pitchFamily="34" charset="-120"/>
              </a:rPr>
              <a:t> ține crosa ca pe o pasăre mică — suficient de ferm încât să nu zboare, suficient de lejer încât să nu o rănești.</a:t>
            </a:r>
            <a:endParaRPr lang="en-US" sz="1350" dirty="0"/>
          </a:p>
        </p:txBody>
      </p:sp>
      <p:pic>
        <p:nvPicPr>
          <p:cNvPr id="6" name="Image 1" descr="preencoded.png"/>
          <p:cNvPicPr>
            <a:picLocks noChangeAspect="1"/>
          </p:cNvPicPr>
          <p:nvPr/>
        </p:nvPicPr>
        <p:blipFill>
          <a:blip r:embed="rId4"/>
          <a:stretch>
            <a:fillRect/>
          </a:stretch>
        </p:blipFill>
        <p:spPr>
          <a:xfrm>
            <a:off x="4369286" y="2113855"/>
            <a:ext cx="2002680" cy="1237754"/>
          </a:xfrm>
          <a:prstGeom prst="rect">
            <a:avLst/>
          </a:prstGeom>
        </p:spPr>
      </p:pic>
      <p:sp>
        <p:nvSpPr>
          <p:cNvPr id="7" name="Text 3"/>
          <p:cNvSpPr/>
          <p:nvPr/>
        </p:nvSpPr>
        <p:spPr>
          <a:xfrm>
            <a:off x="4369286" y="3569791"/>
            <a:ext cx="3453024"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2. Postura (Stance-ul)</a:t>
            </a:r>
            <a:endParaRPr lang="en-US" sz="1600" dirty="0"/>
          </a:p>
        </p:txBody>
      </p:sp>
      <p:sp>
        <p:nvSpPr>
          <p:cNvPr id="8" name="Text 4"/>
          <p:cNvSpPr/>
          <p:nvPr/>
        </p:nvSpPr>
        <p:spPr>
          <a:xfrm>
            <a:off x="4369286" y="3931146"/>
            <a:ext cx="3453024" cy="1396008"/>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Fundația oricărei lovituri stabile. Depărtează picioarele la lățimea umerilor, apleacă-te ușor din șolduri cu spatele drept și îndoaie genunchii foarte puțin. Brațele atârnă relaxat, natural, în jos.</a:t>
            </a:r>
            <a:endParaRPr lang="en-US" sz="1350" dirty="0"/>
          </a:p>
        </p:txBody>
      </p:sp>
      <p:pic>
        <p:nvPicPr>
          <p:cNvPr id="9" name="Image 2" descr="preencoded.png"/>
          <p:cNvPicPr>
            <a:picLocks noChangeAspect="1"/>
          </p:cNvPicPr>
          <p:nvPr/>
        </p:nvPicPr>
        <p:blipFill>
          <a:blip r:embed="rId5"/>
          <a:stretch>
            <a:fillRect/>
          </a:stretch>
        </p:blipFill>
        <p:spPr>
          <a:xfrm>
            <a:off x="8040486" y="2113855"/>
            <a:ext cx="2002780" cy="1237754"/>
          </a:xfrm>
          <a:prstGeom prst="rect">
            <a:avLst/>
          </a:prstGeom>
        </p:spPr>
      </p:pic>
      <p:sp>
        <p:nvSpPr>
          <p:cNvPr id="10" name="Text 5"/>
          <p:cNvSpPr/>
          <p:nvPr/>
        </p:nvSpPr>
        <p:spPr>
          <a:xfrm>
            <a:off x="8040486" y="3569791"/>
            <a:ext cx="3453123"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3. Swingul (Mișcarea Completă)</a:t>
            </a:r>
            <a:endParaRPr lang="en-US" sz="1600" dirty="0"/>
          </a:p>
        </p:txBody>
      </p:sp>
      <p:sp>
        <p:nvSpPr>
          <p:cNvPr id="11" name="Text 6"/>
          <p:cNvSpPr/>
          <p:nvPr/>
        </p:nvSpPr>
        <p:spPr>
          <a:xfrm>
            <a:off x="8040486" y="3931146"/>
            <a:ext cx="3453123" cy="1396008"/>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Trei faze: </a:t>
            </a:r>
            <a:r>
              <a:rPr lang="en-US" sz="1350" b="1" kern="0" spc="-27" dirty="0">
                <a:solidFill>
                  <a:srgbClr val="2B3541"/>
                </a:solidFill>
                <a:latin typeface="Funnel Sans Bold" pitchFamily="34" charset="0"/>
                <a:ea typeface="Funnel Sans Bold" pitchFamily="34" charset="-122"/>
                <a:cs typeface="Funnel Sans Bold" pitchFamily="34" charset="-120"/>
              </a:rPr>
              <a:t>Backswing</a:t>
            </a:r>
            <a:r>
              <a:rPr lang="en-US" sz="1350" kern="0" spc="-27" dirty="0">
                <a:solidFill>
                  <a:srgbClr val="2B3541"/>
                </a:solidFill>
                <a:latin typeface="Funnel Sans" pitchFamily="34" charset="0"/>
                <a:ea typeface="Funnel Sans" pitchFamily="34" charset="-122"/>
                <a:cs typeface="Funnel Sans" pitchFamily="34" charset="-120"/>
              </a:rPr>
              <a:t> — rotești umerii și muți greutatea pe piciorul din spate; </a:t>
            </a:r>
            <a:r>
              <a:rPr lang="en-US" sz="1350" b="1" kern="0" spc="-27" dirty="0">
                <a:solidFill>
                  <a:srgbClr val="2B3541"/>
                </a:solidFill>
                <a:latin typeface="Funnel Sans Bold" pitchFamily="34" charset="0"/>
                <a:ea typeface="Funnel Sans Bold" pitchFamily="34" charset="-122"/>
                <a:cs typeface="Funnel Sans Bold" pitchFamily="34" charset="-120"/>
              </a:rPr>
              <a:t>Impact</a:t>
            </a:r>
            <a:r>
              <a:rPr lang="en-US" sz="1350" kern="0" spc="-27" dirty="0">
                <a:solidFill>
                  <a:srgbClr val="2B3541"/>
                </a:solidFill>
                <a:latin typeface="Funnel Sans" pitchFamily="34" charset="0"/>
                <a:ea typeface="Funnel Sans" pitchFamily="34" charset="-122"/>
                <a:cs typeface="Funnel Sans" pitchFamily="34" charset="-120"/>
              </a:rPr>
              <a:t> — declanșezi din șolduri și lovești centrul feței; </a:t>
            </a:r>
            <a:r>
              <a:rPr lang="en-US" sz="1350" b="1" kern="0" spc="-27" dirty="0">
                <a:solidFill>
                  <a:srgbClr val="2B3541"/>
                </a:solidFill>
                <a:latin typeface="Funnel Sans Bold" pitchFamily="34" charset="0"/>
                <a:ea typeface="Funnel Sans Bold" pitchFamily="34" charset="-122"/>
                <a:cs typeface="Funnel Sans Bold" pitchFamily="34" charset="-120"/>
              </a:rPr>
              <a:t>Follow-through</a:t>
            </a:r>
            <a:r>
              <a:rPr lang="en-US" sz="1350" kern="0" spc="-27" dirty="0">
                <a:solidFill>
                  <a:srgbClr val="2B3541"/>
                </a:solidFill>
                <a:latin typeface="Funnel Sans" pitchFamily="34" charset="0"/>
                <a:ea typeface="Funnel Sans" pitchFamily="34" charset="-122"/>
                <a:cs typeface="Funnel Sans" pitchFamily="34" charset="-120"/>
              </a:rPr>
              <a:t> — corpul finalizează orientat complet spre țintă.</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698086" y="548977"/>
            <a:ext cx="1002779" cy="265113"/>
          </a:xfrm>
          <a:prstGeom prst="roundRect">
            <a:avLst>
              <a:gd name="adj" fmla="val 22121"/>
            </a:avLst>
          </a:prstGeom>
          <a:solidFill>
            <a:srgbClr val="D8E7F3"/>
          </a:solidFill>
          <a:ln/>
        </p:spPr>
      </p:sp>
      <p:sp>
        <p:nvSpPr>
          <p:cNvPr id="3" name="Text 1"/>
          <p:cNvSpPr/>
          <p:nvPr/>
        </p:nvSpPr>
        <p:spPr>
          <a:xfrm>
            <a:off x="802759" y="601266"/>
            <a:ext cx="1403017" cy="160536"/>
          </a:xfrm>
          <a:prstGeom prst="rect">
            <a:avLst/>
          </a:prstGeom>
          <a:noFill/>
          <a:ln/>
        </p:spPr>
        <p:txBody>
          <a:bodyPr wrap="none" lIns="0" tIns="0" rIns="0" bIns="0" rtlCol="0" anchor="t"/>
          <a:lstStyle/>
          <a:p>
            <a:pPr marL="0" indent="0" algn="l">
              <a:lnSpc>
                <a:spcPct val="96000"/>
              </a:lnSpc>
              <a:buNone/>
            </a:pPr>
            <a:r>
              <a:rPr lang="en-US" sz="1050" kern="0" spc="-27" dirty="0">
                <a:solidFill>
                  <a:srgbClr val="2B3541"/>
                </a:solidFill>
                <a:latin typeface="Funnel Sans" pitchFamily="34" charset="0"/>
                <a:ea typeface="Funnel Sans" pitchFamily="34" charset="-122"/>
                <a:cs typeface="Funnel Sans" pitchFamily="34" charset="-120"/>
              </a:rPr>
              <a:t>CAPITOLUL 2</a:t>
            </a:r>
            <a:endParaRPr lang="en-US" sz="1050" dirty="0"/>
          </a:p>
        </p:txBody>
      </p:sp>
      <p:sp>
        <p:nvSpPr>
          <p:cNvPr id="4" name="Text 2"/>
          <p:cNvSpPr/>
          <p:nvPr/>
        </p:nvSpPr>
        <p:spPr>
          <a:xfrm>
            <a:off x="698086" y="883841"/>
            <a:ext cx="10795524" cy="513259"/>
          </a:xfrm>
          <a:prstGeom prst="rect">
            <a:avLst/>
          </a:prstGeom>
          <a:noFill/>
          <a:ln/>
        </p:spPr>
        <p:txBody>
          <a:bodyPr wrap="none" lIns="0" tIns="0" rIns="0" bIns="0" rtlCol="0" anchor="t"/>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Regulile de Bază pe Teren</a:t>
            </a:r>
            <a:endParaRPr lang="en-US" sz="3200" dirty="0"/>
          </a:p>
        </p:txBody>
      </p:sp>
      <p:sp>
        <p:nvSpPr>
          <p:cNvPr id="5" name="Text 3"/>
          <p:cNvSpPr/>
          <p:nvPr/>
        </p:nvSpPr>
        <p:spPr>
          <a:xfrm>
            <a:off x="698086" y="1658838"/>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Golful este un sport al </a:t>
            </a:r>
            <a:r>
              <a:rPr lang="en-US" sz="1350" b="1" kern="0" spc="-27" dirty="0">
                <a:solidFill>
                  <a:srgbClr val="2B3541"/>
                </a:solidFill>
                <a:latin typeface="Funnel Sans Bold" pitchFamily="34" charset="0"/>
                <a:ea typeface="Funnel Sans Bold" pitchFamily="34" charset="-122"/>
                <a:cs typeface="Funnel Sans Bold" pitchFamily="34" charset="-120"/>
              </a:rPr>
              <a:t>auto-arbitrajului și al onestității</a:t>
            </a:r>
            <a:r>
              <a:rPr lang="en-US" sz="1350" kern="0" spc="-27" dirty="0">
                <a:solidFill>
                  <a:srgbClr val="2B3541"/>
                </a:solidFill>
                <a:latin typeface="Funnel Sans" pitchFamily="34" charset="0"/>
                <a:ea typeface="Funnel Sans" pitchFamily="34" charset="-122"/>
                <a:cs typeface="Funnel Sans" pitchFamily="34" charset="-120"/>
              </a:rPr>
              <a:t>. Nu există arbitri care să urmărească fiecare lovitură — ești tu propriul judecător. Cunoașterea regulilor de bază te ajută să joci corect și să te bucuri de joc fără surprize neplăcute.</a:t>
            </a:r>
            <a:endParaRPr lang="en-US" sz="1350" dirty="0"/>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086" y="2413595"/>
            <a:ext cx="3482094" cy="1592461"/>
          </a:xfrm>
          <a:prstGeom prst="rect">
            <a:avLst/>
          </a:prstGeom>
        </p:spPr>
      </p:pic>
      <p:sp>
        <p:nvSpPr>
          <p:cNvPr id="7" name="Text 4"/>
          <p:cNvSpPr/>
          <p:nvPr/>
        </p:nvSpPr>
        <p:spPr>
          <a:xfrm>
            <a:off x="967855" y="2607171"/>
            <a:ext cx="3018754" cy="263029"/>
          </a:xfrm>
          <a:prstGeom prst="rect">
            <a:avLst/>
          </a:prstGeom>
          <a:noFill/>
          <a:ln/>
        </p:spPr>
        <p:txBody>
          <a:bodyPr wrap="none" lIns="0" tIns="0" rIns="0" bIns="0" rtlCol="0" anchor="t"/>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Scopul jocului</a:t>
            </a:r>
            <a:endParaRPr lang="en-US" sz="1600" dirty="0"/>
          </a:p>
        </p:txBody>
      </p:sp>
      <p:sp>
        <p:nvSpPr>
          <p:cNvPr id="8" name="Text 5"/>
          <p:cNvSpPr/>
          <p:nvPr/>
        </p:nvSpPr>
        <p:spPr>
          <a:xfrm>
            <a:off x="967855" y="2974876"/>
            <a:ext cx="3018754"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Trimite mingea de la Tee Box până în cupă din cât mai puține lovituri posibile.</a:t>
            </a:r>
            <a:endParaRPr lang="en-US" sz="1350" dirty="0"/>
          </a:p>
        </p:txBody>
      </p:sp>
      <p:pic>
        <p:nvPicPr>
          <p:cNvPr id="9"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54701" y="2413595"/>
            <a:ext cx="3482193" cy="1592461"/>
          </a:xfrm>
          <a:prstGeom prst="rect">
            <a:avLst/>
          </a:prstGeom>
        </p:spPr>
      </p:pic>
      <p:sp>
        <p:nvSpPr>
          <p:cNvPr id="10" name="Text 6"/>
          <p:cNvSpPr/>
          <p:nvPr/>
        </p:nvSpPr>
        <p:spPr>
          <a:xfrm>
            <a:off x="4624470" y="2607171"/>
            <a:ext cx="3018853" cy="263029"/>
          </a:xfrm>
          <a:prstGeom prst="rect">
            <a:avLst/>
          </a:prstGeom>
          <a:noFill/>
          <a:ln/>
        </p:spPr>
        <p:txBody>
          <a:bodyPr wrap="none" lIns="0" tIns="0" rIns="0" bIns="0" rtlCol="0" anchor="t"/>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Joacă mingea cum se află</a:t>
            </a:r>
            <a:endParaRPr lang="en-US" sz="1600" dirty="0"/>
          </a:p>
        </p:txBody>
      </p:sp>
      <p:sp>
        <p:nvSpPr>
          <p:cNvPr id="11" name="Text 7"/>
          <p:cNvSpPr/>
          <p:nvPr/>
        </p:nvSpPr>
        <p:spPr>
          <a:xfrm>
            <a:off x="4624470" y="2974876"/>
            <a:ext cx="3018853" cy="837605"/>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Nu ai voie să muți mingea sau să modifici iarba din jurul ei. Se lovește exact de unde s-a oprit.</a:t>
            </a:r>
            <a:endParaRPr lang="en-US" sz="135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1416" y="2413595"/>
            <a:ext cx="3482193" cy="1592461"/>
          </a:xfrm>
          <a:prstGeom prst="rect">
            <a:avLst/>
          </a:prstGeom>
        </p:spPr>
      </p:pic>
      <p:sp>
        <p:nvSpPr>
          <p:cNvPr id="13" name="Text 8"/>
          <p:cNvSpPr/>
          <p:nvPr/>
        </p:nvSpPr>
        <p:spPr>
          <a:xfrm>
            <a:off x="8281185" y="2607171"/>
            <a:ext cx="3018853" cy="263029"/>
          </a:xfrm>
          <a:prstGeom prst="rect">
            <a:avLst/>
          </a:prstGeom>
          <a:noFill/>
          <a:ln/>
        </p:spPr>
        <p:txBody>
          <a:bodyPr wrap="none" lIns="0" tIns="0" rIns="0" bIns="0" rtlCol="0" anchor="t"/>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Ordinea de joc</a:t>
            </a:r>
            <a:endParaRPr lang="en-US" sz="1600" dirty="0"/>
          </a:p>
        </p:txBody>
      </p:sp>
      <p:sp>
        <p:nvSpPr>
          <p:cNvPr id="14" name="Text 9"/>
          <p:cNvSpPr/>
          <p:nvPr/>
        </p:nvSpPr>
        <p:spPr>
          <a:xfrm>
            <a:off x="8281185" y="2974876"/>
            <a:ext cx="3018853"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Cel a cărui minge este cel mai departe de cupă lovește întotdeauna primul.</a:t>
            </a:r>
            <a:endParaRPr lang="en-US" sz="1350" dirty="0"/>
          </a:p>
        </p:txBody>
      </p:sp>
      <p:pic>
        <p:nvPicPr>
          <p:cNvPr id="1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8086" y="4180582"/>
            <a:ext cx="3482094" cy="2128341"/>
          </a:xfrm>
          <a:prstGeom prst="rect">
            <a:avLst/>
          </a:prstGeom>
        </p:spPr>
      </p:pic>
      <p:sp>
        <p:nvSpPr>
          <p:cNvPr id="16" name="Text 10"/>
          <p:cNvSpPr/>
          <p:nvPr/>
        </p:nvSpPr>
        <p:spPr>
          <a:xfrm>
            <a:off x="967855" y="4374158"/>
            <a:ext cx="3018754" cy="519708"/>
          </a:xfrm>
          <a:prstGeom prst="rect">
            <a:avLst/>
          </a:prstGeom>
          <a:noFill/>
          <a:ln/>
        </p:spPr>
        <p:txBody>
          <a:bodyPr wrap="square" lIns="0" tIns="0" rIns="0" bIns="0" rtlCol="0" anchor="t">
            <a:normAutofit/>
          </a:bodyPr>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Mingea pierdută / Out of Bounds</a:t>
            </a:r>
            <a:endParaRPr lang="en-US" sz="1600" dirty="0"/>
          </a:p>
        </p:txBody>
      </p:sp>
      <p:sp>
        <p:nvSpPr>
          <p:cNvPr id="17" name="Text 11"/>
          <p:cNvSpPr/>
          <p:nvPr/>
        </p:nvSpPr>
        <p:spPr>
          <a:xfrm>
            <a:off x="967855" y="4998541"/>
            <a:ext cx="3018754" cy="1116806"/>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Dacă mingea iese în afara limitelor (țăruși albi) sau nu se găsește, primești o lovitură de penalizare și rejoci din același loc.</a:t>
            </a:r>
            <a:endParaRPr lang="en-US" sz="1350" dirty="0"/>
          </a:p>
        </p:txBody>
      </p:sp>
      <p:pic>
        <p:nvPicPr>
          <p:cNvPr id="18"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54701" y="4180582"/>
            <a:ext cx="3482193" cy="2128341"/>
          </a:xfrm>
          <a:prstGeom prst="rect">
            <a:avLst/>
          </a:prstGeom>
        </p:spPr>
      </p:pic>
      <p:sp>
        <p:nvSpPr>
          <p:cNvPr id="19" name="Text 12"/>
          <p:cNvSpPr/>
          <p:nvPr/>
        </p:nvSpPr>
        <p:spPr>
          <a:xfrm>
            <a:off x="4624470" y="4374158"/>
            <a:ext cx="3018853" cy="263029"/>
          </a:xfrm>
          <a:prstGeom prst="rect">
            <a:avLst/>
          </a:prstGeom>
          <a:noFill/>
          <a:ln/>
        </p:spPr>
        <p:txBody>
          <a:bodyPr wrap="none" lIns="0" tIns="0" rIns="0" bIns="0" rtlCol="0" anchor="t"/>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Pe Green</a:t>
            </a:r>
            <a:endParaRPr lang="en-US" sz="1600" dirty="0"/>
          </a:p>
        </p:txBody>
      </p:sp>
      <p:sp>
        <p:nvSpPr>
          <p:cNvPr id="20" name="Text 13"/>
          <p:cNvSpPr/>
          <p:nvPr/>
        </p:nvSpPr>
        <p:spPr>
          <a:xfrm>
            <a:off x="4624470" y="4741863"/>
            <a:ext cx="3018853" cy="837605"/>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Poți marca mingea cu un coin, o ridici și o cureți, apoi o reașezi exact în același loc înainte de putt.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4571886" cy="6858000"/>
          </a:xfrm>
          <a:prstGeom prst="rect">
            <a:avLst/>
          </a:prstGeom>
          <a:solidFill>
            <a:srgbClr val="FAF5EB"/>
          </a:solidFill>
          <a:ln/>
        </p:spPr>
      </p:sp>
      <p:pic>
        <p:nvPicPr>
          <p:cNvPr id="3" name="Image 0" descr="preencoded.png"/>
          <p:cNvPicPr>
            <a:picLocks noChangeAspect="1"/>
          </p:cNvPicPr>
          <p:nvPr/>
        </p:nvPicPr>
        <p:blipFill>
          <a:blip r:embed="rId3"/>
          <a:stretch>
            <a:fillRect/>
          </a:stretch>
        </p:blipFill>
        <p:spPr>
          <a:xfrm>
            <a:off x="87211" y="497284"/>
            <a:ext cx="4397463" cy="5863431"/>
          </a:xfrm>
          <a:prstGeom prst="rect">
            <a:avLst/>
          </a:prstGeom>
        </p:spPr>
      </p:pic>
      <p:sp>
        <p:nvSpPr>
          <p:cNvPr id="4" name="Shape 1"/>
          <p:cNvSpPr/>
          <p:nvPr/>
        </p:nvSpPr>
        <p:spPr>
          <a:xfrm>
            <a:off x="5269971" y="2058988"/>
            <a:ext cx="1002779" cy="265113"/>
          </a:xfrm>
          <a:prstGeom prst="roundRect">
            <a:avLst>
              <a:gd name="adj" fmla="val 22121"/>
            </a:avLst>
          </a:prstGeom>
          <a:solidFill>
            <a:srgbClr val="D8E7F3"/>
          </a:solidFill>
          <a:ln/>
        </p:spPr>
      </p:sp>
      <p:sp>
        <p:nvSpPr>
          <p:cNvPr id="5" name="Text 2"/>
          <p:cNvSpPr/>
          <p:nvPr/>
        </p:nvSpPr>
        <p:spPr>
          <a:xfrm>
            <a:off x="5374644" y="2111276"/>
            <a:ext cx="1403017" cy="160536"/>
          </a:xfrm>
          <a:prstGeom prst="rect">
            <a:avLst/>
          </a:prstGeom>
          <a:noFill/>
          <a:ln/>
        </p:spPr>
        <p:txBody>
          <a:bodyPr wrap="none" lIns="0" tIns="0" rIns="0" bIns="0" rtlCol="0" anchor="t"/>
          <a:lstStyle/>
          <a:p>
            <a:pPr marL="0" indent="0" algn="l">
              <a:lnSpc>
                <a:spcPct val="96000"/>
              </a:lnSpc>
              <a:buNone/>
            </a:pPr>
            <a:r>
              <a:rPr lang="en-US" sz="1050" kern="0" spc="-27" dirty="0">
                <a:solidFill>
                  <a:srgbClr val="2B3541"/>
                </a:solidFill>
                <a:latin typeface="Funnel Sans" pitchFamily="34" charset="0"/>
                <a:ea typeface="Funnel Sans" pitchFamily="34" charset="-122"/>
                <a:cs typeface="Funnel Sans" pitchFamily="34" charset="-120"/>
              </a:rPr>
              <a:t>CAPITOLUL 3</a:t>
            </a:r>
            <a:endParaRPr lang="en-US" sz="1050" dirty="0"/>
          </a:p>
        </p:txBody>
      </p:sp>
      <p:sp>
        <p:nvSpPr>
          <p:cNvPr id="6" name="Text 3"/>
          <p:cNvSpPr/>
          <p:nvPr/>
        </p:nvSpPr>
        <p:spPr>
          <a:xfrm>
            <a:off x="5269971" y="2393851"/>
            <a:ext cx="6223638" cy="1026517"/>
          </a:xfrm>
          <a:prstGeom prst="rect">
            <a:avLst/>
          </a:prstGeom>
          <a:noFill/>
          <a:ln/>
        </p:spPr>
        <p:txBody>
          <a:bodyPr wrap="square" lIns="0" tIns="0" rIns="0" bIns="0" rtlCol="0" anchor="t">
            <a:normAutofit/>
          </a:bodyPr>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Eticheta — Spiritul și Respectul în Golf</a:t>
            </a:r>
            <a:endParaRPr lang="en-US" sz="3200" dirty="0"/>
          </a:p>
        </p:txBody>
      </p:sp>
      <p:sp>
        <p:nvSpPr>
          <p:cNvPr id="7" name="Text 4"/>
          <p:cNvSpPr/>
          <p:nvPr/>
        </p:nvSpPr>
        <p:spPr>
          <a:xfrm>
            <a:off x="5269971" y="3682107"/>
            <a:ext cx="6223638" cy="1116806"/>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În golf, </a:t>
            </a:r>
            <a:r>
              <a:rPr lang="en-US" sz="1350" b="1" kern="0" spc="-27" dirty="0">
                <a:solidFill>
                  <a:srgbClr val="2B3541"/>
                </a:solidFill>
                <a:latin typeface="Funnel Sans Bold" pitchFamily="34" charset="0"/>
                <a:ea typeface="Funnel Sans Bold" pitchFamily="34" charset="-122"/>
                <a:cs typeface="Funnel Sans Bold" pitchFamily="34" charset="-120"/>
              </a:rPr>
              <a:t>comportamentul contează la fel de mult ca scorul</a:t>
            </a:r>
            <a:r>
              <a:rPr lang="en-US" sz="1350" kern="0" spc="-27" dirty="0">
                <a:solidFill>
                  <a:srgbClr val="2B3541"/>
                </a:solidFill>
                <a:latin typeface="Funnel Sans" pitchFamily="34" charset="0"/>
                <a:ea typeface="Funnel Sans" pitchFamily="34" charset="-122"/>
                <a:cs typeface="Funnel Sans" pitchFamily="34" charset="-120"/>
              </a:rPr>
              <a:t>. Respectul față de colegi, față de teren și față de spiritul jocului este o parte esențială din ceea ce face golful un sport special. Iată regulile nescrise pe care orice debutant trebuie să le cunoască.</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98086" y="1057077"/>
            <a:ext cx="10795524" cy="513259"/>
          </a:xfrm>
          <a:prstGeom prst="rect">
            <a:avLst/>
          </a:prstGeom>
          <a:noFill/>
          <a:ln/>
        </p:spPr>
        <p:txBody>
          <a:bodyPr wrap="none" lIns="0" tIns="0" rIns="0" bIns="0" rtlCol="0" anchor="t"/>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Regulile de Aur ale Etichetei</a:t>
            </a:r>
            <a:endParaRPr lang="en-US" sz="32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086" y="1919387"/>
            <a:ext cx="349043" cy="349052"/>
          </a:xfrm>
          <a:prstGeom prst="rect">
            <a:avLst/>
          </a:prstGeom>
        </p:spPr>
      </p:pic>
      <p:sp>
        <p:nvSpPr>
          <p:cNvPr id="4" name="Text 1"/>
          <p:cNvSpPr/>
          <p:nvPr/>
        </p:nvSpPr>
        <p:spPr>
          <a:xfrm>
            <a:off x="698086" y="2486620"/>
            <a:ext cx="5288624"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Liniște la lovitură</a:t>
            </a:r>
            <a:endParaRPr lang="en-US" sz="1600" dirty="0"/>
          </a:p>
        </p:txBody>
      </p:sp>
      <p:sp>
        <p:nvSpPr>
          <p:cNvPr id="5" name="Text 2"/>
          <p:cNvSpPr/>
          <p:nvPr/>
        </p:nvSpPr>
        <p:spPr>
          <a:xfrm>
            <a:off x="698086" y="2847975"/>
            <a:ext cx="5288624" cy="837605"/>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Când un coleg se pregătește să lovească, oprește-te din mișcare, nu vorbi și nu face zgomote cu echipamentul. Concentrarea este esențială în golf.</a:t>
            </a:r>
            <a:endParaRPr lang="en-US" sz="13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04886" y="1919387"/>
            <a:ext cx="349043" cy="349052"/>
          </a:xfrm>
          <a:prstGeom prst="rect">
            <a:avLst/>
          </a:prstGeom>
        </p:spPr>
      </p:pic>
      <p:sp>
        <p:nvSpPr>
          <p:cNvPr id="7" name="Text 3"/>
          <p:cNvSpPr/>
          <p:nvPr/>
        </p:nvSpPr>
        <p:spPr>
          <a:xfrm>
            <a:off x="6204886" y="2486620"/>
            <a:ext cx="5288723"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Siguranța pe primul loc</a:t>
            </a:r>
            <a:endParaRPr lang="en-US" sz="1600" dirty="0"/>
          </a:p>
        </p:txBody>
      </p:sp>
      <p:sp>
        <p:nvSpPr>
          <p:cNvPr id="8" name="Text 4"/>
          <p:cNvSpPr/>
          <p:nvPr/>
        </p:nvSpPr>
        <p:spPr>
          <a:xfrm>
            <a:off x="6204886" y="2847975"/>
            <a:ext cx="5288723" cy="837605"/>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Nu efectua niciodată un swing de probă spre alte persoane. Dacă mingea se îndreaptă periculos, strigă imediat: </a:t>
            </a:r>
            <a:r>
              <a:rPr lang="en-US" sz="1350" b="1" kern="0" spc="-27" dirty="0">
                <a:solidFill>
                  <a:srgbClr val="2B3541"/>
                </a:solidFill>
                <a:latin typeface="Funnel Sans Bold" pitchFamily="34" charset="0"/>
                <a:ea typeface="Funnel Sans Bold" pitchFamily="34" charset="-122"/>
                <a:cs typeface="Funnel Sans Bold" pitchFamily="34" charset="-120"/>
              </a:rPr>
              <a:t>„FORE!"</a:t>
            </a:r>
            <a:r>
              <a:rPr lang="en-US" sz="1350" kern="0" spc="-27" dirty="0">
                <a:solidFill>
                  <a:srgbClr val="2B3541"/>
                </a:solidFill>
                <a:latin typeface="Funnel Sans" pitchFamily="34" charset="0"/>
                <a:ea typeface="Funnel Sans" pitchFamily="34" charset="-122"/>
                <a:cs typeface="Funnel Sans" pitchFamily="34" charset="-120"/>
              </a:rPr>
              <a:t> — avertismentul tradițional al golferilor.</a:t>
            </a:r>
            <a:endParaRPr lang="en-US" sz="13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8086" y="4034631"/>
            <a:ext cx="349043" cy="349052"/>
          </a:xfrm>
          <a:prstGeom prst="rect">
            <a:avLst/>
          </a:prstGeom>
        </p:spPr>
      </p:pic>
      <p:sp>
        <p:nvSpPr>
          <p:cNvPr id="10" name="Text 5"/>
          <p:cNvSpPr/>
          <p:nvPr/>
        </p:nvSpPr>
        <p:spPr>
          <a:xfrm>
            <a:off x="698086" y="4601865"/>
            <a:ext cx="5288624"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Ritmul jocului</a:t>
            </a:r>
            <a:endParaRPr lang="en-US" sz="1600" dirty="0"/>
          </a:p>
        </p:txBody>
      </p:sp>
      <p:sp>
        <p:nvSpPr>
          <p:cNvPr id="11" name="Text 6"/>
          <p:cNvSpPr/>
          <p:nvPr/>
        </p:nvSpPr>
        <p:spPr>
          <a:xfrm>
            <a:off x="698086" y="4963220"/>
            <a:ext cx="5288624" cy="837605"/>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Fii pregătit când îți vine rândul. Dacă grupul tău rămâne în urmă, este de bună etichetă să inviți grupul din spate să treacă înainte (</a:t>
            </a:r>
            <a:r>
              <a:rPr lang="en-US" sz="1350" i="1" kern="0" spc="-27" dirty="0">
                <a:solidFill>
                  <a:srgbClr val="2B3541"/>
                </a:solidFill>
                <a:latin typeface="Funnel Sans" pitchFamily="34" charset="0"/>
                <a:ea typeface="Funnel Sans" pitchFamily="34" charset="-122"/>
                <a:cs typeface="Funnel Sans" pitchFamily="34" charset="-120"/>
              </a:rPr>
              <a:t>let them play through</a:t>
            </a:r>
            <a:r>
              <a:rPr lang="en-US" sz="1350" kern="0" spc="-27" dirty="0">
                <a:solidFill>
                  <a:srgbClr val="2B3541"/>
                </a:solidFill>
                <a:latin typeface="Funnel Sans" pitchFamily="34" charset="0"/>
                <a:ea typeface="Funnel Sans" pitchFamily="34" charset="-122"/>
                <a:cs typeface="Funnel Sans" pitchFamily="34" charset="-120"/>
              </a:rPr>
              <a:t>).</a:t>
            </a:r>
            <a:endParaRPr lang="en-US" sz="13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04886" y="4034631"/>
            <a:ext cx="349043" cy="349052"/>
          </a:xfrm>
          <a:prstGeom prst="rect">
            <a:avLst/>
          </a:prstGeom>
        </p:spPr>
      </p:pic>
      <p:sp>
        <p:nvSpPr>
          <p:cNvPr id="13" name="Text 7"/>
          <p:cNvSpPr/>
          <p:nvPr/>
        </p:nvSpPr>
        <p:spPr>
          <a:xfrm>
            <a:off x="6204886" y="4601865"/>
            <a:ext cx="5288723"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Respectul față de teren</a:t>
            </a:r>
            <a:endParaRPr lang="en-US" sz="1600" dirty="0"/>
          </a:p>
        </p:txBody>
      </p:sp>
      <p:sp>
        <p:nvSpPr>
          <p:cNvPr id="14" name="Text 8"/>
          <p:cNvSpPr/>
          <p:nvPr/>
        </p:nvSpPr>
        <p:spPr>
          <a:xfrm>
            <a:off x="6204886" y="4963220"/>
            <a:ext cx="5288723" cy="837605"/>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Repară urmele de pe Green cu o furculiță specială, pune la loc bucățile de iarbă smulse (divots) și greblează nisipul după ce ai lovit dintr-un buncăr.</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98086" y="994073"/>
            <a:ext cx="10795524" cy="513259"/>
          </a:xfrm>
          <a:prstGeom prst="rect">
            <a:avLst/>
          </a:prstGeom>
          <a:noFill/>
          <a:ln/>
        </p:spPr>
        <p:txBody>
          <a:bodyPr wrap="none" lIns="0" tIns="0" rIns="0" bIns="0" rtlCol="0" anchor="t"/>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Glosarul Debutantului: Vorbește ca un Golfist!</a:t>
            </a:r>
            <a:endParaRPr lang="en-US" sz="3200" dirty="0"/>
          </a:p>
        </p:txBody>
      </p:sp>
      <p:sp>
        <p:nvSpPr>
          <p:cNvPr id="3" name="Text 1"/>
          <p:cNvSpPr/>
          <p:nvPr/>
        </p:nvSpPr>
        <p:spPr>
          <a:xfrm>
            <a:off x="698086" y="1856383"/>
            <a:ext cx="11405108" cy="279202"/>
          </a:xfrm>
          <a:prstGeom prst="rect">
            <a:avLst/>
          </a:prstGeom>
          <a:noFill/>
          <a:ln/>
        </p:spPr>
        <p:txBody>
          <a:bodyPr wrap="none" lIns="0" tIns="0" rIns="0" bIns="0" rtlCol="0" anchor="t"/>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Prima dată pe teren, s-ar putea să auzi cuvinte pe care nu le recunoști. Iată termenii esențiali pe care îi vei întâlni cel mai frecvent:</a:t>
            </a:r>
            <a:endParaRPr lang="en-US" sz="1350" dirty="0"/>
          </a:p>
        </p:txBody>
      </p:sp>
      <p:sp>
        <p:nvSpPr>
          <p:cNvPr id="4" name="Shape 2"/>
          <p:cNvSpPr/>
          <p:nvPr/>
        </p:nvSpPr>
        <p:spPr>
          <a:xfrm>
            <a:off x="572379" y="2331938"/>
            <a:ext cx="5436258" cy="3531989"/>
          </a:xfrm>
          <a:prstGeom prst="roundRect">
            <a:avLst>
              <a:gd name="adj" fmla="val 3558"/>
            </a:avLst>
          </a:prstGeom>
          <a:solidFill>
            <a:srgbClr val="3371A5"/>
          </a:solidFill>
          <a:ln/>
        </p:spPr>
      </p:sp>
      <p:sp>
        <p:nvSpPr>
          <p:cNvPr id="5" name="Text 3"/>
          <p:cNvSpPr/>
          <p:nvPr/>
        </p:nvSpPr>
        <p:spPr>
          <a:xfrm>
            <a:off x="746900" y="2506464"/>
            <a:ext cx="5087215"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FFFFFF"/>
                </a:solidFill>
                <a:latin typeface="Funnel Display" pitchFamily="34" charset="0"/>
                <a:ea typeface="Funnel Display" pitchFamily="34" charset="-122"/>
                <a:cs typeface="Funnel Display" pitchFamily="34" charset="-120"/>
              </a:rPr>
              <a:t>Terenul</a:t>
            </a:r>
            <a:endParaRPr lang="en-US" sz="1600" dirty="0"/>
          </a:p>
        </p:txBody>
      </p:sp>
      <p:sp>
        <p:nvSpPr>
          <p:cNvPr id="6" name="Text 4"/>
          <p:cNvSpPr/>
          <p:nvPr/>
        </p:nvSpPr>
        <p:spPr>
          <a:xfrm>
            <a:off x="746900" y="2937669"/>
            <a:ext cx="5087215" cy="1640086"/>
          </a:xfrm>
          <a:prstGeom prst="rect">
            <a:avLst/>
          </a:prstGeom>
          <a:noFill/>
          <a:ln/>
        </p:spPr>
        <p:txBody>
          <a:bodyPr wrap="square" lIns="0" tIns="0" rIns="0" bIns="0" rtlCol="0" anchor="t">
            <a:normAutofit/>
          </a:bodyPr>
          <a:lstStyle/>
          <a:p>
            <a:pPr marL="274320" indent="-274320" algn="l">
              <a:lnSpc>
                <a:spcPct val="133000"/>
              </a:lnSpc>
              <a:buSzPct val="100000"/>
              <a:buChar char="•"/>
            </a:pPr>
            <a:r>
              <a:rPr lang="en-US" sz="1350" b="1" kern="0" spc="-27" dirty="0">
                <a:solidFill>
                  <a:srgbClr val="FFFFFF"/>
                </a:solidFill>
                <a:latin typeface="Funnel Sans Bold" pitchFamily="34" charset="0"/>
                <a:ea typeface="Funnel Sans Bold" pitchFamily="34" charset="-122"/>
                <a:cs typeface="Funnel Sans Bold" pitchFamily="34" charset="-120"/>
              </a:rPr>
              <a:t>Tee Box</a:t>
            </a:r>
            <a:r>
              <a:rPr lang="en-US" sz="1350" kern="0" spc="-27" dirty="0">
                <a:solidFill>
                  <a:srgbClr val="FFFFFF"/>
                </a:solidFill>
                <a:latin typeface="Funnel Sans" pitchFamily="34" charset="0"/>
                <a:ea typeface="Funnel Sans" pitchFamily="34" charset="-122"/>
                <a:cs typeface="Funnel Sans" pitchFamily="34" charset="-120"/>
              </a:rPr>
              <a:t> — zona de start a fiecărei cupe</a:t>
            </a:r>
            <a:endParaRPr lang="en-US" sz="1350" dirty="0"/>
          </a:p>
          <a:p>
            <a:pPr marL="274320" indent="-274320" algn="l">
              <a:lnSpc>
                <a:spcPct val="133000"/>
              </a:lnSpc>
              <a:buSzPct val="100000"/>
              <a:buChar char="•"/>
            </a:pPr>
            <a:r>
              <a:rPr lang="en-US" sz="1350" b="1" kern="0" spc="-27" dirty="0">
                <a:solidFill>
                  <a:srgbClr val="FFFFFF"/>
                </a:solidFill>
                <a:latin typeface="Funnel Sans Bold" pitchFamily="34" charset="0"/>
                <a:ea typeface="Funnel Sans Bold" pitchFamily="34" charset="-122"/>
                <a:cs typeface="Funnel Sans Bold" pitchFamily="34" charset="-120"/>
              </a:rPr>
              <a:t>Fairway</a:t>
            </a:r>
            <a:r>
              <a:rPr lang="en-US" sz="1350" kern="0" spc="-27" dirty="0">
                <a:solidFill>
                  <a:srgbClr val="FFFFFF"/>
                </a:solidFill>
                <a:latin typeface="Funnel Sans" pitchFamily="34" charset="0"/>
                <a:ea typeface="Funnel Sans" pitchFamily="34" charset="-122"/>
                <a:cs typeface="Funnel Sans" pitchFamily="34" charset="-120"/>
              </a:rPr>
              <a:t> — iarba scurtă dintre start și green</a:t>
            </a:r>
            <a:endParaRPr lang="en-US" sz="1350" dirty="0"/>
          </a:p>
          <a:p>
            <a:pPr marL="274320" indent="-274320" algn="l">
              <a:lnSpc>
                <a:spcPct val="133000"/>
              </a:lnSpc>
              <a:buSzPct val="100000"/>
              <a:buChar char="•"/>
            </a:pPr>
            <a:r>
              <a:rPr lang="en-US" sz="1350" b="1" kern="0" spc="-27" dirty="0">
                <a:solidFill>
                  <a:srgbClr val="FFFFFF"/>
                </a:solidFill>
                <a:latin typeface="Funnel Sans Bold" pitchFamily="34" charset="0"/>
                <a:ea typeface="Funnel Sans Bold" pitchFamily="34" charset="-122"/>
                <a:cs typeface="Funnel Sans Bold" pitchFamily="34" charset="-120"/>
              </a:rPr>
              <a:t>Rough</a:t>
            </a:r>
            <a:r>
              <a:rPr lang="en-US" sz="1350" kern="0" spc="-27" dirty="0">
                <a:solidFill>
                  <a:srgbClr val="FFFFFF"/>
                </a:solidFill>
                <a:latin typeface="Funnel Sans" pitchFamily="34" charset="0"/>
                <a:ea typeface="Funnel Sans" pitchFamily="34" charset="-122"/>
                <a:cs typeface="Funnel Sans" pitchFamily="34" charset="-120"/>
              </a:rPr>
              <a:t> — iarba înaltă și deasă de pe margini</a:t>
            </a:r>
            <a:endParaRPr lang="en-US" sz="1350" dirty="0"/>
          </a:p>
          <a:p>
            <a:pPr marL="274320" indent="-274320" algn="l">
              <a:lnSpc>
                <a:spcPct val="133000"/>
              </a:lnSpc>
              <a:buSzPct val="100000"/>
              <a:buChar char="•"/>
            </a:pPr>
            <a:r>
              <a:rPr lang="en-US" sz="1350" b="1" kern="0" spc="-27" dirty="0">
                <a:solidFill>
                  <a:srgbClr val="FFFFFF"/>
                </a:solidFill>
                <a:latin typeface="Funnel Sans Bold" pitchFamily="34" charset="0"/>
                <a:ea typeface="Funnel Sans Bold" pitchFamily="34" charset="-122"/>
                <a:cs typeface="Funnel Sans Bold" pitchFamily="34" charset="-120"/>
              </a:rPr>
              <a:t>Green</a:t>
            </a:r>
            <a:r>
              <a:rPr lang="en-US" sz="1350" kern="0" spc="-27" dirty="0">
                <a:solidFill>
                  <a:srgbClr val="FFFFFF"/>
                </a:solidFill>
                <a:latin typeface="Funnel Sans" pitchFamily="34" charset="0"/>
                <a:ea typeface="Funnel Sans" pitchFamily="34" charset="-122"/>
                <a:cs typeface="Funnel Sans" pitchFamily="34" charset="-120"/>
              </a:rPr>
              <a:t> — zona moale din jurul cupei, pentru putt</a:t>
            </a:r>
            <a:endParaRPr lang="en-US" sz="1350" dirty="0"/>
          </a:p>
          <a:p>
            <a:pPr marL="274320" indent="-274320" algn="l">
              <a:lnSpc>
                <a:spcPct val="133000"/>
              </a:lnSpc>
              <a:buSzPct val="100000"/>
              <a:buChar char="•"/>
            </a:pPr>
            <a:r>
              <a:rPr lang="en-US" sz="1350" b="1" kern="0" spc="-27" dirty="0">
                <a:solidFill>
                  <a:srgbClr val="FFFFFF"/>
                </a:solidFill>
                <a:latin typeface="Funnel Sans Bold" pitchFamily="34" charset="0"/>
                <a:ea typeface="Funnel Sans Bold" pitchFamily="34" charset="-122"/>
                <a:cs typeface="Funnel Sans Bold" pitchFamily="34" charset="-120"/>
              </a:rPr>
              <a:t>Bunker</a:t>
            </a:r>
            <a:r>
              <a:rPr lang="en-US" sz="1350" kern="0" spc="-27" dirty="0">
                <a:solidFill>
                  <a:srgbClr val="FFFFFF"/>
                </a:solidFill>
                <a:latin typeface="Funnel Sans" pitchFamily="34" charset="0"/>
                <a:ea typeface="Funnel Sans" pitchFamily="34" charset="-122"/>
                <a:cs typeface="Funnel Sans" pitchFamily="34" charset="-120"/>
              </a:rPr>
              <a:t> — groapa cu nisip, un obstacol clasic</a:t>
            </a:r>
            <a:endParaRPr lang="en-US" sz="1350" dirty="0"/>
          </a:p>
        </p:txBody>
      </p:sp>
      <p:sp>
        <p:nvSpPr>
          <p:cNvPr id="7" name="Text 5"/>
          <p:cNvSpPr/>
          <p:nvPr/>
        </p:nvSpPr>
        <p:spPr>
          <a:xfrm>
            <a:off x="746900" y="4752280"/>
            <a:ext cx="5087215"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FFFFFF"/>
                </a:solidFill>
                <a:latin typeface="Funnel Display" pitchFamily="34" charset="0"/>
                <a:ea typeface="Funnel Display" pitchFamily="34" charset="-122"/>
                <a:cs typeface="Funnel Display" pitchFamily="34" charset="-120"/>
              </a:rPr>
              <a:t>Lovituri</a:t>
            </a:r>
            <a:endParaRPr lang="en-US" sz="1600" dirty="0"/>
          </a:p>
        </p:txBody>
      </p:sp>
      <p:sp>
        <p:nvSpPr>
          <p:cNvPr id="8" name="Text 6"/>
          <p:cNvSpPr/>
          <p:nvPr/>
        </p:nvSpPr>
        <p:spPr>
          <a:xfrm>
            <a:off x="746900" y="5183485"/>
            <a:ext cx="5087215" cy="619423"/>
          </a:xfrm>
          <a:prstGeom prst="rect">
            <a:avLst/>
          </a:prstGeom>
          <a:noFill/>
          <a:ln/>
        </p:spPr>
        <p:txBody>
          <a:bodyPr wrap="square" lIns="0" tIns="0" rIns="0" bIns="0" rtlCol="0" anchor="t">
            <a:normAutofit/>
          </a:bodyPr>
          <a:lstStyle/>
          <a:p>
            <a:pPr marL="274320" indent="-274320" algn="l">
              <a:lnSpc>
                <a:spcPct val="133000"/>
              </a:lnSpc>
              <a:buSzPct val="100000"/>
              <a:buChar char="•"/>
            </a:pPr>
            <a:r>
              <a:rPr lang="en-US" sz="1350" b="1" kern="0" spc="-27" dirty="0">
                <a:solidFill>
                  <a:srgbClr val="FFFFFF"/>
                </a:solidFill>
                <a:latin typeface="Funnel Sans Bold" pitchFamily="34" charset="0"/>
                <a:ea typeface="Funnel Sans Bold" pitchFamily="34" charset="-122"/>
                <a:cs typeface="Funnel Sans Bold" pitchFamily="34" charset="-120"/>
              </a:rPr>
              <a:t>Drive</a:t>
            </a:r>
            <a:r>
              <a:rPr lang="en-US" sz="1350" kern="0" spc="-27" dirty="0">
                <a:solidFill>
                  <a:srgbClr val="FFFFFF"/>
                </a:solidFill>
                <a:latin typeface="Funnel Sans" pitchFamily="34" charset="0"/>
                <a:ea typeface="Funnel Sans" pitchFamily="34" charset="-122"/>
                <a:cs typeface="Funnel Sans" pitchFamily="34" charset="-120"/>
              </a:rPr>
              <a:t> — prima lovitură de pe Tee Box</a:t>
            </a:r>
            <a:endParaRPr lang="en-US" sz="1350" dirty="0"/>
          </a:p>
          <a:p>
            <a:pPr marL="274320" indent="-274320" algn="l">
              <a:lnSpc>
                <a:spcPct val="133000"/>
              </a:lnSpc>
              <a:buSzPct val="100000"/>
              <a:buChar char="•"/>
            </a:pPr>
            <a:r>
              <a:rPr lang="en-US" sz="1350" b="1" kern="0" spc="-27" dirty="0">
                <a:solidFill>
                  <a:srgbClr val="FFFFFF"/>
                </a:solidFill>
                <a:latin typeface="Funnel Sans Bold" pitchFamily="34" charset="0"/>
                <a:ea typeface="Funnel Sans Bold" pitchFamily="34" charset="-122"/>
                <a:cs typeface="Funnel Sans Bold" pitchFamily="34" charset="-120"/>
              </a:rPr>
              <a:t>Putt</a:t>
            </a:r>
            <a:r>
              <a:rPr lang="en-US" sz="1350" kern="0" spc="-27" dirty="0">
                <a:solidFill>
                  <a:srgbClr val="FFFFFF"/>
                </a:solidFill>
                <a:latin typeface="Funnel Sans" pitchFamily="34" charset="0"/>
                <a:ea typeface="Funnel Sans" pitchFamily="34" charset="-122"/>
                <a:cs typeface="Funnel Sans" pitchFamily="34" charset="-120"/>
              </a:rPr>
              <a:t> — lovitura fină pe Green spre cupă</a:t>
            </a:r>
            <a:endParaRPr lang="en-US" sz="1350" dirty="0"/>
          </a:p>
        </p:txBody>
      </p:sp>
      <p:sp>
        <p:nvSpPr>
          <p:cNvPr id="9" name="Text 7"/>
          <p:cNvSpPr/>
          <p:nvPr/>
        </p:nvSpPr>
        <p:spPr>
          <a:xfrm>
            <a:off x="6315115" y="2506464"/>
            <a:ext cx="5184844"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051D3A"/>
                </a:solidFill>
                <a:latin typeface="Funnel Display" pitchFamily="34" charset="0"/>
                <a:ea typeface="Funnel Display" pitchFamily="34" charset="-122"/>
                <a:cs typeface="Funnel Display" pitchFamily="34" charset="-120"/>
              </a:rPr>
              <a:t>Scoruri</a:t>
            </a:r>
            <a:endParaRPr lang="en-US" sz="1600" dirty="0"/>
          </a:p>
        </p:txBody>
      </p:sp>
      <p:sp>
        <p:nvSpPr>
          <p:cNvPr id="10" name="Text 8"/>
          <p:cNvSpPr/>
          <p:nvPr/>
        </p:nvSpPr>
        <p:spPr>
          <a:xfrm>
            <a:off x="6315115" y="2937669"/>
            <a:ext cx="5184844" cy="965994"/>
          </a:xfrm>
          <a:prstGeom prst="rect">
            <a:avLst/>
          </a:prstGeom>
          <a:noFill/>
          <a:ln/>
        </p:spPr>
        <p:txBody>
          <a:bodyPr wrap="square" lIns="0" tIns="0" rIns="0" bIns="0" rtlCol="0" anchor="t">
            <a:normAutofit/>
          </a:bodyPr>
          <a:lstStyle/>
          <a:p>
            <a:pPr marL="274320" indent="-274320" algn="l">
              <a:lnSpc>
                <a:spcPct val="133000"/>
              </a:lnSpc>
              <a:buSzPct val="100000"/>
              <a:buChar char="•"/>
            </a:pPr>
            <a:r>
              <a:rPr lang="en-US" sz="1350" b="1" kern="0" spc="-27" dirty="0">
                <a:solidFill>
                  <a:srgbClr val="2B3541"/>
                </a:solidFill>
                <a:latin typeface="Funnel Sans Bold" pitchFamily="34" charset="0"/>
                <a:ea typeface="Funnel Sans Bold" pitchFamily="34" charset="-122"/>
                <a:cs typeface="Funnel Sans Bold" pitchFamily="34" charset="-120"/>
              </a:rPr>
              <a:t>Par</a:t>
            </a:r>
            <a:r>
              <a:rPr lang="en-US" sz="1350" kern="0" spc="-27" dirty="0">
                <a:solidFill>
                  <a:srgbClr val="2B3541"/>
                </a:solidFill>
                <a:latin typeface="Funnel Sans" pitchFamily="34" charset="0"/>
                <a:ea typeface="Funnel Sans" pitchFamily="34" charset="-122"/>
                <a:cs typeface="Funnel Sans" pitchFamily="34" charset="-120"/>
              </a:rPr>
              <a:t> — numărul standard de lovituri pentru o cupă</a:t>
            </a:r>
            <a:endParaRPr lang="en-US" sz="1350" dirty="0"/>
          </a:p>
          <a:p>
            <a:pPr marL="274320" indent="-274320" algn="l">
              <a:lnSpc>
                <a:spcPct val="133000"/>
              </a:lnSpc>
              <a:buSzPct val="100000"/>
              <a:buChar char="•"/>
            </a:pPr>
            <a:r>
              <a:rPr lang="en-US" sz="1350" b="1" kern="0" spc="-27" dirty="0">
                <a:solidFill>
                  <a:srgbClr val="2B3541"/>
                </a:solidFill>
                <a:latin typeface="Funnel Sans Bold" pitchFamily="34" charset="0"/>
                <a:ea typeface="Funnel Sans Bold" pitchFamily="34" charset="-122"/>
                <a:cs typeface="Funnel Sans Bold" pitchFamily="34" charset="-120"/>
              </a:rPr>
              <a:t>Birdie</a:t>
            </a:r>
            <a:r>
              <a:rPr lang="en-US" sz="1350" kern="0" spc="-27" dirty="0">
                <a:solidFill>
                  <a:srgbClr val="2B3541"/>
                </a:solidFill>
                <a:latin typeface="Funnel Sans" pitchFamily="34" charset="0"/>
                <a:ea typeface="Funnel Sans" pitchFamily="34" charset="-122"/>
                <a:cs typeface="Funnel Sans" pitchFamily="34" charset="-120"/>
              </a:rPr>
              <a:t> — o lovitură sub Par (excelent! </a:t>
            </a:r>
            <a:r>
              <a:rPr lang="en-US" sz="1350" kern="0" spc="-27" dirty="0">
                <a:solidFill>
                  <a:srgbClr val="000000"/>
                </a:solidFill>
                <a:latin typeface="Noto Color Emoji" pitchFamily="34" charset="0"/>
                <a:ea typeface="Noto Color Emoji" pitchFamily="34" charset="-122"/>
                <a:cs typeface="Noto Color Emoji" pitchFamily="34" charset="-120"/>
              </a:rPr>
              <a:t>🎉</a:t>
            </a:r>
            <a:r>
              <a:rPr lang="en-US" sz="1350" kern="0" spc="-27" dirty="0">
                <a:solidFill>
                  <a:srgbClr val="2B3541"/>
                </a:solidFill>
                <a:latin typeface="Funnel Sans" pitchFamily="34" charset="0"/>
                <a:ea typeface="Funnel Sans" pitchFamily="34" charset="-122"/>
                <a:cs typeface="Funnel Sans" pitchFamily="34" charset="-120"/>
              </a:rPr>
              <a:t>)</a:t>
            </a:r>
            <a:endParaRPr lang="en-US" sz="1350" dirty="0"/>
          </a:p>
          <a:p>
            <a:pPr marL="274320" indent="-274320" algn="l">
              <a:lnSpc>
                <a:spcPct val="133000"/>
              </a:lnSpc>
              <a:buSzPct val="100000"/>
              <a:buChar char="•"/>
            </a:pPr>
            <a:r>
              <a:rPr lang="en-US" sz="1350" b="1" kern="0" spc="-27" dirty="0">
                <a:solidFill>
                  <a:srgbClr val="2B3541"/>
                </a:solidFill>
                <a:latin typeface="Funnel Sans Bold" pitchFamily="34" charset="0"/>
                <a:ea typeface="Funnel Sans Bold" pitchFamily="34" charset="-122"/>
                <a:cs typeface="Funnel Sans Bold" pitchFamily="34" charset="-120"/>
              </a:rPr>
              <a:t>Bogey</a:t>
            </a:r>
            <a:r>
              <a:rPr lang="en-US" sz="1350" kern="0" spc="-27" dirty="0">
                <a:solidFill>
                  <a:srgbClr val="2B3541"/>
                </a:solidFill>
                <a:latin typeface="Funnel Sans" pitchFamily="34" charset="0"/>
                <a:ea typeface="Funnel Sans" pitchFamily="34" charset="-122"/>
                <a:cs typeface="Funnel Sans" pitchFamily="34" charset="-120"/>
              </a:rPr>
              <a:t> — o lovitură peste Par (normal pentru începători)</a:t>
            </a:r>
            <a:endParaRPr lang="en-US" sz="1350" dirty="0"/>
          </a:p>
        </p:txBody>
      </p:sp>
      <p:sp>
        <p:nvSpPr>
          <p:cNvPr id="11" name="Text 9"/>
          <p:cNvSpPr/>
          <p:nvPr/>
        </p:nvSpPr>
        <p:spPr>
          <a:xfrm>
            <a:off x="6315115" y="4078188"/>
            <a:ext cx="5184844"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051D3A"/>
                </a:solidFill>
                <a:latin typeface="Funnel Display" pitchFamily="34" charset="0"/>
                <a:ea typeface="Funnel Display" pitchFamily="34" charset="-122"/>
                <a:cs typeface="Funnel Display" pitchFamily="34" charset="-120"/>
              </a:rPr>
              <a:t>Alte concepte</a:t>
            </a:r>
            <a:endParaRPr lang="en-US" sz="1600" dirty="0"/>
          </a:p>
        </p:txBody>
      </p:sp>
      <p:sp>
        <p:nvSpPr>
          <p:cNvPr id="12" name="Text 10"/>
          <p:cNvSpPr/>
          <p:nvPr/>
        </p:nvSpPr>
        <p:spPr>
          <a:xfrm>
            <a:off x="6315115" y="4509393"/>
            <a:ext cx="5184844" cy="1177826"/>
          </a:xfrm>
          <a:prstGeom prst="rect">
            <a:avLst/>
          </a:prstGeom>
          <a:noFill/>
          <a:ln/>
        </p:spPr>
        <p:txBody>
          <a:bodyPr wrap="square" lIns="0" tIns="0" rIns="0" bIns="0" rtlCol="0" anchor="t">
            <a:normAutofit/>
          </a:bodyPr>
          <a:lstStyle/>
          <a:p>
            <a:pPr marL="274320" indent="-274320" algn="l">
              <a:lnSpc>
                <a:spcPct val="133000"/>
              </a:lnSpc>
              <a:buSzPct val="100000"/>
              <a:buChar char="•"/>
            </a:pPr>
            <a:r>
              <a:rPr lang="en-US" sz="1350" b="1" kern="0" spc="-27" dirty="0">
                <a:solidFill>
                  <a:srgbClr val="2B3541"/>
                </a:solidFill>
                <a:latin typeface="Funnel Sans Bold" pitchFamily="34" charset="0"/>
                <a:ea typeface="Funnel Sans Bold" pitchFamily="34" charset="-122"/>
                <a:cs typeface="Funnel Sans Bold" pitchFamily="34" charset="-120"/>
              </a:rPr>
              <a:t>Handicap (HCP)</a:t>
            </a:r>
            <a:r>
              <a:rPr lang="en-US" sz="1350" kern="0" spc="-27" dirty="0">
                <a:solidFill>
                  <a:srgbClr val="2B3541"/>
                </a:solidFill>
                <a:latin typeface="Funnel Sans" pitchFamily="34" charset="0"/>
                <a:ea typeface="Funnel Sans" pitchFamily="34" charset="-122"/>
                <a:cs typeface="Funnel Sans" pitchFamily="34" charset="-120"/>
              </a:rPr>
              <a:t> — sistemul de nivelare care permite jucătorilor de nivel diferit să concureze de la egal la egal</a:t>
            </a:r>
            <a:endParaRPr lang="en-US" sz="1350" dirty="0"/>
          </a:p>
          <a:p>
            <a:pPr marL="274320" indent="-274320" algn="l">
              <a:lnSpc>
                <a:spcPct val="133000"/>
              </a:lnSpc>
              <a:buSzPct val="100000"/>
              <a:buChar char="•"/>
            </a:pPr>
            <a:r>
              <a:rPr lang="en-US" sz="1350" b="1" kern="0" spc="-27" dirty="0">
                <a:solidFill>
                  <a:srgbClr val="2B3541"/>
                </a:solidFill>
                <a:latin typeface="Funnel Sans Bold" pitchFamily="34" charset="0"/>
                <a:ea typeface="Funnel Sans Bold" pitchFamily="34" charset="-122"/>
                <a:cs typeface="Funnel Sans Bold" pitchFamily="34" charset="-120"/>
              </a:rPr>
              <a:t>FORE!</a:t>
            </a:r>
            <a:r>
              <a:rPr lang="en-US" sz="1350" kern="0" spc="-27" dirty="0">
                <a:solidFill>
                  <a:srgbClr val="2B3541"/>
                </a:solidFill>
                <a:latin typeface="Funnel Sans" pitchFamily="34" charset="0"/>
                <a:ea typeface="Funnel Sans" pitchFamily="34" charset="-122"/>
                <a:cs typeface="Funnel Sans" pitchFamily="34" charset="-120"/>
              </a:rPr>
              <a:t> — strigătul de avertizare. Dacă îl auzi, ghemuiește-te și protejează-ți capul!</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98086" y="573584"/>
            <a:ext cx="10795524"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051D3A"/>
                </a:solidFill>
                <a:latin typeface="Funnel Display" pitchFamily="34" charset="0"/>
                <a:ea typeface="Funnel Display" pitchFamily="34" charset="-122"/>
                <a:cs typeface="Funnel Display" pitchFamily="34" charset="-120"/>
              </a:rPr>
              <a:t>Ce să pui în geantă</a:t>
            </a:r>
            <a:endParaRPr lang="en-US" sz="1600" dirty="0"/>
          </a:p>
        </p:txBody>
      </p:sp>
      <p:sp>
        <p:nvSpPr>
          <p:cNvPr id="3" name="Text 1"/>
          <p:cNvSpPr/>
          <p:nvPr/>
        </p:nvSpPr>
        <p:spPr>
          <a:xfrm>
            <a:off x="698086" y="900013"/>
            <a:ext cx="10795524" cy="513259"/>
          </a:xfrm>
          <a:prstGeom prst="rect">
            <a:avLst/>
          </a:prstGeom>
          <a:noFill/>
          <a:ln/>
        </p:spPr>
        <p:txBody>
          <a:bodyPr wrap="none" lIns="0" tIns="0" rIns="0" bIns="0" rtlCol="0" anchor="t"/>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Pregătit pentru Prima Ta Rundă</a:t>
            </a:r>
            <a:endParaRPr lang="en-US" sz="3200" dirty="0"/>
          </a:p>
        </p:txBody>
      </p:sp>
      <p:sp>
        <p:nvSpPr>
          <p:cNvPr id="4" name="Text 2"/>
          <p:cNvSpPr/>
          <p:nvPr/>
        </p:nvSpPr>
        <p:spPr>
          <a:xfrm>
            <a:off x="698086" y="1675011"/>
            <a:ext cx="11405108" cy="279202"/>
          </a:xfrm>
          <a:prstGeom prst="rect">
            <a:avLst/>
          </a:prstGeom>
          <a:noFill/>
          <a:ln/>
        </p:spPr>
        <p:txBody>
          <a:bodyPr wrap="none" lIns="0" tIns="0" rIns="0" bIns="0" rtlCol="0" anchor="t"/>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Nu ai nevoie de un echipament complex pentru prima vizită. Iată tot ce trebuie să ai cu tine pentru a fi confortabil și pregătit:</a:t>
            </a:r>
            <a:endParaRPr lang="en-US" sz="1350" dirty="0"/>
          </a:p>
        </p:txBody>
      </p:sp>
      <p:sp>
        <p:nvSpPr>
          <p:cNvPr id="5" name="Shape 3"/>
          <p:cNvSpPr/>
          <p:nvPr/>
        </p:nvSpPr>
        <p:spPr>
          <a:xfrm>
            <a:off x="698086" y="2150566"/>
            <a:ext cx="5310452" cy="1979613"/>
          </a:xfrm>
          <a:prstGeom prst="roundRect">
            <a:avLst>
              <a:gd name="adj" fmla="val 3703"/>
            </a:avLst>
          </a:prstGeom>
          <a:solidFill>
            <a:srgbClr val="FAF5EB"/>
          </a:solidFill>
          <a:ln w="6350">
            <a:solidFill>
              <a:srgbClr val="D5CDBE"/>
            </a:solidFill>
            <a:prstDash val="solid"/>
          </a:ln>
        </p:spPr>
      </p:sp>
      <p:sp>
        <p:nvSpPr>
          <p:cNvPr id="6" name="Shape 4"/>
          <p:cNvSpPr/>
          <p:nvPr/>
        </p:nvSpPr>
        <p:spPr>
          <a:xfrm>
            <a:off x="878957" y="2331442"/>
            <a:ext cx="523564" cy="523577"/>
          </a:xfrm>
          <a:prstGeom prst="ellipse">
            <a:avLst/>
          </a:prstGeom>
          <a:solidFill>
            <a:srgbClr val="3371A5"/>
          </a:solidFill>
          <a:ln/>
        </p:spPr>
      </p:sp>
      <p:pic>
        <p:nvPicPr>
          <p:cNvPr id="7"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22920" y="2475409"/>
            <a:ext cx="235539" cy="235545"/>
          </a:xfrm>
          <a:prstGeom prst="rect">
            <a:avLst/>
          </a:prstGeom>
        </p:spPr>
      </p:pic>
      <p:sp>
        <p:nvSpPr>
          <p:cNvPr id="8" name="Text 5"/>
          <p:cNvSpPr/>
          <p:nvPr/>
        </p:nvSpPr>
        <p:spPr>
          <a:xfrm>
            <a:off x="878957" y="3029545"/>
            <a:ext cx="4948709"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Ținuta</a:t>
            </a:r>
            <a:endParaRPr lang="en-US" sz="1600" dirty="0"/>
          </a:p>
        </p:txBody>
      </p:sp>
      <p:sp>
        <p:nvSpPr>
          <p:cNvPr id="9" name="Text 6"/>
          <p:cNvSpPr/>
          <p:nvPr/>
        </p:nvSpPr>
        <p:spPr>
          <a:xfrm>
            <a:off x="878957" y="3390900"/>
            <a:ext cx="4948709"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Pantaloni chino sau bermude și un tricou cu guler tip Polo — confortabil și adecvat codului vestimentar.</a:t>
            </a:r>
            <a:endParaRPr lang="en-US" sz="1350" dirty="0"/>
          </a:p>
        </p:txBody>
      </p:sp>
      <p:sp>
        <p:nvSpPr>
          <p:cNvPr id="10" name="Shape 7"/>
          <p:cNvSpPr/>
          <p:nvPr/>
        </p:nvSpPr>
        <p:spPr>
          <a:xfrm>
            <a:off x="6183059" y="2150566"/>
            <a:ext cx="5310551" cy="1979613"/>
          </a:xfrm>
          <a:prstGeom prst="roundRect">
            <a:avLst>
              <a:gd name="adj" fmla="val 3703"/>
            </a:avLst>
          </a:prstGeom>
          <a:solidFill>
            <a:srgbClr val="FAF5EB"/>
          </a:solidFill>
          <a:ln w="6350">
            <a:solidFill>
              <a:srgbClr val="D5CDBE"/>
            </a:solidFill>
            <a:prstDash val="solid"/>
          </a:ln>
        </p:spPr>
      </p:sp>
      <p:sp>
        <p:nvSpPr>
          <p:cNvPr id="11" name="Shape 8"/>
          <p:cNvSpPr/>
          <p:nvPr/>
        </p:nvSpPr>
        <p:spPr>
          <a:xfrm>
            <a:off x="6363930" y="2331442"/>
            <a:ext cx="523564" cy="523577"/>
          </a:xfrm>
          <a:prstGeom prst="ellipse">
            <a:avLst/>
          </a:prstGeom>
          <a:solidFill>
            <a:srgbClr val="3371A5"/>
          </a:solidFill>
          <a:ln/>
        </p:spPr>
      </p:sp>
      <p:pic>
        <p:nvPicPr>
          <p:cNvPr id="12"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507893" y="2475409"/>
            <a:ext cx="235539" cy="235545"/>
          </a:xfrm>
          <a:prstGeom prst="rect">
            <a:avLst/>
          </a:prstGeom>
        </p:spPr>
      </p:pic>
      <p:sp>
        <p:nvSpPr>
          <p:cNvPr id="13" name="Text 9"/>
          <p:cNvSpPr/>
          <p:nvPr/>
        </p:nvSpPr>
        <p:spPr>
          <a:xfrm>
            <a:off x="6363930" y="3029545"/>
            <a:ext cx="4948808"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Pantofi sport</a:t>
            </a:r>
            <a:endParaRPr lang="en-US" sz="1600" dirty="0"/>
          </a:p>
        </p:txBody>
      </p:sp>
      <p:sp>
        <p:nvSpPr>
          <p:cNvPr id="14" name="Text 10"/>
          <p:cNvSpPr/>
          <p:nvPr/>
        </p:nvSpPr>
        <p:spPr>
          <a:xfrm>
            <a:off x="6363930" y="3390900"/>
            <a:ext cx="4948808"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Cu talpă stabilă pentru grip pe iarbă. Nu sunt necesari pantofi speciali de golf de la prima vizită.</a:t>
            </a:r>
            <a:endParaRPr lang="en-US" sz="1350" dirty="0"/>
          </a:p>
        </p:txBody>
      </p:sp>
      <p:sp>
        <p:nvSpPr>
          <p:cNvPr id="15" name="Shape 11"/>
          <p:cNvSpPr/>
          <p:nvPr/>
        </p:nvSpPr>
        <p:spPr>
          <a:xfrm>
            <a:off x="698086" y="4304705"/>
            <a:ext cx="5310452" cy="1979613"/>
          </a:xfrm>
          <a:prstGeom prst="roundRect">
            <a:avLst>
              <a:gd name="adj" fmla="val 3703"/>
            </a:avLst>
          </a:prstGeom>
          <a:solidFill>
            <a:srgbClr val="FAF5EB"/>
          </a:solidFill>
          <a:ln w="6350">
            <a:solidFill>
              <a:srgbClr val="D5CDBE"/>
            </a:solidFill>
            <a:prstDash val="solid"/>
          </a:ln>
        </p:spPr>
      </p:sp>
      <p:sp>
        <p:nvSpPr>
          <p:cNvPr id="16" name="Shape 12"/>
          <p:cNvSpPr/>
          <p:nvPr/>
        </p:nvSpPr>
        <p:spPr>
          <a:xfrm>
            <a:off x="878957" y="4485580"/>
            <a:ext cx="523564" cy="523577"/>
          </a:xfrm>
          <a:prstGeom prst="ellipse">
            <a:avLst/>
          </a:prstGeom>
          <a:solidFill>
            <a:srgbClr val="3371A5"/>
          </a:solidFill>
          <a:ln/>
        </p:spPr>
      </p:sp>
      <p:pic>
        <p:nvPicPr>
          <p:cNvPr id="1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2920" y="4629547"/>
            <a:ext cx="235539" cy="235545"/>
          </a:xfrm>
          <a:prstGeom prst="rect">
            <a:avLst/>
          </a:prstGeom>
        </p:spPr>
      </p:pic>
      <p:sp>
        <p:nvSpPr>
          <p:cNvPr id="18" name="Text 13"/>
          <p:cNvSpPr/>
          <p:nvPr/>
        </p:nvSpPr>
        <p:spPr>
          <a:xfrm>
            <a:off x="878957" y="5183684"/>
            <a:ext cx="4948709"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Mănușa de golf</a:t>
            </a:r>
            <a:endParaRPr lang="en-US" sz="1600" dirty="0"/>
          </a:p>
        </p:txBody>
      </p:sp>
      <p:sp>
        <p:nvSpPr>
          <p:cNvPr id="19" name="Text 14"/>
          <p:cNvSpPr/>
          <p:nvPr/>
        </p:nvSpPr>
        <p:spPr>
          <a:xfrm>
            <a:off x="878957" y="5545038"/>
            <a:ext cx="4948709"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Purtată pe mâna stângă (dacă ești dreptaci) pentru o aderență mai bună și control mai precis al crosei.</a:t>
            </a:r>
            <a:endParaRPr lang="en-US" sz="1350" dirty="0"/>
          </a:p>
        </p:txBody>
      </p:sp>
      <p:sp>
        <p:nvSpPr>
          <p:cNvPr id="20" name="Shape 15"/>
          <p:cNvSpPr/>
          <p:nvPr/>
        </p:nvSpPr>
        <p:spPr>
          <a:xfrm>
            <a:off x="6183059" y="4304705"/>
            <a:ext cx="5310551" cy="1979613"/>
          </a:xfrm>
          <a:prstGeom prst="roundRect">
            <a:avLst>
              <a:gd name="adj" fmla="val 3703"/>
            </a:avLst>
          </a:prstGeom>
          <a:solidFill>
            <a:srgbClr val="FAF5EB"/>
          </a:solidFill>
          <a:ln w="6350">
            <a:solidFill>
              <a:srgbClr val="D5CDBE"/>
            </a:solidFill>
            <a:prstDash val="solid"/>
          </a:ln>
        </p:spPr>
      </p:sp>
      <p:sp>
        <p:nvSpPr>
          <p:cNvPr id="21" name="Shape 16"/>
          <p:cNvSpPr/>
          <p:nvPr/>
        </p:nvSpPr>
        <p:spPr>
          <a:xfrm>
            <a:off x="6363930" y="4485580"/>
            <a:ext cx="523564" cy="523577"/>
          </a:xfrm>
          <a:prstGeom prst="ellipse">
            <a:avLst/>
          </a:prstGeom>
          <a:solidFill>
            <a:srgbClr val="3371A5"/>
          </a:solidFill>
          <a:ln/>
        </p:spPr>
      </p:sp>
      <p:pic>
        <p:nvPicPr>
          <p:cNvPr id="2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07893" y="4629547"/>
            <a:ext cx="235539" cy="235545"/>
          </a:xfrm>
          <a:prstGeom prst="rect">
            <a:avLst/>
          </a:prstGeom>
        </p:spPr>
      </p:pic>
      <p:sp>
        <p:nvSpPr>
          <p:cNvPr id="23" name="Text 17"/>
          <p:cNvSpPr/>
          <p:nvPr/>
        </p:nvSpPr>
        <p:spPr>
          <a:xfrm>
            <a:off x="6363930" y="5183684"/>
            <a:ext cx="4948808" cy="256679"/>
          </a:xfrm>
          <a:prstGeom prst="rect">
            <a:avLst/>
          </a:prstGeom>
          <a:noFill/>
          <a:ln/>
        </p:spPr>
        <p:txBody>
          <a:bodyPr wrap="none" lIns="0" tIns="0" rIns="0" bIns="0" rtlCol="0" anchor="t"/>
          <a:lstStyle/>
          <a:p>
            <a:pPr marL="0" indent="0" algn="l">
              <a:lnSpc>
                <a:spcPct val="104000"/>
              </a:lnSpc>
              <a:buNone/>
            </a:pPr>
            <a:r>
              <a:rPr lang="en-US" sz="1600" kern="0" spc="-27" dirty="0">
                <a:solidFill>
                  <a:srgbClr val="2B3541"/>
                </a:solidFill>
                <a:latin typeface="Funnel Display" pitchFamily="34" charset="0"/>
                <a:ea typeface="Funnel Display" pitchFamily="34" charset="-122"/>
                <a:cs typeface="Funnel Display" pitchFamily="34" charset="-120"/>
              </a:rPr>
              <a:t>Atitudinea potrivită</a:t>
            </a:r>
            <a:endParaRPr lang="en-US" sz="1600" dirty="0"/>
          </a:p>
        </p:txBody>
      </p:sp>
      <p:sp>
        <p:nvSpPr>
          <p:cNvPr id="24" name="Text 18"/>
          <p:cNvSpPr/>
          <p:nvPr/>
        </p:nvSpPr>
        <p:spPr>
          <a:xfrm>
            <a:off x="6363930" y="5545038"/>
            <a:ext cx="4948808"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O minte deschisă și dorința de a te relaxa în natură. Acesta este cel mai important „echipament" pe care îl poți aduce!</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7619809" y="0"/>
            <a:ext cx="4571886" cy="6858000"/>
          </a:xfrm>
          <a:prstGeom prst="rect">
            <a:avLst/>
          </a:prstGeom>
          <a:solidFill>
            <a:srgbClr val="FAF5EB"/>
          </a:solidFill>
          <a:ln/>
        </p:spPr>
      </p:sp>
      <p:pic>
        <p:nvPicPr>
          <p:cNvPr id="3" name="Image 0" descr="preencoded.png"/>
          <p:cNvPicPr>
            <a:picLocks noChangeAspect="1"/>
          </p:cNvPicPr>
          <p:nvPr/>
        </p:nvPicPr>
        <p:blipFill>
          <a:blip r:embed="rId3"/>
          <a:stretch>
            <a:fillRect/>
          </a:stretch>
        </p:blipFill>
        <p:spPr>
          <a:xfrm>
            <a:off x="7707020" y="497284"/>
            <a:ext cx="4397463" cy="5863431"/>
          </a:xfrm>
          <a:prstGeom prst="rect">
            <a:avLst/>
          </a:prstGeom>
        </p:spPr>
      </p:pic>
      <p:sp>
        <p:nvSpPr>
          <p:cNvPr id="4" name="Shape 1"/>
          <p:cNvSpPr/>
          <p:nvPr/>
        </p:nvSpPr>
        <p:spPr>
          <a:xfrm>
            <a:off x="698086" y="2058988"/>
            <a:ext cx="1002779" cy="265113"/>
          </a:xfrm>
          <a:prstGeom prst="roundRect">
            <a:avLst>
              <a:gd name="adj" fmla="val 22121"/>
            </a:avLst>
          </a:prstGeom>
          <a:solidFill>
            <a:srgbClr val="D8E7F3"/>
          </a:solidFill>
          <a:ln/>
        </p:spPr>
      </p:sp>
      <p:sp>
        <p:nvSpPr>
          <p:cNvPr id="5" name="Text 2"/>
          <p:cNvSpPr/>
          <p:nvPr/>
        </p:nvSpPr>
        <p:spPr>
          <a:xfrm>
            <a:off x="802759" y="2111276"/>
            <a:ext cx="1403017" cy="160536"/>
          </a:xfrm>
          <a:prstGeom prst="rect">
            <a:avLst/>
          </a:prstGeom>
          <a:noFill/>
          <a:ln/>
        </p:spPr>
        <p:txBody>
          <a:bodyPr wrap="none" lIns="0" tIns="0" rIns="0" bIns="0" rtlCol="0" anchor="t"/>
          <a:lstStyle/>
          <a:p>
            <a:pPr marL="0" indent="0" algn="l">
              <a:lnSpc>
                <a:spcPct val="96000"/>
              </a:lnSpc>
              <a:buNone/>
            </a:pPr>
            <a:r>
              <a:rPr lang="en-US" sz="1050" kern="0" spc="-27" dirty="0">
                <a:solidFill>
                  <a:srgbClr val="2B3541"/>
                </a:solidFill>
                <a:latin typeface="Funnel Sans" pitchFamily="34" charset="0"/>
                <a:ea typeface="Funnel Sans" pitchFamily="34" charset="-122"/>
                <a:cs typeface="Funnel Sans" pitchFamily="34" charset="-120"/>
              </a:rPr>
              <a:t>CAPITOLUL 4</a:t>
            </a:r>
            <a:endParaRPr lang="en-US" sz="1050" dirty="0"/>
          </a:p>
        </p:txBody>
      </p:sp>
      <p:sp>
        <p:nvSpPr>
          <p:cNvPr id="6" name="Text 3"/>
          <p:cNvSpPr/>
          <p:nvPr/>
        </p:nvSpPr>
        <p:spPr>
          <a:xfrm>
            <a:off x="698086" y="2393851"/>
            <a:ext cx="6223638" cy="1026517"/>
          </a:xfrm>
          <a:prstGeom prst="rect">
            <a:avLst/>
          </a:prstGeom>
          <a:noFill/>
          <a:ln/>
        </p:spPr>
        <p:txBody>
          <a:bodyPr wrap="square" lIns="0" tIns="0" rIns="0" bIns="0" rtlCol="0" anchor="t">
            <a:normAutofit/>
          </a:bodyPr>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Albatross Incluziv &amp; Wellbeing Corner</a:t>
            </a:r>
            <a:endParaRPr lang="en-US" sz="3200" dirty="0"/>
          </a:p>
        </p:txBody>
      </p:sp>
      <p:sp>
        <p:nvSpPr>
          <p:cNvPr id="7" name="Text 4"/>
          <p:cNvSpPr/>
          <p:nvPr/>
        </p:nvSpPr>
        <p:spPr>
          <a:xfrm>
            <a:off x="698086" y="3682107"/>
            <a:ext cx="6223638" cy="1116806"/>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La Albatross Golf Club, credem că golful este </a:t>
            </a:r>
            <a:r>
              <a:rPr lang="en-US" sz="1350" b="1" kern="0" spc="-27" dirty="0">
                <a:solidFill>
                  <a:srgbClr val="2B3541"/>
                </a:solidFill>
                <a:latin typeface="Funnel Sans Bold" pitchFamily="34" charset="0"/>
                <a:ea typeface="Funnel Sans Bold" pitchFamily="34" charset="-122"/>
                <a:cs typeface="Funnel Sans Bold" pitchFamily="34" charset="-120"/>
              </a:rPr>
              <a:t>mai mult decât un sport</a:t>
            </a:r>
            <a:r>
              <a:rPr lang="en-US" sz="1350" kern="0" spc="-27" dirty="0">
                <a:solidFill>
                  <a:srgbClr val="2B3541"/>
                </a:solidFill>
                <a:latin typeface="Funnel Sans" pitchFamily="34" charset="0"/>
                <a:ea typeface="Funnel Sans" pitchFamily="34" charset="-122"/>
                <a:cs typeface="Funnel Sans" pitchFamily="34" charset="-120"/>
              </a:rPr>
              <a:t> — este o formă de terapie prin mișcare, un spațiu al egalității și un catalizator pentru starea de bine fizică și mentală. Indiferent de vârstă, gen sau abilități fizice, </a:t>
            </a:r>
            <a:r>
              <a:rPr lang="en-US" sz="1350" b="1" kern="0" spc="-27" dirty="0">
                <a:solidFill>
                  <a:srgbClr val="2B3541"/>
                </a:solidFill>
                <a:latin typeface="Funnel Sans Bold" pitchFamily="34" charset="0"/>
                <a:ea typeface="Funnel Sans Bold" pitchFamily="34" charset="-122"/>
                <a:cs typeface="Funnel Sans Bold" pitchFamily="34" charset="-120"/>
              </a:rPr>
              <a:t>locul tău este pe teren.</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98086" y="1545034"/>
            <a:ext cx="10795524" cy="513259"/>
          </a:xfrm>
          <a:prstGeom prst="rect">
            <a:avLst/>
          </a:prstGeom>
          <a:noFill/>
          <a:ln/>
        </p:spPr>
        <p:txBody>
          <a:bodyPr wrap="none" lIns="0" tIns="0" rIns="0" bIns="0" rtlCol="0" anchor="t"/>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Wellbeing Corner: Inima Programului Nostru</a:t>
            </a:r>
            <a:endParaRPr lang="en-US" sz="3200" dirty="0"/>
          </a:p>
        </p:txBody>
      </p:sp>
      <p:sp>
        <p:nvSpPr>
          <p:cNvPr id="3" name="Text 1"/>
          <p:cNvSpPr/>
          <p:nvPr/>
        </p:nvSpPr>
        <p:spPr>
          <a:xfrm>
            <a:off x="698086" y="2407345"/>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Wellbeing Corner este un spațiu de relaxare și reconectare în mijlocul naturii, creat pentru a oferi participanților mult mai mult decât un simplu loc de odihnă după antrenament.</a:t>
            </a:r>
            <a:endParaRPr lang="en-US" sz="1350" dirty="0"/>
          </a:p>
        </p:txBody>
      </p:sp>
      <p:sp>
        <p:nvSpPr>
          <p:cNvPr id="4" name="Shape 2"/>
          <p:cNvSpPr/>
          <p:nvPr/>
        </p:nvSpPr>
        <p:spPr>
          <a:xfrm>
            <a:off x="698086" y="3162102"/>
            <a:ext cx="3482094" cy="2150864"/>
          </a:xfrm>
          <a:prstGeom prst="roundRect">
            <a:avLst>
              <a:gd name="adj" fmla="val 3408"/>
            </a:avLst>
          </a:prstGeom>
          <a:solidFill>
            <a:srgbClr val="FAF5EB"/>
          </a:solidFill>
          <a:ln w="19050">
            <a:solidFill>
              <a:srgbClr val="D5CDBE"/>
            </a:solidFill>
            <a:prstDash val="solid"/>
          </a:ln>
        </p:spPr>
      </p:sp>
      <p:sp>
        <p:nvSpPr>
          <p:cNvPr id="5" name="Text 3"/>
          <p:cNvSpPr/>
          <p:nvPr/>
        </p:nvSpPr>
        <p:spPr>
          <a:xfrm>
            <a:off x="891657" y="3355677"/>
            <a:ext cx="3094952" cy="263029"/>
          </a:xfrm>
          <a:prstGeom prst="rect">
            <a:avLst/>
          </a:prstGeom>
          <a:noFill/>
          <a:ln/>
        </p:spPr>
        <p:txBody>
          <a:bodyPr wrap="none" lIns="0" tIns="0" rIns="0" bIns="0" rtlCol="0" anchor="t"/>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Reconectare &amp; Deconectare</a:t>
            </a:r>
            <a:endParaRPr lang="en-US" sz="1600" dirty="0"/>
          </a:p>
        </p:txBody>
      </p:sp>
      <p:sp>
        <p:nvSpPr>
          <p:cNvPr id="6" name="Text 4"/>
          <p:cNvSpPr/>
          <p:nvPr/>
        </p:nvSpPr>
        <p:spPr>
          <a:xfrm>
            <a:off x="891657" y="3723382"/>
            <a:ext cx="3094952" cy="1116806"/>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Un spațiu verde dedicat liniștii mentale. Combate stresul zilnic și anxietatea prin tehnici de relaxare și respirație ghidate de staff-ul nostru specializat.</a:t>
            </a:r>
            <a:endParaRPr lang="en-US" sz="1350" dirty="0"/>
          </a:p>
        </p:txBody>
      </p:sp>
      <p:sp>
        <p:nvSpPr>
          <p:cNvPr id="7" name="Shape 5"/>
          <p:cNvSpPr/>
          <p:nvPr/>
        </p:nvSpPr>
        <p:spPr>
          <a:xfrm>
            <a:off x="4354701" y="3162102"/>
            <a:ext cx="3482193" cy="2150864"/>
          </a:xfrm>
          <a:prstGeom prst="roundRect">
            <a:avLst>
              <a:gd name="adj" fmla="val 3408"/>
            </a:avLst>
          </a:prstGeom>
          <a:solidFill>
            <a:srgbClr val="FAF5EB"/>
          </a:solidFill>
          <a:ln w="19050">
            <a:solidFill>
              <a:srgbClr val="D5CDBE"/>
            </a:solidFill>
            <a:prstDash val="solid"/>
          </a:ln>
        </p:spPr>
      </p:sp>
      <p:sp>
        <p:nvSpPr>
          <p:cNvPr id="8" name="Text 6"/>
          <p:cNvSpPr/>
          <p:nvPr/>
        </p:nvSpPr>
        <p:spPr>
          <a:xfrm>
            <a:off x="4548272" y="3355677"/>
            <a:ext cx="3095051" cy="263029"/>
          </a:xfrm>
          <a:prstGeom prst="rect">
            <a:avLst/>
          </a:prstGeom>
          <a:noFill/>
          <a:ln/>
        </p:spPr>
        <p:txBody>
          <a:bodyPr wrap="none" lIns="0" tIns="0" rIns="0" bIns="0" rtlCol="0" anchor="t"/>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Comunitate &amp; Networking</a:t>
            </a:r>
            <a:endParaRPr lang="en-US" sz="1600" dirty="0"/>
          </a:p>
        </p:txBody>
      </p:sp>
      <p:sp>
        <p:nvSpPr>
          <p:cNvPr id="9" name="Text 7"/>
          <p:cNvSpPr/>
          <p:nvPr/>
        </p:nvSpPr>
        <p:spPr>
          <a:xfrm>
            <a:off x="4548272" y="3723382"/>
            <a:ext cx="3095051" cy="1396008"/>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Locul ideal unde debutanții, membrii seniori, femeile din comunitate și sportivii paralimpici se întâlnesc, își împărtășesc povești și leagă prietenii autentice, fără nicio barieră socială.</a:t>
            </a:r>
            <a:endParaRPr lang="en-US" sz="1350" dirty="0"/>
          </a:p>
        </p:txBody>
      </p:sp>
      <p:sp>
        <p:nvSpPr>
          <p:cNvPr id="10" name="Shape 8"/>
          <p:cNvSpPr/>
          <p:nvPr/>
        </p:nvSpPr>
        <p:spPr>
          <a:xfrm>
            <a:off x="8011416" y="3162102"/>
            <a:ext cx="3482193" cy="2150864"/>
          </a:xfrm>
          <a:prstGeom prst="roundRect">
            <a:avLst>
              <a:gd name="adj" fmla="val 3408"/>
            </a:avLst>
          </a:prstGeom>
          <a:solidFill>
            <a:srgbClr val="FAF5EB"/>
          </a:solidFill>
          <a:ln w="19050">
            <a:solidFill>
              <a:srgbClr val="D5CDBE"/>
            </a:solidFill>
            <a:prstDash val="solid"/>
          </a:ln>
        </p:spPr>
      </p:sp>
      <p:sp>
        <p:nvSpPr>
          <p:cNvPr id="11" name="Text 9"/>
          <p:cNvSpPr/>
          <p:nvPr/>
        </p:nvSpPr>
        <p:spPr>
          <a:xfrm>
            <a:off x="8204987" y="3355677"/>
            <a:ext cx="3095051" cy="263029"/>
          </a:xfrm>
          <a:prstGeom prst="rect">
            <a:avLst/>
          </a:prstGeom>
          <a:noFill/>
          <a:ln/>
        </p:spPr>
        <p:txBody>
          <a:bodyPr wrap="none" lIns="0" tIns="0" rIns="0" bIns="0" rtlCol="0" anchor="t"/>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Consiliere &amp; Nutriție</a:t>
            </a:r>
            <a:endParaRPr lang="en-US" sz="1600" dirty="0"/>
          </a:p>
        </p:txBody>
      </p:sp>
      <p:sp>
        <p:nvSpPr>
          <p:cNvPr id="12" name="Text 10"/>
          <p:cNvSpPr/>
          <p:nvPr/>
        </p:nvSpPr>
        <p:spPr>
          <a:xfrm>
            <a:off x="8204987" y="3723382"/>
            <a:ext cx="3095051" cy="1396008"/>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Periodic organizăm ateliere scurte despre nutriție sportivă, hidratare corectă și beneficiile psihosociale ale sportului în aer liber — pentru un stil de viață echilibrat.</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98086" y="1191419"/>
            <a:ext cx="10795524" cy="513259"/>
          </a:xfrm>
          <a:prstGeom prst="rect">
            <a:avLst/>
          </a:prstGeom>
          <a:noFill/>
          <a:ln/>
        </p:spPr>
        <p:txBody>
          <a:bodyPr wrap="none" lIns="0" tIns="0" rIns="0" bIns="0" rtlCol="0" anchor="t"/>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Programele Noastre Incluzive</a:t>
            </a:r>
            <a:endParaRPr lang="en-US" sz="3200" dirty="0"/>
          </a:p>
        </p:txBody>
      </p:sp>
      <p:sp>
        <p:nvSpPr>
          <p:cNvPr id="3" name="Text 1"/>
          <p:cNvSpPr/>
          <p:nvPr/>
        </p:nvSpPr>
        <p:spPr>
          <a:xfrm>
            <a:off x="698086" y="2053729"/>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Mulțumită proiectului cofinanțat de </a:t>
            </a:r>
            <a:r>
              <a:rPr lang="en-US" sz="1350" b="1" kern="0" spc="-27" dirty="0">
                <a:solidFill>
                  <a:srgbClr val="2B3541"/>
                </a:solidFill>
                <a:latin typeface="Funnel Sans Bold" pitchFamily="34" charset="0"/>
                <a:ea typeface="Funnel Sans Bold" pitchFamily="34" charset="-122"/>
                <a:cs typeface="Funnel Sans Bold" pitchFamily="34" charset="-120"/>
              </a:rPr>
              <a:t>Uniunea Europeană</a:t>
            </a:r>
            <a:r>
              <a:rPr lang="en-US" sz="1350" kern="0" spc="-27" dirty="0">
                <a:solidFill>
                  <a:srgbClr val="2B3541"/>
                </a:solidFill>
                <a:latin typeface="Funnel Sans" pitchFamily="34" charset="0"/>
                <a:ea typeface="Funnel Sans" pitchFamily="34" charset="-122"/>
                <a:cs typeface="Funnel Sans" pitchFamily="34" charset="-120"/>
              </a:rPr>
              <a:t>, am transformat infrastructura și cultura clubului pentru a ne asigura că oricine se simte binevenit pe terenul de golf.</a:t>
            </a:r>
            <a:endParaRPr lang="en-US" sz="1350" dirty="0"/>
          </a:p>
        </p:txBody>
      </p:sp>
      <p:pic>
        <p:nvPicPr>
          <p:cNvPr id="4" name="Image 0" descr="preencoded.png"/>
          <p:cNvPicPr>
            <a:picLocks noChangeAspect="1"/>
          </p:cNvPicPr>
          <p:nvPr/>
        </p:nvPicPr>
        <p:blipFill>
          <a:blip r:embed="rId3"/>
          <a:stretch>
            <a:fillRect/>
          </a:stretch>
        </p:blipFill>
        <p:spPr>
          <a:xfrm>
            <a:off x="698086" y="2808486"/>
            <a:ext cx="759600" cy="759619"/>
          </a:xfrm>
          <a:prstGeom prst="rect">
            <a:avLst/>
          </a:prstGeom>
        </p:spPr>
      </p:pic>
      <p:sp>
        <p:nvSpPr>
          <p:cNvPr id="5" name="Text 2"/>
          <p:cNvSpPr/>
          <p:nvPr/>
        </p:nvSpPr>
        <p:spPr>
          <a:xfrm>
            <a:off x="1675862" y="2808486"/>
            <a:ext cx="2475247" cy="519708"/>
          </a:xfrm>
          <a:prstGeom prst="rect">
            <a:avLst/>
          </a:prstGeom>
          <a:noFill/>
          <a:ln/>
        </p:spPr>
        <p:txBody>
          <a:bodyPr wrap="square" lIns="0" tIns="0" rIns="0" bIns="0" rtlCol="0" anchor="t">
            <a:normAutofit/>
          </a:bodyPr>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„Green Fără Granițe" — Golf Adaptat</a:t>
            </a:r>
            <a:endParaRPr lang="en-US" sz="1600" dirty="0"/>
          </a:p>
        </p:txBody>
      </p:sp>
      <p:sp>
        <p:nvSpPr>
          <p:cNvPr id="6" name="Text 3"/>
          <p:cNvSpPr/>
          <p:nvPr/>
        </p:nvSpPr>
        <p:spPr>
          <a:xfrm>
            <a:off x="1675862" y="3432870"/>
            <a:ext cx="2475247" cy="223361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Am eliminat barierele fizice: boxe incluzive pe Driving Range, rampe de acces și crose adaptate pentru persoane cu mobilitate redusă. Instructorii noștri sunt formați la nivel european pentru a adapta tehnica fiecărui corp unic.</a:t>
            </a:r>
            <a:endParaRPr lang="en-US" sz="1350" dirty="0"/>
          </a:p>
        </p:txBody>
      </p:sp>
      <p:pic>
        <p:nvPicPr>
          <p:cNvPr id="7" name="Image 1" descr="preencoded.png"/>
          <p:cNvPicPr>
            <a:picLocks noChangeAspect="1"/>
          </p:cNvPicPr>
          <p:nvPr/>
        </p:nvPicPr>
        <p:blipFill>
          <a:blip r:embed="rId4"/>
          <a:stretch>
            <a:fillRect/>
          </a:stretch>
        </p:blipFill>
        <p:spPr>
          <a:xfrm>
            <a:off x="4369286" y="2808486"/>
            <a:ext cx="759600" cy="759619"/>
          </a:xfrm>
          <a:prstGeom prst="rect">
            <a:avLst/>
          </a:prstGeom>
        </p:spPr>
      </p:pic>
      <p:sp>
        <p:nvSpPr>
          <p:cNvPr id="8" name="Text 4"/>
          <p:cNvSpPr/>
          <p:nvPr/>
        </p:nvSpPr>
        <p:spPr>
          <a:xfrm>
            <a:off x="5347062" y="2808486"/>
            <a:ext cx="2475247" cy="519708"/>
          </a:xfrm>
          <a:prstGeom prst="rect">
            <a:avLst/>
          </a:prstGeom>
          <a:noFill/>
          <a:ln/>
        </p:spPr>
        <p:txBody>
          <a:bodyPr wrap="square" lIns="0" tIns="0" rIns="0" bIns="0" rtlCol="0" anchor="t">
            <a:normAutofit/>
          </a:bodyPr>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Women in Golf &amp; Family Hub</a:t>
            </a:r>
            <a:endParaRPr lang="en-US" sz="1600" dirty="0"/>
          </a:p>
        </p:txBody>
      </p:sp>
      <p:sp>
        <p:nvSpPr>
          <p:cNvPr id="9" name="Text 5"/>
          <p:cNvSpPr/>
          <p:nvPr/>
        </p:nvSpPr>
        <p:spPr>
          <a:xfrm>
            <a:off x="5347062" y="3432870"/>
            <a:ext cx="2475247" cy="223361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Un program dedicat doamnelor și familiilor, cu accent pe învățarea accelerată prin joc (Gamification), socializare și distracție. Am relaxat eticheta rigidă pentru ca primele lovituri să fie pline de încredere, fără teama de a fi judecate.</a:t>
            </a:r>
            <a:endParaRPr lang="en-US" sz="1350" dirty="0"/>
          </a:p>
        </p:txBody>
      </p:sp>
      <p:pic>
        <p:nvPicPr>
          <p:cNvPr id="10" name="Image 2" descr="preencoded.png"/>
          <p:cNvPicPr>
            <a:picLocks noChangeAspect="1"/>
          </p:cNvPicPr>
          <p:nvPr/>
        </p:nvPicPr>
        <p:blipFill>
          <a:blip r:embed="rId5"/>
          <a:stretch>
            <a:fillRect/>
          </a:stretch>
        </p:blipFill>
        <p:spPr>
          <a:xfrm>
            <a:off x="8040486" y="2808486"/>
            <a:ext cx="759600" cy="759619"/>
          </a:xfrm>
          <a:prstGeom prst="rect">
            <a:avLst/>
          </a:prstGeom>
        </p:spPr>
      </p:pic>
      <p:sp>
        <p:nvSpPr>
          <p:cNvPr id="11" name="Text 6"/>
          <p:cNvSpPr/>
          <p:nvPr/>
        </p:nvSpPr>
        <p:spPr>
          <a:xfrm>
            <a:off x="9018263" y="2808486"/>
            <a:ext cx="2475347" cy="519708"/>
          </a:xfrm>
          <a:prstGeom prst="rect">
            <a:avLst/>
          </a:prstGeom>
          <a:noFill/>
          <a:ln/>
        </p:spPr>
        <p:txBody>
          <a:bodyPr wrap="square" lIns="0" tIns="0" rIns="0" bIns="0" rtlCol="0" anchor="t">
            <a:normAutofit/>
          </a:bodyPr>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Sistemul „Albatross Buddy"</a:t>
            </a:r>
            <a:endParaRPr lang="en-US" sz="1600" dirty="0"/>
          </a:p>
        </p:txBody>
      </p:sp>
      <p:sp>
        <p:nvSpPr>
          <p:cNvPr id="12" name="Text 7"/>
          <p:cNvSpPr/>
          <p:nvPr/>
        </p:nvSpPr>
        <p:spPr>
          <a:xfrm>
            <a:off x="9018263" y="3432870"/>
            <a:ext cx="2475347" cy="223361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Nu vei fi niciodată singur pe teren. Fiecare debutant este cuplat cu un membru senior — un „Buddy" — care îl ghidează în comunitate, oferind suport moral și explicând secretele etichetei de golf într-un mod prietenos și relaxat.</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7619809" y="0"/>
            <a:ext cx="4571886" cy="6858000"/>
          </a:xfrm>
          <a:prstGeom prst="rect">
            <a:avLst/>
          </a:prstGeom>
          <a:solidFill>
            <a:srgbClr val="FAF5EB"/>
          </a:solidFill>
          <a:ln/>
        </p:spPr>
      </p:sp>
      <p:pic>
        <p:nvPicPr>
          <p:cNvPr id="3" name="Image 0" descr="preencoded.png"/>
          <p:cNvPicPr>
            <a:picLocks noChangeAspect="1"/>
          </p:cNvPicPr>
          <p:nvPr/>
        </p:nvPicPr>
        <p:blipFill>
          <a:blip r:embed="rId3"/>
          <a:stretch>
            <a:fillRect/>
          </a:stretch>
        </p:blipFill>
        <p:spPr>
          <a:xfrm>
            <a:off x="7707020" y="497284"/>
            <a:ext cx="4397463" cy="5863431"/>
          </a:xfrm>
          <a:prstGeom prst="rect">
            <a:avLst/>
          </a:prstGeom>
        </p:spPr>
      </p:pic>
      <p:sp>
        <p:nvSpPr>
          <p:cNvPr id="4" name="Text 1"/>
          <p:cNvSpPr/>
          <p:nvPr/>
        </p:nvSpPr>
        <p:spPr>
          <a:xfrm>
            <a:off x="698086" y="702270"/>
            <a:ext cx="6223638" cy="513259"/>
          </a:xfrm>
          <a:prstGeom prst="rect">
            <a:avLst/>
          </a:prstGeom>
          <a:noFill/>
          <a:ln/>
        </p:spPr>
        <p:txBody>
          <a:bodyPr wrap="none" lIns="0" tIns="0" rIns="0" bIns="0" rtlCol="0" anchor="t"/>
          <a:lstStyle/>
          <a:p>
            <a:pPr marL="0" indent="0" algn="l">
              <a:lnSpc>
                <a:spcPct val="104000"/>
              </a:lnSpc>
              <a:buNone/>
            </a:pPr>
            <a:r>
              <a:rPr lang="en-US" sz="3200" kern="0" spc="-27" dirty="0">
                <a:solidFill>
                  <a:srgbClr val="051D3A"/>
                </a:solidFill>
                <a:latin typeface="Funnel Display" pitchFamily="34" charset="0"/>
                <a:ea typeface="Funnel Display" pitchFamily="34" charset="-122"/>
                <a:cs typeface="Funnel Display" pitchFamily="34" charset="-120"/>
              </a:rPr>
              <a:t>Bun venit pe teren, la Albatross!</a:t>
            </a:r>
            <a:endParaRPr lang="en-US" sz="3200" dirty="0"/>
          </a:p>
        </p:txBody>
      </p:sp>
      <p:sp>
        <p:nvSpPr>
          <p:cNvPr id="5" name="Text 2"/>
          <p:cNvSpPr/>
          <p:nvPr/>
        </p:nvSpPr>
        <p:spPr>
          <a:xfrm>
            <a:off x="393293" y="1477268"/>
            <a:ext cx="6833223" cy="279202"/>
          </a:xfrm>
          <a:prstGeom prst="rect">
            <a:avLst/>
          </a:prstGeom>
          <a:noFill/>
          <a:ln/>
        </p:spPr>
        <p:txBody>
          <a:bodyPr wrap="none" lIns="0" tIns="0" rIns="0" bIns="0" rtlCol="0" anchor="t"/>
          <a:lstStyle/>
          <a:p>
            <a:pPr marL="0" indent="0" algn="ctr">
              <a:lnSpc>
                <a:spcPct val="133000"/>
              </a:lnSpc>
              <a:buNone/>
            </a:pPr>
            <a:r>
              <a:rPr lang="en-US" sz="1350" i="1" kern="0" spc="-27" dirty="0">
                <a:solidFill>
                  <a:srgbClr val="2B3541"/>
                </a:solidFill>
                <a:latin typeface="Funnel Sans" pitchFamily="34" charset="0"/>
                <a:ea typeface="Funnel Sans" pitchFamily="34" charset="-122"/>
                <a:cs typeface="Funnel Sans" pitchFamily="34" charset="-120"/>
              </a:rPr>
              <a:t>„Un teren pentru fiecare destin."</a:t>
            </a:r>
            <a:endParaRPr lang="en-US" sz="1350" dirty="0"/>
          </a:p>
        </p:txBody>
      </p:sp>
      <p:sp>
        <p:nvSpPr>
          <p:cNvPr id="6" name="Shape 3"/>
          <p:cNvSpPr/>
          <p:nvPr/>
        </p:nvSpPr>
        <p:spPr>
          <a:xfrm>
            <a:off x="698086" y="1952823"/>
            <a:ext cx="3024509" cy="1567061"/>
          </a:xfrm>
          <a:prstGeom prst="roundRect">
            <a:avLst>
              <a:gd name="adj" fmla="val 4678"/>
            </a:avLst>
          </a:prstGeom>
          <a:solidFill>
            <a:srgbClr val="FAF5EB"/>
          </a:solidFill>
          <a:ln w="6350">
            <a:solidFill>
              <a:srgbClr val="D5CDBE"/>
            </a:solidFill>
            <a:prstDash val="solid"/>
          </a:ln>
        </p:spPr>
      </p:sp>
      <p:sp>
        <p:nvSpPr>
          <p:cNvPr id="7" name="Text 4"/>
          <p:cNvSpPr/>
          <p:nvPr/>
        </p:nvSpPr>
        <p:spPr>
          <a:xfrm>
            <a:off x="878957" y="2133699"/>
            <a:ext cx="2662766" cy="263029"/>
          </a:xfrm>
          <a:prstGeom prst="rect">
            <a:avLst/>
          </a:prstGeom>
          <a:noFill/>
          <a:ln/>
        </p:spPr>
        <p:txBody>
          <a:bodyPr wrap="none" lIns="0" tIns="0" rIns="0" bIns="0" rtlCol="0" anchor="t"/>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Rezervă o sesiune</a:t>
            </a:r>
            <a:endParaRPr lang="en-US" sz="1600" dirty="0"/>
          </a:p>
        </p:txBody>
      </p:sp>
      <p:sp>
        <p:nvSpPr>
          <p:cNvPr id="8" name="Text 5"/>
          <p:cNvSpPr/>
          <p:nvPr/>
        </p:nvSpPr>
        <p:spPr>
          <a:xfrm>
            <a:off x="878957" y="2501404"/>
            <a:ext cx="2662766" cy="837605"/>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Contactează recepția clubului pentru a programa prima ta lecție de introducere cu un instructor.</a:t>
            </a:r>
            <a:endParaRPr lang="en-US" sz="1350" dirty="0"/>
          </a:p>
        </p:txBody>
      </p:sp>
      <p:sp>
        <p:nvSpPr>
          <p:cNvPr id="9" name="Shape 6"/>
          <p:cNvSpPr/>
          <p:nvPr/>
        </p:nvSpPr>
        <p:spPr>
          <a:xfrm>
            <a:off x="3897116" y="1952823"/>
            <a:ext cx="3024608" cy="1567061"/>
          </a:xfrm>
          <a:prstGeom prst="roundRect">
            <a:avLst>
              <a:gd name="adj" fmla="val 4678"/>
            </a:avLst>
          </a:prstGeom>
          <a:solidFill>
            <a:srgbClr val="FAF5EB"/>
          </a:solidFill>
          <a:ln w="6350">
            <a:solidFill>
              <a:srgbClr val="D5CDBE"/>
            </a:solidFill>
            <a:prstDash val="solid"/>
          </a:ln>
        </p:spPr>
      </p:sp>
      <p:sp>
        <p:nvSpPr>
          <p:cNvPr id="10" name="Text 7"/>
          <p:cNvSpPr/>
          <p:nvPr/>
        </p:nvSpPr>
        <p:spPr>
          <a:xfrm>
            <a:off x="4077987" y="2133699"/>
            <a:ext cx="2662865" cy="263029"/>
          </a:xfrm>
          <a:prstGeom prst="rect">
            <a:avLst/>
          </a:prstGeom>
          <a:noFill/>
          <a:ln/>
        </p:spPr>
        <p:txBody>
          <a:bodyPr wrap="none" lIns="0" tIns="0" rIns="0" bIns="0" rtlCol="0" anchor="t"/>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Găsește-ți Buddy-ul</a:t>
            </a:r>
            <a:endParaRPr lang="en-US" sz="1600" dirty="0"/>
          </a:p>
        </p:txBody>
      </p:sp>
      <p:sp>
        <p:nvSpPr>
          <p:cNvPr id="11" name="Text 8"/>
          <p:cNvSpPr/>
          <p:nvPr/>
        </p:nvSpPr>
        <p:spPr>
          <a:xfrm>
            <a:off x="4077987" y="2501404"/>
            <a:ext cx="2662865" cy="837605"/>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Înscrie-te în sistemul Albatross Buddy și vei fi însoțit de un coleg experimentat din prima zi.</a:t>
            </a:r>
            <a:endParaRPr lang="en-US" sz="1350" dirty="0"/>
          </a:p>
        </p:txBody>
      </p:sp>
      <p:sp>
        <p:nvSpPr>
          <p:cNvPr id="12" name="Shape 9"/>
          <p:cNvSpPr/>
          <p:nvPr/>
        </p:nvSpPr>
        <p:spPr>
          <a:xfrm>
            <a:off x="698086" y="3694410"/>
            <a:ext cx="6223638" cy="1287859"/>
          </a:xfrm>
          <a:prstGeom prst="roundRect">
            <a:avLst>
              <a:gd name="adj" fmla="val 5692"/>
            </a:avLst>
          </a:prstGeom>
          <a:solidFill>
            <a:srgbClr val="FAF5EB"/>
          </a:solidFill>
          <a:ln w="6350">
            <a:solidFill>
              <a:srgbClr val="D5CDBE"/>
            </a:solidFill>
            <a:prstDash val="solid"/>
          </a:ln>
        </p:spPr>
      </p:sp>
      <p:sp>
        <p:nvSpPr>
          <p:cNvPr id="13" name="Text 10"/>
          <p:cNvSpPr/>
          <p:nvPr/>
        </p:nvSpPr>
        <p:spPr>
          <a:xfrm>
            <a:off x="878957" y="3875286"/>
            <a:ext cx="5861896" cy="263029"/>
          </a:xfrm>
          <a:prstGeom prst="rect">
            <a:avLst/>
          </a:prstGeom>
          <a:noFill/>
          <a:ln/>
        </p:spPr>
        <p:txBody>
          <a:bodyPr wrap="none" lIns="0" tIns="0" rIns="0" bIns="0" rtlCol="0" anchor="t"/>
          <a:lstStyle/>
          <a:p>
            <a:pPr marL="0" indent="0" algn="l">
              <a:lnSpc>
                <a:spcPct val="104000"/>
              </a:lnSpc>
              <a:buNone/>
            </a:pPr>
            <a:r>
              <a:rPr lang="en-US" sz="1600" kern="0" spc="-27" dirty="0">
                <a:solidFill>
                  <a:srgbClr val="000000"/>
                </a:solidFill>
                <a:latin typeface="Noto Color Emoji" pitchFamily="34" charset="0"/>
                <a:ea typeface="Noto Color Emoji" pitchFamily="34" charset="-122"/>
                <a:cs typeface="Noto Color Emoji" pitchFamily="34" charset="-120"/>
              </a:rPr>
              <a:t>🌿</a:t>
            </a:r>
            <a:r>
              <a:rPr lang="en-US" sz="1600" kern="0" spc="-27" dirty="0">
                <a:solidFill>
                  <a:srgbClr val="2B3541"/>
                </a:solidFill>
                <a:latin typeface="Funnel Display" pitchFamily="34" charset="0"/>
                <a:ea typeface="Funnel Display" pitchFamily="34" charset="-122"/>
                <a:cs typeface="Funnel Display" pitchFamily="34" charset="-120"/>
              </a:rPr>
              <a:t> Vizitează Wellbeing Corner</a:t>
            </a:r>
            <a:endParaRPr lang="en-US" sz="1600" dirty="0"/>
          </a:p>
        </p:txBody>
      </p:sp>
      <p:sp>
        <p:nvSpPr>
          <p:cNvPr id="14" name="Text 11"/>
          <p:cNvSpPr/>
          <p:nvPr/>
        </p:nvSpPr>
        <p:spPr>
          <a:xfrm>
            <a:off x="878957" y="4242991"/>
            <a:ext cx="5861896"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2B3541"/>
                </a:solidFill>
                <a:latin typeface="Funnel Sans" pitchFamily="34" charset="0"/>
                <a:ea typeface="Funnel Sans" pitchFamily="34" charset="-122"/>
                <a:cs typeface="Funnel Sans" pitchFamily="34" charset="-120"/>
              </a:rPr>
              <a:t>Descoperă spațiul de relaxare al clubului și alătură-te comunității noastre prietenoase.</a:t>
            </a:r>
            <a:endParaRPr lang="en-US" sz="1350" dirty="0"/>
          </a:p>
        </p:txBody>
      </p:sp>
      <p:sp>
        <p:nvSpPr>
          <p:cNvPr id="15" name="Shape 12"/>
          <p:cNvSpPr/>
          <p:nvPr/>
        </p:nvSpPr>
        <p:spPr>
          <a:xfrm>
            <a:off x="698086" y="5178623"/>
            <a:ext cx="6223638" cy="977106"/>
          </a:xfrm>
          <a:prstGeom prst="roundRect">
            <a:avLst>
              <a:gd name="adj" fmla="val 7503"/>
            </a:avLst>
          </a:prstGeom>
          <a:solidFill>
            <a:srgbClr val="D8E7F3"/>
          </a:solidFill>
          <a:ln/>
        </p:spPr>
      </p:sp>
      <p:pic>
        <p:nvPicPr>
          <p:cNvPr id="16" name="Image 1" descr="preencoded.png"/>
          <p:cNvPicPr>
            <a:picLocks noChangeAspect="1"/>
          </p:cNvPicPr>
          <p:nvPr/>
        </p:nvPicPr>
        <p:blipFill>
          <a:blip r:embed="rId4"/>
          <a:stretch>
            <a:fillRect/>
          </a:stretch>
        </p:blipFill>
        <p:spPr>
          <a:xfrm>
            <a:off x="872607" y="5428059"/>
            <a:ext cx="218177" cy="174526"/>
          </a:xfrm>
          <a:prstGeom prst="rect">
            <a:avLst/>
          </a:prstGeom>
        </p:spPr>
      </p:pic>
      <p:sp>
        <p:nvSpPr>
          <p:cNvPr id="17" name="Text 13"/>
          <p:cNvSpPr/>
          <p:nvPr/>
        </p:nvSpPr>
        <p:spPr>
          <a:xfrm>
            <a:off x="1265305" y="5396706"/>
            <a:ext cx="5481897" cy="558403"/>
          </a:xfrm>
          <a:prstGeom prst="rect">
            <a:avLst/>
          </a:prstGeom>
          <a:noFill/>
          <a:ln/>
        </p:spPr>
        <p:txBody>
          <a:bodyPr wrap="square" lIns="0" tIns="0" rIns="0" bIns="0" rtlCol="0" anchor="t">
            <a:normAutofit/>
          </a:bodyPr>
          <a:lstStyle/>
          <a:p>
            <a:pPr marL="0" indent="0" algn="l">
              <a:lnSpc>
                <a:spcPct val="133000"/>
              </a:lnSpc>
              <a:buNone/>
            </a:pPr>
            <a:r>
              <a:rPr lang="en-US" sz="1350" kern="0" spc="-27" dirty="0">
                <a:solidFill>
                  <a:srgbClr val="000000"/>
                </a:solidFill>
                <a:latin typeface="Funnel Sans" pitchFamily="34" charset="0"/>
                <a:ea typeface="Funnel Sans" pitchFamily="34" charset="-122"/>
                <a:cs typeface="Funnel Sans" pitchFamily="34" charset="-120"/>
              </a:rPr>
              <a:t>Indiferent de vârstă, gen sau abilități fizice — </a:t>
            </a:r>
            <a:r>
              <a:rPr lang="en-US" sz="1350" b="1" kern="0" spc="-27" dirty="0">
                <a:solidFill>
                  <a:srgbClr val="000000"/>
                </a:solidFill>
                <a:latin typeface="Funnel Sans Bold" pitchFamily="34" charset="0"/>
                <a:ea typeface="Funnel Sans Bold" pitchFamily="34" charset="-122"/>
                <a:cs typeface="Funnel Sans Bold" pitchFamily="34" charset="-120"/>
              </a:rPr>
              <a:t>locul tău este pe terenul de golf Albatross!</a:t>
            </a:r>
            <a:endParaRPr lang="en-US" sz="13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1547</Words>
  <Application>Microsoft Office PowerPoint</Application>
  <PresentationFormat>Widescreen</PresentationFormat>
  <Paragraphs>132</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Funnel Display Light</vt:lpstr>
      <vt:lpstr>Funnel Display</vt:lpstr>
      <vt:lpstr>Imprint MT Shadow</vt:lpstr>
      <vt:lpstr>Arial</vt:lpstr>
      <vt:lpstr>Funnel Sans</vt:lpstr>
      <vt:lpstr>Noto Color Emoji</vt:lpstr>
      <vt:lpstr>Funnel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3</cp:revision>
  <dcterms:created xsi:type="dcterms:W3CDTF">2026-09-26T19:54:50Z</dcterms:created>
  <dcterms:modified xsi:type="dcterms:W3CDTF">2026-09-27T13:27:14Z</dcterms:modified>
</cp:coreProperties>
</file>