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67" r:id="rId2"/>
    <p:sldId id="256" r:id="rId3"/>
    <p:sldId id="257" r:id="rId4"/>
    <p:sldId id="258" r:id="rId5"/>
    <p:sldId id="259" r:id="rId6"/>
    <p:sldId id="260" r:id="rId7"/>
    <p:sldId id="261" r:id="rId8"/>
    <p:sldId id="262" r:id="rId9"/>
    <p:sldId id="263" r:id="rId10"/>
    <p:sldId id="264" r:id="rId11"/>
    <p:sldId id="265" r:id="rId12"/>
  </p:sldIdLst>
  <p:sldSz cx="12192000" cy="6858000"/>
  <p:notesSz cx="6858000" cy="12192000"/>
  <p:embeddedFontLst>
    <p:embeddedFont>
      <p:font typeface="Imprint MT Shadow" panose="04020605060303030202" pitchFamily="82" charset="0"/>
      <p:regular r:id="rId14"/>
    </p:embeddedFont>
    <p:embeddedFont>
      <p:font typeface="Noto Sans" panose="020B0502040504020204" pitchFamily="34" charset="0"/>
      <p:regular r:id="rId15"/>
    </p:embeddedFont>
    <p:embeddedFont>
      <p:font typeface="Noto Sans Bold" panose="020B0604020202020204" charset="0"/>
      <p:regular r:id="rId16"/>
    </p:embeddedFont>
    <p:embeddedFont>
      <p:font typeface="Sora Medium" panose="020B0604020202020204" charset="0"/>
      <p:regular r:id="rId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48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7070C"/>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632997"/>
            <a:ext cx="6098458" cy="3400996"/>
          </a:xfrm>
          <a:prstGeom prst="rect">
            <a:avLst/>
          </a:prstGeom>
          <a:noFill/>
        </p:spPr>
        <p:txBody>
          <a:bodyPr wrap="square">
            <a:spAutoFit/>
          </a:bodyPr>
          <a:lstStyle/>
          <a:p>
            <a:pPr marL="0" indent="0" algn="ctr">
              <a:lnSpc>
                <a:spcPts val="5300"/>
              </a:lnSpc>
              <a:buNone/>
            </a:pPr>
            <a:r>
              <a:rPr lang="en-US" sz="2400" b="1" dirty="0">
                <a:solidFill>
                  <a:srgbClr val="0070C0"/>
                </a:solidFill>
                <a:latin typeface="Imprint MT Shadow" panose="04020605060303030202" pitchFamily="82" charset="0"/>
              </a:rPr>
              <a:t>Sport </a:t>
            </a:r>
            <a:r>
              <a:rPr lang="en-US" sz="2400" b="1" dirty="0" err="1">
                <a:solidFill>
                  <a:srgbClr val="0070C0"/>
                </a:solidFill>
                <a:latin typeface="Imprint MT Shadow" panose="04020605060303030202" pitchFamily="82" charset="0"/>
              </a:rPr>
              <a:t>și</a:t>
            </a:r>
            <a:r>
              <a:rPr lang="en-US" sz="2400" b="1" dirty="0">
                <a:solidFill>
                  <a:srgbClr val="0070C0"/>
                </a:solidFill>
                <a:latin typeface="Imprint MT Shadow" panose="04020605060303030202" pitchFamily="82" charset="0"/>
              </a:rPr>
              <a:t> wellbeing</a:t>
            </a:r>
          </a:p>
          <a:p>
            <a:pPr marL="0" indent="0" algn="ctr">
              <a:lnSpc>
                <a:spcPts val="5300"/>
              </a:lnSpc>
              <a:buNone/>
            </a:pPr>
            <a:r>
              <a:rPr lang="en-US" sz="2400" b="1" dirty="0" err="1">
                <a:solidFill>
                  <a:srgbClr val="0070C0"/>
                </a:solidFill>
                <a:latin typeface="Imprint MT Shadow" panose="04020605060303030202" pitchFamily="82" charset="0"/>
              </a:rPr>
              <a:t>incluziune</a:t>
            </a:r>
            <a:r>
              <a:rPr lang="en-US" sz="2400" b="1" dirty="0">
                <a:solidFill>
                  <a:srgbClr val="0070C0"/>
                </a:solidFill>
                <a:latin typeface="Imprint MT Shadow" panose="04020605060303030202" pitchFamily="82" charset="0"/>
              </a:rPr>
              <a:t> </a:t>
            </a:r>
            <a:r>
              <a:rPr lang="en-US" sz="2400" b="1" dirty="0" err="1">
                <a:solidFill>
                  <a:srgbClr val="0070C0"/>
                </a:solidFill>
                <a:latin typeface="Imprint MT Shadow" panose="04020605060303030202" pitchFamily="82" charset="0"/>
              </a:rPr>
              <a:t>socială</a:t>
            </a:r>
            <a:r>
              <a:rPr lang="en-US" sz="2400" b="1" dirty="0">
                <a:solidFill>
                  <a:srgbClr val="0070C0"/>
                </a:solidFill>
                <a:latin typeface="Imprint MT Shadow" panose="04020605060303030202" pitchFamily="82" charset="0"/>
              </a:rPr>
              <a:t> </a:t>
            </a:r>
            <a:r>
              <a:rPr lang="en-US" sz="2400" b="1" dirty="0" err="1">
                <a:solidFill>
                  <a:srgbClr val="0070C0"/>
                </a:solidFill>
                <a:latin typeface="Imprint MT Shadow" panose="04020605060303030202" pitchFamily="82" charset="0"/>
              </a:rPr>
              <a:t>printr</a:t>
            </a:r>
            <a:r>
              <a:rPr lang="en-US" sz="2400" b="1" dirty="0">
                <a:solidFill>
                  <a:srgbClr val="0070C0"/>
                </a:solidFill>
                <a:latin typeface="Imprint MT Shadow" panose="04020605060303030202" pitchFamily="82" charset="0"/>
              </a:rPr>
              <a:t>-un sport </a:t>
            </a:r>
            <a:r>
              <a:rPr lang="en-US" sz="2400" b="1" dirty="0" err="1">
                <a:solidFill>
                  <a:srgbClr val="0070C0"/>
                </a:solidFill>
                <a:latin typeface="Imprint MT Shadow" panose="04020605060303030202" pitchFamily="82" charset="0"/>
              </a:rPr>
              <a:t>nobil</a:t>
            </a:r>
            <a:r>
              <a:rPr lang="en-US" sz="2400" b="1" dirty="0">
                <a:solidFill>
                  <a:srgbClr val="0070C0"/>
                </a:solidFill>
                <a:latin typeface="Imprint MT Shadow" panose="04020605060303030202" pitchFamily="82" charset="0"/>
              </a:rPr>
              <a:t>: </a:t>
            </a:r>
            <a:r>
              <a:rPr lang="en-US" sz="2400" b="1" dirty="0" err="1">
                <a:solidFill>
                  <a:srgbClr val="0070C0"/>
                </a:solidFill>
                <a:latin typeface="Imprint MT Shadow" panose="04020605060303030202" pitchFamily="82" charset="0"/>
              </a:rPr>
              <a:t>golful</a:t>
            </a:r>
            <a:endParaRPr lang="en-US" sz="2400" b="1" dirty="0">
              <a:solidFill>
                <a:srgbClr val="0070C0"/>
              </a:solidFill>
              <a:latin typeface="Imprint MT Shadow" panose="04020605060303030202" pitchFamily="82" charset="0"/>
            </a:endParaRPr>
          </a:p>
          <a:p>
            <a:pPr marL="0" indent="0" algn="ctr">
              <a:lnSpc>
                <a:spcPts val="5300"/>
              </a:lnSpc>
              <a:buNone/>
            </a:pPr>
            <a:r>
              <a:rPr lang="en-US" sz="2400" b="1" dirty="0">
                <a:solidFill>
                  <a:srgbClr val="0070C0"/>
                </a:solidFill>
                <a:latin typeface="Imprint MT Shadow" panose="04020605060303030202" pitchFamily="82" charset="0"/>
              </a:rPr>
              <a:t>Nr. de ref. </a:t>
            </a:r>
          </a:p>
          <a:p>
            <a:pPr marL="0" indent="0" algn="ctr">
              <a:lnSpc>
                <a:spcPts val="5300"/>
              </a:lnSpc>
              <a:buNone/>
            </a:pPr>
            <a:r>
              <a:rPr lang="en-US" sz="2400" b="1" dirty="0">
                <a:solidFill>
                  <a:srgbClr val="0070C0"/>
                </a:solidFill>
                <a:latin typeface="Imprint MT Shadow" panose="04020605060303030202" pitchFamily="82" charset="0"/>
              </a:rPr>
              <a:t>2024-2-RO01-KA182-SPO-000272991</a:t>
            </a:r>
            <a:endParaRPr lang="en-US" sz="2800" b="1" dirty="0">
              <a:solidFill>
                <a:srgbClr val="0070C0"/>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accent2"/>
                </a:solidFill>
              </a:rPr>
              <a:t>DISCLAIMER</a:t>
            </a:r>
          </a:p>
          <a:p>
            <a:endParaRPr lang="ro-RO" sz="1200" dirty="0">
              <a:solidFill>
                <a:schemeClr val="accent2"/>
              </a:solidFill>
            </a:endParaRPr>
          </a:p>
          <a:p>
            <a:r>
              <a:rPr lang="ro-RO" sz="1200" dirty="0">
                <a:solidFill>
                  <a:schemeClr val="accent2"/>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C8ECB6F7-117F-5D6A-F18D-1D2BE484A3F4}"/>
              </a:ext>
            </a:extLst>
          </p:cNvPr>
          <p:cNvPicPr>
            <a:picLocks noChangeAspect="1"/>
          </p:cNvPicPr>
          <p:nvPr/>
        </p:nvPicPr>
        <p:blipFill>
          <a:blip r:embed="rId6"/>
          <a:stretch>
            <a:fillRect/>
          </a:stretch>
        </p:blipFill>
        <p:spPr>
          <a:xfrm>
            <a:off x="11101218" y="1626467"/>
            <a:ext cx="932769" cy="1707028"/>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2172593"/>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Sesiuni de Antrenament Specializate în Golf Incluziv</a:t>
            </a:r>
            <a:endParaRPr lang="en-US" sz="3250" dirty="0"/>
          </a:p>
        </p:txBody>
      </p:sp>
      <p:sp>
        <p:nvSpPr>
          <p:cNvPr id="4" name="Text 1"/>
          <p:cNvSpPr/>
          <p:nvPr/>
        </p:nvSpPr>
        <p:spPr>
          <a:xfrm>
            <a:off x="5233360" y="3454102"/>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Un program structurat, inovativ și empatic, dedicat jucătorilor paralimpici, femeilor și juniorilor — conceput pentru a transforma golfull într-un sport accesibil, terapeutic și comunitar în România.</a:t>
            </a:r>
            <a:endParaRPr lang="en-US" sz="1300" dirty="0"/>
          </a:p>
        </p:txBody>
      </p:sp>
      <p:sp>
        <p:nvSpPr>
          <p:cNvPr id="5" name="Shape 2"/>
          <p:cNvSpPr/>
          <p:nvPr/>
        </p:nvSpPr>
        <p:spPr>
          <a:xfrm>
            <a:off x="5233360" y="4433987"/>
            <a:ext cx="1200616" cy="251420"/>
          </a:xfrm>
          <a:prstGeom prst="roundRect">
            <a:avLst>
              <a:gd name="adj" fmla="val 7894"/>
            </a:avLst>
          </a:prstGeom>
          <a:solidFill>
            <a:srgbClr val="00184D"/>
          </a:solidFill>
          <a:ln/>
        </p:spPr>
      </p:sp>
      <p:sp>
        <p:nvSpPr>
          <p:cNvPr id="6" name="Text 3"/>
          <p:cNvSpPr/>
          <p:nvPr/>
        </p:nvSpPr>
        <p:spPr>
          <a:xfrm>
            <a:off x="5332577" y="4483596"/>
            <a:ext cx="1611768" cy="152202"/>
          </a:xfrm>
          <a:prstGeom prst="rect">
            <a:avLst/>
          </a:prstGeom>
          <a:noFill/>
          <a:ln/>
        </p:spPr>
        <p:txBody>
          <a:bodyPr wrap="none" lIns="0" tIns="0" rIns="0" bIns="0" rtlCol="0" anchor="t"/>
          <a:lstStyle/>
          <a:p>
            <a:pPr marL="0" indent="0" algn="l">
              <a:lnSpc>
                <a:spcPct val="96000"/>
              </a:lnSpc>
              <a:buNone/>
            </a:pPr>
            <a:r>
              <a:rPr lang="en-US" sz="1000" dirty="0">
                <a:solidFill>
                  <a:srgbClr val="E0D6DE"/>
                </a:solidFill>
                <a:latin typeface="Noto Sans" pitchFamily="34" charset="0"/>
                <a:ea typeface="Noto Sans" pitchFamily="34" charset="-122"/>
                <a:cs typeface="Noto Sans" pitchFamily="34" charset="-120"/>
              </a:rPr>
              <a:t>SPORT ADAPTAT</a:t>
            </a:r>
            <a:endParaRPr lang="en-US" sz="1000" dirty="0"/>
          </a:p>
        </p:txBody>
      </p:sp>
      <p:sp>
        <p:nvSpPr>
          <p:cNvPr id="7" name="Shape 4"/>
          <p:cNvSpPr/>
          <p:nvPr/>
        </p:nvSpPr>
        <p:spPr>
          <a:xfrm>
            <a:off x="6516624" y="4433987"/>
            <a:ext cx="965672" cy="251420"/>
          </a:xfrm>
          <a:prstGeom prst="roundRect">
            <a:avLst>
              <a:gd name="adj" fmla="val 7894"/>
            </a:avLst>
          </a:prstGeom>
          <a:noFill/>
          <a:ln w="6350">
            <a:solidFill>
              <a:srgbClr val="97B8FF"/>
            </a:solidFill>
            <a:prstDash val="solid"/>
          </a:ln>
        </p:spPr>
      </p:sp>
      <p:sp>
        <p:nvSpPr>
          <p:cNvPr id="8" name="Text 5"/>
          <p:cNvSpPr/>
          <p:nvPr/>
        </p:nvSpPr>
        <p:spPr>
          <a:xfrm>
            <a:off x="6615840" y="4483596"/>
            <a:ext cx="1376824" cy="152202"/>
          </a:xfrm>
          <a:prstGeom prst="rect">
            <a:avLst/>
          </a:prstGeom>
          <a:noFill/>
          <a:ln/>
        </p:spPr>
        <p:txBody>
          <a:bodyPr wrap="none" lIns="0" tIns="0" rIns="0" bIns="0" rtlCol="0" anchor="t"/>
          <a:lstStyle/>
          <a:p>
            <a:pPr marL="0" indent="0" algn="l">
              <a:lnSpc>
                <a:spcPct val="96000"/>
              </a:lnSpc>
              <a:buNone/>
            </a:pPr>
            <a:r>
              <a:rPr lang="en-US" sz="1000" dirty="0">
                <a:solidFill>
                  <a:srgbClr val="97B8FF"/>
                </a:solidFill>
                <a:latin typeface="Noto Sans" pitchFamily="34" charset="0"/>
                <a:ea typeface="Noto Sans" pitchFamily="34" charset="-122"/>
                <a:cs typeface="Noto Sans" pitchFamily="34" charset="-120"/>
              </a:rPr>
              <a:t>PARALIMPIC</a:t>
            </a:r>
            <a:endParaRPr lang="en-US" sz="1000" dirty="0"/>
          </a:p>
        </p:txBody>
      </p:sp>
      <p:sp>
        <p:nvSpPr>
          <p:cNvPr id="9" name="Shape 6"/>
          <p:cNvSpPr/>
          <p:nvPr/>
        </p:nvSpPr>
        <p:spPr>
          <a:xfrm>
            <a:off x="7564943" y="4433987"/>
            <a:ext cx="1034032" cy="251420"/>
          </a:xfrm>
          <a:prstGeom prst="roundRect">
            <a:avLst>
              <a:gd name="adj" fmla="val 7894"/>
            </a:avLst>
          </a:prstGeom>
          <a:noFill/>
          <a:ln w="6350">
            <a:solidFill>
              <a:srgbClr val="97B8FF"/>
            </a:solidFill>
            <a:prstDash val="solid"/>
          </a:ln>
        </p:spPr>
      </p:sp>
      <p:sp>
        <p:nvSpPr>
          <p:cNvPr id="10" name="Text 7"/>
          <p:cNvSpPr/>
          <p:nvPr/>
        </p:nvSpPr>
        <p:spPr>
          <a:xfrm>
            <a:off x="7664159" y="4483596"/>
            <a:ext cx="1445184" cy="152202"/>
          </a:xfrm>
          <a:prstGeom prst="rect">
            <a:avLst/>
          </a:prstGeom>
          <a:noFill/>
          <a:ln/>
        </p:spPr>
        <p:txBody>
          <a:bodyPr wrap="none" lIns="0" tIns="0" rIns="0" bIns="0" rtlCol="0" anchor="t"/>
          <a:lstStyle/>
          <a:p>
            <a:pPr marL="0" indent="0" algn="l">
              <a:lnSpc>
                <a:spcPct val="96000"/>
              </a:lnSpc>
              <a:buNone/>
            </a:pPr>
            <a:r>
              <a:rPr lang="en-US" sz="1000" dirty="0">
                <a:solidFill>
                  <a:srgbClr val="97B8FF"/>
                </a:solidFill>
                <a:latin typeface="Noto Sans" pitchFamily="34" charset="0"/>
                <a:ea typeface="Noto Sans" pitchFamily="34" charset="-122"/>
                <a:cs typeface="Noto Sans" pitchFamily="34" charset="-120"/>
              </a:rPr>
              <a:t>JUNIOR GOLF</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1268809"/>
            <a:ext cx="10868745" cy="413445"/>
          </a:xfrm>
          <a:prstGeom prst="rect">
            <a:avLst/>
          </a:prstGeom>
          <a:noFill/>
          <a:ln/>
        </p:spPr>
        <p:txBody>
          <a:bodyPr wrap="none" lIns="0" tIns="0" rIns="0" bIns="0" rtlCol="0" anchor="t"/>
          <a:lstStyle/>
          <a:p>
            <a:pPr marL="0" indent="0" algn="l">
              <a:lnSpc>
                <a:spcPct val="104000"/>
              </a:lnSpc>
              <a:buNone/>
            </a:pPr>
            <a:r>
              <a:rPr lang="en-US" sz="2600" dirty="0">
                <a:solidFill>
                  <a:srgbClr val="97B8FF"/>
                </a:solidFill>
                <a:latin typeface="Sora Medium" pitchFamily="34" charset="0"/>
                <a:ea typeface="Sora Medium" pitchFamily="34" charset="-122"/>
                <a:cs typeface="Sora Medium" pitchFamily="34" charset="-120"/>
              </a:rPr>
              <a:t>Structura Programului</a:t>
            </a:r>
            <a:endParaRPr lang="en-US" sz="2600" dirty="0"/>
          </a:p>
        </p:txBody>
      </p:sp>
      <p:sp>
        <p:nvSpPr>
          <p:cNvPr id="3" name="Text 1"/>
          <p:cNvSpPr/>
          <p:nvPr/>
        </p:nvSpPr>
        <p:spPr>
          <a:xfrm>
            <a:off x="661475" y="2012950"/>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Programul este organizat în două sesiuni specializate, fiecare cu durata de 120 de minute, adresate unor grupuri țintă distincte, cu obiective tehnice și psihosociale bine definite.</a:t>
            </a:r>
            <a:endParaRPr lang="en-US" sz="1300" dirty="0"/>
          </a:p>
        </p:txBody>
      </p:sp>
      <p:sp>
        <p:nvSpPr>
          <p:cNvPr id="4" name="Shape 2"/>
          <p:cNvSpPr/>
          <p:nvPr/>
        </p:nvSpPr>
        <p:spPr>
          <a:xfrm>
            <a:off x="661475" y="2728218"/>
            <a:ext cx="10868745" cy="1581348"/>
          </a:xfrm>
          <a:prstGeom prst="roundRect">
            <a:avLst>
              <a:gd name="adj" fmla="val 1569"/>
            </a:avLst>
          </a:prstGeom>
          <a:solidFill>
            <a:srgbClr val="26262B"/>
          </a:solidFill>
          <a:ln/>
        </p:spPr>
      </p:sp>
      <p:sp>
        <p:nvSpPr>
          <p:cNvPr id="5" name="Shape 3"/>
          <p:cNvSpPr/>
          <p:nvPr/>
        </p:nvSpPr>
        <p:spPr>
          <a:xfrm>
            <a:off x="661475" y="2728218"/>
            <a:ext cx="5434373" cy="1581348"/>
          </a:xfrm>
          <a:custGeom>
            <a:avLst/>
            <a:gdLst/>
            <a:ahLst/>
            <a:cxnLst/>
            <a:rect l="l" t="t" r="r" b="b"/>
            <a:pathLst>
              <a:path w="5434373" h="1581348">
                <a:moveTo>
                  <a:pt x="20674" y="0"/>
                </a:moveTo>
                <a:lnTo>
                  <a:pt x="5434373" y="0"/>
                </a:lnTo>
                <a:lnTo>
                  <a:pt x="5434373" y="1581348"/>
                </a:lnTo>
                <a:lnTo>
                  <a:pt x="20674" y="1581348"/>
                </a:lnTo>
                <a:arcTo wR="20674" hR="20674" stAng="5400000" swAng="5400000"/>
                <a:lnTo>
                  <a:pt x="0" y="20674"/>
                </a:lnTo>
                <a:arcTo wR="20674" hR="20674" stAng="10800000" swAng="5400000"/>
                <a:close/>
              </a:path>
            </a:pathLst>
          </a:custGeom>
          <a:solidFill>
            <a:srgbClr val="26262B"/>
          </a:solidFill>
          <a:ln/>
        </p:spPr>
      </p:sp>
      <p:sp>
        <p:nvSpPr>
          <p:cNvPr id="6" name="Text 4"/>
          <p:cNvSpPr/>
          <p:nvPr/>
        </p:nvSpPr>
        <p:spPr>
          <a:xfrm>
            <a:off x="826769" y="2893516"/>
            <a:ext cx="5103784" cy="258465"/>
          </a:xfrm>
          <a:prstGeom prst="rect">
            <a:avLst/>
          </a:prstGeom>
          <a:noFill/>
          <a:ln/>
        </p:spPr>
        <p:txBody>
          <a:bodyPr wrap="none" lIns="0" tIns="0" rIns="0" bIns="0" rtlCol="0" anchor="t"/>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Sesiunea 1</a:t>
            </a:r>
            <a:endParaRPr lang="en-US" sz="1600" dirty="0"/>
          </a:p>
        </p:txBody>
      </p:sp>
      <p:sp>
        <p:nvSpPr>
          <p:cNvPr id="7" name="Text 5"/>
          <p:cNvSpPr/>
          <p:nvPr/>
        </p:nvSpPr>
        <p:spPr>
          <a:xfrm>
            <a:off x="826769" y="3251200"/>
            <a:ext cx="5103784" cy="893068"/>
          </a:xfrm>
          <a:prstGeom prst="rect">
            <a:avLst/>
          </a:prstGeom>
          <a:noFill/>
          <a:ln/>
        </p:spPr>
        <p:txBody>
          <a:bodyPr wrap="square" lIns="0" tIns="0" rIns="0" bIns="0" rtlCol="0" anchor="t"/>
          <a:lstStyle/>
          <a:p>
            <a:pPr marL="0" indent="0" algn="l">
              <a:lnSpc>
                <a:spcPct val="133000"/>
              </a:lnSpc>
              <a:spcAft>
                <a:spcPts val="750"/>
              </a:spcAft>
              <a:buNone/>
            </a:pPr>
            <a:r>
              <a:rPr lang="en-US" sz="1300" b="1" dirty="0">
                <a:solidFill>
                  <a:srgbClr val="E0D6DE"/>
                </a:solidFill>
                <a:latin typeface="Noto Sans Bold" pitchFamily="34" charset="0"/>
                <a:ea typeface="Noto Sans Bold" pitchFamily="34" charset="-122"/>
                <a:cs typeface="Noto Sans Bold" pitchFamily="34" charset="-120"/>
              </a:rPr>
              <a:t>Swindul Adaptat și Biomecanică</a:t>
            </a:r>
            <a:endParaRPr lang="en-US" sz="1300" dirty="0"/>
          </a:p>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Jucători paralimpici cu dizabilități motrice — scaun rulant sau mobilitate redusă. Focus pe stabilitate, tehnică și control.</a:t>
            </a:r>
            <a:endParaRPr lang="en-US" sz="1300" dirty="0"/>
          </a:p>
        </p:txBody>
      </p:sp>
      <p:sp>
        <p:nvSpPr>
          <p:cNvPr id="8" name="Shape 6"/>
          <p:cNvSpPr/>
          <p:nvPr/>
        </p:nvSpPr>
        <p:spPr>
          <a:xfrm>
            <a:off x="6095848" y="2728218"/>
            <a:ext cx="5434373" cy="1581348"/>
          </a:xfrm>
          <a:custGeom>
            <a:avLst/>
            <a:gdLst/>
            <a:ahLst/>
            <a:cxnLst/>
            <a:rect l="l" t="t" r="r" b="b"/>
            <a:pathLst>
              <a:path w="5434373" h="1581348">
                <a:moveTo>
                  <a:pt x="0" y="0"/>
                </a:moveTo>
                <a:lnTo>
                  <a:pt x="5413699" y="0"/>
                </a:lnTo>
                <a:arcTo wR="20674" hR="20674" stAng="16200000" swAng="5400000"/>
                <a:lnTo>
                  <a:pt x="5434373" y="1560674"/>
                </a:lnTo>
                <a:arcTo wR="20674" hR="20674" stAng="0" swAng="5400000"/>
                <a:lnTo>
                  <a:pt x="0" y="1581348"/>
                </a:lnTo>
                <a:lnTo>
                  <a:pt x="0" y="0"/>
                </a:lnTo>
                <a:close/>
              </a:path>
            </a:pathLst>
          </a:custGeom>
          <a:solidFill>
            <a:srgbClr val="26262B"/>
          </a:solidFill>
          <a:ln/>
        </p:spPr>
      </p:sp>
      <p:sp>
        <p:nvSpPr>
          <p:cNvPr id="9" name="Shape 7"/>
          <p:cNvSpPr/>
          <p:nvPr/>
        </p:nvSpPr>
        <p:spPr>
          <a:xfrm>
            <a:off x="6095848" y="2728218"/>
            <a:ext cx="19050" cy="1581348"/>
          </a:xfrm>
          <a:prstGeom prst="roundRect">
            <a:avLst>
              <a:gd name="adj" fmla="val 49999"/>
            </a:avLst>
          </a:prstGeom>
          <a:solidFill>
            <a:srgbClr val="3F3F44"/>
          </a:solidFill>
          <a:ln/>
        </p:spPr>
      </p:sp>
      <p:sp>
        <p:nvSpPr>
          <p:cNvPr id="10" name="Text 8"/>
          <p:cNvSpPr/>
          <p:nvPr/>
        </p:nvSpPr>
        <p:spPr>
          <a:xfrm>
            <a:off x="6261142" y="2893516"/>
            <a:ext cx="5103784" cy="258465"/>
          </a:xfrm>
          <a:prstGeom prst="rect">
            <a:avLst/>
          </a:prstGeom>
          <a:noFill/>
          <a:ln/>
        </p:spPr>
        <p:txBody>
          <a:bodyPr wrap="none" lIns="0" tIns="0" rIns="0" bIns="0" rtlCol="0" anchor="t"/>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Sesiunea 2</a:t>
            </a:r>
            <a:endParaRPr lang="en-US" sz="1600" dirty="0"/>
          </a:p>
        </p:txBody>
      </p:sp>
      <p:sp>
        <p:nvSpPr>
          <p:cNvPr id="11" name="Text 9"/>
          <p:cNvSpPr/>
          <p:nvPr/>
        </p:nvSpPr>
        <p:spPr>
          <a:xfrm>
            <a:off x="6261142" y="3251200"/>
            <a:ext cx="5103784" cy="893068"/>
          </a:xfrm>
          <a:prstGeom prst="rect">
            <a:avLst/>
          </a:prstGeom>
          <a:noFill/>
          <a:ln/>
        </p:spPr>
        <p:txBody>
          <a:bodyPr wrap="square" lIns="0" tIns="0" rIns="0" bIns="0" rtlCol="0" anchor="t"/>
          <a:lstStyle/>
          <a:p>
            <a:pPr marL="0" indent="0" algn="l">
              <a:lnSpc>
                <a:spcPct val="133000"/>
              </a:lnSpc>
              <a:spcAft>
                <a:spcPts val="750"/>
              </a:spcAft>
              <a:buNone/>
            </a:pPr>
            <a:r>
              <a:rPr lang="en-US" sz="1300" b="1" dirty="0">
                <a:solidFill>
                  <a:srgbClr val="E0D6DE"/>
                </a:solidFill>
                <a:latin typeface="Noto Sans Bold" pitchFamily="34" charset="0"/>
                <a:ea typeface="Noto Sans Bold" pitchFamily="34" charset="-122"/>
                <a:cs typeface="Noto Sans Bold" pitchFamily="34" charset="-120"/>
              </a:rPr>
              <a:t>Abilitare Feminină și Junior Golf</a:t>
            </a:r>
            <a:endParaRPr lang="en-US" sz="1300" dirty="0"/>
          </a:p>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Femei și copii juniori începători. Focus pe gamification, învățare accelerată și integrare comunitară.</a:t>
            </a:r>
            <a:endParaRPr lang="en-US" sz="1300" dirty="0"/>
          </a:p>
        </p:txBody>
      </p:sp>
      <p:sp>
        <p:nvSpPr>
          <p:cNvPr id="12" name="Text 10"/>
          <p:cNvSpPr/>
          <p:nvPr/>
        </p:nvSpPr>
        <p:spPr>
          <a:xfrm>
            <a:off x="661475" y="4578251"/>
            <a:ext cx="3485071" cy="545802"/>
          </a:xfrm>
          <a:prstGeom prst="rect">
            <a:avLst/>
          </a:prstGeom>
          <a:noFill/>
          <a:ln/>
        </p:spPr>
        <p:txBody>
          <a:bodyPr wrap="none" lIns="0" tIns="0" rIns="0" bIns="0" rtlCol="0" anchor="t"/>
          <a:lstStyle/>
          <a:p>
            <a:pPr marL="0" indent="0" algn="ctr">
              <a:lnSpc>
                <a:spcPct val="83000"/>
              </a:lnSpc>
              <a:buNone/>
            </a:pPr>
            <a:r>
              <a:rPr lang="en-US" sz="4250" dirty="0">
                <a:solidFill>
                  <a:srgbClr val="E0D6DE"/>
                </a:solidFill>
                <a:latin typeface="Sora Medium" pitchFamily="34" charset="0"/>
                <a:ea typeface="Sora Medium" pitchFamily="34" charset="-122"/>
                <a:cs typeface="Sora Medium" pitchFamily="34" charset="-120"/>
              </a:rPr>
              <a:t>2</a:t>
            </a:r>
            <a:endParaRPr lang="en-US" sz="4250" dirty="0"/>
          </a:p>
        </p:txBody>
      </p:sp>
      <p:sp>
        <p:nvSpPr>
          <p:cNvPr id="13" name="Text 11"/>
          <p:cNvSpPr/>
          <p:nvPr/>
        </p:nvSpPr>
        <p:spPr>
          <a:xfrm>
            <a:off x="661475" y="5330726"/>
            <a:ext cx="3485071" cy="258465"/>
          </a:xfrm>
          <a:prstGeom prst="rect">
            <a:avLst/>
          </a:prstGeom>
          <a:noFill/>
          <a:ln/>
        </p:spPr>
        <p:txBody>
          <a:bodyPr wrap="none" lIns="0" tIns="0" rIns="0" bIns="0" rtlCol="0" anchor="t"/>
          <a:lstStyle/>
          <a:p>
            <a:pPr marL="0" indent="0" algn="ctr">
              <a:lnSpc>
                <a:spcPct val="104000"/>
              </a:lnSpc>
              <a:buNone/>
            </a:pPr>
            <a:r>
              <a:rPr lang="en-US" sz="1600" dirty="0">
                <a:solidFill>
                  <a:srgbClr val="E0D6DE"/>
                </a:solidFill>
                <a:latin typeface="Sora Medium" pitchFamily="34" charset="0"/>
                <a:ea typeface="Sora Medium" pitchFamily="34" charset="-122"/>
                <a:cs typeface="Sora Medium" pitchFamily="34" charset="-120"/>
              </a:rPr>
              <a:t>Sesiuni Specializate</a:t>
            </a:r>
            <a:endParaRPr lang="en-US" sz="1600" dirty="0"/>
          </a:p>
        </p:txBody>
      </p:sp>
      <p:sp>
        <p:nvSpPr>
          <p:cNvPr id="14" name="Text 12"/>
          <p:cNvSpPr/>
          <p:nvPr/>
        </p:nvSpPr>
        <p:spPr>
          <a:xfrm>
            <a:off x="4353213" y="4578251"/>
            <a:ext cx="3485170" cy="545802"/>
          </a:xfrm>
          <a:prstGeom prst="rect">
            <a:avLst/>
          </a:prstGeom>
          <a:noFill/>
          <a:ln/>
        </p:spPr>
        <p:txBody>
          <a:bodyPr wrap="none" lIns="0" tIns="0" rIns="0" bIns="0" rtlCol="0" anchor="t"/>
          <a:lstStyle/>
          <a:p>
            <a:pPr marL="0" indent="0" algn="ctr">
              <a:lnSpc>
                <a:spcPct val="83000"/>
              </a:lnSpc>
              <a:buNone/>
            </a:pPr>
            <a:r>
              <a:rPr lang="en-US" sz="4250" dirty="0">
                <a:solidFill>
                  <a:srgbClr val="E0D6DE"/>
                </a:solidFill>
                <a:latin typeface="Sora Medium" pitchFamily="34" charset="0"/>
                <a:ea typeface="Sora Medium" pitchFamily="34" charset="-122"/>
                <a:cs typeface="Sora Medium" pitchFamily="34" charset="-120"/>
              </a:rPr>
              <a:t>120</a:t>
            </a:r>
            <a:endParaRPr lang="en-US" sz="4250" dirty="0"/>
          </a:p>
        </p:txBody>
      </p:sp>
      <p:sp>
        <p:nvSpPr>
          <p:cNvPr id="15" name="Text 13"/>
          <p:cNvSpPr/>
          <p:nvPr/>
        </p:nvSpPr>
        <p:spPr>
          <a:xfrm>
            <a:off x="4353213" y="5330726"/>
            <a:ext cx="3485170" cy="258465"/>
          </a:xfrm>
          <a:prstGeom prst="rect">
            <a:avLst/>
          </a:prstGeom>
          <a:noFill/>
          <a:ln/>
        </p:spPr>
        <p:txBody>
          <a:bodyPr wrap="none" lIns="0" tIns="0" rIns="0" bIns="0" rtlCol="0" anchor="t"/>
          <a:lstStyle/>
          <a:p>
            <a:pPr marL="0" indent="0" algn="ctr">
              <a:lnSpc>
                <a:spcPct val="104000"/>
              </a:lnSpc>
              <a:buNone/>
            </a:pPr>
            <a:r>
              <a:rPr lang="en-US" sz="1600" dirty="0">
                <a:solidFill>
                  <a:srgbClr val="E0D6DE"/>
                </a:solidFill>
                <a:latin typeface="Sora Medium" pitchFamily="34" charset="0"/>
                <a:ea typeface="Sora Medium" pitchFamily="34" charset="-122"/>
                <a:cs typeface="Sora Medium" pitchFamily="34" charset="-120"/>
              </a:rPr>
              <a:t>Minute per Sesiune</a:t>
            </a:r>
            <a:endParaRPr lang="en-US" sz="1600" dirty="0"/>
          </a:p>
        </p:txBody>
      </p:sp>
      <p:sp>
        <p:nvSpPr>
          <p:cNvPr id="16" name="Text 14"/>
          <p:cNvSpPr/>
          <p:nvPr/>
        </p:nvSpPr>
        <p:spPr>
          <a:xfrm>
            <a:off x="8045050" y="4578251"/>
            <a:ext cx="3485170" cy="545802"/>
          </a:xfrm>
          <a:prstGeom prst="rect">
            <a:avLst/>
          </a:prstGeom>
          <a:noFill/>
          <a:ln/>
        </p:spPr>
        <p:txBody>
          <a:bodyPr wrap="none" lIns="0" tIns="0" rIns="0" bIns="0" rtlCol="0" anchor="t"/>
          <a:lstStyle/>
          <a:p>
            <a:pPr marL="0" indent="0" algn="ctr">
              <a:lnSpc>
                <a:spcPct val="83000"/>
              </a:lnSpc>
              <a:buNone/>
            </a:pPr>
            <a:r>
              <a:rPr lang="en-US" sz="4250" dirty="0">
                <a:solidFill>
                  <a:srgbClr val="E0D6DE"/>
                </a:solidFill>
                <a:latin typeface="Sora Medium" pitchFamily="34" charset="0"/>
                <a:ea typeface="Sora Medium" pitchFamily="34" charset="-122"/>
                <a:cs typeface="Sora Medium" pitchFamily="34" charset="-120"/>
              </a:rPr>
              <a:t>4</a:t>
            </a:r>
            <a:endParaRPr lang="en-US" sz="4250" dirty="0"/>
          </a:p>
        </p:txBody>
      </p:sp>
      <p:sp>
        <p:nvSpPr>
          <p:cNvPr id="17" name="Text 15"/>
          <p:cNvSpPr/>
          <p:nvPr/>
        </p:nvSpPr>
        <p:spPr>
          <a:xfrm>
            <a:off x="8045050" y="5330726"/>
            <a:ext cx="3485170" cy="258465"/>
          </a:xfrm>
          <a:prstGeom prst="rect">
            <a:avLst/>
          </a:prstGeom>
          <a:noFill/>
          <a:ln/>
        </p:spPr>
        <p:txBody>
          <a:bodyPr wrap="none" lIns="0" tIns="0" rIns="0" bIns="0" rtlCol="0" anchor="t"/>
          <a:lstStyle/>
          <a:p>
            <a:pPr marL="0" indent="0" algn="ctr">
              <a:lnSpc>
                <a:spcPct val="104000"/>
              </a:lnSpc>
              <a:buNone/>
            </a:pPr>
            <a:r>
              <a:rPr lang="en-US" sz="1600" dirty="0">
                <a:solidFill>
                  <a:srgbClr val="E0D6DE"/>
                </a:solidFill>
                <a:latin typeface="Sora Medium" pitchFamily="34" charset="0"/>
                <a:ea typeface="Sora Medium" pitchFamily="34" charset="-122"/>
                <a:cs typeface="Sora Medium" pitchFamily="34" charset="-120"/>
              </a:rPr>
              <a:t>Module Tematice</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Shape 0"/>
          <p:cNvSpPr/>
          <p:nvPr/>
        </p:nvSpPr>
        <p:spPr>
          <a:xfrm>
            <a:off x="5233360" y="1974155"/>
            <a:ext cx="927374" cy="251420"/>
          </a:xfrm>
          <a:prstGeom prst="roundRect">
            <a:avLst>
              <a:gd name="adj" fmla="val 7894"/>
            </a:avLst>
          </a:prstGeom>
          <a:solidFill>
            <a:srgbClr val="00184D"/>
          </a:solidFill>
          <a:ln/>
        </p:spPr>
      </p:sp>
      <p:sp>
        <p:nvSpPr>
          <p:cNvPr id="4" name="Text 1"/>
          <p:cNvSpPr/>
          <p:nvPr/>
        </p:nvSpPr>
        <p:spPr>
          <a:xfrm>
            <a:off x="5332577" y="2023765"/>
            <a:ext cx="1338527" cy="152202"/>
          </a:xfrm>
          <a:prstGeom prst="rect">
            <a:avLst/>
          </a:prstGeom>
          <a:noFill/>
          <a:ln/>
        </p:spPr>
        <p:txBody>
          <a:bodyPr wrap="none" lIns="0" tIns="0" rIns="0" bIns="0" rtlCol="0" anchor="t"/>
          <a:lstStyle/>
          <a:p>
            <a:pPr marL="0" indent="0" algn="l">
              <a:lnSpc>
                <a:spcPct val="96000"/>
              </a:lnSpc>
              <a:buNone/>
            </a:pPr>
            <a:r>
              <a:rPr lang="en-US" sz="1000" dirty="0">
                <a:solidFill>
                  <a:srgbClr val="E0D6DE"/>
                </a:solidFill>
                <a:latin typeface="Noto Sans" pitchFamily="34" charset="0"/>
                <a:ea typeface="Noto Sans" pitchFamily="34" charset="-122"/>
                <a:cs typeface="Noto Sans" pitchFamily="34" charset="-120"/>
              </a:rPr>
              <a:t>SESIUNEA 1</a:t>
            </a:r>
            <a:endParaRPr lang="en-US" sz="1000" dirty="0"/>
          </a:p>
        </p:txBody>
      </p:sp>
      <p:sp>
        <p:nvSpPr>
          <p:cNvPr id="5" name="Text 2"/>
          <p:cNvSpPr/>
          <p:nvPr/>
        </p:nvSpPr>
        <p:spPr>
          <a:xfrm>
            <a:off x="5233360" y="2291655"/>
            <a:ext cx="6296860" cy="1550194"/>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Swingul Adaptat și Biomecanică pentru Jucători Paralimpici</a:t>
            </a:r>
            <a:endParaRPr lang="en-US" sz="3250" dirty="0"/>
          </a:p>
        </p:txBody>
      </p:sp>
      <p:sp>
        <p:nvSpPr>
          <p:cNvPr id="6" name="Text 3"/>
          <p:cNvSpPr/>
          <p:nvPr/>
        </p:nvSpPr>
        <p:spPr>
          <a:xfrm>
            <a:off x="5233360" y="4089896"/>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O sesiune de 120 de minute dedicată exclusiv persoanelor cu dizabilități motrice, cu focus tehnic pe </a:t>
            </a:r>
            <a:r>
              <a:rPr lang="en-US" sz="1300" b="1" dirty="0">
                <a:solidFill>
                  <a:srgbClr val="E0D6DE"/>
                </a:solidFill>
                <a:latin typeface="Noto Sans Bold" pitchFamily="34" charset="0"/>
                <a:ea typeface="Noto Sans Bold" pitchFamily="34" charset="-122"/>
                <a:cs typeface="Noto Sans Bold" pitchFamily="34" charset="-120"/>
              </a:rPr>
              <a:t>stabilitate posturală</a:t>
            </a:r>
            <a:r>
              <a:rPr lang="en-US" sz="1300" dirty="0">
                <a:solidFill>
                  <a:srgbClr val="E0D6DE"/>
                </a:solidFill>
                <a:latin typeface="Noto Sans" pitchFamily="34" charset="0"/>
                <a:ea typeface="Noto Sans" pitchFamily="34" charset="-122"/>
                <a:cs typeface="Noto Sans" pitchFamily="34" charset="-120"/>
              </a:rPr>
              <a:t>, </a:t>
            </a:r>
            <a:r>
              <a:rPr lang="en-US" sz="1300" b="1" dirty="0">
                <a:solidFill>
                  <a:srgbClr val="E0D6DE"/>
                </a:solidFill>
                <a:latin typeface="Noto Sans Bold" pitchFamily="34" charset="0"/>
                <a:ea typeface="Noto Sans Bold" pitchFamily="34" charset="-122"/>
                <a:cs typeface="Noto Sans Bold" pitchFamily="34" charset="-120"/>
              </a:rPr>
              <a:t>adaptarea planului de swing</a:t>
            </a:r>
            <a:r>
              <a:rPr lang="en-US" sz="1300" dirty="0">
                <a:solidFill>
                  <a:srgbClr val="E0D6DE"/>
                </a:solidFill>
                <a:latin typeface="Noto Sans" pitchFamily="34" charset="0"/>
                <a:ea typeface="Noto Sans" pitchFamily="34" charset="-122"/>
                <a:cs typeface="Noto Sans" pitchFamily="34" charset="-120"/>
              </a:rPr>
              <a:t> și </a:t>
            </a:r>
            <a:r>
              <a:rPr lang="en-US" sz="1300" b="1" dirty="0">
                <a:solidFill>
                  <a:srgbClr val="E0D6DE"/>
                </a:solidFill>
                <a:latin typeface="Noto Sans Bold" pitchFamily="34" charset="0"/>
                <a:ea typeface="Noto Sans Bold" pitchFamily="34" charset="-122"/>
                <a:cs typeface="Noto Sans Bold" pitchFamily="34" charset="-120"/>
              </a:rPr>
              <a:t>controlul distanței</a:t>
            </a:r>
            <a:r>
              <a:rPr lang="en-US" sz="1300" dirty="0">
                <a:solidFill>
                  <a:srgbClr val="E0D6DE"/>
                </a:solidFill>
                <a:latin typeface="Noto Sans" pitchFamily="34" charset="0"/>
                <a:ea typeface="Noto Sans" pitchFamily="34" charset="-122"/>
                <a:cs typeface="Noto Sans" pitchFamily="34" charset="-120"/>
              </a:rPr>
              <a:t> pe Putting Green.</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710704"/>
            <a:ext cx="10868745" cy="413445"/>
          </a:xfrm>
          <a:prstGeom prst="rect">
            <a:avLst/>
          </a:prstGeom>
          <a:noFill/>
          <a:ln/>
        </p:spPr>
        <p:txBody>
          <a:bodyPr wrap="none" lIns="0" tIns="0" rIns="0" bIns="0" rtlCol="0" anchor="t"/>
          <a:lstStyle/>
          <a:p>
            <a:pPr marL="0" indent="0" algn="l">
              <a:lnSpc>
                <a:spcPct val="104000"/>
              </a:lnSpc>
              <a:buNone/>
            </a:pPr>
            <a:r>
              <a:rPr lang="en-US" sz="2600" dirty="0">
                <a:solidFill>
                  <a:srgbClr val="97B8FF"/>
                </a:solidFill>
                <a:latin typeface="Sora Medium" pitchFamily="34" charset="0"/>
                <a:ea typeface="Sora Medium" pitchFamily="34" charset="-122"/>
                <a:cs typeface="Sora Medium" pitchFamily="34" charset="-120"/>
              </a:rPr>
              <a:t>Sesiunea 1 — Desfășurare Pas cu Pas</a:t>
            </a:r>
            <a:endParaRPr lang="en-US" sz="2600" dirty="0"/>
          </a:p>
        </p:txBody>
      </p:sp>
      <p:sp>
        <p:nvSpPr>
          <p:cNvPr id="3" name="Shape 1"/>
          <p:cNvSpPr/>
          <p:nvPr/>
        </p:nvSpPr>
        <p:spPr>
          <a:xfrm>
            <a:off x="6086323" y="1454845"/>
            <a:ext cx="19050" cy="4692452"/>
          </a:xfrm>
          <a:prstGeom prst="roundRect">
            <a:avLst>
              <a:gd name="adj" fmla="val 49999"/>
            </a:avLst>
          </a:prstGeom>
          <a:solidFill>
            <a:srgbClr val="3F3F44"/>
          </a:solidFill>
          <a:ln/>
        </p:spPr>
      </p:sp>
      <p:sp>
        <p:nvSpPr>
          <p:cNvPr id="4" name="Shape 2"/>
          <p:cNvSpPr/>
          <p:nvPr/>
        </p:nvSpPr>
        <p:spPr>
          <a:xfrm>
            <a:off x="5432785" y="1631355"/>
            <a:ext cx="496081" cy="19050"/>
          </a:xfrm>
          <a:prstGeom prst="roundRect">
            <a:avLst>
              <a:gd name="adj" fmla="val 49999"/>
            </a:avLst>
          </a:prstGeom>
          <a:solidFill>
            <a:srgbClr val="3F3F44"/>
          </a:solidFill>
          <a:ln/>
        </p:spPr>
      </p:sp>
      <p:sp>
        <p:nvSpPr>
          <p:cNvPr id="5" name="Shape 3"/>
          <p:cNvSpPr/>
          <p:nvPr/>
        </p:nvSpPr>
        <p:spPr>
          <a:xfrm>
            <a:off x="5909817" y="1454845"/>
            <a:ext cx="372061" cy="372070"/>
          </a:xfrm>
          <a:prstGeom prst="roundRect">
            <a:avLst>
              <a:gd name="adj" fmla="val 6668"/>
            </a:avLst>
          </a:prstGeom>
          <a:solidFill>
            <a:srgbClr val="26262B"/>
          </a:solidFill>
          <a:ln/>
        </p:spPr>
      </p:sp>
      <p:sp>
        <p:nvSpPr>
          <p:cNvPr id="6" name="Text 4"/>
          <p:cNvSpPr/>
          <p:nvPr/>
        </p:nvSpPr>
        <p:spPr>
          <a:xfrm>
            <a:off x="5971827" y="1485850"/>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E0D6DE"/>
                </a:solidFill>
                <a:latin typeface="Sora Medium" pitchFamily="34" charset="0"/>
                <a:ea typeface="Sora Medium" pitchFamily="34" charset="-122"/>
                <a:cs typeface="Sora Medium" pitchFamily="34" charset="-120"/>
              </a:rPr>
              <a:t>1</a:t>
            </a:r>
            <a:endParaRPr lang="en-US" sz="1950" dirty="0"/>
          </a:p>
        </p:txBody>
      </p:sp>
      <p:sp>
        <p:nvSpPr>
          <p:cNvPr id="7" name="Text 5"/>
          <p:cNvSpPr/>
          <p:nvPr/>
        </p:nvSpPr>
        <p:spPr>
          <a:xfrm>
            <a:off x="661475" y="1511697"/>
            <a:ext cx="4607504" cy="516930"/>
          </a:xfrm>
          <a:prstGeom prst="rect">
            <a:avLst/>
          </a:prstGeom>
          <a:noFill/>
          <a:ln/>
        </p:spPr>
        <p:txBody>
          <a:bodyPr wrap="square" lIns="0" tIns="0" rIns="0" bIns="0" rtlCol="0" anchor="t">
            <a:normAutofit/>
          </a:bodyPr>
          <a:lstStyle/>
          <a:p>
            <a:pPr marL="0" indent="0" algn="r">
              <a:lnSpc>
                <a:spcPct val="104000"/>
              </a:lnSpc>
              <a:buNone/>
            </a:pPr>
            <a:r>
              <a:rPr lang="en-US" sz="1600" dirty="0">
                <a:solidFill>
                  <a:srgbClr val="E0D6DE"/>
                </a:solidFill>
                <a:latin typeface="Sora Medium" pitchFamily="34" charset="0"/>
                <a:ea typeface="Sora Medium" pitchFamily="34" charset="-122"/>
                <a:cs typeface="Sora Medium" pitchFamily="34" charset="-120"/>
              </a:rPr>
              <a:t>00:00 – 00:20 | Încălzire și Evaluare Kinetică</a:t>
            </a:r>
            <a:endParaRPr lang="en-US" sz="1600" dirty="0"/>
          </a:p>
        </p:txBody>
      </p:sp>
      <p:sp>
        <p:nvSpPr>
          <p:cNvPr id="8" name="Text 6"/>
          <p:cNvSpPr/>
          <p:nvPr/>
        </p:nvSpPr>
        <p:spPr>
          <a:xfrm>
            <a:off x="661475" y="2127845"/>
            <a:ext cx="4607504" cy="1058466"/>
          </a:xfrm>
          <a:prstGeom prst="rect">
            <a:avLst/>
          </a:prstGeom>
          <a:noFill/>
          <a:ln/>
        </p:spPr>
        <p:txBody>
          <a:bodyPr wrap="square" lIns="0" tIns="0" rIns="0" bIns="0" rtlCol="0" anchor="t">
            <a:normAutofit/>
          </a:bodyPr>
          <a:lstStyle/>
          <a:p>
            <a:pPr marL="0" indent="0" algn="r">
              <a:lnSpc>
                <a:spcPct val="133000"/>
              </a:lnSpc>
              <a:buNone/>
            </a:pPr>
            <a:r>
              <a:rPr lang="en-US" sz="1300" dirty="0">
                <a:solidFill>
                  <a:srgbClr val="E0D6DE"/>
                </a:solidFill>
                <a:latin typeface="Noto Sans" pitchFamily="34" charset="0"/>
                <a:ea typeface="Noto Sans" pitchFamily="34" charset="-122"/>
                <a:cs typeface="Noto Sans" pitchFamily="34" charset="-120"/>
              </a:rPr>
              <a:t>Exerciții de mobilitate pentru trenul superior — brațe, umeri, trunchi — coordonate de kinetoterapeut. Evaluarea individuală a razei de rotație a fiecărui participant pentru personalizarea antrenamentului.</a:t>
            </a:r>
            <a:endParaRPr lang="en-US" sz="1300" dirty="0"/>
          </a:p>
        </p:txBody>
      </p:sp>
      <p:sp>
        <p:nvSpPr>
          <p:cNvPr id="9" name="Shape 7"/>
          <p:cNvSpPr/>
          <p:nvPr/>
        </p:nvSpPr>
        <p:spPr>
          <a:xfrm>
            <a:off x="6262828" y="2623542"/>
            <a:ext cx="496081" cy="19050"/>
          </a:xfrm>
          <a:prstGeom prst="roundRect">
            <a:avLst>
              <a:gd name="adj" fmla="val 49999"/>
            </a:avLst>
          </a:prstGeom>
          <a:solidFill>
            <a:srgbClr val="3F3F44"/>
          </a:solidFill>
          <a:ln/>
        </p:spPr>
      </p:sp>
      <p:sp>
        <p:nvSpPr>
          <p:cNvPr id="10" name="Shape 8"/>
          <p:cNvSpPr/>
          <p:nvPr/>
        </p:nvSpPr>
        <p:spPr>
          <a:xfrm>
            <a:off x="5909817" y="2447032"/>
            <a:ext cx="372061" cy="372070"/>
          </a:xfrm>
          <a:prstGeom prst="roundRect">
            <a:avLst>
              <a:gd name="adj" fmla="val 6668"/>
            </a:avLst>
          </a:prstGeom>
          <a:solidFill>
            <a:srgbClr val="26262B"/>
          </a:solidFill>
          <a:ln/>
        </p:spPr>
      </p:sp>
      <p:sp>
        <p:nvSpPr>
          <p:cNvPr id="11" name="Text 9"/>
          <p:cNvSpPr/>
          <p:nvPr/>
        </p:nvSpPr>
        <p:spPr>
          <a:xfrm>
            <a:off x="5971827" y="2478038"/>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E0D6DE"/>
                </a:solidFill>
                <a:latin typeface="Sora Medium" pitchFamily="34" charset="0"/>
                <a:ea typeface="Sora Medium" pitchFamily="34" charset="-122"/>
                <a:cs typeface="Sora Medium" pitchFamily="34" charset="-120"/>
              </a:rPr>
              <a:t>2</a:t>
            </a:r>
            <a:endParaRPr lang="en-US" sz="1950" dirty="0"/>
          </a:p>
        </p:txBody>
      </p:sp>
      <p:sp>
        <p:nvSpPr>
          <p:cNvPr id="12" name="Text 10"/>
          <p:cNvSpPr/>
          <p:nvPr/>
        </p:nvSpPr>
        <p:spPr>
          <a:xfrm>
            <a:off x="6922716" y="2503884"/>
            <a:ext cx="460750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00:20 – 01:00 | Tehnica Swingului de pe Scaun Rulant</a:t>
            </a:r>
            <a:endParaRPr lang="en-US" sz="1600" dirty="0"/>
          </a:p>
        </p:txBody>
      </p:sp>
      <p:sp>
        <p:nvSpPr>
          <p:cNvPr id="13" name="Text 11"/>
          <p:cNvSpPr/>
          <p:nvPr/>
        </p:nvSpPr>
        <p:spPr>
          <a:xfrm>
            <a:off x="6922716" y="3120033"/>
            <a:ext cx="4607504"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Pe Driving Range. Tehnici europene de fixare și stabilizare a posturii. </a:t>
            </a:r>
            <a:r>
              <a:rPr lang="en-US" sz="1300" b="1" dirty="0">
                <a:solidFill>
                  <a:srgbClr val="E0D6DE"/>
                </a:solidFill>
                <a:latin typeface="Noto Sans Bold" pitchFamily="34" charset="0"/>
                <a:ea typeface="Noto Sans Bold" pitchFamily="34" charset="-122"/>
                <a:cs typeface="Noto Sans Bold" pitchFamily="34" charset="-120"/>
              </a:rPr>
              <a:t>Metoda inovatoare:</a:t>
            </a:r>
            <a:r>
              <a:rPr lang="en-US" sz="1300" dirty="0">
                <a:solidFill>
                  <a:srgbClr val="E0D6DE"/>
                </a:solidFill>
                <a:latin typeface="Noto Sans" pitchFamily="34" charset="0"/>
                <a:ea typeface="Noto Sans" pitchFamily="34" charset="-122"/>
                <a:cs typeface="Noto Sans" pitchFamily="34" charset="-120"/>
              </a:rPr>
              <a:t> ajustarea unghiului de atac la 45° pentru a compensa lipsa de rotație a bazinului. Crose cu tije din grafit </a:t>
            </a:r>
            <a:r>
              <a:rPr lang="en-US" sz="1300" i="1" dirty="0">
                <a:solidFill>
                  <a:srgbClr val="E0D6DE"/>
                </a:solidFill>
                <a:latin typeface="Noto Sans" pitchFamily="34" charset="0"/>
                <a:ea typeface="Noto Sans" pitchFamily="34" charset="-122"/>
                <a:cs typeface="Noto Sans" pitchFamily="34" charset="-120"/>
              </a:rPr>
              <a:t>soft flex</a:t>
            </a:r>
            <a:r>
              <a:rPr lang="en-US" sz="1300" dirty="0">
                <a:solidFill>
                  <a:srgbClr val="E0D6DE"/>
                </a:solidFill>
                <a:latin typeface="Noto Sans" pitchFamily="34" charset="0"/>
                <a:ea typeface="Noto Sans" pitchFamily="34" charset="-122"/>
                <a:cs typeface="Noto Sans" pitchFamily="34" charset="-120"/>
              </a:rPr>
              <a:t> pentru efort muscular redus.</a:t>
            </a:r>
            <a:endParaRPr lang="en-US" sz="1300" dirty="0"/>
          </a:p>
        </p:txBody>
      </p:sp>
      <p:sp>
        <p:nvSpPr>
          <p:cNvPr id="14" name="Shape 12"/>
          <p:cNvSpPr/>
          <p:nvPr/>
        </p:nvSpPr>
        <p:spPr>
          <a:xfrm>
            <a:off x="5432785" y="3693517"/>
            <a:ext cx="496081" cy="19050"/>
          </a:xfrm>
          <a:prstGeom prst="roundRect">
            <a:avLst>
              <a:gd name="adj" fmla="val 49999"/>
            </a:avLst>
          </a:prstGeom>
          <a:solidFill>
            <a:srgbClr val="3F3F44"/>
          </a:solidFill>
          <a:ln/>
        </p:spPr>
      </p:sp>
      <p:sp>
        <p:nvSpPr>
          <p:cNvPr id="15" name="Shape 13"/>
          <p:cNvSpPr/>
          <p:nvPr/>
        </p:nvSpPr>
        <p:spPr>
          <a:xfrm>
            <a:off x="5909817" y="3517007"/>
            <a:ext cx="372061" cy="372070"/>
          </a:xfrm>
          <a:prstGeom prst="roundRect">
            <a:avLst>
              <a:gd name="adj" fmla="val 6668"/>
            </a:avLst>
          </a:prstGeom>
          <a:solidFill>
            <a:srgbClr val="26262B"/>
          </a:solidFill>
          <a:ln/>
        </p:spPr>
      </p:sp>
      <p:sp>
        <p:nvSpPr>
          <p:cNvPr id="16" name="Text 14"/>
          <p:cNvSpPr/>
          <p:nvPr/>
        </p:nvSpPr>
        <p:spPr>
          <a:xfrm>
            <a:off x="5971827" y="3548013"/>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E0D6DE"/>
                </a:solidFill>
                <a:latin typeface="Sora Medium" pitchFamily="34" charset="0"/>
                <a:ea typeface="Sora Medium" pitchFamily="34" charset="-122"/>
                <a:cs typeface="Sora Medium" pitchFamily="34" charset="-120"/>
              </a:rPr>
              <a:t>3</a:t>
            </a:r>
            <a:endParaRPr lang="en-US" sz="1950" dirty="0"/>
          </a:p>
        </p:txBody>
      </p:sp>
      <p:sp>
        <p:nvSpPr>
          <p:cNvPr id="17" name="Text 15"/>
          <p:cNvSpPr/>
          <p:nvPr/>
        </p:nvSpPr>
        <p:spPr>
          <a:xfrm>
            <a:off x="661475" y="3573859"/>
            <a:ext cx="4607504" cy="516930"/>
          </a:xfrm>
          <a:prstGeom prst="rect">
            <a:avLst/>
          </a:prstGeom>
          <a:noFill/>
          <a:ln/>
        </p:spPr>
        <p:txBody>
          <a:bodyPr wrap="square" lIns="0" tIns="0" rIns="0" bIns="0" rtlCol="0" anchor="t">
            <a:normAutofit/>
          </a:bodyPr>
          <a:lstStyle/>
          <a:p>
            <a:pPr marL="0" indent="0" algn="r">
              <a:lnSpc>
                <a:spcPct val="104000"/>
              </a:lnSpc>
              <a:buNone/>
            </a:pPr>
            <a:r>
              <a:rPr lang="en-US" sz="1600" dirty="0">
                <a:solidFill>
                  <a:srgbClr val="E0D6DE"/>
                </a:solidFill>
                <a:latin typeface="Sora Medium" pitchFamily="34" charset="0"/>
                <a:ea typeface="Sora Medium" pitchFamily="34" charset="-122"/>
                <a:cs typeface="Sora Medium" pitchFamily="34" charset="-120"/>
              </a:rPr>
              <a:t>01:00 – 01:40 | Controlul Direcției și Distanței</a:t>
            </a:r>
            <a:endParaRPr lang="en-US" sz="1600" dirty="0"/>
          </a:p>
        </p:txBody>
      </p:sp>
      <p:sp>
        <p:nvSpPr>
          <p:cNvPr id="18" name="Text 16"/>
          <p:cNvSpPr/>
          <p:nvPr/>
        </p:nvSpPr>
        <p:spPr>
          <a:xfrm>
            <a:off x="661475" y="4190008"/>
            <a:ext cx="4607504" cy="1058466"/>
          </a:xfrm>
          <a:prstGeom prst="rect">
            <a:avLst/>
          </a:prstGeom>
          <a:noFill/>
          <a:ln/>
        </p:spPr>
        <p:txBody>
          <a:bodyPr wrap="square" lIns="0" tIns="0" rIns="0" bIns="0" rtlCol="0" anchor="t">
            <a:normAutofit/>
          </a:bodyPr>
          <a:lstStyle/>
          <a:p>
            <a:pPr marL="0" indent="0" algn="r">
              <a:lnSpc>
                <a:spcPct val="133000"/>
              </a:lnSpc>
              <a:buNone/>
            </a:pPr>
            <a:r>
              <a:rPr lang="en-US" sz="1300" dirty="0">
                <a:solidFill>
                  <a:srgbClr val="E0D6DE"/>
                </a:solidFill>
                <a:latin typeface="Noto Sans" pitchFamily="34" charset="0"/>
                <a:ea typeface="Noto Sans" pitchFamily="34" charset="-122"/>
                <a:cs typeface="Noto Sans" pitchFamily="34" charset="-120"/>
              </a:rPr>
              <a:t>Pe Putting Green. </a:t>
            </a:r>
            <a:r>
              <a:rPr lang="en-US" sz="1300" b="1" dirty="0">
                <a:solidFill>
                  <a:srgbClr val="E0D6DE"/>
                </a:solidFill>
                <a:latin typeface="Noto Sans Bold" pitchFamily="34" charset="0"/>
                <a:ea typeface="Noto Sans Bold" pitchFamily="34" charset="-122"/>
                <a:cs typeface="Noto Sans Bold" pitchFamily="34" charset="-120"/>
              </a:rPr>
              <a:t>Metoda Aliniamentului Vizual:</a:t>
            </a:r>
            <a:r>
              <a:rPr lang="en-US" sz="1300" dirty="0">
                <a:solidFill>
                  <a:srgbClr val="E0D6DE"/>
                </a:solidFill>
                <a:latin typeface="Noto Sans" pitchFamily="34" charset="0"/>
                <a:ea typeface="Noto Sans" pitchFamily="34" charset="-122"/>
                <a:cs typeface="Noto Sans" pitchFamily="34" charset="-120"/>
              </a:rPr>
              <a:t> benzi fluorescente montate pe iarbă pentru vizualizarea traiectoriei corecte. Exerciții de putt adaptat din poziția șezând, cu accent pe coordonarea mână-ochi.</a:t>
            </a:r>
            <a:endParaRPr lang="en-US" sz="1300" dirty="0"/>
          </a:p>
        </p:txBody>
      </p:sp>
      <p:sp>
        <p:nvSpPr>
          <p:cNvPr id="19" name="Shape 17"/>
          <p:cNvSpPr/>
          <p:nvPr/>
        </p:nvSpPr>
        <p:spPr>
          <a:xfrm>
            <a:off x="6262828" y="4724598"/>
            <a:ext cx="496081" cy="19050"/>
          </a:xfrm>
          <a:prstGeom prst="roundRect">
            <a:avLst>
              <a:gd name="adj" fmla="val 49999"/>
            </a:avLst>
          </a:prstGeom>
          <a:solidFill>
            <a:srgbClr val="3F3F44"/>
          </a:solidFill>
          <a:ln/>
        </p:spPr>
      </p:sp>
      <p:sp>
        <p:nvSpPr>
          <p:cNvPr id="20" name="Shape 18"/>
          <p:cNvSpPr/>
          <p:nvPr/>
        </p:nvSpPr>
        <p:spPr>
          <a:xfrm>
            <a:off x="5909817" y="4548088"/>
            <a:ext cx="372061" cy="372070"/>
          </a:xfrm>
          <a:prstGeom prst="roundRect">
            <a:avLst>
              <a:gd name="adj" fmla="val 6668"/>
            </a:avLst>
          </a:prstGeom>
          <a:solidFill>
            <a:srgbClr val="26262B"/>
          </a:solidFill>
          <a:ln/>
        </p:spPr>
      </p:sp>
      <p:sp>
        <p:nvSpPr>
          <p:cNvPr id="21" name="Text 19"/>
          <p:cNvSpPr/>
          <p:nvPr/>
        </p:nvSpPr>
        <p:spPr>
          <a:xfrm>
            <a:off x="5971827" y="4579094"/>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E0D6DE"/>
                </a:solidFill>
                <a:latin typeface="Sora Medium" pitchFamily="34" charset="0"/>
                <a:ea typeface="Sora Medium" pitchFamily="34" charset="-122"/>
                <a:cs typeface="Sora Medium" pitchFamily="34" charset="-120"/>
              </a:rPr>
              <a:t>4</a:t>
            </a:r>
            <a:endParaRPr lang="en-US" sz="1950" dirty="0"/>
          </a:p>
        </p:txBody>
      </p:sp>
      <p:sp>
        <p:nvSpPr>
          <p:cNvPr id="22" name="Text 20"/>
          <p:cNvSpPr/>
          <p:nvPr/>
        </p:nvSpPr>
        <p:spPr>
          <a:xfrm>
            <a:off x="6922716" y="4604941"/>
            <a:ext cx="460750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01:40 – 02:00 | Debrifare și Wellbeing Feedback</a:t>
            </a:r>
            <a:endParaRPr lang="en-US" sz="1600" dirty="0"/>
          </a:p>
        </p:txBody>
      </p:sp>
      <p:sp>
        <p:nvSpPr>
          <p:cNvPr id="23" name="Text 21"/>
          <p:cNvSpPr/>
          <p:nvPr/>
        </p:nvSpPr>
        <p:spPr>
          <a:xfrm>
            <a:off x="6922716" y="5221089"/>
            <a:ext cx="4607504" cy="793849"/>
          </a:xfrm>
          <a:prstGeom prst="rect">
            <a:avLst/>
          </a:prstGeom>
          <a:noFill/>
          <a:ln/>
        </p:spPr>
        <p:txBody>
          <a:bodyPr wrap="square" lIns="0" tIns="0" rIns="0" bIns="0" rtlCol="0" anchor="t">
            <a:normAutofit fontScale="92500"/>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Stretching de relaxare ghidat de kinetoterapeut. Colectarea impresiilor prin chestionar de wellbeing — evaluarea confortului fizic și a stării de spirit post-antrenament.</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1395512"/>
            <a:ext cx="10868745" cy="413445"/>
          </a:xfrm>
          <a:prstGeom prst="rect">
            <a:avLst/>
          </a:prstGeom>
          <a:noFill/>
          <a:ln/>
        </p:spPr>
        <p:txBody>
          <a:bodyPr wrap="none" lIns="0" tIns="0" rIns="0" bIns="0" rtlCol="0" anchor="t"/>
          <a:lstStyle/>
          <a:p>
            <a:pPr marL="0" indent="0" algn="l">
              <a:lnSpc>
                <a:spcPct val="104000"/>
              </a:lnSpc>
              <a:buNone/>
            </a:pPr>
            <a:r>
              <a:rPr lang="en-US" sz="2600" dirty="0">
                <a:solidFill>
                  <a:srgbClr val="97B8FF"/>
                </a:solidFill>
                <a:latin typeface="Sora Medium" pitchFamily="34" charset="0"/>
                <a:ea typeface="Sora Medium" pitchFamily="34" charset="-122"/>
                <a:cs typeface="Sora Medium" pitchFamily="34" charset="-120"/>
              </a:rPr>
              <a:t>Metode Inovatoare — Sesiunea 1</a:t>
            </a:r>
            <a:endParaRPr lang="en-US" sz="2600" dirty="0"/>
          </a:p>
        </p:txBody>
      </p:sp>
      <p:sp>
        <p:nvSpPr>
          <p:cNvPr id="3" name="Text 1"/>
          <p:cNvSpPr/>
          <p:nvPr/>
        </p:nvSpPr>
        <p:spPr>
          <a:xfrm>
            <a:off x="661475" y="2139652"/>
            <a:ext cx="11478330" cy="264616"/>
          </a:xfrm>
          <a:prstGeom prst="rect">
            <a:avLst/>
          </a:prstGeom>
          <a:noFill/>
          <a:ln/>
        </p:spPr>
        <p:txBody>
          <a:bodyPr wrap="none" lIns="0" tIns="0" rIns="0" bIns="0" rtlCol="0" anchor="t"/>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Sesiunea integrează tehnici și echipamente de ultimă generație, adaptate nevoilor specifice ale jucătorilor paralimpici.</a:t>
            </a:r>
            <a:endParaRPr lang="en-US" sz="1300" dirty="0"/>
          </a:p>
        </p:txBody>
      </p:sp>
      <p:pic>
        <p:nvPicPr>
          <p:cNvPr id="4" name="Image 0" descr="preencoded.png"/>
          <p:cNvPicPr>
            <a:picLocks noChangeAspect="1"/>
          </p:cNvPicPr>
          <p:nvPr/>
        </p:nvPicPr>
        <p:blipFill>
          <a:blip r:embed="rId3"/>
          <a:stretch>
            <a:fillRect/>
          </a:stretch>
        </p:blipFill>
        <p:spPr>
          <a:xfrm>
            <a:off x="661475" y="2590304"/>
            <a:ext cx="2021333" cy="1249263"/>
          </a:xfrm>
          <a:prstGeom prst="rect">
            <a:avLst/>
          </a:prstGeom>
        </p:spPr>
      </p:pic>
      <p:sp>
        <p:nvSpPr>
          <p:cNvPr id="5" name="Text 2"/>
          <p:cNvSpPr/>
          <p:nvPr/>
        </p:nvSpPr>
        <p:spPr>
          <a:xfrm>
            <a:off x="661475" y="4046240"/>
            <a:ext cx="3485071" cy="258465"/>
          </a:xfrm>
          <a:prstGeom prst="rect">
            <a:avLst/>
          </a:prstGeom>
          <a:noFill/>
          <a:ln/>
        </p:spPr>
        <p:txBody>
          <a:bodyPr wrap="none" lIns="0" tIns="0" rIns="0" bIns="0" rtlCol="0" anchor="t"/>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Crose Soft Flex din Grafit</a:t>
            </a:r>
            <a:endParaRPr lang="en-US" sz="1600" dirty="0"/>
          </a:p>
        </p:txBody>
      </p:sp>
      <p:sp>
        <p:nvSpPr>
          <p:cNvPr id="6" name="Text 3"/>
          <p:cNvSpPr/>
          <p:nvPr/>
        </p:nvSpPr>
        <p:spPr>
          <a:xfrm>
            <a:off x="661475" y="4403923"/>
            <a:ext cx="3485071"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Tijele extrem de flexibile maximizează viteza mingii cu un efort muscular minim — esențial pentru jucătorii cu forță musculară redusă în trenul superior.</a:t>
            </a:r>
            <a:endParaRPr lang="en-US" sz="1300" dirty="0"/>
          </a:p>
        </p:txBody>
      </p:sp>
      <p:pic>
        <p:nvPicPr>
          <p:cNvPr id="7" name="Image 1" descr="preencoded.png"/>
          <p:cNvPicPr>
            <a:picLocks noChangeAspect="1"/>
          </p:cNvPicPr>
          <p:nvPr/>
        </p:nvPicPr>
        <p:blipFill>
          <a:blip r:embed="rId4"/>
          <a:stretch>
            <a:fillRect/>
          </a:stretch>
        </p:blipFill>
        <p:spPr>
          <a:xfrm>
            <a:off x="4353213" y="2590304"/>
            <a:ext cx="2021333" cy="1249263"/>
          </a:xfrm>
          <a:prstGeom prst="rect">
            <a:avLst/>
          </a:prstGeom>
        </p:spPr>
      </p:pic>
      <p:sp>
        <p:nvSpPr>
          <p:cNvPr id="8" name="Text 4"/>
          <p:cNvSpPr/>
          <p:nvPr/>
        </p:nvSpPr>
        <p:spPr>
          <a:xfrm>
            <a:off x="4353213" y="4046240"/>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Benzi Fluorescente de Ghidaj</a:t>
            </a:r>
            <a:endParaRPr lang="en-US" sz="1600" dirty="0"/>
          </a:p>
        </p:txBody>
      </p:sp>
      <p:sp>
        <p:nvSpPr>
          <p:cNvPr id="9" name="Text 5"/>
          <p:cNvSpPr/>
          <p:nvPr/>
        </p:nvSpPr>
        <p:spPr>
          <a:xfrm>
            <a:off x="4353213" y="4403923"/>
            <a:ext cx="3485170"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Montate pe suprafața Putting Green, ajută jucătorii să vizualizeze intuitiv traiectoria corectă a mingii, reducând incertitudinea și crescând precizia loviturilor.</a:t>
            </a:r>
            <a:endParaRPr lang="en-US" sz="1300" dirty="0"/>
          </a:p>
        </p:txBody>
      </p:sp>
      <p:pic>
        <p:nvPicPr>
          <p:cNvPr id="10" name="Image 2" descr="preencoded.png"/>
          <p:cNvPicPr>
            <a:picLocks noChangeAspect="1"/>
          </p:cNvPicPr>
          <p:nvPr/>
        </p:nvPicPr>
        <p:blipFill>
          <a:blip r:embed="rId5"/>
          <a:stretch>
            <a:fillRect/>
          </a:stretch>
        </p:blipFill>
        <p:spPr>
          <a:xfrm>
            <a:off x="8045050" y="2590304"/>
            <a:ext cx="2021333" cy="1249263"/>
          </a:xfrm>
          <a:prstGeom prst="rect">
            <a:avLst/>
          </a:prstGeom>
        </p:spPr>
      </p:pic>
      <p:sp>
        <p:nvSpPr>
          <p:cNvPr id="11" name="Text 6"/>
          <p:cNvSpPr/>
          <p:nvPr/>
        </p:nvSpPr>
        <p:spPr>
          <a:xfrm>
            <a:off x="8045050" y="4046240"/>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Stabilizare Posturală Adaptată</a:t>
            </a:r>
            <a:endParaRPr lang="en-US" sz="1600" dirty="0"/>
          </a:p>
        </p:txBody>
      </p:sp>
      <p:sp>
        <p:nvSpPr>
          <p:cNvPr id="12" name="Text 7"/>
          <p:cNvSpPr/>
          <p:nvPr/>
        </p:nvSpPr>
        <p:spPr>
          <a:xfrm>
            <a:off x="8045050" y="4403923"/>
            <a:ext cx="3485170"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Benzi de ancorare și scaune de golf adaptate asigură fixarea optimă a posturii, permițând generarea unui swing controlat și eficient din poziția șezând.</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2415" y="1526381"/>
            <a:ext cx="4907137" cy="3805238"/>
          </a:xfrm>
          <a:prstGeom prst="roundRect">
            <a:avLst>
              <a:gd name="adj" fmla="val 652"/>
            </a:avLst>
          </a:prstGeom>
          <a:solidFill>
            <a:srgbClr val="120336"/>
          </a:solidFill>
          <a:ln/>
        </p:spPr>
      </p:sp>
      <p:sp>
        <p:nvSpPr>
          <p:cNvPr id="3" name="Text 1"/>
          <p:cNvSpPr/>
          <p:nvPr/>
        </p:nvSpPr>
        <p:spPr>
          <a:xfrm>
            <a:off x="707710" y="1691680"/>
            <a:ext cx="4576549" cy="826889"/>
          </a:xfrm>
          <a:prstGeom prst="rect">
            <a:avLst/>
          </a:prstGeom>
          <a:noFill/>
          <a:ln/>
        </p:spPr>
        <p:txBody>
          <a:bodyPr wrap="square" lIns="0" tIns="0" rIns="0" bIns="0" rtlCol="0" anchor="t">
            <a:normAutofit/>
          </a:bodyPr>
          <a:lstStyle/>
          <a:p>
            <a:pPr marL="0" indent="0" algn="l">
              <a:lnSpc>
                <a:spcPct val="104000"/>
              </a:lnSpc>
              <a:buNone/>
            </a:pPr>
            <a:r>
              <a:rPr lang="en-US" sz="2600" dirty="0">
                <a:solidFill>
                  <a:srgbClr val="97B8FF"/>
                </a:solidFill>
                <a:latin typeface="Sora Medium" pitchFamily="34" charset="0"/>
                <a:ea typeface="Sora Medium" pitchFamily="34" charset="-122"/>
                <a:cs typeface="Sora Medium" pitchFamily="34" charset="-120"/>
              </a:rPr>
              <a:t>Unghiul de 45° — Tehnica Cheie</a:t>
            </a:r>
            <a:endParaRPr lang="en-US" sz="2600" dirty="0"/>
          </a:p>
        </p:txBody>
      </p:sp>
      <p:sp>
        <p:nvSpPr>
          <p:cNvPr id="4" name="Text 2"/>
          <p:cNvSpPr/>
          <p:nvPr/>
        </p:nvSpPr>
        <p:spPr>
          <a:xfrm>
            <a:off x="707710" y="2683867"/>
            <a:ext cx="4576549" cy="2001143"/>
          </a:xfrm>
          <a:prstGeom prst="rect">
            <a:avLst/>
          </a:prstGeom>
          <a:noFill/>
          <a:ln/>
        </p:spPr>
        <p:txBody>
          <a:bodyPr wrap="square" lIns="0" tIns="0" rIns="0" bIns="0" rtlCol="0" anchor="t">
            <a:normAutofit/>
          </a:bodyPr>
          <a:lstStyle/>
          <a:p>
            <a:pPr marL="0" indent="0" algn="l">
              <a:lnSpc>
                <a:spcPct val="133000"/>
              </a:lnSpc>
              <a:spcAft>
                <a:spcPts val="1150"/>
              </a:spcAft>
              <a:buNone/>
            </a:pPr>
            <a:r>
              <a:rPr lang="en-US" sz="1300" dirty="0">
                <a:solidFill>
                  <a:srgbClr val="E0D6DE"/>
                </a:solidFill>
                <a:latin typeface="Noto Sans" pitchFamily="34" charset="0"/>
                <a:ea typeface="Noto Sans" pitchFamily="34" charset="-122"/>
                <a:cs typeface="Noto Sans" pitchFamily="34" charset="-120"/>
              </a:rPr>
              <a:t>Ajustarea unghiului de atac al swingului la </a:t>
            </a:r>
            <a:r>
              <a:rPr lang="en-US" sz="1300" b="1" dirty="0">
                <a:solidFill>
                  <a:srgbClr val="7AF0FF"/>
                </a:solidFill>
                <a:latin typeface="Noto Sans Bold" pitchFamily="34" charset="0"/>
                <a:ea typeface="Noto Sans Bold" pitchFamily="34" charset="-122"/>
                <a:cs typeface="Noto Sans Bold" pitchFamily="34" charset="-120"/>
              </a:rPr>
              <a:t>45 de grade</a:t>
            </a:r>
            <a:r>
              <a:rPr lang="en-US" sz="1300" dirty="0">
                <a:solidFill>
                  <a:srgbClr val="E0D6DE"/>
                </a:solidFill>
                <a:latin typeface="Noto Sans" pitchFamily="34" charset="0"/>
                <a:ea typeface="Noto Sans" pitchFamily="34" charset="-122"/>
                <a:cs typeface="Noto Sans" pitchFamily="34" charset="-120"/>
              </a:rPr>
              <a:t> este metoda centrală a sesiunii. Această tehnică europeană compensează absența rotației bazinului specifică jucătorilor în scaun rulant, redirecționând forța loviturii prin trenul superior.</a:t>
            </a:r>
            <a:endParaRPr lang="en-US" sz="1300" dirty="0"/>
          </a:p>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Rezultatul: o lovitură cu </a:t>
            </a:r>
            <a:r>
              <a:rPr lang="en-US" sz="1300" b="1" dirty="0">
                <a:solidFill>
                  <a:srgbClr val="E0D6DE"/>
                </a:solidFill>
                <a:latin typeface="Noto Sans Bold" pitchFamily="34" charset="0"/>
                <a:ea typeface="Noto Sans Bold" pitchFamily="34" charset="-122"/>
                <a:cs typeface="Noto Sans Bold" pitchFamily="34" charset="-120"/>
              </a:rPr>
              <a:t>eficiență crescută</a:t>
            </a:r>
            <a:r>
              <a:rPr lang="en-US" sz="1300" dirty="0">
                <a:solidFill>
                  <a:srgbClr val="E0D6DE"/>
                </a:solidFill>
                <a:latin typeface="Noto Sans" pitchFamily="34" charset="0"/>
                <a:ea typeface="Noto Sans" pitchFamily="34" charset="-122"/>
                <a:cs typeface="Noto Sans" pitchFamily="34" charset="-120"/>
              </a:rPr>
              <a:t>, mai puțin solicitantă fizic și cu traiectorie optimizată.</a:t>
            </a:r>
            <a:endParaRPr lang="en-US" sz="1300" dirty="0"/>
          </a:p>
        </p:txBody>
      </p:sp>
      <p:sp>
        <p:nvSpPr>
          <p:cNvPr id="5" name="Text 3"/>
          <p:cNvSpPr/>
          <p:nvPr/>
        </p:nvSpPr>
        <p:spPr>
          <a:xfrm>
            <a:off x="5740256" y="1691680"/>
            <a:ext cx="5796214" cy="258465"/>
          </a:xfrm>
          <a:prstGeom prst="rect">
            <a:avLst/>
          </a:prstGeom>
          <a:noFill/>
          <a:ln/>
        </p:spPr>
        <p:txBody>
          <a:bodyPr wrap="none" lIns="0" tIns="0" rIns="0" bIns="0" rtlCol="0" anchor="t"/>
          <a:lstStyle/>
          <a:p>
            <a:pPr marL="0" indent="0" algn="l">
              <a:lnSpc>
                <a:spcPct val="104000"/>
              </a:lnSpc>
              <a:buNone/>
            </a:pPr>
            <a:r>
              <a:rPr lang="en-US" sz="1600" dirty="0">
                <a:solidFill>
                  <a:srgbClr val="97B8FF"/>
                </a:solidFill>
                <a:latin typeface="Sora Medium" pitchFamily="34" charset="0"/>
                <a:ea typeface="Sora Medium" pitchFamily="34" charset="-122"/>
                <a:cs typeface="Sora Medium" pitchFamily="34" charset="-120"/>
              </a:rPr>
              <a:t>Beneficii documentate ale tehnicii</a:t>
            </a:r>
            <a:endParaRPr lang="en-US" sz="16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2267" y="2144316"/>
            <a:ext cx="248041" cy="248047"/>
          </a:xfrm>
          <a:prstGeom prst="rect">
            <a:avLst/>
          </a:prstGeom>
        </p:spPr>
      </p:pic>
      <p:sp>
        <p:nvSpPr>
          <p:cNvPr id="7" name="Text 4"/>
          <p:cNvSpPr/>
          <p:nvPr/>
        </p:nvSpPr>
        <p:spPr>
          <a:xfrm>
            <a:off x="6277612" y="2136180"/>
            <a:ext cx="5258859" cy="264616"/>
          </a:xfrm>
          <a:prstGeom prst="rect">
            <a:avLst/>
          </a:prstGeom>
          <a:noFill/>
          <a:ln/>
        </p:spPr>
        <p:txBody>
          <a:bodyPr wrap="none" lIns="0" tIns="0" rIns="0" bIns="0" rtlCol="0" anchor="t"/>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Compensarea limitărilor de mobilitate ale bazinului</a:t>
            </a:r>
            <a:endParaRPr lang="en-US" sz="1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2267" y="2979341"/>
            <a:ext cx="248041" cy="248047"/>
          </a:xfrm>
          <a:prstGeom prst="rect">
            <a:avLst/>
          </a:prstGeom>
        </p:spPr>
      </p:pic>
      <p:sp>
        <p:nvSpPr>
          <p:cNvPr id="9" name="Text 5"/>
          <p:cNvSpPr/>
          <p:nvPr/>
        </p:nvSpPr>
        <p:spPr>
          <a:xfrm>
            <a:off x="6277612" y="2971205"/>
            <a:ext cx="5258859" cy="264616"/>
          </a:xfrm>
          <a:prstGeom prst="rect">
            <a:avLst/>
          </a:prstGeom>
          <a:noFill/>
          <a:ln/>
        </p:spPr>
        <p:txBody>
          <a:bodyPr wrap="none" lIns="0" tIns="0" rIns="0" bIns="0" rtlCol="0" anchor="t"/>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Reducerea efortului muscular necesar pentru distanță</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2267" y="3814366"/>
            <a:ext cx="248041" cy="248047"/>
          </a:xfrm>
          <a:prstGeom prst="rect">
            <a:avLst/>
          </a:prstGeom>
        </p:spPr>
      </p:pic>
      <p:sp>
        <p:nvSpPr>
          <p:cNvPr id="11" name="Text 6"/>
          <p:cNvSpPr/>
          <p:nvPr/>
        </p:nvSpPr>
        <p:spPr>
          <a:xfrm>
            <a:off x="6277612" y="3806230"/>
            <a:ext cx="5258859" cy="264616"/>
          </a:xfrm>
          <a:prstGeom prst="rect">
            <a:avLst/>
          </a:prstGeom>
          <a:noFill/>
          <a:ln/>
        </p:spPr>
        <p:txBody>
          <a:bodyPr wrap="none" lIns="0" tIns="0" rIns="0" bIns="0" rtlCol="0" anchor="t"/>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Îmbunătățirea consistenței și predictibilității loviturii</a:t>
            </a:r>
            <a:endParaRPr lang="en-US" sz="13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2267" y="4649391"/>
            <a:ext cx="248041" cy="248047"/>
          </a:xfrm>
          <a:prstGeom prst="rect">
            <a:avLst/>
          </a:prstGeom>
        </p:spPr>
      </p:pic>
      <p:sp>
        <p:nvSpPr>
          <p:cNvPr id="13" name="Text 7"/>
          <p:cNvSpPr/>
          <p:nvPr/>
        </p:nvSpPr>
        <p:spPr>
          <a:xfrm>
            <a:off x="6277612" y="4641255"/>
            <a:ext cx="5258859" cy="264616"/>
          </a:xfrm>
          <a:prstGeom prst="rect">
            <a:avLst/>
          </a:prstGeom>
          <a:noFill/>
          <a:ln/>
        </p:spPr>
        <p:txBody>
          <a:bodyPr wrap="none" lIns="0" tIns="0" rIns="0" bIns="0" rtlCol="0" anchor="t"/>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Adaptabilitate la grade diferite de mobilitate</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61475" y="1974155"/>
            <a:ext cx="927374" cy="251420"/>
          </a:xfrm>
          <a:prstGeom prst="roundRect">
            <a:avLst>
              <a:gd name="adj" fmla="val 7894"/>
            </a:avLst>
          </a:prstGeom>
          <a:solidFill>
            <a:srgbClr val="00184D"/>
          </a:solidFill>
          <a:ln/>
        </p:spPr>
      </p:sp>
      <p:sp>
        <p:nvSpPr>
          <p:cNvPr id="4" name="Text 1"/>
          <p:cNvSpPr/>
          <p:nvPr/>
        </p:nvSpPr>
        <p:spPr>
          <a:xfrm>
            <a:off x="760691" y="2023765"/>
            <a:ext cx="1338527" cy="152202"/>
          </a:xfrm>
          <a:prstGeom prst="rect">
            <a:avLst/>
          </a:prstGeom>
          <a:noFill/>
          <a:ln/>
        </p:spPr>
        <p:txBody>
          <a:bodyPr wrap="none" lIns="0" tIns="0" rIns="0" bIns="0" rtlCol="0" anchor="t"/>
          <a:lstStyle/>
          <a:p>
            <a:pPr marL="0" indent="0" algn="l">
              <a:lnSpc>
                <a:spcPct val="96000"/>
              </a:lnSpc>
              <a:buNone/>
            </a:pPr>
            <a:r>
              <a:rPr lang="en-US" sz="1000" dirty="0">
                <a:solidFill>
                  <a:srgbClr val="E0D6DE"/>
                </a:solidFill>
                <a:latin typeface="Noto Sans" pitchFamily="34" charset="0"/>
                <a:ea typeface="Noto Sans" pitchFamily="34" charset="-122"/>
                <a:cs typeface="Noto Sans" pitchFamily="34" charset="-120"/>
              </a:rPr>
              <a:t>SESIUNEA 2</a:t>
            </a:r>
            <a:endParaRPr lang="en-US" sz="1000" dirty="0"/>
          </a:p>
        </p:txBody>
      </p:sp>
      <p:sp>
        <p:nvSpPr>
          <p:cNvPr id="5" name="Text 2"/>
          <p:cNvSpPr/>
          <p:nvPr/>
        </p:nvSpPr>
        <p:spPr>
          <a:xfrm>
            <a:off x="661475" y="2291655"/>
            <a:ext cx="6296860" cy="1550194"/>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Activitatea Mixtă de Golf: Abilitare Feminină și Junior Golf</a:t>
            </a:r>
            <a:endParaRPr lang="en-US" sz="3250" dirty="0"/>
          </a:p>
        </p:txBody>
      </p:sp>
      <p:sp>
        <p:nvSpPr>
          <p:cNvPr id="6" name="Text 3"/>
          <p:cNvSpPr/>
          <p:nvPr/>
        </p:nvSpPr>
        <p:spPr>
          <a:xfrm>
            <a:off x="661475" y="4089896"/>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O sesiune de 120 de minute care îmbină </a:t>
            </a:r>
            <a:r>
              <a:rPr lang="en-US" sz="1300" b="1" dirty="0">
                <a:solidFill>
                  <a:srgbClr val="E0D6DE"/>
                </a:solidFill>
                <a:latin typeface="Noto Sans Bold" pitchFamily="34" charset="0"/>
                <a:ea typeface="Noto Sans Bold" pitchFamily="34" charset="-122"/>
                <a:cs typeface="Noto Sans Bold" pitchFamily="34" charset="-120"/>
              </a:rPr>
              <a:t>învățarea prin joc</a:t>
            </a:r>
            <a:r>
              <a:rPr lang="en-US" sz="1300" dirty="0">
                <a:solidFill>
                  <a:srgbClr val="E0D6DE"/>
                </a:solidFill>
                <a:latin typeface="Noto Sans" pitchFamily="34" charset="0"/>
                <a:ea typeface="Noto Sans" pitchFamily="34" charset="-122"/>
                <a:cs typeface="Noto Sans" pitchFamily="34" charset="-120"/>
              </a:rPr>
              <a:t>, tehnica swingului complet și puterea comunității — pentru mame, fete și copii juniori la primul contact cu golfull.</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564059"/>
            <a:ext cx="10868745" cy="413445"/>
          </a:xfrm>
          <a:prstGeom prst="rect">
            <a:avLst/>
          </a:prstGeom>
          <a:noFill/>
          <a:ln/>
        </p:spPr>
        <p:txBody>
          <a:bodyPr wrap="none" lIns="0" tIns="0" rIns="0" bIns="0" rtlCol="0" anchor="t"/>
          <a:lstStyle/>
          <a:p>
            <a:pPr marL="0" indent="0" algn="l">
              <a:lnSpc>
                <a:spcPct val="104000"/>
              </a:lnSpc>
              <a:buNone/>
            </a:pPr>
            <a:r>
              <a:rPr lang="en-US" sz="2600" dirty="0">
                <a:solidFill>
                  <a:srgbClr val="97B8FF"/>
                </a:solidFill>
                <a:latin typeface="Sora Medium" pitchFamily="34" charset="0"/>
                <a:ea typeface="Sora Medium" pitchFamily="34" charset="-122"/>
                <a:cs typeface="Sora Medium" pitchFamily="34" charset="-120"/>
              </a:rPr>
              <a:t>Sesiunea 2 — Desfășurare Pas cu Pas</a:t>
            </a:r>
            <a:endParaRPr lang="en-US" sz="26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308199"/>
            <a:ext cx="5351725" cy="2280940"/>
          </a:xfrm>
          <a:prstGeom prst="rect">
            <a:avLst/>
          </a:prstGeom>
        </p:spPr>
      </p:pic>
      <p:sp>
        <p:nvSpPr>
          <p:cNvPr id="4" name="Text 1"/>
          <p:cNvSpPr/>
          <p:nvPr/>
        </p:nvSpPr>
        <p:spPr>
          <a:xfrm>
            <a:off x="3213317" y="1420217"/>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E0D6DE"/>
                </a:solidFill>
                <a:latin typeface="Sora Medium" pitchFamily="34" charset="0"/>
                <a:ea typeface="Sora Medium" pitchFamily="34" charset="-122"/>
                <a:cs typeface="Sora Medium" pitchFamily="34" charset="-120"/>
              </a:rPr>
              <a:t>1</a:t>
            </a:r>
            <a:endParaRPr lang="en-US" sz="1950" dirty="0"/>
          </a:p>
        </p:txBody>
      </p:sp>
      <p:sp>
        <p:nvSpPr>
          <p:cNvPr id="5" name="Text 2"/>
          <p:cNvSpPr/>
          <p:nvPr/>
        </p:nvSpPr>
        <p:spPr>
          <a:xfrm>
            <a:off x="845819" y="1988641"/>
            <a:ext cx="4983038" cy="258465"/>
          </a:xfrm>
          <a:prstGeom prst="rect">
            <a:avLst/>
          </a:prstGeom>
          <a:noFill/>
          <a:ln/>
        </p:spPr>
        <p:txBody>
          <a:bodyPr wrap="none" lIns="0" tIns="0" rIns="0" bIns="0" rtlCol="0" anchor="t"/>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00:00 – 00:15 | Briefing Psihosocial</a:t>
            </a:r>
            <a:endParaRPr lang="en-US" sz="1600" dirty="0"/>
          </a:p>
        </p:txBody>
      </p:sp>
      <p:sp>
        <p:nvSpPr>
          <p:cNvPr id="6" name="Text 3"/>
          <p:cNvSpPr/>
          <p:nvPr/>
        </p:nvSpPr>
        <p:spPr>
          <a:xfrm>
            <a:off x="845819" y="2346325"/>
            <a:ext cx="4983038"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Întâlnire în zona de relaxare a clubului. Eliminarea „anxietății de teren" printr-o atmosferă prietenoasă. Prezentarea regulilor simplificate prin infografice accesibile copiilor și adulților începători.</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8495" y="1308199"/>
            <a:ext cx="5351725" cy="2280940"/>
          </a:xfrm>
          <a:prstGeom prst="rect">
            <a:avLst/>
          </a:prstGeom>
        </p:spPr>
      </p:pic>
      <p:sp>
        <p:nvSpPr>
          <p:cNvPr id="8" name="Text 4"/>
          <p:cNvSpPr/>
          <p:nvPr/>
        </p:nvSpPr>
        <p:spPr>
          <a:xfrm>
            <a:off x="8730337" y="1420217"/>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E0D6DE"/>
                </a:solidFill>
                <a:latin typeface="Sora Medium" pitchFamily="34" charset="0"/>
                <a:ea typeface="Sora Medium" pitchFamily="34" charset="-122"/>
                <a:cs typeface="Sora Medium" pitchFamily="34" charset="-120"/>
              </a:rPr>
              <a:t>2</a:t>
            </a:r>
            <a:endParaRPr lang="en-US" sz="1950" dirty="0"/>
          </a:p>
        </p:txBody>
      </p:sp>
      <p:sp>
        <p:nvSpPr>
          <p:cNvPr id="9" name="Text 5"/>
          <p:cNvSpPr/>
          <p:nvPr/>
        </p:nvSpPr>
        <p:spPr>
          <a:xfrm>
            <a:off x="6362838" y="1988641"/>
            <a:ext cx="4983038"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00:15 – 00:45 | „Learning Through Play" pe Chipping Green</a:t>
            </a:r>
            <a:endParaRPr lang="en-US" sz="1600" dirty="0"/>
          </a:p>
        </p:txBody>
      </p:sp>
      <p:sp>
        <p:nvSpPr>
          <p:cNvPr id="10" name="Text 6"/>
          <p:cNvSpPr/>
          <p:nvPr/>
        </p:nvSpPr>
        <p:spPr>
          <a:xfrm>
            <a:off x="6362838" y="2604790"/>
            <a:ext cx="4983038"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Exercițiul </a:t>
            </a:r>
            <a:r>
              <a:rPr lang="en-US" sz="1300" b="1" dirty="0">
                <a:solidFill>
                  <a:srgbClr val="E0D6DE"/>
                </a:solidFill>
                <a:latin typeface="Noto Sans Bold" pitchFamily="34" charset="0"/>
                <a:ea typeface="Noto Sans Bold" pitchFamily="34" charset="-122"/>
                <a:cs typeface="Noto Sans Bold" pitchFamily="34" charset="-120"/>
              </a:rPr>
              <a:t>„Țintele Colorate"</a:t>
            </a:r>
            <a:r>
              <a:rPr lang="en-US" sz="1300" dirty="0">
                <a:solidFill>
                  <a:srgbClr val="E0D6DE"/>
                </a:solidFill>
                <a:latin typeface="Noto Sans" pitchFamily="34" charset="0"/>
                <a:ea typeface="Noto Sans" pitchFamily="34" charset="-122"/>
                <a:cs typeface="Noto Sans" pitchFamily="34" charset="-120"/>
              </a:rPr>
              <a:t>: echipe mamă-copil trimit mingea în zone delimitate cu steaguri și cercuri mari. Se cultivă simțul distanței și tehnica de bază fără presiunea regulilor rigide.</a:t>
            </a:r>
            <a:endParaRPr lang="en-US"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3754438"/>
            <a:ext cx="5351725" cy="2539405"/>
          </a:xfrm>
          <a:prstGeom prst="rect">
            <a:avLst/>
          </a:prstGeom>
        </p:spPr>
      </p:pic>
      <p:sp>
        <p:nvSpPr>
          <p:cNvPr id="12" name="Text 7"/>
          <p:cNvSpPr/>
          <p:nvPr/>
        </p:nvSpPr>
        <p:spPr>
          <a:xfrm>
            <a:off x="3213317" y="3866455"/>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E0D6DE"/>
                </a:solidFill>
                <a:latin typeface="Sora Medium" pitchFamily="34" charset="0"/>
                <a:ea typeface="Sora Medium" pitchFamily="34" charset="-122"/>
                <a:cs typeface="Sora Medium" pitchFamily="34" charset="-120"/>
              </a:rPr>
              <a:t>3</a:t>
            </a:r>
            <a:endParaRPr lang="en-US" sz="1950" dirty="0"/>
          </a:p>
        </p:txBody>
      </p:sp>
      <p:sp>
        <p:nvSpPr>
          <p:cNvPr id="13" name="Text 8"/>
          <p:cNvSpPr/>
          <p:nvPr/>
        </p:nvSpPr>
        <p:spPr>
          <a:xfrm>
            <a:off x="845819" y="4434880"/>
            <a:ext cx="4983038"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00:45 – 01:30 | Swindul Complet cu Tehnologie TrackMan</a:t>
            </a:r>
            <a:endParaRPr lang="en-US" sz="1600" dirty="0"/>
          </a:p>
        </p:txBody>
      </p:sp>
      <p:sp>
        <p:nvSpPr>
          <p:cNvPr id="14" name="Text 9"/>
          <p:cNvSpPr/>
          <p:nvPr/>
        </p:nvSpPr>
        <p:spPr>
          <a:xfrm>
            <a:off x="845819" y="5051028"/>
            <a:ext cx="4983038"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Pe Driving Range, instructorii formatează </a:t>
            </a:r>
            <a:r>
              <a:rPr lang="en-US" sz="1300" i="1" dirty="0">
                <a:solidFill>
                  <a:srgbClr val="E0D6DE"/>
                </a:solidFill>
                <a:latin typeface="Noto Sans" pitchFamily="34" charset="0"/>
                <a:ea typeface="Noto Sans" pitchFamily="34" charset="-122"/>
                <a:cs typeface="Noto Sans" pitchFamily="34" charset="-120"/>
              </a:rPr>
              <a:t>stance</a:t>
            </a:r>
            <a:r>
              <a:rPr lang="en-US" sz="1300" dirty="0">
                <a:solidFill>
                  <a:srgbClr val="E0D6DE"/>
                </a:solidFill>
                <a:latin typeface="Noto Sans" pitchFamily="34" charset="0"/>
                <a:ea typeface="Noto Sans" pitchFamily="34" charset="-122"/>
                <a:cs typeface="Noto Sans" pitchFamily="34" charset="-120"/>
              </a:rPr>
              <a:t>-ul și </a:t>
            </a:r>
            <a:r>
              <a:rPr lang="en-US" sz="1300" i="1" dirty="0">
                <a:solidFill>
                  <a:srgbClr val="E0D6DE"/>
                </a:solidFill>
                <a:latin typeface="Noto Sans" pitchFamily="34" charset="0"/>
                <a:ea typeface="Noto Sans" pitchFamily="34" charset="-122"/>
                <a:cs typeface="Noto Sans" pitchFamily="34" charset="-120"/>
              </a:rPr>
              <a:t>grip</a:t>
            </a:r>
            <a:r>
              <a:rPr lang="en-US" sz="1300" dirty="0">
                <a:solidFill>
                  <a:srgbClr val="E0D6DE"/>
                </a:solidFill>
                <a:latin typeface="Noto Sans" pitchFamily="34" charset="0"/>
                <a:ea typeface="Noto Sans" pitchFamily="34" charset="-122"/>
                <a:cs typeface="Noto Sans" pitchFamily="34" charset="-120"/>
              </a:rPr>
              <a:t>-ul cu crose ergonomice ușoare. Radarul </a:t>
            </a:r>
            <a:r>
              <a:rPr lang="en-US" sz="1300" b="1" dirty="0">
                <a:solidFill>
                  <a:srgbClr val="E0D6DE"/>
                </a:solidFill>
                <a:latin typeface="Noto Sans Bold" pitchFamily="34" charset="0"/>
                <a:ea typeface="Noto Sans Bold" pitchFamily="34" charset="-122"/>
                <a:cs typeface="Noto Sans Bold" pitchFamily="34" charset="-120"/>
              </a:rPr>
              <a:t>TrackMan</a:t>
            </a:r>
            <a:r>
              <a:rPr lang="en-US" sz="1300" dirty="0">
                <a:solidFill>
                  <a:srgbClr val="E0D6DE"/>
                </a:solidFill>
                <a:latin typeface="Noto Sans" pitchFamily="34" charset="0"/>
                <a:ea typeface="Noto Sans" pitchFamily="34" charset="-122"/>
                <a:cs typeface="Noto Sans" pitchFamily="34" charset="-120"/>
              </a:rPr>
              <a:t> afișează traiectoria mingii ca animație grafică — stimulând masiv încrederea în sine.</a:t>
            </a:r>
            <a:endParaRPr lang="en-US" sz="130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8495" y="3754438"/>
            <a:ext cx="5351725" cy="2539405"/>
          </a:xfrm>
          <a:prstGeom prst="rect">
            <a:avLst/>
          </a:prstGeom>
        </p:spPr>
      </p:pic>
      <p:sp>
        <p:nvSpPr>
          <p:cNvPr id="16" name="Text 10"/>
          <p:cNvSpPr/>
          <p:nvPr/>
        </p:nvSpPr>
        <p:spPr>
          <a:xfrm>
            <a:off x="8730337" y="3866455"/>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E0D6DE"/>
                </a:solidFill>
                <a:latin typeface="Sora Medium" pitchFamily="34" charset="0"/>
                <a:ea typeface="Sora Medium" pitchFamily="34" charset="-122"/>
                <a:cs typeface="Sora Medium" pitchFamily="34" charset="-120"/>
              </a:rPr>
              <a:t>4</a:t>
            </a:r>
            <a:endParaRPr lang="en-US" sz="1950" dirty="0"/>
          </a:p>
        </p:txBody>
      </p:sp>
      <p:sp>
        <p:nvSpPr>
          <p:cNvPr id="17" name="Text 11"/>
          <p:cNvSpPr/>
          <p:nvPr/>
        </p:nvSpPr>
        <p:spPr>
          <a:xfrm>
            <a:off x="6362838" y="4434880"/>
            <a:ext cx="4983038" cy="258465"/>
          </a:xfrm>
          <a:prstGeom prst="rect">
            <a:avLst/>
          </a:prstGeom>
          <a:noFill/>
          <a:ln/>
        </p:spPr>
        <p:txBody>
          <a:bodyPr wrap="none" lIns="0" tIns="0" rIns="0" bIns="0" rtlCol="0" anchor="t"/>
          <a:lstStyle/>
          <a:p>
            <a:pPr marL="0" indent="0" algn="l">
              <a:lnSpc>
                <a:spcPct val="104000"/>
              </a:lnSpc>
              <a:buNone/>
            </a:pPr>
            <a:r>
              <a:rPr lang="en-US" sz="1600" dirty="0">
                <a:solidFill>
                  <a:srgbClr val="E0D6DE"/>
                </a:solidFill>
                <a:latin typeface="Sora Medium" pitchFamily="34" charset="0"/>
                <a:ea typeface="Sora Medium" pitchFamily="34" charset="-122"/>
                <a:cs typeface="Sora Medium" pitchFamily="34" charset="-120"/>
              </a:rPr>
              <a:t>01:30 – 02:00 | Mini-Competiție și Socializare</a:t>
            </a:r>
            <a:endParaRPr lang="en-US" sz="1600" dirty="0"/>
          </a:p>
        </p:txBody>
      </p:sp>
      <p:sp>
        <p:nvSpPr>
          <p:cNvPr id="18" name="Text 12"/>
          <p:cNvSpPr/>
          <p:nvPr/>
        </p:nvSpPr>
        <p:spPr>
          <a:xfrm>
            <a:off x="6362838" y="4792563"/>
            <a:ext cx="4983038"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E0D6DE"/>
                </a:solidFill>
                <a:latin typeface="Noto Sans" pitchFamily="34" charset="0"/>
                <a:ea typeface="Noto Sans" pitchFamily="34" charset="-122"/>
                <a:cs typeface="Noto Sans" pitchFamily="34" charset="-120"/>
              </a:rPr>
              <a:t>Joc </a:t>
            </a:r>
            <a:r>
              <a:rPr lang="en-US" sz="1300" b="1" dirty="0">
                <a:solidFill>
                  <a:srgbClr val="E0D6DE"/>
                </a:solidFill>
                <a:latin typeface="Noto Sans Bold" pitchFamily="34" charset="0"/>
                <a:ea typeface="Noto Sans Bold" pitchFamily="34" charset="-122"/>
                <a:cs typeface="Noto Sans Bold" pitchFamily="34" charset="-120"/>
              </a:rPr>
              <a:t>Texas Scramble Mixed</a:t>
            </a:r>
            <a:r>
              <a:rPr lang="en-US" sz="1300" dirty="0">
                <a:solidFill>
                  <a:srgbClr val="E0D6DE"/>
                </a:solidFill>
                <a:latin typeface="Noto Sans" pitchFamily="34" charset="0"/>
                <a:ea typeface="Noto Sans" pitchFamily="34" charset="-122"/>
                <a:cs typeface="Noto Sans" pitchFamily="34" charset="-120"/>
              </a:rPr>
              <a:t> pe echipe mamă-copil, pe parcursul unei singure cupe adaptate. Socializare și gustări sănătoase în „Wellbeing Corner". Evaluarea satisfacției participantelor.</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457994"/>
            <a:ext cx="10868745" cy="310059"/>
          </a:xfrm>
          <a:prstGeom prst="rect">
            <a:avLst/>
          </a:prstGeom>
          <a:noFill/>
          <a:ln/>
        </p:spPr>
        <p:txBody>
          <a:bodyPr wrap="none" lIns="0" tIns="0" rIns="0" bIns="0" rtlCol="0" anchor="t"/>
          <a:lstStyle/>
          <a:p>
            <a:pPr marL="0" indent="0" algn="l">
              <a:lnSpc>
                <a:spcPct val="104000"/>
              </a:lnSpc>
              <a:buNone/>
            </a:pPr>
            <a:r>
              <a:rPr lang="en-US" sz="1950" dirty="0">
                <a:solidFill>
                  <a:srgbClr val="97B8FF"/>
                </a:solidFill>
                <a:latin typeface="Sora Medium" pitchFamily="34" charset="0"/>
                <a:ea typeface="Sora Medium" pitchFamily="34" charset="-122"/>
                <a:cs typeface="Sora Medium" pitchFamily="34" charset="-120"/>
              </a:rPr>
              <a:t>Integrare Tehnologică — TrackMan Radar</a:t>
            </a:r>
            <a:endParaRPr lang="en-US" sz="1950" dirty="0"/>
          </a:p>
        </p:txBody>
      </p:sp>
      <p:pic>
        <p:nvPicPr>
          <p:cNvPr id="3" name="Image 0" descr="preencoded.png"/>
          <p:cNvPicPr>
            <a:picLocks noChangeAspect="1"/>
          </p:cNvPicPr>
          <p:nvPr/>
        </p:nvPicPr>
        <p:blipFill>
          <a:blip r:embed="rId3"/>
          <a:stretch>
            <a:fillRect/>
          </a:stretch>
        </p:blipFill>
        <p:spPr>
          <a:xfrm>
            <a:off x="661475" y="1012130"/>
            <a:ext cx="5283068" cy="5283200"/>
          </a:xfrm>
          <a:prstGeom prst="rect">
            <a:avLst/>
          </a:prstGeom>
        </p:spPr>
      </p:pic>
      <p:sp>
        <p:nvSpPr>
          <p:cNvPr id="4" name="Text 1"/>
          <p:cNvSpPr/>
          <p:nvPr/>
        </p:nvSpPr>
        <p:spPr>
          <a:xfrm>
            <a:off x="6253502" y="1000522"/>
            <a:ext cx="5283068" cy="193774"/>
          </a:xfrm>
          <a:prstGeom prst="rect">
            <a:avLst/>
          </a:prstGeom>
          <a:noFill/>
          <a:ln/>
        </p:spPr>
        <p:txBody>
          <a:bodyPr wrap="none" lIns="0" tIns="0" rIns="0" bIns="0" rtlCol="0" anchor="t"/>
          <a:lstStyle/>
          <a:p>
            <a:pPr marL="0" indent="0" algn="l">
              <a:lnSpc>
                <a:spcPct val="104000"/>
              </a:lnSpc>
              <a:buNone/>
            </a:pPr>
            <a:r>
              <a:rPr lang="en-US" sz="1200" dirty="0">
                <a:solidFill>
                  <a:srgbClr val="97B8FF"/>
                </a:solidFill>
                <a:latin typeface="Sora Medium" pitchFamily="34" charset="0"/>
                <a:ea typeface="Sora Medium" pitchFamily="34" charset="-122"/>
                <a:cs typeface="Sora Medium" pitchFamily="34" charset="-120"/>
              </a:rPr>
              <a:t>De ce TrackMan schimbă totul</a:t>
            </a:r>
            <a:endParaRPr lang="en-US" sz="1200" dirty="0"/>
          </a:p>
        </p:txBody>
      </p:sp>
      <p:sp>
        <p:nvSpPr>
          <p:cNvPr id="5" name="Text 2"/>
          <p:cNvSpPr/>
          <p:nvPr/>
        </p:nvSpPr>
        <p:spPr>
          <a:xfrm>
            <a:off x="6253502" y="1287264"/>
            <a:ext cx="5283068" cy="520898"/>
          </a:xfrm>
          <a:prstGeom prst="rect">
            <a:avLst/>
          </a:prstGeom>
          <a:noFill/>
          <a:ln/>
        </p:spPr>
        <p:txBody>
          <a:bodyPr wrap="square" lIns="0" tIns="0" rIns="0" bIns="0" rtlCol="0" anchor="t">
            <a:normAutofit/>
          </a:bodyPr>
          <a:lstStyle/>
          <a:p>
            <a:pPr marL="0" indent="0" algn="l">
              <a:lnSpc>
                <a:spcPct val="117000"/>
              </a:lnSpc>
              <a:buNone/>
            </a:pPr>
            <a:r>
              <a:rPr lang="en-US" sz="950" dirty="0">
                <a:solidFill>
                  <a:srgbClr val="E0D6DE"/>
                </a:solidFill>
                <a:latin typeface="Noto Sans" pitchFamily="34" charset="0"/>
                <a:ea typeface="Noto Sans" pitchFamily="34" charset="-122"/>
                <a:cs typeface="Noto Sans" pitchFamily="34" charset="-120"/>
              </a:rPr>
              <a:t>Tehnologia radar </a:t>
            </a:r>
            <a:r>
              <a:rPr lang="en-US" sz="950" b="1" dirty="0">
                <a:solidFill>
                  <a:srgbClr val="E0D6DE"/>
                </a:solidFill>
                <a:latin typeface="Noto Sans Bold" pitchFamily="34" charset="0"/>
                <a:ea typeface="Noto Sans Bold" pitchFamily="34" charset="-122"/>
                <a:cs typeface="Noto Sans Bold" pitchFamily="34" charset="-120"/>
              </a:rPr>
              <a:t>TrackMan</a:t>
            </a:r>
            <a:r>
              <a:rPr lang="en-US" sz="950" dirty="0">
                <a:solidFill>
                  <a:srgbClr val="E0D6DE"/>
                </a:solidFill>
                <a:latin typeface="Noto Sans" pitchFamily="34" charset="0"/>
                <a:ea typeface="Noto Sans" pitchFamily="34" charset="-122"/>
                <a:cs typeface="Noto Sans" pitchFamily="34" charset="-120"/>
              </a:rPr>
              <a:t> transformă antrenamentul tehnic într-o experiență vizuală captivantă, similară unui joc video. Participantele văd în timp real </a:t>
            </a:r>
            <a:r>
              <a:rPr lang="en-US" sz="950" dirty="0">
                <a:solidFill>
                  <a:srgbClr val="97B8FF"/>
                </a:solidFill>
                <a:latin typeface="Noto Sans" pitchFamily="34" charset="0"/>
                <a:ea typeface="Noto Sans" pitchFamily="34" charset="-122"/>
                <a:cs typeface="Noto Sans" pitchFamily="34" charset="-120"/>
              </a:rPr>
              <a:t>traiectoria exactă a mingii</a:t>
            </a:r>
            <a:r>
              <a:rPr lang="en-US" sz="950" dirty="0">
                <a:solidFill>
                  <a:srgbClr val="E0D6DE"/>
                </a:solidFill>
                <a:latin typeface="Noto Sans" pitchFamily="34" charset="0"/>
                <a:ea typeface="Noto Sans" pitchFamily="34" charset="-122"/>
                <a:cs typeface="Noto Sans" pitchFamily="34" charset="-120"/>
              </a:rPr>
              <a:t> pe ecran, sub formă de animație grafică.</a:t>
            </a:r>
            <a:endParaRPr lang="en-US" sz="950" dirty="0"/>
          </a:p>
        </p:txBody>
      </p:sp>
      <p:sp>
        <p:nvSpPr>
          <p:cNvPr id="6" name="Shape 3"/>
          <p:cNvSpPr/>
          <p:nvPr/>
        </p:nvSpPr>
        <p:spPr>
          <a:xfrm>
            <a:off x="6253502" y="1981002"/>
            <a:ext cx="62010" cy="62012"/>
          </a:xfrm>
          <a:prstGeom prst="ellipse">
            <a:avLst/>
          </a:prstGeom>
          <a:solidFill>
            <a:srgbClr val="B380FF"/>
          </a:solidFill>
          <a:ln/>
        </p:spPr>
      </p:sp>
      <p:sp>
        <p:nvSpPr>
          <p:cNvPr id="7" name="Text 4"/>
          <p:cNvSpPr/>
          <p:nvPr/>
        </p:nvSpPr>
        <p:spPr>
          <a:xfrm>
            <a:off x="6408478" y="1912739"/>
            <a:ext cx="5128092" cy="173633"/>
          </a:xfrm>
          <a:prstGeom prst="rect">
            <a:avLst/>
          </a:prstGeom>
          <a:noFill/>
          <a:ln/>
        </p:spPr>
        <p:txBody>
          <a:bodyPr wrap="none" lIns="0" tIns="0" rIns="0" bIns="0" rtlCol="0" anchor="t"/>
          <a:lstStyle/>
          <a:p>
            <a:pPr marL="0" indent="0" algn="l">
              <a:lnSpc>
                <a:spcPct val="117000"/>
              </a:lnSpc>
              <a:buNone/>
            </a:pPr>
            <a:r>
              <a:rPr lang="en-US" sz="950" b="1" dirty="0">
                <a:solidFill>
                  <a:srgbClr val="E0D6DE"/>
                </a:solidFill>
                <a:latin typeface="Noto Sans Bold" pitchFamily="34" charset="0"/>
                <a:ea typeface="Noto Sans Bold" pitchFamily="34" charset="-122"/>
                <a:cs typeface="Noto Sans Bold" pitchFamily="34" charset="-120"/>
              </a:rPr>
              <a:t>Feedback instant</a:t>
            </a:r>
            <a:r>
              <a:rPr lang="en-US" sz="950" dirty="0">
                <a:solidFill>
                  <a:srgbClr val="E0D6DE"/>
                </a:solidFill>
                <a:latin typeface="Noto Sans" pitchFamily="34" charset="0"/>
                <a:ea typeface="Noto Sans" pitchFamily="34" charset="-122"/>
                <a:cs typeface="Noto Sans" pitchFamily="34" charset="-120"/>
              </a:rPr>
              <a:t> — jucătoarea înțelege imediat efectul tehnicii aplicate</a:t>
            </a:r>
            <a:endParaRPr lang="en-US" sz="950" dirty="0"/>
          </a:p>
        </p:txBody>
      </p:sp>
      <p:sp>
        <p:nvSpPr>
          <p:cNvPr id="8" name="Shape 5"/>
          <p:cNvSpPr/>
          <p:nvPr/>
        </p:nvSpPr>
        <p:spPr>
          <a:xfrm>
            <a:off x="6253502" y="2340670"/>
            <a:ext cx="62010" cy="62012"/>
          </a:xfrm>
          <a:prstGeom prst="ellipse">
            <a:avLst/>
          </a:prstGeom>
          <a:solidFill>
            <a:srgbClr val="B380FF"/>
          </a:solidFill>
          <a:ln/>
        </p:spPr>
      </p:sp>
      <p:sp>
        <p:nvSpPr>
          <p:cNvPr id="9" name="Text 6"/>
          <p:cNvSpPr/>
          <p:nvPr/>
        </p:nvSpPr>
        <p:spPr>
          <a:xfrm>
            <a:off x="6408478" y="2272407"/>
            <a:ext cx="5128092" cy="173633"/>
          </a:xfrm>
          <a:prstGeom prst="rect">
            <a:avLst/>
          </a:prstGeom>
          <a:noFill/>
          <a:ln/>
        </p:spPr>
        <p:txBody>
          <a:bodyPr wrap="none" lIns="0" tIns="0" rIns="0" bIns="0" rtlCol="0" anchor="t"/>
          <a:lstStyle/>
          <a:p>
            <a:pPr marL="0" indent="0" algn="l">
              <a:lnSpc>
                <a:spcPct val="117000"/>
              </a:lnSpc>
              <a:buNone/>
            </a:pPr>
            <a:r>
              <a:rPr lang="en-US" sz="950" b="1" dirty="0">
                <a:solidFill>
                  <a:srgbClr val="E0D6DE"/>
                </a:solidFill>
                <a:latin typeface="Noto Sans Bold" pitchFamily="34" charset="0"/>
                <a:ea typeface="Noto Sans Bold" pitchFamily="34" charset="-122"/>
                <a:cs typeface="Noto Sans Bold" pitchFamily="34" charset="-120"/>
              </a:rPr>
              <a:t>Gamification</a:t>
            </a:r>
            <a:r>
              <a:rPr lang="en-US" sz="950" dirty="0">
                <a:solidFill>
                  <a:srgbClr val="E0D6DE"/>
                </a:solidFill>
                <a:latin typeface="Noto Sans" pitchFamily="34" charset="0"/>
                <a:ea typeface="Noto Sans" pitchFamily="34" charset="-122"/>
                <a:cs typeface="Noto Sans" pitchFamily="34" charset="-120"/>
              </a:rPr>
              <a:t> — vizualizarea creează emoție și motivație intrinsecă</a:t>
            </a:r>
            <a:endParaRPr lang="en-US" sz="950" dirty="0"/>
          </a:p>
        </p:txBody>
      </p:sp>
      <p:sp>
        <p:nvSpPr>
          <p:cNvPr id="10" name="Shape 7"/>
          <p:cNvSpPr/>
          <p:nvPr/>
        </p:nvSpPr>
        <p:spPr>
          <a:xfrm>
            <a:off x="6253502" y="2700338"/>
            <a:ext cx="62010" cy="62012"/>
          </a:xfrm>
          <a:prstGeom prst="ellipse">
            <a:avLst/>
          </a:prstGeom>
          <a:solidFill>
            <a:srgbClr val="B380FF"/>
          </a:solidFill>
          <a:ln/>
        </p:spPr>
      </p:sp>
      <p:sp>
        <p:nvSpPr>
          <p:cNvPr id="11" name="Text 8"/>
          <p:cNvSpPr/>
          <p:nvPr/>
        </p:nvSpPr>
        <p:spPr>
          <a:xfrm>
            <a:off x="6408478" y="2632075"/>
            <a:ext cx="5128092" cy="173633"/>
          </a:xfrm>
          <a:prstGeom prst="rect">
            <a:avLst/>
          </a:prstGeom>
          <a:noFill/>
          <a:ln/>
        </p:spPr>
        <p:txBody>
          <a:bodyPr wrap="none" lIns="0" tIns="0" rIns="0" bIns="0" rtlCol="0" anchor="t"/>
          <a:lstStyle/>
          <a:p>
            <a:pPr marL="0" indent="0" algn="l">
              <a:lnSpc>
                <a:spcPct val="117000"/>
              </a:lnSpc>
              <a:buNone/>
            </a:pPr>
            <a:r>
              <a:rPr lang="en-US" sz="950" b="1" dirty="0">
                <a:solidFill>
                  <a:srgbClr val="E0D6DE"/>
                </a:solidFill>
                <a:latin typeface="Noto Sans Bold" pitchFamily="34" charset="0"/>
                <a:ea typeface="Noto Sans Bold" pitchFamily="34" charset="-122"/>
                <a:cs typeface="Noto Sans Bold" pitchFamily="34" charset="-120"/>
              </a:rPr>
              <a:t>Construirea încrederii</a:t>
            </a:r>
            <a:r>
              <a:rPr lang="en-US" sz="950" dirty="0">
                <a:solidFill>
                  <a:srgbClr val="E0D6DE"/>
                </a:solidFill>
                <a:latin typeface="Noto Sans" pitchFamily="34" charset="0"/>
                <a:ea typeface="Noto Sans" pitchFamily="34" charset="-122"/>
                <a:cs typeface="Noto Sans" pitchFamily="34" charset="-120"/>
              </a:rPr>
              <a:t> — rezultatele vizibile cresc rapid stima de sine</a:t>
            </a:r>
            <a:endParaRPr lang="en-US" sz="950" dirty="0"/>
          </a:p>
        </p:txBody>
      </p:sp>
      <p:sp>
        <p:nvSpPr>
          <p:cNvPr id="12" name="Shape 9"/>
          <p:cNvSpPr/>
          <p:nvPr/>
        </p:nvSpPr>
        <p:spPr>
          <a:xfrm>
            <a:off x="6253502" y="3060005"/>
            <a:ext cx="62010" cy="62012"/>
          </a:xfrm>
          <a:prstGeom prst="ellipse">
            <a:avLst/>
          </a:prstGeom>
          <a:solidFill>
            <a:srgbClr val="B380FF"/>
          </a:solidFill>
          <a:ln/>
        </p:spPr>
      </p:sp>
      <p:sp>
        <p:nvSpPr>
          <p:cNvPr id="13" name="Text 10"/>
          <p:cNvSpPr/>
          <p:nvPr/>
        </p:nvSpPr>
        <p:spPr>
          <a:xfrm>
            <a:off x="6408478" y="2991743"/>
            <a:ext cx="5128092" cy="173633"/>
          </a:xfrm>
          <a:prstGeom prst="rect">
            <a:avLst/>
          </a:prstGeom>
          <a:noFill/>
          <a:ln/>
        </p:spPr>
        <p:txBody>
          <a:bodyPr wrap="none" lIns="0" tIns="0" rIns="0" bIns="0" rtlCol="0" anchor="t"/>
          <a:lstStyle/>
          <a:p>
            <a:pPr marL="0" indent="0" algn="l">
              <a:lnSpc>
                <a:spcPct val="117000"/>
              </a:lnSpc>
              <a:buNone/>
            </a:pPr>
            <a:r>
              <a:rPr lang="en-US" sz="950" b="1" dirty="0">
                <a:solidFill>
                  <a:srgbClr val="E0D6DE"/>
                </a:solidFill>
                <a:latin typeface="Noto Sans Bold" pitchFamily="34" charset="0"/>
                <a:ea typeface="Noto Sans Bold" pitchFamily="34" charset="-122"/>
                <a:cs typeface="Noto Sans Bold" pitchFamily="34" charset="-120"/>
              </a:rPr>
              <a:t>Adaptabil</a:t>
            </a:r>
            <a:r>
              <a:rPr lang="en-US" sz="950" dirty="0">
                <a:solidFill>
                  <a:srgbClr val="E0D6DE"/>
                </a:solidFill>
                <a:latin typeface="Noto Sans" pitchFamily="34" charset="0"/>
                <a:ea typeface="Noto Sans" pitchFamily="34" charset="-122"/>
                <a:cs typeface="Noto Sans" pitchFamily="34" charset="-120"/>
              </a:rPr>
              <a:t> — eficient atât pentru juniori, cât și pentru adulți începători</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504031"/>
            <a:ext cx="10868745" cy="387648"/>
          </a:xfrm>
          <a:prstGeom prst="rect">
            <a:avLst/>
          </a:prstGeom>
          <a:noFill/>
          <a:ln/>
        </p:spPr>
        <p:txBody>
          <a:bodyPr wrap="none" lIns="0" tIns="0" rIns="0" bIns="0" rtlCol="0" anchor="t"/>
          <a:lstStyle/>
          <a:p>
            <a:pPr marL="0" indent="0" algn="l">
              <a:lnSpc>
                <a:spcPct val="104000"/>
              </a:lnSpc>
              <a:buNone/>
            </a:pPr>
            <a:r>
              <a:rPr lang="en-US" sz="2400" dirty="0">
                <a:solidFill>
                  <a:srgbClr val="97B8FF"/>
                </a:solidFill>
                <a:latin typeface="Sora Medium" pitchFamily="34" charset="0"/>
                <a:ea typeface="Sora Medium" pitchFamily="34" charset="-122"/>
                <a:cs typeface="Sora Medium" pitchFamily="34" charset="-120"/>
              </a:rPr>
              <a:t>Principii Comune ale Ambelor Sesiuni</a:t>
            </a:r>
            <a:endParaRPr lang="en-US" sz="2400" dirty="0"/>
          </a:p>
        </p:txBody>
      </p:sp>
      <p:sp>
        <p:nvSpPr>
          <p:cNvPr id="3" name="Text 1"/>
          <p:cNvSpPr/>
          <p:nvPr/>
        </p:nvSpPr>
        <p:spPr>
          <a:xfrm>
            <a:off x="661475" y="1182390"/>
            <a:ext cx="10868745"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E0D6DE"/>
                </a:solidFill>
                <a:latin typeface="Noto Sans" pitchFamily="34" charset="0"/>
                <a:ea typeface="Noto Sans" pitchFamily="34" charset="-122"/>
                <a:cs typeface="Noto Sans" pitchFamily="34" charset="-120"/>
              </a:rPr>
              <a:t>Dincolo de diferențele tehnice, cele două sesiuni împărtășesc o filozofie comună: golfull incluziv ca instrument de </a:t>
            </a:r>
            <a:r>
              <a:rPr lang="en-US" sz="1200" b="1" dirty="0">
                <a:solidFill>
                  <a:srgbClr val="E0D6DE"/>
                </a:solidFill>
                <a:latin typeface="Noto Sans Bold" pitchFamily="34" charset="0"/>
                <a:ea typeface="Noto Sans Bold" pitchFamily="34" charset="-122"/>
                <a:cs typeface="Noto Sans Bold" pitchFamily="34" charset="-120"/>
              </a:rPr>
              <a:t>bunăstare fizică, psihologică și socială</a:t>
            </a:r>
            <a:r>
              <a:rPr lang="en-US" sz="1200" dirty="0">
                <a:solidFill>
                  <a:srgbClr val="E0D6DE"/>
                </a:solidFill>
                <a:latin typeface="Noto Sans" pitchFamily="34" charset="0"/>
                <a:ea typeface="Noto Sans" pitchFamily="34" charset="-122"/>
                <a:cs typeface="Noto Sans" pitchFamily="34" charset="-120"/>
              </a:rPr>
              <a:t>.</a:t>
            </a:r>
            <a:endParaRPr lang="en-US" sz="12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826518"/>
            <a:ext cx="387539" cy="387548"/>
          </a:xfrm>
          <a:prstGeom prst="rect">
            <a:avLst/>
          </a:prstGeom>
        </p:spPr>
      </p:pic>
      <p:sp>
        <p:nvSpPr>
          <p:cNvPr id="5" name="Text 2"/>
          <p:cNvSpPr/>
          <p:nvPr/>
        </p:nvSpPr>
        <p:spPr>
          <a:xfrm>
            <a:off x="661475" y="2395736"/>
            <a:ext cx="5343491" cy="242193"/>
          </a:xfrm>
          <a:prstGeom prst="rect">
            <a:avLst/>
          </a:prstGeom>
          <a:noFill/>
          <a:ln/>
        </p:spPr>
        <p:txBody>
          <a:bodyPr wrap="none" lIns="0" tIns="0" rIns="0" bIns="0" rtlCol="0" anchor="t"/>
          <a:lstStyle/>
          <a:p>
            <a:pPr marL="0" indent="0" algn="l">
              <a:lnSpc>
                <a:spcPct val="104000"/>
              </a:lnSpc>
              <a:buNone/>
            </a:pPr>
            <a:r>
              <a:rPr lang="en-US" sz="1500" dirty="0">
                <a:solidFill>
                  <a:srgbClr val="E0D6DE"/>
                </a:solidFill>
                <a:latin typeface="Sora Medium" pitchFamily="34" charset="0"/>
                <a:ea typeface="Sora Medium" pitchFamily="34" charset="-122"/>
                <a:cs typeface="Sora Medium" pitchFamily="34" charset="-120"/>
              </a:rPr>
              <a:t>Wellbeing Integrat</a:t>
            </a:r>
            <a:endParaRPr lang="en-US" sz="1500" dirty="0"/>
          </a:p>
        </p:txBody>
      </p:sp>
      <p:sp>
        <p:nvSpPr>
          <p:cNvPr id="6" name="Text 3"/>
          <p:cNvSpPr/>
          <p:nvPr/>
        </p:nvSpPr>
        <p:spPr>
          <a:xfrm>
            <a:off x="661475" y="2725142"/>
            <a:ext cx="5343491" cy="720923"/>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E0D6DE"/>
                </a:solidFill>
                <a:latin typeface="Noto Sans" pitchFamily="34" charset="0"/>
                <a:ea typeface="Noto Sans" pitchFamily="34" charset="-122"/>
                <a:cs typeface="Noto Sans" pitchFamily="34" charset="-120"/>
              </a:rPr>
              <a:t>Fiecare sesiune se încheie cu stretching de relaxare și colectarea feedbackului prin chestionare de wellbeing — corpul și mintea contează la fel de mult ca tehnica.</a:t>
            </a:r>
            <a:endParaRPr lang="en-US" sz="12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86630" y="1826518"/>
            <a:ext cx="387539" cy="387548"/>
          </a:xfrm>
          <a:prstGeom prst="rect">
            <a:avLst/>
          </a:prstGeom>
        </p:spPr>
      </p:pic>
      <p:sp>
        <p:nvSpPr>
          <p:cNvPr id="8" name="Text 4"/>
          <p:cNvSpPr/>
          <p:nvPr/>
        </p:nvSpPr>
        <p:spPr>
          <a:xfrm>
            <a:off x="6186630" y="2395736"/>
            <a:ext cx="5343590" cy="242193"/>
          </a:xfrm>
          <a:prstGeom prst="rect">
            <a:avLst/>
          </a:prstGeom>
          <a:noFill/>
          <a:ln/>
        </p:spPr>
        <p:txBody>
          <a:bodyPr wrap="none" lIns="0" tIns="0" rIns="0" bIns="0" rtlCol="0" anchor="t"/>
          <a:lstStyle/>
          <a:p>
            <a:pPr marL="0" indent="0" algn="l">
              <a:lnSpc>
                <a:spcPct val="104000"/>
              </a:lnSpc>
              <a:buNone/>
            </a:pPr>
            <a:r>
              <a:rPr lang="en-US" sz="1500" dirty="0">
                <a:solidFill>
                  <a:srgbClr val="E0D6DE"/>
                </a:solidFill>
                <a:latin typeface="Sora Medium" pitchFamily="34" charset="0"/>
                <a:ea typeface="Sora Medium" pitchFamily="34" charset="-122"/>
                <a:cs typeface="Sora Medium" pitchFamily="34" charset="-120"/>
              </a:rPr>
              <a:t>Comunitate și Incluziune</a:t>
            </a:r>
            <a:endParaRPr lang="en-US" sz="1500" dirty="0"/>
          </a:p>
        </p:txBody>
      </p:sp>
      <p:sp>
        <p:nvSpPr>
          <p:cNvPr id="9" name="Text 5"/>
          <p:cNvSpPr/>
          <p:nvPr/>
        </p:nvSpPr>
        <p:spPr>
          <a:xfrm>
            <a:off x="6186630" y="2725142"/>
            <a:ext cx="5343590"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E0D6DE"/>
                </a:solidFill>
                <a:latin typeface="Noto Sans" pitchFamily="34" charset="0"/>
                <a:ea typeface="Noto Sans" pitchFamily="34" charset="-122"/>
                <a:cs typeface="Noto Sans" pitchFamily="34" charset="-120"/>
              </a:rPr>
              <a:t>Formatul de echipă mixtă și socializarea activă transformă terenul de golf într-un spațiu sigur, primitor și motivant pentru toți participanții.</a:t>
            </a:r>
            <a:endParaRPr lang="en-US" sz="12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3736777"/>
            <a:ext cx="387539" cy="387548"/>
          </a:xfrm>
          <a:prstGeom prst="rect">
            <a:avLst/>
          </a:prstGeom>
        </p:spPr>
      </p:pic>
      <p:sp>
        <p:nvSpPr>
          <p:cNvPr id="11" name="Text 6"/>
          <p:cNvSpPr/>
          <p:nvPr/>
        </p:nvSpPr>
        <p:spPr>
          <a:xfrm>
            <a:off x="661475" y="4305995"/>
            <a:ext cx="5343491" cy="242193"/>
          </a:xfrm>
          <a:prstGeom prst="rect">
            <a:avLst/>
          </a:prstGeom>
          <a:noFill/>
          <a:ln/>
        </p:spPr>
        <p:txBody>
          <a:bodyPr wrap="none" lIns="0" tIns="0" rIns="0" bIns="0" rtlCol="0" anchor="t"/>
          <a:lstStyle/>
          <a:p>
            <a:pPr marL="0" indent="0" algn="l">
              <a:lnSpc>
                <a:spcPct val="104000"/>
              </a:lnSpc>
              <a:buNone/>
            </a:pPr>
            <a:r>
              <a:rPr lang="en-US" sz="1500" dirty="0">
                <a:solidFill>
                  <a:srgbClr val="E0D6DE"/>
                </a:solidFill>
                <a:latin typeface="Sora Medium" pitchFamily="34" charset="0"/>
                <a:ea typeface="Sora Medium" pitchFamily="34" charset="-122"/>
                <a:cs typeface="Sora Medium" pitchFamily="34" charset="-120"/>
              </a:rPr>
              <a:t>Inovație Pedagogică</a:t>
            </a:r>
            <a:endParaRPr lang="en-US" sz="1500" dirty="0"/>
          </a:p>
        </p:txBody>
      </p:sp>
      <p:sp>
        <p:nvSpPr>
          <p:cNvPr id="12" name="Text 7"/>
          <p:cNvSpPr/>
          <p:nvPr/>
        </p:nvSpPr>
        <p:spPr>
          <a:xfrm>
            <a:off x="661475" y="4635401"/>
            <a:ext cx="5343491" cy="720923"/>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E0D6DE"/>
                </a:solidFill>
                <a:latin typeface="Noto Sans" pitchFamily="34" charset="0"/>
                <a:ea typeface="Noto Sans" pitchFamily="34" charset="-122"/>
                <a:cs typeface="Noto Sans" pitchFamily="34" charset="-120"/>
              </a:rPr>
              <a:t>Gamification, vizualizare tehnologică și adaptare biomecanică — metodele aplicate sunt la granița dintre sport, terapie și educație modernă.</a:t>
            </a:r>
            <a:endParaRPr lang="en-US" sz="12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86630" y="3736777"/>
            <a:ext cx="387539" cy="387548"/>
          </a:xfrm>
          <a:prstGeom prst="rect">
            <a:avLst/>
          </a:prstGeom>
        </p:spPr>
      </p:pic>
      <p:sp>
        <p:nvSpPr>
          <p:cNvPr id="14" name="Text 8"/>
          <p:cNvSpPr/>
          <p:nvPr/>
        </p:nvSpPr>
        <p:spPr>
          <a:xfrm>
            <a:off x="6186630" y="4305995"/>
            <a:ext cx="5343590" cy="242193"/>
          </a:xfrm>
          <a:prstGeom prst="rect">
            <a:avLst/>
          </a:prstGeom>
          <a:noFill/>
          <a:ln/>
        </p:spPr>
        <p:txBody>
          <a:bodyPr wrap="none" lIns="0" tIns="0" rIns="0" bIns="0" rtlCol="0" anchor="t"/>
          <a:lstStyle/>
          <a:p>
            <a:pPr marL="0" indent="0" algn="l">
              <a:lnSpc>
                <a:spcPct val="104000"/>
              </a:lnSpc>
              <a:buNone/>
            </a:pPr>
            <a:r>
              <a:rPr lang="en-US" sz="1500" dirty="0">
                <a:solidFill>
                  <a:srgbClr val="E0D6DE"/>
                </a:solidFill>
                <a:latin typeface="Sora Medium" pitchFamily="34" charset="0"/>
                <a:ea typeface="Sora Medium" pitchFamily="34" charset="-122"/>
                <a:cs typeface="Sora Medium" pitchFamily="34" charset="-120"/>
              </a:rPr>
              <a:t>Succes Măsurabil</a:t>
            </a:r>
            <a:endParaRPr lang="en-US" sz="1500" dirty="0"/>
          </a:p>
        </p:txBody>
      </p:sp>
      <p:sp>
        <p:nvSpPr>
          <p:cNvPr id="15" name="Text 9"/>
          <p:cNvSpPr/>
          <p:nvPr/>
        </p:nvSpPr>
        <p:spPr>
          <a:xfrm>
            <a:off x="6186630" y="4635401"/>
            <a:ext cx="5343590"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E0D6DE"/>
                </a:solidFill>
                <a:latin typeface="Noto Sans" pitchFamily="34" charset="0"/>
                <a:ea typeface="Noto Sans" pitchFamily="34" charset="-122"/>
                <a:cs typeface="Noto Sans" pitchFamily="34" charset="-120"/>
              </a:rPr>
              <a:t>Evaluarea continuă a progresului tehnic și a stării de bine asigură că fiecare participant pleacă acasă cu o experiență pozitivă și motivantă.</a:t>
            </a:r>
            <a:endParaRPr lang="en-US" sz="1200" dirty="0"/>
          </a:p>
        </p:txBody>
      </p:sp>
      <p:sp>
        <p:nvSpPr>
          <p:cNvPr id="16" name="Shape 10"/>
          <p:cNvSpPr/>
          <p:nvPr/>
        </p:nvSpPr>
        <p:spPr>
          <a:xfrm>
            <a:off x="661475" y="5519837"/>
            <a:ext cx="10868745" cy="834132"/>
          </a:xfrm>
          <a:prstGeom prst="roundRect">
            <a:avLst>
              <a:gd name="adj" fmla="val 2788"/>
            </a:avLst>
          </a:prstGeom>
          <a:solidFill>
            <a:srgbClr val="002880"/>
          </a:solidFill>
          <a:ln/>
        </p:spPr>
      </p:sp>
      <p:pic>
        <p:nvPicPr>
          <p:cNvPr id="17" name="Image 4" descr="preencoded.png"/>
          <p:cNvPicPr>
            <a:picLocks noChangeAspect="1"/>
          </p:cNvPicPr>
          <p:nvPr/>
        </p:nvPicPr>
        <p:blipFill>
          <a:blip r:embed="rId7"/>
          <a:stretch>
            <a:fillRect/>
          </a:stretch>
        </p:blipFill>
        <p:spPr>
          <a:xfrm>
            <a:off x="816451" y="5727005"/>
            <a:ext cx="193769" cy="154980"/>
          </a:xfrm>
          <a:prstGeom prst="rect">
            <a:avLst/>
          </a:prstGeom>
        </p:spPr>
      </p:pic>
      <p:sp>
        <p:nvSpPr>
          <p:cNvPr id="18" name="Text 11"/>
          <p:cNvSpPr/>
          <p:nvPr/>
        </p:nvSpPr>
        <p:spPr>
          <a:xfrm>
            <a:off x="1165196" y="5703888"/>
            <a:ext cx="10210048"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FFFFFF"/>
                </a:solidFill>
                <a:latin typeface="Noto Sans" pitchFamily="34" charset="0"/>
                <a:ea typeface="Noto Sans" pitchFamily="34" charset="-122"/>
                <a:cs typeface="Noto Sans" pitchFamily="34" charset="-120"/>
              </a:rPr>
              <a:t>Aceste sesiuni reprezintă un model replicabil pentru cluburile de golf din România care doresc să adopte standarde europene de sport adaptat și incluziv.</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1071</Words>
  <Application>Microsoft Office PowerPoint</Application>
  <PresentationFormat>Widescreen</PresentationFormat>
  <Paragraphs>103</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Noto Sans Bold</vt:lpstr>
      <vt:lpstr>Imprint MT Shadow</vt:lpstr>
      <vt:lpstr>Sora Medium</vt:lpstr>
      <vt:lpstr>Arial</vt:lpstr>
      <vt:lpstr>Noto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4</cp:revision>
  <dcterms:created xsi:type="dcterms:W3CDTF">2026-09-26T20:25:10Z</dcterms:created>
  <dcterms:modified xsi:type="dcterms:W3CDTF">2026-09-27T13:29:08Z</dcterms:modified>
</cp:coreProperties>
</file>