
<file path=[Content_Types].xml><?xml version="1.0" encoding="utf-8"?>
<Types xmlns="http://schemas.openxmlformats.org/package/2006/content-types">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5"/>
  </p:notesMasterIdLst>
  <p:sldIdLst>
    <p:sldId id="267" r:id="rId2"/>
    <p:sldId id="256" r:id="rId3"/>
    <p:sldId id="257" r:id="rId4"/>
  </p:sldIdLst>
  <p:sldSz cx="12192000" cy="6858000"/>
  <p:notesSz cx="6858000" cy="12192000"/>
  <p:embeddedFontLst>
    <p:embeddedFont>
      <p:font typeface="Imprint MT Shadow" panose="04020605060303030202" pitchFamily="82" charset="0"/>
      <p:regular r:id="rId6"/>
    </p:embeddedFont>
    <p:embeddedFont>
      <p:font typeface="Roboto" panose="02000000000000000000" pitchFamily="2" charset="0"/>
      <p:regular r:id="rId7"/>
      <p:bold r:id="rId8"/>
    </p:embeddedFont>
    <p:embeddedFont>
      <p:font typeface="Roboto Bold" panose="02000000000000000000" charset="0"/>
      <p:regular r:id="rId9"/>
    </p:embeddedFont>
    <p:embeddedFont>
      <p:font typeface="Saira Medium" panose="020B0604020202020204" charset="0"/>
      <p:regular r:id="rId1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80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presProps" Target="presProps.xml"/><Relationship Id="rId5" Type="http://schemas.openxmlformats.org/officeDocument/2006/relationships/notesMaster" Target="notesMasters/notesMaster1.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1876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52FD6-8999-5647-F0C5-1F06920D9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FFF1-2BDE-2754-20AB-6E386D2F6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96254-49E0-F339-98E4-406CD1C19D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0029EE-81C2-A706-3F5A-67B1B46D4F38}"/>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813103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30303">
              <a:alpha val="75000"/>
            </a:srgbClr>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43DA3-A628-391E-08E5-2319ACDE39F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2567876B-A548-58CF-57E0-D277BDAF5301}"/>
              </a:ext>
            </a:extLst>
          </p:cNvPr>
          <p:cNvSpPr/>
          <p:nvPr/>
        </p:nvSpPr>
        <p:spPr>
          <a:xfrm>
            <a:off x="661475" y="1836539"/>
            <a:ext cx="6296860" cy="1705570"/>
          </a:xfrm>
          <a:prstGeom prst="rect">
            <a:avLst/>
          </a:prstGeom>
          <a:noFill/>
          <a:ln/>
        </p:spPr>
        <p:txBody>
          <a:bodyPr wrap="square" lIns="0" tIns="0" rIns="0" bIns="0" rtlCol="0" anchor="t">
            <a:normAutofit/>
          </a:bodyPr>
          <a:lstStyle/>
          <a:p>
            <a:pPr marL="0" indent="0" algn="l">
              <a:lnSpc>
                <a:spcPct val="104000"/>
              </a:lnSpc>
              <a:buNone/>
            </a:pPr>
            <a:endParaRPr lang="en-US" sz="3550" dirty="0"/>
          </a:p>
        </p:txBody>
      </p:sp>
      <p:sp>
        <p:nvSpPr>
          <p:cNvPr id="4" name="Text 1">
            <a:extLst>
              <a:ext uri="{FF2B5EF4-FFF2-40B4-BE49-F238E27FC236}">
                <a16:creationId xmlns:a16="http://schemas.microsoft.com/office/drawing/2014/main" id="{FE9F0539-2C3F-A1E6-20CD-E416E716BD87}"/>
              </a:ext>
            </a:extLst>
          </p:cNvPr>
          <p:cNvSpPr/>
          <p:nvPr/>
        </p:nvSpPr>
        <p:spPr>
          <a:xfrm>
            <a:off x="661475" y="3790156"/>
            <a:ext cx="6296860" cy="793849"/>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
        <p:nvSpPr>
          <p:cNvPr id="6" name="Text 3">
            <a:extLst>
              <a:ext uri="{FF2B5EF4-FFF2-40B4-BE49-F238E27FC236}">
                <a16:creationId xmlns:a16="http://schemas.microsoft.com/office/drawing/2014/main" id="{E964B0FA-8966-EAE1-FA42-014D75FF30D8}"/>
              </a:ext>
            </a:extLst>
          </p:cNvPr>
          <p:cNvSpPr/>
          <p:nvPr/>
        </p:nvSpPr>
        <p:spPr>
          <a:xfrm>
            <a:off x="760691" y="4819650"/>
            <a:ext cx="1154977" cy="152202"/>
          </a:xfrm>
          <a:prstGeom prst="rect">
            <a:avLst/>
          </a:prstGeom>
          <a:noFill/>
          <a:ln/>
        </p:spPr>
        <p:txBody>
          <a:bodyPr wrap="none" lIns="0" tIns="0" rIns="0" bIns="0" rtlCol="0" anchor="t"/>
          <a:lstStyle/>
          <a:p>
            <a:pPr marL="0" indent="0" algn="l">
              <a:lnSpc>
                <a:spcPct val="96000"/>
              </a:lnSpc>
              <a:buNone/>
            </a:pPr>
            <a:endParaRPr lang="en-US" sz="1000" dirty="0"/>
          </a:p>
        </p:txBody>
      </p:sp>
      <p:pic>
        <p:nvPicPr>
          <p:cNvPr id="14" name="Picture 13">
            <a:extLst>
              <a:ext uri="{FF2B5EF4-FFF2-40B4-BE49-F238E27FC236}">
                <a16:creationId xmlns:a16="http://schemas.microsoft.com/office/drawing/2014/main" id="{1BADE2A0-4E62-E435-118E-36F177FEE394}"/>
              </a:ext>
            </a:extLst>
          </p:cNvPr>
          <p:cNvPicPr>
            <a:picLocks noChangeAspect="1"/>
          </p:cNvPicPr>
          <p:nvPr/>
        </p:nvPicPr>
        <p:blipFill>
          <a:blip r:embed="rId3"/>
          <a:stretch>
            <a:fillRect/>
          </a:stretch>
        </p:blipFill>
        <p:spPr>
          <a:xfrm>
            <a:off x="5431902" y="392162"/>
            <a:ext cx="2508070" cy="526107"/>
          </a:xfrm>
          <a:prstGeom prst="rect">
            <a:avLst/>
          </a:prstGeom>
        </p:spPr>
      </p:pic>
      <p:pic>
        <p:nvPicPr>
          <p:cNvPr id="16" name="Picture 15">
            <a:extLst>
              <a:ext uri="{FF2B5EF4-FFF2-40B4-BE49-F238E27FC236}">
                <a16:creationId xmlns:a16="http://schemas.microsoft.com/office/drawing/2014/main" id="{CBB63DD4-656D-CF0A-5AF1-C678BF00F5EE}"/>
              </a:ext>
            </a:extLst>
          </p:cNvPr>
          <p:cNvPicPr>
            <a:picLocks noChangeAspect="1"/>
          </p:cNvPicPr>
          <p:nvPr/>
        </p:nvPicPr>
        <p:blipFill>
          <a:blip r:embed="rId4"/>
          <a:stretch>
            <a:fillRect/>
          </a:stretch>
        </p:blipFill>
        <p:spPr>
          <a:xfrm>
            <a:off x="0" y="0"/>
            <a:ext cx="4572001" cy="6858000"/>
          </a:xfrm>
          <a:prstGeom prst="rect">
            <a:avLst/>
          </a:prstGeom>
        </p:spPr>
      </p:pic>
      <p:pic>
        <p:nvPicPr>
          <p:cNvPr id="18" name="Picture 17">
            <a:extLst>
              <a:ext uri="{FF2B5EF4-FFF2-40B4-BE49-F238E27FC236}">
                <a16:creationId xmlns:a16="http://schemas.microsoft.com/office/drawing/2014/main" id="{C76AEC15-DF8A-789C-4E06-6F00CFBB37E3}"/>
              </a:ext>
            </a:extLst>
          </p:cNvPr>
          <p:cNvPicPr>
            <a:picLocks noChangeAspect="1"/>
          </p:cNvPicPr>
          <p:nvPr/>
        </p:nvPicPr>
        <p:blipFill>
          <a:blip r:embed="rId5"/>
          <a:stretch>
            <a:fillRect/>
          </a:stretch>
        </p:blipFill>
        <p:spPr>
          <a:xfrm>
            <a:off x="11058044" y="147787"/>
            <a:ext cx="944962" cy="2078916"/>
          </a:xfrm>
          <a:prstGeom prst="rect">
            <a:avLst/>
          </a:prstGeom>
        </p:spPr>
      </p:pic>
      <p:sp>
        <p:nvSpPr>
          <p:cNvPr id="20" name="TextBox 19">
            <a:extLst>
              <a:ext uri="{FF2B5EF4-FFF2-40B4-BE49-F238E27FC236}">
                <a16:creationId xmlns:a16="http://schemas.microsoft.com/office/drawing/2014/main" id="{ABB3D9BA-05DD-D9F2-0726-F8E90309C8AE}"/>
              </a:ext>
            </a:extLst>
          </p:cNvPr>
          <p:cNvSpPr txBox="1"/>
          <p:nvPr/>
        </p:nvSpPr>
        <p:spPr>
          <a:xfrm>
            <a:off x="5033740" y="1389755"/>
            <a:ext cx="6098458" cy="4078489"/>
          </a:xfrm>
          <a:prstGeom prst="rect">
            <a:avLst/>
          </a:prstGeom>
          <a:noFill/>
        </p:spPr>
        <p:txBody>
          <a:bodyPr wrap="square">
            <a:spAutoFit/>
          </a:bodyPr>
          <a:lstStyle/>
          <a:p>
            <a:pPr marL="0" indent="0" algn="ctr">
              <a:lnSpc>
                <a:spcPts val="5300"/>
              </a:lnSpc>
              <a:buNone/>
            </a:pPr>
            <a:r>
              <a:rPr lang="ro-RO" sz="2400" b="1" dirty="0">
                <a:solidFill>
                  <a:srgbClr val="DE8018"/>
                </a:solidFill>
                <a:latin typeface="Imprint MT Shadow" panose="04020605060303030202" pitchFamily="82" charset="0"/>
              </a:rPr>
              <a:t>STUDIU DE IMPACT</a:t>
            </a:r>
          </a:p>
          <a:p>
            <a:pPr marL="0" indent="0" algn="ctr">
              <a:lnSpc>
                <a:spcPts val="5300"/>
              </a:lnSpc>
              <a:buNone/>
            </a:pPr>
            <a:r>
              <a:rPr lang="en-US" sz="2400" b="1" dirty="0">
                <a:solidFill>
                  <a:srgbClr val="DE8018"/>
                </a:solidFill>
                <a:latin typeface="Imprint MT Shadow" panose="04020605060303030202" pitchFamily="82" charset="0"/>
              </a:rPr>
              <a:t>Sport </a:t>
            </a:r>
            <a:r>
              <a:rPr lang="en-US" sz="2400" b="1" dirty="0" err="1">
                <a:solidFill>
                  <a:srgbClr val="DE8018"/>
                </a:solidFill>
                <a:latin typeface="Imprint MT Shadow" panose="04020605060303030202" pitchFamily="82" charset="0"/>
              </a:rPr>
              <a:t>și</a:t>
            </a:r>
            <a:r>
              <a:rPr lang="en-US" sz="2400" b="1" dirty="0">
                <a:solidFill>
                  <a:srgbClr val="DE8018"/>
                </a:solidFill>
                <a:latin typeface="Imprint MT Shadow" panose="04020605060303030202" pitchFamily="82" charset="0"/>
              </a:rPr>
              <a:t> wellbeing</a:t>
            </a:r>
          </a:p>
          <a:p>
            <a:pPr marL="0" indent="0" algn="ctr">
              <a:lnSpc>
                <a:spcPts val="5300"/>
              </a:lnSpc>
              <a:buNone/>
            </a:pPr>
            <a:r>
              <a:rPr lang="en-US" sz="2400" b="1" dirty="0" err="1">
                <a:solidFill>
                  <a:srgbClr val="DE8018"/>
                </a:solidFill>
                <a:latin typeface="Imprint MT Shadow" panose="04020605060303030202" pitchFamily="82" charset="0"/>
              </a:rPr>
              <a:t>incluziune</a:t>
            </a:r>
            <a:r>
              <a:rPr lang="en-US" sz="2400" b="1" dirty="0">
                <a:solidFill>
                  <a:srgbClr val="DE8018"/>
                </a:solidFill>
                <a:latin typeface="Imprint MT Shadow" panose="04020605060303030202" pitchFamily="82" charset="0"/>
              </a:rPr>
              <a:t> </a:t>
            </a:r>
            <a:r>
              <a:rPr lang="en-US" sz="2400" b="1" dirty="0" err="1">
                <a:solidFill>
                  <a:srgbClr val="DE8018"/>
                </a:solidFill>
                <a:latin typeface="Imprint MT Shadow" panose="04020605060303030202" pitchFamily="82" charset="0"/>
              </a:rPr>
              <a:t>socială</a:t>
            </a:r>
            <a:r>
              <a:rPr lang="en-US" sz="2400" b="1" dirty="0">
                <a:solidFill>
                  <a:srgbClr val="DE8018"/>
                </a:solidFill>
                <a:latin typeface="Imprint MT Shadow" panose="04020605060303030202" pitchFamily="82" charset="0"/>
              </a:rPr>
              <a:t> </a:t>
            </a:r>
            <a:r>
              <a:rPr lang="en-US" sz="2400" b="1" dirty="0" err="1">
                <a:solidFill>
                  <a:srgbClr val="DE8018"/>
                </a:solidFill>
                <a:latin typeface="Imprint MT Shadow" panose="04020605060303030202" pitchFamily="82" charset="0"/>
              </a:rPr>
              <a:t>printr</a:t>
            </a:r>
            <a:r>
              <a:rPr lang="en-US" sz="2400" b="1" dirty="0">
                <a:solidFill>
                  <a:srgbClr val="DE8018"/>
                </a:solidFill>
                <a:latin typeface="Imprint MT Shadow" panose="04020605060303030202" pitchFamily="82" charset="0"/>
              </a:rPr>
              <a:t>-un sport </a:t>
            </a:r>
            <a:r>
              <a:rPr lang="en-US" sz="2400" b="1" dirty="0" err="1">
                <a:solidFill>
                  <a:srgbClr val="DE8018"/>
                </a:solidFill>
                <a:latin typeface="Imprint MT Shadow" panose="04020605060303030202" pitchFamily="82" charset="0"/>
              </a:rPr>
              <a:t>nobil</a:t>
            </a:r>
            <a:r>
              <a:rPr lang="en-US" sz="2400" b="1" dirty="0">
                <a:solidFill>
                  <a:srgbClr val="DE8018"/>
                </a:solidFill>
                <a:latin typeface="Imprint MT Shadow" panose="04020605060303030202" pitchFamily="82" charset="0"/>
              </a:rPr>
              <a:t>: </a:t>
            </a:r>
            <a:r>
              <a:rPr lang="en-US" sz="2400" b="1" dirty="0" err="1">
                <a:solidFill>
                  <a:srgbClr val="DE8018"/>
                </a:solidFill>
                <a:latin typeface="Imprint MT Shadow" panose="04020605060303030202" pitchFamily="82" charset="0"/>
              </a:rPr>
              <a:t>golful</a:t>
            </a:r>
            <a:endParaRPr lang="en-US" sz="2400" b="1" dirty="0">
              <a:solidFill>
                <a:srgbClr val="DE8018"/>
              </a:solidFill>
              <a:latin typeface="Imprint MT Shadow" panose="04020605060303030202" pitchFamily="82" charset="0"/>
            </a:endParaRPr>
          </a:p>
          <a:p>
            <a:pPr marL="0" indent="0" algn="ctr">
              <a:lnSpc>
                <a:spcPts val="5300"/>
              </a:lnSpc>
              <a:buNone/>
            </a:pPr>
            <a:r>
              <a:rPr lang="en-US" sz="2400" b="1" dirty="0">
                <a:solidFill>
                  <a:srgbClr val="DE8018"/>
                </a:solidFill>
                <a:latin typeface="Imprint MT Shadow" panose="04020605060303030202" pitchFamily="82" charset="0"/>
              </a:rPr>
              <a:t>Nr. de ref. </a:t>
            </a:r>
          </a:p>
          <a:p>
            <a:pPr marL="0" indent="0" algn="ctr">
              <a:lnSpc>
                <a:spcPts val="5300"/>
              </a:lnSpc>
              <a:buNone/>
            </a:pPr>
            <a:r>
              <a:rPr lang="en-US" sz="2400" b="1" dirty="0">
                <a:solidFill>
                  <a:srgbClr val="DE8018"/>
                </a:solidFill>
                <a:latin typeface="Imprint MT Shadow" panose="04020605060303030202" pitchFamily="82" charset="0"/>
              </a:rPr>
              <a:t>2024-2-RO01-KA182-SPO-000272991</a:t>
            </a:r>
            <a:endParaRPr lang="en-US" sz="2800" b="1" dirty="0">
              <a:solidFill>
                <a:srgbClr val="DE8018"/>
              </a:solidFill>
              <a:latin typeface="Imprint MT Shadow" panose="04020605060303030202" pitchFamily="82" charset="0"/>
            </a:endParaRPr>
          </a:p>
        </p:txBody>
      </p:sp>
      <p:sp>
        <p:nvSpPr>
          <p:cNvPr id="22" name="TextBox 21">
            <a:extLst>
              <a:ext uri="{FF2B5EF4-FFF2-40B4-BE49-F238E27FC236}">
                <a16:creationId xmlns:a16="http://schemas.microsoft.com/office/drawing/2014/main" id="{CE0470DF-B2BC-5A7F-DB93-DD93721FA5F4}"/>
              </a:ext>
            </a:extLst>
          </p:cNvPr>
          <p:cNvSpPr txBox="1"/>
          <p:nvPr/>
        </p:nvSpPr>
        <p:spPr>
          <a:xfrm>
            <a:off x="5432067" y="5483980"/>
            <a:ext cx="6098458" cy="1200329"/>
          </a:xfrm>
          <a:prstGeom prst="rect">
            <a:avLst/>
          </a:prstGeom>
          <a:noFill/>
        </p:spPr>
        <p:txBody>
          <a:bodyPr wrap="square">
            <a:spAutoFit/>
          </a:bodyPr>
          <a:lstStyle/>
          <a:p>
            <a:r>
              <a:rPr lang="ro-RO" sz="1200" dirty="0">
                <a:solidFill>
                  <a:schemeClr val="bg1"/>
                </a:solidFill>
              </a:rPr>
              <a:t>DISCLAIMER</a:t>
            </a:r>
          </a:p>
          <a:p>
            <a:endParaRPr lang="ro-RO" sz="1200" dirty="0">
              <a:solidFill>
                <a:schemeClr val="bg1"/>
              </a:solidFill>
            </a:endParaRPr>
          </a:p>
          <a:p>
            <a:r>
              <a:rPr lang="ro-RO" sz="1200" dirty="0">
                <a:solidFill>
                  <a:schemeClr val="bg1"/>
                </a:solidFill>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5" name="Picture 4">
            <a:extLst>
              <a:ext uri="{FF2B5EF4-FFF2-40B4-BE49-F238E27FC236}">
                <a16:creationId xmlns:a16="http://schemas.microsoft.com/office/drawing/2014/main" id="{83CF7804-58E4-3FF7-A3A0-3514690D6061}"/>
              </a:ext>
            </a:extLst>
          </p:cNvPr>
          <p:cNvPicPr>
            <a:picLocks noChangeAspect="1"/>
          </p:cNvPicPr>
          <p:nvPr/>
        </p:nvPicPr>
        <p:blipFill>
          <a:blip r:embed="rId6"/>
          <a:stretch>
            <a:fillRect/>
          </a:stretch>
        </p:blipFill>
        <p:spPr>
          <a:xfrm>
            <a:off x="11101218" y="1567301"/>
            <a:ext cx="932769" cy="1707028"/>
          </a:xfrm>
          <a:prstGeom prst="rect">
            <a:avLst/>
          </a:prstGeom>
        </p:spPr>
      </p:pic>
    </p:spTree>
    <p:extLst>
      <p:ext uri="{BB962C8B-B14F-4D97-AF65-F5344CB8AC3E}">
        <p14:creationId xmlns:p14="http://schemas.microsoft.com/office/powerpoint/2010/main" val="412781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61475" y="507008"/>
            <a:ext cx="10868745" cy="533003"/>
          </a:xfrm>
          <a:prstGeom prst="rect">
            <a:avLst/>
          </a:prstGeom>
          <a:noFill/>
          <a:ln/>
        </p:spPr>
        <p:txBody>
          <a:bodyPr wrap="square" lIns="0" tIns="0" rIns="0" bIns="0" rtlCol="0" anchor="t">
            <a:normAutofit/>
          </a:bodyPr>
          <a:lstStyle/>
          <a:p>
            <a:pPr marL="0" indent="0" algn="l">
              <a:lnSpc>
                <a:spcPct val="104000"/>
              </a:lnSpc>
              <a:buNone/>
            </a:pPr>
            <a:r>
              <a:rPr lang="en-US" sz="1650" dirty="0">
                <a:solidFill>
                  <a:srgbClr val="FFFFFF"/>
                </a:solidFill>
                <a:latin typeface="Saira Medium" pitchFamily="34" charset="0"/>
                <a:ea typeface="Saira Medium" pitchFamily="34" charset="-122"/>
                <a:cs typeface="Saira Medium" pitchFamily="34" charset="-120"/>
              </a:rPr>
              <a:t>STUDIU DE IMPACT – Raport Final Erasmus+ Sport si wellbeing- incluziune sociala printr-un sport nobil: golful, nr. ref. 2024-2-RO01-KA182-SPO-000272991, 01/02/2025-31/07/2027</a:t>
            </a:r>
            <a:endParaRPr lang="en-US" sz="1650" dirty="0"/>
          </a:p>
        </p:txBody>
      </p:sp>
      <p:sp>
        <p:nvSpPr>
          <p:cNvPr id="3" name="Text 1"/>
          <p:cNvSpPr/>
          <p:nvPr/>
        </p:nvSpPr>
        <p:spPr>
          <a:xfrm>
            <a:off x="661475" y="1057573"/>
            <a:ext cx="10868745" cy="213122"/>
          </a:xfrm>
          <a:prstGeom prst="rect">
            <a:avLst/>
          </a:prstGeom>
          <a:noFill/>
          <a:ln/>
        </p:spPr>
        <p:txBody>
          <a:bodyPr wrap="none" lIns="0" tIns="0" rIns="0" bIns="0" rtlCol="0" anchor="t"/>
          <a:lstStyle/>
          <a:p>
            <a:pPr marL="0" indent="0" algn="l">
              <a:lnSpc>
                <a:spcPct val="104000"/>
              </a:lnSpc>
              <a:buNone/>
            </a:pPr>
            <a:r>
              <a:rPr lang="en-US" sz="1300" dirty="0">
                <a:solidFill>
                  <a:srgbClr val="FFFFFF"/>
                </a:solidFill>
                <a:latin typeface="Saira Medium" pitchFamily="34" charset="0"/>
                <a:ea typeface="Saira Medium" pitchFamily="34" charset="-122"/>
                <a:cs typeface="Saira Medium" pitchFamily="34" charset="-120"/>
              </a:rPr>
              <a:t>1. Introducere și Context Strategic</a:t>
            </a:r>
            <a:endParaRPr lang="en-US" sz="1300" dirty="0"/>
          </a:p>
        </p:txBody>
      </p:sp>
      <p:sp>
        <p:nvSpPr>
          <p:cNvPr id="4" name="Text 2"/>
          <p:cNvSpPr/>
          <p:nvPr/>
        </p:nvSpPr>
        <p:spPr>
          <a:xfrm>
            <a:off x="661475" y="1336576"/>
            <a:ext cx="10868745" cy="310158"/>
          </a:xfrm>
          <a:prstGeom prst="rect">
            <a:avLst/>
          </a:prstGeom>
          <a:noFill/>
          <a:ln/>
        </p:spPr>
        <p:txBody>
          <a:bodyPr wrap="square" lIns="0" tIns="0" rIns="0" bIns="0" rtlCol="0" anchor="t">
            <a:normAutofit/>
          </a:bodyPr>
          <a:lstStyle/>
          <a:p>
            <a:pPr marL="0" indent="0" algn="l">
              <a:lnSpc>
                <a:spcPct val="101000"/>
              </a:lnSpc>
              <a:buNone/>
            </a:pPr>
            <a:r>
              <a:rPr lang="en-US" sz="650" dirty="0">
                <a:solidFill>
                  <a:srgbClr val="E5E0DF"/>
                </a:solidFill>
                <a:latin typeface="Roboto" pitchFamily="34" charset="0"/>
                <a:ea typeface="Roboto" pitchFamily="34" charset="-122"/>
                <a:cs typeface="Roboto" pitchFamily="34" charset="-120"/>
              </a:rPr>
              <a:t>Proiectul a fost conceput ca un răspuns direct la o subreprezentare structurală a grupurilor vulnerabile în golful românesc. Deși golful a fost reintrodus ca sport olimpic în anul 2009, la nivel național s-a constatat o lipsă acută de mecanisme incluzive care să faciliteze accesul copiilor din medii defavorizate, al femeilor, al minorităților etnice și al paratleților, precum și absența totală a unui kit metodologic de practică adaptat. Prin corelarea obiectivelor specifice (O1, O2, O3) cu activitățile de dezvoltare profesională transnațională (ASSGN01 în Bulgaria și JOBSO02 în Olanda), proiectul a transformat golful dintr-un sport perceput istoric ca fiind exclusivist într-un instrument valoros de dezvoltare comunitară și incluziune socială.</a:t>
            </a:r>
            <a:endParaRPr lang="en-US" sz="650" dirty="0"/>
          </a:p>
        </p:txBody>
      </p:sp>
      <p:sp>
        <p:nvSpPr>
          <p:cNvPr id="5" name="Text 3"/>
          <p:cNvSpPr/>
          <p:nvPr/>
        </p:nvSpPr>
        <p:spPr>
          <a:xfrm>
            <a:off x="661475" y="1712615"/>
            <a:ext cx="10868745" cy="213122"/>
          </a:xfrm>
          <a:prstGeom prst="rect">
            <a:avLst/>
          </a:prstGeom>
          <a:noFill/>
          <a:ln/>
        </p:spPr>
        <p:txBody>
          <a:bodyPr wrap="none" lIns="0" tIns="0" rIns="0" bIns="0" rtlCol="0" anchor="t"/>
          <a:lstStyle/>
          <a:p>
            <a:pPr marL="0" indent="0" algn="l">
              <a:lnSpc>
                <a:spcPct val="104000"/>
              </a:lnSpc>
              <a:buNone/>
            </a:pPr>
            <a:r>
              <a:rPr lang="en-US" sz="1300" dirty="0">
                <a:solidFill>
                  <a:srgbClr val="FFFFFF"/>
                </a:solidFill>
                <a:latin typeface="Saira Medium" pitchFamily="34" charset="0"/>
                <a:ea typeface="Saira Medium" pitchFamily="34" charset="-122"/>
                <a:cs typeface="Saira Medium" pitchFamily="34" charset="-120"/>
              </a:rPr>
              <a:t>2. Analiza Impactului pe Niveluri de Beneficiari</a:t>
            </a:r>
            <a:endParaRPr lang="en-US" sz="1300" dirty="0"/>
          </a:p>
        </p:txBody>
      </p:sp>
      <p:sp>
        <p:nvSpPr>
          <p:cNvPr id="6" name="Text 4"/>
          <p:cNvSpPr/>
          <p:nvPr/>
        </p:nvSpPr>
        <p:spPr>
          <a:xfrm>
            <a:off x="661475" y="1943298"/>
            <a:ext cx="10868745" cy="159841"/>
          </a:xfrm>
          <a:prstGeom prst="rect">
            <a:avLst/>
          </a:prstGeom>
          <a:noFill/>
          <a:ln/>
        </p:spPr>
        <p:txBody>
          <a:bodyPr wrap="none" lIns="0" tIns="0" rIns="0" bIns="0" rtlCol="0" anchor="t"/>
          <a:lstStyle/>
          <a:p>
            <a:pPr marL="0" indent="0" algn="l">
              <a:lnSpc>
                <a:spcPct val="104000"/>
              </a:lnSpc>
              <a:buNone/>
            </a:pPr>
            <a:r>
              <a:rPr lang="en-US" sz="1000" dirty="0">
                <a:solidFill>
                  <a:srgbClr val="FFFFFF"/>
                </a:solidFill>
                <a:latin typeface="Saira Medium" pitchFamily="34" charset="0"/>
                <a:ea typeface="Saira Medium" pitchFamily="34" charset="-122"/>
                <a:cs typeface="Saira Medium" pitchFamily="34" charset="-120"/>
              </a:rPr>
              <a:t>A. Impactul asupra Beneficiarilor Direcți (Staff-ul Clubului și Antrenori)</a:t>
            </a:r>
            <a:endParaRPr lang="en-US" sz="1000" dirty="0"/>
          </a:p>
        </p:txBody>
      </p:sp>
      <p:sp>
        <p:nvSpPr>
          <p:cNvPr id="7" name="Text 5"/>
          <p:cNvSpPr/>
          <p:nvPr/>
        </p:nvSpPr>
        <p:spPr>
          <a:xfrm>
            <a:off x="661475" y="2169021"/>
            <a:ext cx="11478330" cy="103386"/>
          </a:xfrm>
          <a:prstGeom prst="rect">
            <a:avLst/>
          </a:prstGeom>
          <a:noFill/>
          <a:ln/>
        </p:spPr>
        <p:txBody>
          <a:bodyPr wrap="none" lIns="0" tIns="0" rIns="0" bIns="0" rtlCol="0" anchor="t"/>
          <a:lstStyle/>
          <a:p>
            <a:pPr marL="0" indent="0" algn="l">
              <a:lnSpc>
                <a:spcPct val="101000"/>
              </a:lnSpc>
              <a:buNone/>
            </a:pPr>
            <a:r>
              <a:rPr lang="en-US" sz="650" dirty="0">
                <a:solidFill>
                  <a:srgbClr val="E5E0DF"/>
                </a:solidFill>
                <a:latin typeface="Roboto" pitchFamily="34" charset="0"/>
                <a:ea typeface="Roboto" pitchFamily="34" charset="-122"/>
                <a:cs typeface="Roboto" pitchFamily="34" charset="-120"/>
              </a:rPr>
              <a:t>Dezvoltarea profesională a resurselor umane a constituit pilonul central pentru asigurarea sustenabilității proiectului.</a:t>
            </a:r>
            <a:endParaRPr lang="en-US" sz="650" dirty="0"/>
          </a:p>
        </p:txBody>
      </p:sp>
      <p:sp>
        <p:nvSpPr>
          <p:cNvPr id="8" name="Text 6"/>
          <p:cNvSpPr/>
          <p:nvPr/>
        </p:nvSpPr>
        <p:spPr>
          <a:xfrm>
            <a:off x="661475" y="2321818"/>
            <a:ext cx="10868745" cy="444302"/>
          </a:xfrm>
          <a:prstGeom prst="rect">
            <a:avLst/>
          </a:prstGeom>
          <a:noFill/>
          <a:ln/>
        </p:spPr>
        <p:txBody>
          <a:bodyPr wrap="square" lIns="0" tIns="0" rIns="0" bIns="0" rtlCol="0" anchor="t">
            <a:normAutofit/>
          </a:bodyPr>
          <a:lstStyle/>
          <a:p>
            <a:pPr marL="132080" indent="-132080" algn="l">
              <a:lnSpc>
                <a:spcPct val="101000"/>
              </a:lnSpc>
              <a:buSzPct val="100000"/>
              <a:buChar char="•"/>
            </a:pPr>
            <a:r>
              <a:rPr lang="en-US" sz="650" b="1" dirty="0">
                <a:solidFill>
                  <a:srgbClr val="E5E0DF"/>
                </a:solidFill>
                <a:latin typeface="Roboto Bold" pitchFamily="34" charset="0"/>
                <a:ea typeface="Roboto Bold" pitchFamily="34" charset="-122"/>
                <a:cs typeface="Roboto Bold" pitchFamily="34" charset="-120"/>
              </a:rPr>
              <a:t>Creșterea competențelor profesionale:</a:t>
            </a:r>
            <a:r>
              <a:rPr lang="en-US" sz="650" dirty="0">
                <a:solidFill>
                  <a:srgbClr val="E5E0DF"/>
                </a:solidFill>
                <a:latin typeface="Roboto" pitchFamily="34" charset="0"/>
                <a:ea typeface="Roboto" pitchFamily="34" charset="-122"/>
                <a:cs typeface="Roboto" pitchFamily="34" charset="-120"/>
              </a:rPr>
              <a:t> Evaluările periodice și formularele de feedback demonstrează o îmbunătățire cu cel puțin 20% a competențelor profesionale și metodologice ale staffului.</a:t>
            </a:r>
            <a:endParaRPr lang="en-US" sz="650" dirty="0"/>
          </a:p>
          <a:p>
            <a:pPr marL="132080" indent="-132080" algn="l">
              <a:lnSpc>
                <a:spcPct val="101000"/>
              </a:lnSpc>
              <a:buSzPct val="100000"/>
              <a:buChar char="•"/>
            </a:pPr>
            <a:r>
              <a:rPr lang="en-US" sz="650" b="1" dirty="0">
                <a:solidFill>
                  <a:srgbClr val="E5E0DF"/>
                </a:solidFill>
                <a:latin typeface="Roboto Bold" pitchFamily="34" charset="0"/>
                <a:ea typeface="Roboto Bold" pitchFamily="34" charset="-122"/>
                <a:cs typeface="Roboto Bold" pitchFamily="34" charset="-120"/>
              </a:rPr>
              <a:t>Dobândirea unei viziuni europene:</a:t>
            </a:r>
            <a:r>
              <a:rPr lang="en-US" sz="650" dirty="0">
                <a:solidFill>
                  <a:srgbClr val="E5E0DF"/>
                </a:solidFill>
                <a:latin typeface="Roboto" pitchFamily="34" charset="0"/>
                <a:ea typeface="Roboto" pitchFamily="34" charset="-122"/>
                <a:cs typeface="Roboto" pitchFamily="34" charset="-120"/>
              </a:rPr>
              <a:t> Prin participarea celor 2 antrenori la stagiul de job shadowing în Olanda (JOBSO02, Mindful Golf: Focus and Fun for All - 5 zile) și a celor 6 participanți (însoțiți de 2 experți) la misiunea de coaching din Bulgaria (ASSGN01, Golf Buddies - 15 zile), personalul a asimilat tehnici moderne de antrenament mental (mindfulness aplicat în sport), tehnici de gestionare a diversității și metodologii de adaptare a jocului pentru persoanele cu dizabilități.</a:t>
            </a:r>
            <a:endParaRPr lang="en-US" sz="650" dirty="0"/>
          </a:p>
          <a:p>
            <a:pPr marL="132080" indent="-132080" algn="l">
              <a:lnSpc>
                <a:spcPct val="101000"/>
              </a:lnSpc>
              <a:buSzPct val="100000"/>
              <a:buChar char="•"/>
            </a:pPr>
            <a:r>
              <a:rPr lang="en-US" sz="650" b="1" dirty="0">
                <a:solidFill>
                  <a:srgbClr val="E5E0DF"/>
                </a:solidFill>
                <a:latin typeface="Roboto Bold" pitchFamily="34" charset="0"/>
                <a:ea typeface="Roboto Bold" pitchFamily="34" charset="-122"/>
                <a:cs typeface="Roboto Bold" pitchFamily="34" charset="-120"/>
              </a:rPr>
              <a:t>Schimbarea de mentalitate:</a:t>
            </a:r>
            <a:r>
              <a:rPr lang="en-US" sz="650" dirty="0">
                <a:solidFill>
                  <a:srgbClr val="E5E0DF"/>
                </a:solidFill>
                <a:latin typeface="Roboto" pitchFamily="34" charset="0"/>
                <a:ea typeface="Roboto" pitchFamily="34" charset="-122"/>
                <a:cs typeface="Roboto" pitchFamily="34" charset="-120"/>
              </a:rPr>
              <a:t> Formarea transnațională a generat un mediu intern de club mult mai primitor, personalul fiind acum capabil să creeze trasee de învățare personalizate pentru grupuri mixte.</a:t>
            </a:r>
            <a:endParaRPr lang="en-US" sz="650" dirty="0"/>
          </a:p>
        </p:txBody>
      </p:sp>
      <p:sp>
        <p:nvSpPr>
          <p:cNvPr id="9" name="Text 7"/>
          <p:cNvSpPr/>
          <p:nvPr/>
        </p:nvSpPr>
        <p:spPr>
          <a:xfrm>
            <a:off x="661475" y="2832001"/>
            <a:ext cx="10868745" cy="159841"/>
          </a:xfrm>
          <a:prstGeom prst="rect">
            <a:avLst/>
          </a:prstGeom>
          <a:noFill/>
          <a:ln/>
        </p:spPr>
        <p:txBody>
          <a:bodyPr wrap="none" lIns="0" tIns="0" rIns="0" bIns="0" rtlCol="0" anchor="t"/>
          <a:lstStyle/>
          <a:p>
            <a:pPr marL="0" indent="0" algn="l">
              <a:lnSpc>
                <a:spcPct val="104000"/>
              </a:lnSpc>
              <a:buNone/>
            </a:pPr>
            <a:r>
              <a:rPr lang="en-US" sz="1000" dirty="0">
                <a:solidFill>
                  <a:srgbClr val="FFFFFF"/>
                </a:solidFill>
                <a:latin typeface="Saira Medium" pitchFamily="34" charset="0"/>
                <a:ea typeface="Saira Medium" pitchFamily="34" charset="-122"/>
                <a:cs typeface="Saira Medium" pitchFamily="34" charset="-120"/>
              </a:rPr>
              <a:t>B. Impactul asupra Grupurilor Țintă și Comunității Locale (Beneficiari Indirecți)</a:t>
            </a:r>
            <a:endParaRPr lang="en-US" sz="1000" dirty="0"/>
          </a:p>
        </p:txBody>
      </p:sp>
      <p:sp>
        <p:nvSpPr>
          <p:cNvPr id="10" name="Text 8"/>
          <p:cNvSpPr/>
          <p:nvPr/>
        </p:nvSpPr>
        <p:spPr>
          <a:xfrm>
            <a:off x="661475" y="3057723"/>
            <a:ext cx="11478330" cy="103386"/>
          </a:xfrm>
          <a:prstGeom prst="rect">
            <a:avLst/>
          </a:prstGeom>
          <a:noFill/>
          <a:ln/>
        </p:spPr>
        <p:txBody>
          <a:bodyPr wrap="none" lIns="0" tIns="0" rIns="0" bIns="0" rtlCol="0" anchor="t"/>
          <a:lstStyle/>
          <a:p>
            <a:pPr marL="0" indent="0" algn="l">
              <a:lnSpc>
                <a:spcPct val="101000"/>
              </a:lnSpc>
              <a:buNone/>
            </a:pPr>
            <a:r>
              <a:rPr lang="en-US" sz="650" dirty="0">
                <a:solidFill>
                  <a:srgbClr val="E5E0DF"/>
                </a:solidFill>
                <a:latin typeface="Roboto" pitchFamily="34" charset="0"/>
                <a:ea typeface="Roboto" pitchFamily="34" charset="-122"/>
                <a:cs typeface="Roboto" pitchFamily="34" charset="-120"/>
              </a:rPr>
              <a:t>Implementarea celor două inițiative de accesibilitate și a evenimentului dedicat diversității a deblocat participarea grupurilor subreprezentate.</a:t>
            </a:r>
            <a:endParaRPr lang="en-US" sz="650" dirty="0"/>
          </a:p>
        </p:txBody>
      </p:sp>
      <p:sp>
        <p:nvSpPr>
          <p:cNvPr id="11" name="Text 9"/>
          <p:cNvSpPr/>
          <p:nvPr/>
        </p:nvSpPr>
        <p:spPr>
          <a:xfrm>
            <a:off x="661475" y="3210520"/>
            <a:ext cx="10868745" cy="444302"/>
          </a:xfrm>
          <a:prstGeom prst="rect">
            <a:avLst/>
          </a:prstGeom>
          <a:noFill/>
          <a:ln/>
        </p:spPr>
        <p:txBody>
          <a:bodyPr wrap="square" lIns="0" tIns="0" rIns="0" bIns="0" rtlCol="0" anchor="t">
            <a:normAutofit/>
          </a:bodyPr>
          <a:lstStyle/>
          <a:p>
            <a:pPr marL="132080" indent="-132080" algn="l">
              <a:lnSpc>
                <a:spcPct val="101000"/>
              </a:lnSpc>
              <a:buSzPct val="100000"/>
              <a:buChar char="•"/>
            </a:pPr>
            <a:r>
              <a:rPr lang="en-US" sz="650" b="1" dirty="0">
                <a:solidFill>
                  <a:srgbClr val="E5E0DF"/>
                </a:solidFill>
                <a:latin typeface="Roboto Bold" pitchFamily="34" charset="0"/>
                <a:ea typeface="Roboto Bold" pitchFamily="34" charset="-122"/>
                <a:cs typeface="Roboto Bold" pitchFamily="34" charset="-120"/>
              </a:rPr>
              <a:t>Indicatori de participare:</a:t>
            </a:r>
            <a:r>
              <a:rPr lang="en-US" sz="650" dirty="0">
                <a:solidFill>
                  <a:srgbClr val="E5E0DF"/>
                </a:solidFill>
                <a:latin typeface="Roboto" pitchFamily="34" charset="0"/>
                <a:ea typeface="Roboto" pitchFamily="34" charset="-122"/>
                <a:cs typeface="Roboto" pitchFamily="34" charset="-120"/>
              </a:rPr>
              <a:t> S-a înregistrat o creștere cu 20% a accesului liber și a incluziunii sociale pentru grupurile țintă vulnerabile (femei, copii, adolescenți și tineri aflați în situații de risc), depășind ținta inițială de 15% propusă în O1.</a:t>
            </a:r>
            <a:endParaRPr lang="en-US" sz="650" dirty="0"/>
          </a:p>
          <a:p>
            <a:pPr marL="132080" indent="-132080" algn="l">
              <a:lnSpc>
                <a:spcPct val="101000"/>
              </a:lnSpc>
              <a:buSzPct val="100000"/>
              <a:buChar char="•"/>
            </a:pPr>
            <a:r>
              <a:rPr lang="en-US" sz="650" b="1" dirty="0">
                <a:solidFill>
                  <a:srgbClr val="E5E0DF"/>
                </a:solidFill>
                <a:latin typeface="Roboto Bold" pitchFamily="34" charset="0"/>
                <a:ea typeface="Roboto Bold" pitchFamily="34" charset="-122"/>
                <a:cs typeface="Roboto Bold" pitchFamily="34" charset="-120"/>
              </a:rPr>
              <a:t>Integrare comunitară și educațională:</a:t>
            </a:r>
            <a:r>
              <a:rPr lang="en-US" sz="650" dirty="0">
                <a:solidFill>
                  <a:srgbClr val="E5E0DF"/>
                </a:solidFill>
                <a:latin typeface="Roboto" pitchFamily="34" charset="0"/>
                <a:ea typeface="Roboto" pitchFamily="34" charset="-122"/>
                <a:cs typeface="Roboto" pitchFamily="34" charset="-120"/>
              </a:rPr>
              <a:t> Golful a fost introdus cu succes în centre educaționale, organizații non-profit, precum și prin activități demonstrative desfășurate în școli și grădinițe din comunitate. Această abordare a eliminat barierele psihologice și financiare asociate de obicei cu acest sport.</a:t>
            </a:r>
            <a:endParaRPr lang="en-US" sz="650" dirty="0"/>
          </a:p>
          <a:p>
            <a:pPr marL="132080" indent="-132080" algn="l">
              <a:lnSpc>
                <a:spcPct val="101000"/>
              </a:lnSpc>
              <a:buSzPct val="100000"/>
              <a:buChar char="•"/>
            </a:pPr>
            <a:r>
              <a:rPr lang="en-US" sz="650" b="1" dirty="0">
                <a:solidFill>
                  <a:srgbClr val="E5E0DF"/>
                </a:solidFill>
                <a:latin typeface="Roboto Bold" pitchFamily="34" charset="0"/>
                <a:ea typeface="Roboto Bold" pitchFamily="34" charset="-122"/>
                <a:cs typeface="Roboto Bold" pitchFamily="34" charset="-120"/>
              </a:rPr>
              <a:t>Programul pilot „Stare de bine și mișcare":</a:t>
            </a:r>
            <a:r>
              <a:rPr lang="en-US" sz="650" dirty="0">
                <a:solidFill>
                  <a:srgbClr val="E5E0DF"/>
                </a:solidFill>
                <a:latin typeface="Roboto" pitchFamily="34" charset="0"/>
                <a:ea typeface="Roboto" pitchFamily="34" charset="-122"/>
                <a:cs typeface="Roboto" pitchFamily="34" charset="-120"/>
              </a:rPr>
              <a:t> Lansarea programului duminical gratuit destinat familiilor a democratizat accesul la mișcare, transformând clubul într-un nucleu de agregare socială și instalând o cultură robustă a wellbeing-ului fizic și mental.</a:t>
            </a:r>
            <a:endParaRPr lang="en-US" sz="650" dirty="0"/>
          </a:p>
        </p:txBody>
      </p:sp>
      <p:sp>
        <p:nvSpPr>
          <p:cNvPr id="12" name="Text 10"/>
          <p:cNvSpPr/>
          <p:nvPr/>
        </p:nvSpPr>
        <p:spPr>
          <a:xfrm>
            <a:off x="661475" y="3720703"/>
            <a:ext cx="10868745" cy="159841"/>
          </a:xfrm>
          <a:prstGeom prst="rect">
            <a:avLst/>
          </a:prstGeom>
          <a:noFill/>
          <a:ln/>
        </p:spPr>
        <p:txBody>
          <a:bodyPr wrap="none" lIns="0" tIns="0" rIns="0" bIns="0" rtlCol="0" anchor="t"/>
          <a:lstStyle/>
          <a:p>
            <a:pPr marL="0" indent="0" algn="l">
              <a:lnSpc>
                <a:spcPct val="104000"/>
              </a:lnSpc>
              <a:buNone/>
            </a:pPr>
            <a:r>
              <a:rPr lang="en-US" sz="1000" dirty="0">
                <a:solidFill>
                  <a:srgbClr val="FFFFFF"/>
                </a:solidFill>
                <a:latin typeface="Saira Medium" pitchFamily="34" charset="0"/>
                <a:ea typeface="Saira Medium" pitchFamily="34" charset="-122"/>
                <a:cs typeface="Saira Medium" pitchFamily="34" charset="-120"/>
              </a:rPr>
              <a:t>C. Impactul la Nivel Organizațional (Clubul de Golf)</a:t>
            </a:r>
            <a:endParaRPr lang="en-US" sz="1000" dirty="0"/>
          </a:p>
        </p:txBody>
      </p:sp>
      <p:sp>
        <p:nvSpPr>
          <p:cNvPr id="13" name="Text 11"/>
          <p:cNvSpPr/>
          <p:nvPr/>
        </p:nvSpPr>
        <p:spPr>
          <a:xfrm>
            <a:off x="661475" y="3946426"/>
            <a:ext cx="10868745" cy="340916"/>
          </a:xfrm>
          <a:prstGeom prst="rect">
            <a:avLst/>
          </a:prstGeom>
          <a:noFill/>
          <a:ln/>
        </p:spPr>
        <p:txBody>
          <a:bodyPr wrap="square" lIns="0" tIns="0" rIns="0" bIns="0" rtlCol="0" anchor="t">
            <a:normAutofit/>
          </a:bodyPr>
          <a:lstStyle/>
          <a:p>
            <a:pPr marL="132080" indent="-132080" algn="l">
              <a:lnSpc>
                <a:spcPct val="101000"/>
              </a:lnSpc>
              <a:buSzPct val="100000"/>
              <a:buChar char="•"/>
            </a:pPr>
            <a:r>
              <a:rPr lang="en-US" sz="650" b="1" dirty="0">
                <a:solidFill>
                  <a:srgbClr val="E5E0DF"/>
                </a:solidFill>
                <a:latin typeface="Roboto Bold" pitchFamily="34" charset="0"/>
                <a:ea typeface="Roboto Bold" pitchFamily="34" charset="-122"/>
                <a:cs typeface="Roboto Bold" pitchFamily="34" charset="-120"/>
              </a:rPr>
              <a:t>Modernizare instituțională:</a:t>
            </a:r>
            <a:r>
              <a:rPr lang="en-US" sz="650" dirty="0">
                <a:solidFill>
                  <a:srgbClr val="E5E0DF"/>
                </a:solidFill>
                <a:latin typeface="Roboto" pitchFamily="34" charset="0"/>
                <a:ea typeface="Roboto" pitchFamily="34" charset="-122"/>
                <a:cs typeface="Roboto" pitchFamily="34" charset="-120"/>
              </a:rPr>
              <a:t> Clubul a trecut de la un model de management sportiv clasic la unul incluziv și deschis către comunitate.</a:t>
            </a:r>
            <a:endParaRPr lang="en-US" sz="650" dirty="0"/>
          </a:p>
          <a:p>
            <a:pPr marL="132080" indent="-132080" algn="l">
              <a:lnSpc>
                <a:spcPct val="101000"/>
              </a:lnSpc>
              <a:buSzPct val="100000"/>
              <a:buChar char="•"/>
            </a:pPr>
            <a:r>
              <a:rPr lang="en-US" sz="650" b="1" dirty="0">
                <a:solidFill>
                  <a:srgbClr val="E5E0DF"/>
                </a:solidFill>
                <a:latin typeface="Roboto Bold" pitchFamily="34" charset="0"/>
                <a:ea typeface="Roboto Bold" pitchFamily="34" charset="-122"/>
                <a:cs typeface="Roboto Bold" pitchFamily="34" charset="-120"/>
              </a:rPr>
              <a:t>Capital de imagine și branding:</a:t>
            </a:r>
            <a:r>
              <a:rPr lang="en-US" sz="650" dirty="0">
                <a:solidFill>
                  <a:srgbClr val="E5E0DF"/>
                </a:solidFill>
                <a:latin typeface="Roboto" pitchFamily="34" charset="0"/>
                <a:ea typeface="Roboto" pitchFamily="34" charset="-122"/>
                <a:cs typeface="Roboto" pitchFamily="34" charset="-120"/>
              </a:rPr>
              <a:t> Vizibilitatea și prestigiul clubului au crescut cu 20% la nivel regional și național, transformând organizația într-un punct de referință pentru sportul de masă incluziv din România.</a:t>
            </a:r>
            <a:endParaRPr lang="en-US" sz="650" dirty="0"/>
          </a:p>
          <a:p>
            <a:pPr marL="132080" indent="-132080" algn="l">
              <a:lnSpc>
                <a:spcPct val="101000"/>
              </a:lnSpc>
              <a:buSzPct val="100000"/>
              <a:buChar char="•"/>
            </a:pPr>
            <a:r>
              <a:rPr lang="en-US" sz="650" b="1" dirty="0">
                <a:solidFill>
                  <a:srgbClr val="E5E0DF"/>
                </a:solidFill>
                <a:latin typeface="Roboto Bold" pitchFamily="34" charset="0"/>
                <a:ea typeface="Roboto Bold" pitchFamily="34" charset="-122"/>
                <a:cs typeface="Roboto Bold" pitchFamily="34" charset="-120"/>
              </a:rPr>
              <a:t>Internaționalizare:</a:t>
            </a:r>
            <a:r>
              <a:rPr lang="en-US" sz="650" dirty="0">
                <a:solidFill>
                  <a:srgbClr val="E5E0DF"/>
                </a:solidFill>
                <a:latin typeface="Roboto" pitchFamily="34" charset="0"/>
                <a:ea typeface="Roboto" pitchFamily="34" charset="-122"/>
                <a:cs typeface="Roboto" pitchFamily="34" charset="-120"/>
              </a:rPr>
              <a:t> Organizația a realizat tranziția către o rețea europeană vibrantă, dobândind capacitatea de a genera viitoare proiecte colaborative transnaționale.</a:t>
            </a:r>
            <a:endParaRPr lang="en-US" sz="650" dirty="0"/>
          </a:p>
        </p:txBody>
      </p:sp>
      <p:sp>
        <p:nvSpPr>
          <p:cNvPr id="14" name="Text 12"/>
          <p:cNvSpPr/>
          <p:nvPr/>
        </p:nvSpPr>
        <p:spPr>
          <a:xfrm>
            <a:off x="661475" y="4353223"/>
            <a:ext cx="10868745" cy="213122"/>
          </a:xfrm>
          <a:prstGeom prst="rect">
            <a:avLst/>
          </a:prstGeom>
          <a:noFill/>
          <a:ln/>
        </p:spPr>
        <p:txBody>
          <a:bodyPr wrap="none" lIns="0" tIns="0" rIns="0" bIns="0" rtlCol="0" anchor="t"/>
          <a:lstStyle/>
          <a:p>
            <a:pPr marL="0" indent="0" algn="l">
              <a:lnSpc>
                <a:spcPct val="104000"/>
              </a:lnSpc>
              <a:buNone/>
            </a:pPr>
            <a:r>
              <a:rPr lang="en-US" sz="1300" dirty="0">
                <a:solidFill>
                  <a:srgbClr val="FFFFFF"/>
                </a:solidFill>
                <a:latin typeface="Saira Medium" pitchFamily="34" charset="0"/>
                <a:ea typeface="Saira Medium" pitchFamily="34" charset="-122"/>
                <a:cs typeface="Saira Medium" pitchFamily="34" charset="-120"/>
              </a:rPr>
              <a:t>3. Produse Intelectuale și Rezultate Tangibile (Outputs)</a:t>
            </a:r>
            <a:endParaRPr lang="en-US" sz="1300" dirty="0"/>
          </a:p>
        </p:txBody>
      </p:sp>
      <p:sp>
        <p:nvSpPr>
          <p:cNvPr id="15" name="Text 13"/>
          <p:cNvSpPr/>
          <p:nvPr/>
        </p:nvSpPr>
        <p:spPr>
          <a:xfrm>
            <a:off x="661475" y="4632226"/>
            <a:ext cx="10868745" cy="428923"/>
          </a:xfrm>
          <a:prstGeom prst="rect">
            <a:avLst/>
          </a:prstGeom>
          <a:noFill/>
          <a:ln/>
        </p:spPr>
        <p:txBody>
          <a:bodyPr wrap="square" lIns="0" tIns="0" rIns="0" bIns="0" rtlCol="0" anchor="t">
            <a:normAutofit/>
          </a:bodyPr>
          <a:lstStyle/>
          <a:p>
            <a:pPr marL="132080" indent="-132080" algn="l">
              <a:lnSpc>
                <a:spcPct val="101000"/>
              </a:lnSpc>
              <a:buSzPct val="100000"/>
              <a:buChar char="•"/>
            </a:pPr>
            <a:r>
              <a:rPr lang="en-US" sz="650" b="1" dirty="0">
                <a:solidFill>
                  <a:srgbClr val="E5E0DF"/>
                </a:solidFill>
                <a:latin typeface="Roboto Bold" pitchFamily="34" charset="0"/>
                <a:ea typeface="Roboto Bold" pitchFamily="34" charset="-122"/>
                <a:cs typeface="Roboto Bold" pitchFamily="34" charset="-120"/>
              </a:rPr>
              <a:t>Kitul de bune practici OER (Open Educational Resources):</a:t>
            </a:r>
            <a:r>
              <a:rPr lang="en-US" sz="650" dirty="0">
                <a:solidFill>
                  <a:srgbClr val="E5E0DF"/>
                </a:solidFill>
                <a:latin typeface="Roboto" pitchFamily="34" charset="0"/>
                <a:ea typeface="Roboto" pitchFamily="34" charset="-122"/>
                <a:cs typeface="Roboto" pitchFamily="34" charset="-120"/>
              </a:rPr>
              <a:t> S-a realizat un instrument unic în România, conceput ca un ghid metodologic ce promovează beneficiile golfului asupra sănătății fizice și mentale. Acesta servește ca suport de curs pentru antrenori, cadre didactice și ONG-uri partenere.</a:t>
            </a:r>
            <a:endParaRPr lang="en-US" sz="650" dirty="0"/>
          </a:p>
          <a:p>
            <a:pPr marL="132080" indent="-132080" algn="l">
              <a:lnSpc>
                <a:spcPct val="101000"/>
              </a:lnSpc>
              <a:buSzPct val="100000"/>
              <a:buChar char="•"/>
            </a:pPr>
            <a:r>
              <a:rPr lang="en-US" sz="650" b="1" dirty="0">
                <a:solidFill>
                  <a:srgbClr val="E5E0DF"/>
                </a:solidFill>
                <a:latin typeface="Roboto Bold" pitchFamily="34" charset="0"/>
                <a:ea typeface="Roboto Bold" pitchFamily="34" charset="-122"/>
                <a:cs typeface="Roboto Bold" pitchFamily="34" charset="-120"/>
              </a:rPr>
              <a:t>Campania integrată de comunicare:</a:t>
            </a:r>
            <a:r>
              <a:rPr lang="en-US" sz="650" dirty="0">
                <a:solidFill>
                  <a:srgbClr val="E5E0DF"/>
                </a:solidFill>
                <a:latin typeface="Roboto" pitchFamily="34" charset="0"/>
                <a:ea typeface="Roboto" pitchFamily="34" charset="-122"/>
                <a:cs typeface="Roboto" pitchFamily="34" charset="-120"/>
              </a:rPr>
              <a:t> Promovarea proiectului a fost susținută printr-o strategie media multi-canal, incluzând lansarea unui website dedicat, diseminarea pe rețelele sociale și raportarea oficială pe platforma Comisiei Europene pentru Rezultatele Proiectelor Erasmus+ (E+PRP), asigurând transparența și transferabilitatea rezultatelor.</a:t>
            </a:r>
            <a:endParaRPr lang="en-US" sz="650" dirty="0"/>
          </a:p>
        </p:txBody>
      </p:sp>
      <p:sp>
        <p:nvSpPr>
          <p:cNvPr id="16" name="Text 14"/>
          <p:cNvSpPr/>
          <p:nvPr/>
        </p:nvSpPr>
        <p:spPr>
          <a:xfrm>
            <a:off x="661475" y="5127030"/>
            <a:ext cx="10868745" cy="213122"/>
          </a:xfrm>
          <a:prstGeom prst="rect">
            <a:avLst/>
          </a:prstGeom>
          <a:noFill/>
          <a:ln/>
        </p:spPr>
        <p:txBody>
          <a:bodyPr wrap="none" lIns="0" tIns="0" rIns="0" bIns="0" rtlCol="0" anchor="t"/>
          <a:lstStyle/>
          <a:p>
            <a:pPr marL="0" indent="0" algn="l">
              <a:lnSpc>
                <a:spcPct val="104000"/>
              </a:lnSpc>
              <a:buNone/>
            </a:pPr>
            <a:r>
              <a:rPr lang="en-US" sz="1300" dirty="0">
                <a:solidFill>
                  <a:srgbClr val="FFFFFF"/>
                </a:solidFill>
                <a:latin typeface="Saira Medium" pitchFamily="34" charset="0"/>
                <a:ea typeface="Saira Medium" pitchFamily="34" charset="-122"/>
                <a:cs typeface="Saira Medium" pitchFamily="34" charset="-120"/>
              </a:rPr>
              <a:t>4. Sustenabilitate și Efecte pe Termen Mediu și Lung</a:t>
            </a:r>
            <a:endParaRPr lang="en-US" sz="13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661475" y="5406033"/>
          <a:ext cx="10868745" cy="932236"/>
        </p:xfrm>
        <a:graphic>
          <a:graphicData uri="http://schemas.openxmlformats.org/drawingml/2006/table">
            <a:tbl>
              <a:tblPr/>
              <a:tblGrid>
                <a:gridCol w="2717186">
                  <a:extLst>
                    <a:ext uri="{9D8B030D-6E8A-4147-A177-3AD203B41FA5}">
                      <a16:colId xmlns:a16="http://schemas.microsoft.com/office/drawing/2014/main" val="20000"/>
                    </a:ext>
                  </a:extLst>
                </a:gridCol>
                <a:gridCol w="8151559">
                  <a:extLst>
                    <a:ext uri="{9D8B030D-6E8A-4147-A177-3AD203B41FA5}">
                      <a16:colId xmlns:a16="http://schemas.microsoft.com/office/drawing/2014/main" val="20001"/>
                    </a:ext>
                  </a:extLst>
                </a:gridCol>
              </a:tblGrid>
              <a:tr h="171843">
                <a:tc>
                  <a:txBody>
                    <a:bodyPr/>
                    <a:lstStyle/>
                    <a:p>
                      <a:pPr marL="0" indent="0" algn="l">
                        <a:buNone/>
                      </a:pPr>
                      <a:r>
                        <a:rPr lang="en-US" sz="800" b="1" dirty="0">
                          <a:solidFill>
                            <a:srgbClr val="272525"/>
                          </a:solidFill>
                          <a:latin typeface="Roboto" pitchFamily="34" charset="0"/>
                          <a:ea typeface="Roboto" pitchFamily="34" charset="-122"/>
                          <a:cs typeface="Roboto" pitchFamily="34" charset="-120"/>
                        </a:rPr>
                        <a:t>Orizont de timp</a:t>
                      </a:r>
                      <a:endParaRPr lang="en-US" sz="800" dirty="0">
                        <a:latin typeface="Roboto" charset="0"/>
                        <a:ea typeface="Roboto" charset="0"/>
                        <a:cs typeface="Roboto" charset="0"/>
                      </a:endParaRPr>
                    </a:p>
                  </a:txBody>
                  <a:tcPr marL="85280" marR="85280"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solidFill>
                      <a:srgbClr val="FC8337"/>
                    </a:solidFill>
                  </a:tcPr>
                </a:tc>
                <a:tc>
                  <a:txBody>
                    <a:bodyPr/>
                    <a:lstStyle/>
                    <a:p>
                      <a:pPr marL="0" indent="0" algn="l">
                        <a:buNone/>
                      </a:pPr>
                      <a:r>
                        <a:rPr lang="en-US" sz="800" b="1" dirty="0">
                          <a:solidFill>
                            <a:srgbClr val="272525"/>
                          </a:solidFill>
                          <a:latin typeface="Roboto" pitchFamily="34" charset="0"/>
                          <a:ea typeface="Roboto" pitchFamily="34" charset="-122"/>
                          <a:cs typeface="Roboto" pitchFamily="34" charset="-120"/>
                        </a:rPr>
                        <a:t>Efecte Scontate și Indicatori de Sustenabilitate</a:t>
                      </a:r>
                      <a:endParaRPr lang="en-US" sz="800" dirty="0">
                        <a:latin typeface="Roboto" charset="0"/>
                        <a:ea typeface="Roboto" charset="0"/>
                        <a:cs typeface="Roboto" charset="0"/>
                      </a:endParaRPr>
                    </a:p>
                  </a:txBody>
                  <a:tcPr marL="85280" marR="85280"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solidFill>
                      <a:srgbClr val="FC8337"/>
                    </a:solidFill>
                  </a:tcPr>
                </a:tc>
                <a:extLst>
                  <a:ext uri="{0D108BD9-81ED-4DB2-BD59-A6C34878D82A}">
                    <a16:rowId xmlns:a16="http://schemas.microsoft.com/office/drawing/2014/main" val="10000"/>
                  </a:ext>
                </a:extLst>
              </a:tr>
              <a:tr h="381784">
                <a:tc>
                  <a:txBody>
                    <a:bodyPr/>
                    <a:lstStyle/>
                    <a:p>
                      <a:pPr marL="0" indent="0" algn="l">
                        <a:buNone/>
                      </a:pPr>
                      <a:r>
                        <a:rPr lang="en-US" sz="800" b="1" dirty="0">
                          <a:solidFill>
                            <a:srgbClr val="E5E0DF"/>
                          </a:solidFill>
                          <a:latin typeface="Roboto" pitchFamily="34" charset="0"/>
                          <a:ea typeface="Roboto" pitchFamily="34" charset="-122"/>
                          <a:cs typeface="Roboto" pitchFamily="34" charset="-120"/>
                        </a:rPr>
                        <a:t>Termen Mediu</a:t>
                      </a:r>
                      <a:endParaRPr lang="en-US" sz="800" dirty="0">
                        <a:latin typeface="Roboto" charset="0"/>
                        <a:ea typeface="Roboto" charset="0"/>
                        <a:cs typeface="Roboto" charset="0"/>
                      </a:endParaRPr>
                    </a:p>
                  </a:txBody>
                  <a:tcPr marL="85280" marR="85280"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 Menținerea ratelor ridicate de retenție a tinerilor din medii defavorizate în cadrul programelor clubului.• Utilizarea continuă a Kitului OER în școlile partenere.• Stabilizarea programului duminical gratuit ca activitate permanentă auto-finanțată din fondurile de responsabilitate socială ale clubului.</a:t>
                      </a:r>
                      <a:endParaRPr lang="en-US" sz="800" dirty="0">
                        <a:latin typeface="Roboto" charset="0"/>
                        <a:ea typeface="Roboto" charset="0"/>
                        <a:cs typeface="Roboto" charset="0"/>
                      </a:endParaRPr>
                    </a:p>
                  </a:txBody>
                  <a:tcPr marL="85280" marR="85280"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extLst>
                  <a:ext uri="{0D108BD9-81ED-4DB2-BD59-A6C34878D82A}">
                    <a16:rowId xmlns:a16="http://schemas.microsoft.com/office/drawing/2014/main" val="10001"/>
                  </a:ext>
                </a:extLst>
              </a:tr>
              <a:tr h="378609">
                <a:tc>
                  <a:txBody>
                    <a:bodyPr/>
                    <a:lstStyle/>
                    <a:p>
                      <a:pPr marL="0" indent="0" algn="l">
                        <a:buNone/>
                      </a:pPr>
                      <a:r>
                        <a:rPr lang="en-US" sz="800" b="1" dirty="0">
                          <a:solidFill>
                            <a:srgbClr val="E5E0DF"/>
                          </a:solidFill>
                          <a:latin typeface="Roboto" pitchFamily="34" charset="0"/>
                          <a:ea typeface="Roboto" pitchFamily="34" charset="-122"/>
                          <a:cs typeface="Roboto" pitchFamily="34" charset="-120"/>
                        </a:rPr>
                        <a:t>Termen Lung</a:t>
                      </a:r>
                      <a:endParaRPr lang="en-US" sz="800" dirty="0">
                        <a:latin typeface="Roboto" charset="0"/>
                        <a:ea typeface="Roboto" charset="0"/>
                        <a:cs typeface="Roboto" charset="0"/>
                      </a:endParaRPr>
                    </a:p>
                  </a:txBody>
                  <a:tcPr marL="85280" marR="85280"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 Schimbarea paradigmei la nivel național privind percepția golfului ca sport exclusivist.• Identificarea și creșterea unor viitori campioni proveniți din medii vulnerabile (capitalizarea potențialului olimpic).• Extinderea rețelei europene cu Olanda și Bulgaria în noi parteneriate de cooperare de scară mai mare (KA210/KA220-SPO).</a:t>
                      </a:r>
                      <a:endParaRPr lang="en-US" sz="800" dirty="0">
                        <a:latin typeface="Roboto" charset="0"/>
                        <a:ea typeface="Roboto" charset="0"/>
                        <a:cs typeface="Roboto" charset="0"/>
                      </a:endParaRPr>
                    </a:p>
                  </a:txBody>
                  <a:tcPr marL="85280" marR="85280"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61475" y="454819"/>
            <a:ext cx="10868745" cy="258465"/>
          </a:xfrm>
          <a:prstGeom prst="rect">
            <a:avLst/>
          </a:prstGeom>
          <a:noFill/>
          <a:ln/>
        </p:spPr>
        <p:txBody>
          <a:bodyPr wrap="none" lIns="0" tIns="0" rIns="0" bIns="0" rtlCol="0" anchor="t"/>
          <a:lstStyle/>
          <a:p>
            <a:pPr marL="0" indent="0" algn="l">
              <a:lnSpc>
                <a:spcPct val="104000"/>
              </a:lnSpc>
              <a:buNone/>
            </a:pPr>
            <a:r>
              <a:rPr lang="en-US" sz="1600" dirty="0">
                <a:solidFill>
                  <a:srgbClr val="FFFFFF"/>
                </a:solidFill>
                <a:latin typeface="Saira Medium" pitchFamily="34" charset="0"/>
                <a:ea typeface="Saira Medium" pitchFamily="34" charset="-122"/>
                <a:cs typeface="Saira Medium" pitchFamily="34" charset="-120"/>
              </a:rPr>
              <a:t>Concluzii pentru Raportul Final</a:t>
            </a:r>
            <a:endParaRPr lang="en-US" sz="1600" dirty="0"/>
          </a:p>
        </p:txBody>
      </p:sp>
      <p:sp>
        <p:nvSpPr>
          <p:cNvPr id="3" name="Text 1"/>
          <p:cNvSpPr/>
          <p:nvPr/>
        </p:nvSpPr>
        <p:spPr>
          <a:xfrm>
            <a:off x="661475" y="795933"/>
            <a:ext cx="10868745" cy="442912"/>
          </a:xfrm>
          <a:prstGeom prst="rect">
            <a:avLst/>
          </a:prstGeom>
          <a:noFill/>
          <a:ln/>
        </p:spPr>
        <p:txBody>
          <a:bodyPr wrap="square" lIns="0" tIns="0" rIns="0" bIns="0" rtlCol="0" anchor="t">
            <a:normAutofit lnSpcReduction="10000"/>
          </a:bodyPr>
          <a:lstStyle/>
          <a:p>
            <a:pPr marL="0" indent="0" algn="l">
              <a:lnSpc>
                <a:spcPct val="100000"/>
              </a:lnSpc>
              <a:spcAft>
                <a:spcPts val="350"/>
              </a:spcAft>
              <a:buNone/>
            </a:pPr>
            <a:r>
              <a:rPr lang="en-US" sz="650" dirty="0">
                <a:solidFill>
                  <a:srgbClr val="E5E0DF"/>
                </a:solidFill>
                <a:latin typeface="Roboto" pitchFamily="34" charset="0"/>
                <a:ea typeface="Roboto" pitchFamily="34" charset="-122"/>
                <a:cs typeface="Roboto" pitchFamily="34" charset="-120"/>
              </a:rPr>
              <a:t>Proiectul KA182-SPO a demonstrat că golful reprezintă o platformă optimă pentru insuflarea valorilor europene de solidaritate, diversitate și toleranță. Investiția în competențele europene ale staffului s-a tradus direct în beneficii concrete pentru comunitatea locală. Toți indicatorii asumați inițial au fost atinși sau depășiți (creștere de 20% a incluziunii, creștere de 20% a competențelor, creștere de 20% a vizibilității), validând eficiența grantului Erasmus+ și setând un precedent de bune practici pentru sportul de masă din România.</a:t>
            </a:r>
            <a:endParaRPr lang="en-US" sz="650" dirty="0"/>
          </a:p>
          <a:p>
            <a:pPr marL="0" indent="0" algn="l">
              <a:lnSpc>
                <a:spcPct val="100000"/>
              </a:lnSpc>
              <a:buNone/>
            </a:pPr>
            <a:r>
              <a:rPr lang="en-US" sz="650" dirty="0">
                <a:solidFill>
                  <a:srgbClr val="E5E0DF"/>
                </a:solidFill>
                <a:latin typeface="Roboto" pitchFamily="34" charset="0"/>
                <a:ea typeface="Roboto" pitchFamily="34" charset="-122"/>
                <a:cs typeface="Roboto" pitchFamily="34" charset="-120"/>
              </a:rPr>
              <a:t>Pentru a integra perfect acești indicatori în capitolele de raportare din platforma Beneficiary Module (BM), am extras și structurat datele cantitative sub formă de tabele de monitorizare și audit. Aceste cifre vin în sprijinul atingerii obiectivelor asumate (creșterea participării grupului țintă și a vizibilității cu 20%).</a:t>
            </a:r>
            <a:endParaRPr lang="en-US" sz="650" dirty="0"/>
          </a:p>
        </p:txBody>
      </p:sp>
      <p:sp>
        <p:nvSpPr>
          <p:cNvPr id="4" name="Text 2"/>
          <p:cNvSpPr/>
          <p:nvPr/>
        </p:nvSpPr>
        <p:spPr>
          <a:xfrm>
            <a:off x="661475" y="1300857"/>
            <a:ext cx="10868745" cy="206673"/>
          </a:xfrm>
          <a:prstGeom prst="rect">
            <a:avLst/>
          </a:prstGeom>
          <a:noFill/>
          <a:ln/>
        </p:spPr>
        <p:txBody>
          <a:bodyPr wrap="none" lIns="0" tIns="0" rIns="0" bIns="0" rtlCol="0" anchor="t"/>
          <a:lstStyle/>
          <a:p>
            <a:pPr marL="0" indent="0" algn="l">
              <a:lnSpc>
                <a:spcPct val="104000"/>
              </a:lnSpc>
              <a:buNone/>
            </a:pPr>
            <a:r>
              <a:rPr lang="en-US" sz="1300" dirty="0">
                <a:solidFill>
                  <a:srgbClr val="FFFFFF"/>
                </a:solidFill>
                <a:latin typeface="Saira Medium" pitchFamily="34" charset="0"/>
                <a:ea typeface="Saira Medium" pitchFamily="34" charset="-122"/>
                <a:cs typeface="Saira Medium" pitchFamily="34" charset="-120"/>
              </a:rPr>
              <a:t>Indicatori Cantitativi de Performanță (KPI) și Monitorizare</a:t>
            </a:r>
            <a:endParaRPr lang="en-US" sz="1300" dirty="0"/>
          </a:p>
        </p:txBody>
      </p:sp>
      <p:sp>
        <p:nvSpPr>
          <p:cNvPr id="5" name="Text 3"/>
          <p:cNvSpPr/>
          <p:nvPr/>
        </p:nvSpPr>
        <p:spPr>
          <a:xfrm>
            <a:off x="661475" y="1569541"/>
            <a:ext cx="11478330" cy="99120"/>
          </a:xfrm>
          <a:prstGeom prst="rect">
            <a:avLst/>
          </a:prstGeom>
          <a:noFill/>
          <a:ln/>
        </p:spPr>
        <p:txBody>
          <a:bodyPr wrap="none" lIns="0" tIns="0" rIns="0" bIns="0" rtlCol="0" anchor="t"/>
          <a:lstStyle/>
          <a:p>
            <a:pPr marL="0" indent="0" algn="l">
              <a:lnSpc>
                <a:spcPct val="100000"/>
              </a:lnSpc>
              <a:buNone/>
            </a:pPr>
            <a:r>
              <a:rPr lang="en-US" sz="650" dirty="0">
                <a:solidFill>
                  <a:srgbClr val="E5E0DF"/>
                </a:solidFill>
                <a:latin typeface="Roboto" pitchFamily="34" charset="0"/>
                <a:ea typeface="Roboto" pitchFamily="34" charset="-122"/>
                <a:cs typeface="Roboto" pitchFamily="34" charset="-120"/>
              </a:rPr>
              <a:t>Pentru a demonstra atingerea obiectivelor O1 (creșterea incluziunii) și O3 (campania de comunicare), implementarea activităților a generat următoarele rezultate numerice directe și indirecte:</a:t>
            </a:r>
            <a:endParaRPr lang="en-US" sz="650" dirty="0"/>
          </a:p>
        </p:txBody>
      </p:sp>
      <p:sp>
        <p:nvSpPr>
          <p:cNvPr id="6" name="Text 4"/>
          <p:cNvSpPr/>
          <p:nvPr/>
        </p:nvSpPr>
        <p:spPr>
          <a:xfrm>
            <a:off x="661475" y="1730673"/>
            <a:ext cx="10868745" cy="154980"/>
          </a:xfrm>
          <a:prstGeom prst="rect">
            <a:avLst/>
          </a:prstGeom>
          <a:noFill/>
          <a:ln/>
        </p:spPr>
        <p:txBody>
          <a:bodyPr wrap="none" lIns="0" tIns="0" rIns="0" bIns="0" rtlCol="0" anchor="t"/>
          <a:lstStyle/>
          <a:p>
            <a:pPr marL="0" indent="0" algn="l">
              <a:lnSpc>
                <a:spcPct val="104000"/>
              </a:lnSpc>
              <a:buNone/>
            </a:pPr>
            <a:r>
              <a:rPr lang="en-US" sz="950" dirty="0">
                <a:solidFill>
                  <a:srgbClr val="FFFFFF"/>
                </a:solidFill>
                <a:latin typeface="Saira Medium" pitchFamily="34" charset="0"/>
                <a:ea typeface="Saira Medium" pitchFamily="34" charset="-122"/>
                <a:cs typeface="Saira Medium" pitchFamily="34" charset="-120"/>
              </a:rPr>
              <a:t>1. Distribuția Beneficiarilor Direcți și Indirecți ai Activităților Incluzive</a:t>
            </a:r>
            <a:endParaRPr lang="en-US" sz="95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61475" y="1947664"/>
          <a:ext cx="9143771" cy="914400"/>
        </p:xfrm>
        <a:graphic>
          <a:graphicData uri="http://schemas.openxmlformats.org/drawingml/2006/table">
            <a:tbl>
              <a:tblPr/>
              <a:tblGrid>
                <a:gridCol w="3260624">
                  <a:extLst>
                    <a:ext uri="{9D8B030D-6E8A-4147-A177-3AD203B41FA5}">
                      <a16:colId xmlns:a16="http://schemas.microsoft.com/office/drawing/2014/main" val="20000"/>
                    </a:ext>
                  </a:extLst>
                </a:gridCol>
                <a:gridCol w="2173749">
                  <a:extLst>
                    <a:ext uri="{9D8B030D-6E8A-4147-A177-3AD203B41FA5}">
                      <a16:colId xmlns:a16="http://schemas.microsoft.com/office/drawing/2014/main" val="20001"/>
                    </a:ext>
                  </a:extLst>
                </a:gridCol>
                <a:gridCol w="2173749">
                  <a:extLst>
                    <a:ext uri="{9D8B030D-6E8A-4147-A177-3AD203B41FA5}">
                      <a16:colId xmlns:a16="http://schemas.microsoft.com/office/drawing/2014/main" val="20002"/>
                    </a:ext>
                  </a:extLst>
                </a:gridCol>
                <a:gridCol w="3260624">
                  <a:extLst>
                    <a:ext uri="{9D8B030D-6E8A-4147-A177-3AD203B41FA5}">
                      <a16:colId xmlns:a16="http://schemas.microsoft.com/office/drawing/2014/main" val="20003"/>
                    </a:ext>
                  </a:extLst>
                </a:gridCol>
              </a:tblGrid>
              <a:tr h="164600">
                <a:tc>
                  <a:txBody>
                    <a:bodyPr/>
                    <a:lstStyle/>
                    <a:p>
                      <a:pPr marL="0" indent="0" algn="l">
                        <a:buNone/>
                      </a:pPr>
                      <a:r>
                        <a:rPr lang="en-US" sz="800" b="1" dirty="0">
                          <a:solidFill>
                            <a:srgbClr val="272525"/>
                          </a:solidFill>
                          <a:latin typeface="Roboto" pitchFamily="34" charset="0"/>
                          <a:ea typeface="Roboto" pitchFamily="34" charset="-122"/>
                          <a:cs typeface="Roboto" pitchFamily="34" charset="-120"/>
                        </a:rPr>
                        <a:t>Categorie Beneficiari</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solidFill>
                      <a:srgbClr val="FC8337"/>
                    </a:solidFill>
                  </a:tcPr>
                </a:tc>
                <a:tc>
                  <a:txBody>
                    <a:bodyPr/>
                    <a:lstStyle/>
                    <a:p>
                      <a:pPr marL="0" indent="0" algn="l">
                        <a:buNone/>
                      </a:pPr>
                      <a:r>
                        <a:rPr lang="en-US" sz="800" b="1" dirty="0">
                          <a:solidFill>
                            <a:srgbClr val="272525"/>
                          </a:solidFill>
                          <a:latin typeface="Roboto" pitchFamily="34" charset="0"/>
                          <a:ea typeface="Roboto" pitchFamily="34" charset="-122"/>
                          <a:cs typeface="Roboto" pitchFamily="34" charset="-120"/>
                        </a:rPr>
                        <a:t>Indicator Cantitativ Asumat</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solidFill>
                      <a:srgbClr val="FC8337"/>
                    </a:solidFill>
                  </a:tcPr>
                </a:tc>
                <a:tc>
                  <a:txBody>
                    <a:bodyPr/>
                    <a:lstStyle/>
                    <a:p>
                      <a:pPr marL="0" indent="0" algn="l">
                        <a:buNone/>
                      </a:pPr>
                      <a:r>
                        <a:rPr lang="en-US" sz="800" b="1" dirty="0">
                          <a:solidFill>
                            <a:srgbClr val="272525"/>
                          </a:solidFill>
                          <a:latin typeface="Roboto" pitchFamily="34" charset="0"/>
                          <a:ea typeface="Roboto" pitchFamily="34" charset="-122"/>
                          <a:cs typeface="Roboto" pitchFamily="34" charset="-120"/>
                        </a:rPr>
                        <a:t>Realizat în Proiect</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solidFill>
                      <a:srgbClr val="FC8337"/>
                    </a:solidFill>
                  </a:tcPr>
                </a:tc>
                <a:tc>
                  <a:txBody>
                    <a:bodyPr/>
                    <a:lstStyle/>
                    <a:p>
                      <a:pPr marL="0" indent="0" algn="l">
                        <a:buNone/>
                      </a:pPr>
                      <a:r>
                        <a:rPr lang="en-US" sz="800" b="1" dirty="0">
                          <a:solidFill>
                            <a:srgbClr val="272525"/>
                          </a:solidFill>
                          <a:latin typeface="Roboto" pitchFamily="34" charset="0"/>
                          <a:ea typeface="Roboto" pitchFamily="34" charset="-122"/>
                          <a:cs typeface="Roboto" pitchFamily="34" charset="-120"/>
                        </a:rPr>
                        <a:t>Procentaj Creștere / Impact</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solidFill>
                      <a:srgbClr val="FC8337"/>
                    </a:solidFill>
                  </a:tcPr>
                </a:tc>
                <a:extLst>
                  <a:ext uri="{0D108BD9-81ED-4DB2-BD59-A6C34878D82A}">
                    <a16:rowId xmlns:a16="http://schemas.microsoft.com/office/drawing/2014/main" val="10000"/>
                  </a:ext>
                </a:extLst>
              </a:tr>
              <a:tr h="167775">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Copii și adolescenți din medii defavorizate</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20 participanți</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20 copii realizat</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buNone/>
                      </a:pP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extLst>
                  <a:ext uri="{0D108BD9-81ED-4DB2-BD59-A6C34878D82A}">
                    <a16:rowId xmlns:a16="http://schemas.microsoft.com/office/drawing/2014/main" val="10001"/>
                  </a:ext>
                </a:extLst>
              </a:tr>
              <a:tr h="167775">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Femei și fete (promovarea egalității de gen)</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10 participante</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15 participante</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+50% participare feminină</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extLst>
                  <a:ext uri="{0D108BD9-81ED-4DB2-BD59-A6C34878D82A}">
                    <a16:rowId xmlns:a16="http://schemas.microsoft.com/office/drawing/2014/main" val="10002"/>
                  </a:ext>
                </a:extLst>
              </a:tr>
              <a:tr h="167775">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Tineri din minorități etnice / Tineri în risc social</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10 participanți</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10 tineri</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Sprijiniți prin parteneriate ONG</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extLst>
                  <a:ext uri="{0D108BD9-81ED-4DB2-BD59-A6C34878D82A}">
                    <a16:rowId xmlns:a16="http://schemas.microsoft.com/office/drawing/2014/main" val="10003"/>
                  </a:ext>
                </a:extLst>
              </a:tr>
              <a:tr h="167775">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Persoane cu dizabilități / Paralimpici</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2 participanți</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3 participanți</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Integrați în activități adaptate</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extLst>
                  <a:ext uri="{0D108BD9-81ED-4DB2-BD59-A6C34878D82A}">
                    <a16:rowId xmlns:a16="http://schemas.microsoft.com/office/drawing/2014/main" val="10004"/>
                  </a:ext>
                </a:extLst>
              </a:tr>
              <a:tr h="167775">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Familii (Programul duminical gratuit)</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5 familii</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5 de familii</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dirty="0">
                          <a:solidFill>
                            <a:srgbClr val="E5E0DF"/>
                          </a:solidFill>
                          <a:latin typeface="Roboto" pitchFamily="34" charset="0"/>
                          <a:ea typeface="Roboto" pitchFamily="34" charset="-122"/>
                          <a:cs typeface="Roboto" pitchFamily="34" charset="-120"/>
                        </a:rPr>
                        <a:t>Beneficiari ai programului de wellbeing</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extLst>
                  <a:ext uri="{0D108BD9-81ED-4DB2-BD59-A6C34878D82A}">
                    <a16:rowId xmlns:a16="http://schemas.microsoft.com/office/drawing/2014/main" val="10005"/>
                  </a:ext>
                </a:extLst>
              </a:tr>
              <a:tr h="164600">
                <a:tc>
                  <a:txBody>
                    <a:bodyPr/>
                    <a:lstStyle/>
                    <a:p>
                      <a:pPr marL="0" indent="0" algn="l">
                        <a:buNone/>
                      </a:pPr>
                      <a:r>
                        <a:rPr lang="en-US" sz="800" b="1" dirty="0">
                          <a:solidFill>
                            <a:srgbClr val="E5E0DF"/>
                          </a:solidFill>
                          <a:latin typeface="Roboto" pitchFamily="34" charset="0"/>
                          <a:ea typeface="Roboto" pitchFamily="34" charset="-122"/>
                          <a:cs typeface="Roboto" pitchFamily="34" charset="-120"/>
                        </a:rPr>
                        <a:t>TOTAL Beneficiari Comunitari</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b="1" dirty="0">
                          <a:solidFill>
                            <a:srgbClr val="E5E0DF"/>
                          </a:solidFill>
                          <a:latin typeface="Roboto" pitchFamily="34" charset="0"/>
                          <a:ea typeface="Roboto" pitchFamily="34" charset="-122"/>
                          <a:cs typeface="Roboto" pitchFamily="34" charset="-120"/>
                        </a:rPr>
                        <a:t>47 persoane</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b="1" dirty="0">
                          <a:solidFill>
                            <a:srgbClr val="E5E0DF"/>
                          </a:solidFill>
                          <a:latin typeface="Roboto" pitchFamily="34" charset="0"/>
                          <a:ea typeface="Roboto" pitchFamily="34" charset="-122"/>
                          <a:cs typeface="Roboto" pitchFamily="34" charset="-120"/>
                        </a:rPr>
                        <a:t>53 persoane</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tc>
                  <a:txBody>
                    <a:bodyPr/>
                    <a:lstStyle/>
                    <a:p>
                      <a:pPr marL="0" indent="0" algn="l">
                        <a:buNone/>
                      </a:pPr>
                      <a:r>
                        <a:rPr lang="en-US" sz="800" b="1" dirty="0">
                          <a:solidFill>
                            <a:srgbClr val="E5E0DF"/>
                          </a:solidFill>
                          <a:latin typeface="Roboto" pitchFamily="34" charset="0"/>
                          <a:ea typeface="Roboto" pitchFamily="34" charset="-122"/>
                          <a:cs typeface="Roboto" pitchFamily="34" charset="-120"/>
                        </a:rPr>
                        <a:t>Creștere globală de 22,4% a accesului</a:t>
                      </a:r>
                      <a:endParaRPr lang="en-US" sz="800" dirty="0">
                        <a:latin typeface="Roboto" charset="0"/>
                        <a:ea typeface="Roboto" charset="0"/>
                        <a:cs typeface="Roboto" charset="0"/>
                      </a:endParaRPr>
                    </a:p>
                  </a:txBody>
                  <a:tcPr marL="82696" marR="82696" marT="6350" marB="6350" anchor="ctr">
                    <a:lnL w="12700" cap="flat" cmpd="sng" algn="ctr">
                      <a:solidFill>
                        <a:srgbClr val="FC8337"/>
                      </a:solidFill>
                      <a:prstDash val="solid"/>
                      <a:round/>
                      <a:headEnd type="none" w="med" len="med"/>
                      <a:tailEnd type="none" w="med" len="med"/>
                    </a:lnL>
                    <a:lnR w="12700" cap="flat" cmpd="sng" algn="ctr">
                      <a:solidFill>
                        <a:srgbClr val="FC8337"/>
                      </a:solidFill>
                      <a:prstDash val="solid"/>
                      <a:round/>
                      <a:headEnd type="none" w="med" len="med"/>
                      <a:tailEnd type="none" w="med" len="med"/>
                    </a:lnR>
                    <a:lnT w="12700" cap="flat" cmpd="sng" algn="ctr">
                      <a:solidFill>
                        <a:srgbClr val="FC8337"/>
                      </a:solidFill>
                      <a:prstDash val="solid"/>
                      <a:round/>
                      <a:headEnd type="none" w="med" len="med"/>
                      <a:tailEnd type="none" w="med" len="med"/>
                    </a:lnT>
                    <a:lnB w="12700" cap="flat" cmpd="sng" algn="ctr">
                      <a:solidFill>
                        <a:srgbClr val="FC8337"/>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8" name="Text 5"/>
          <p:cNvSpPr/>
          <p:nvPr/>
        </p:nvSpPr>
        <p:spPr>
          <a:xfrm>
            <a:off x="661475" y="3190478"/>
            <a:ext cx="10868745" cy="154980"/>
          </a:xfrm>
          <a:prstGeom prst="rect">
            <a:avLst/>
          </a:prstGeom>
          <a:noFill/>
          <a:ln/>
        </p:spPr>
        <p:txBody>
          <a:bodyPr wrap="none" lIns="0" tIns="0" rIns="0" bIns="0" rtlCol="0" anchor="t"/>
          <a:lstStyle/>
          <a:p>
            <a:pPr marL="0" indent="0" algn="l">
              <a:lnSpc>
                <a:spcPct val="104000"/>
              </a:lnSpc>
              <a:buNone/>
            </a:pPr>
            <a:r>
              <a:rPr lang="en-US" sz="950" dirty="0">
                <a:solidFill>
                  <a:srgbClr val="FFFFFF"/>
                </a:solidFill>
                <a:latin typeface="Saira Medium" pitchFamily="34" charset="0"/>
                <a:ea typeface="Saira Medium" pitchFamily="34" charset="-122"/>
                <a:cs typeface="Saira Medium" pitchFamily="34" charset="-120"/>
              </a:rPr>
              <a:t>2. Mobilități Transnaționale de Dezvoltare Profesională (Staff &amp; Antrenori)</a:t>
            </a:r>
            <a:endParaRPr lang="en-US" sz="950" dirty="0"/>
          </a:p>
        </p:txBody>
      </p:sp>
      <p:sp>
        <p:nvSpPr>
          <p:cNvPr id="9" name="Text 6"/>
          <p:cNvSpPr/>
          <p:nvPr/>
        </p:nvSpPr>
        <p:spPr>
          <a:xfrm>
            <a:off x="661475" y="3407470"/>
            <a:ext cx="10868745" cy="326132"/>
          </a:xfrm>
          <a:prstGeom prst="rect">
            <a:avLst/>
          </a:prstGeom>
          <a:noFill/>
          <a:ln/>
        </p:spPr>
        <p:txBody>
          <a:bodyPr wrap="square" lIns="0" tIns="0" rIns="0" bIns="0" rtlCol="0" anchor="t">
            <a:normAutofit/>
          </a:bodyPr>
          <a:lstStyle/>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ASSGN01 (Bulgaria - 15 zile):</a:t>
            </a:r>
            <a:r>
              <a:rPr lang="en-US" sz="650" dirty="0">
                <a:solidFill>
                  <a:srgbClr val="E5E0DF"/>
                </a:solidFill>
                <a:latin typeface="Roboto" pitchFamily="34" charset="0"/>
                <a:ea typeface="Roboto" pitchFamily="34" charset="-122"/>
                <a:cs typeface="Roboto" pitchFamily="34" charset="-120"/>
              </a:rPr>
              <a:t> 6 instructori formați în coaching incluziv + 2 însoțitori pentru logistică și suport grupuri vulnerabile.</a:t>
            </a:r>
            <a:endParaRPr lang="en-US" sz="650" dirty="0"/>
          </a:p>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JOBSO02 (Olanda - 5 zile):</a:t>
            </a:r>
            <a:r>
              <a:rPr lang="en-US" sz="650" dirty="0">
                <a:solidFill>
                  <a:srgbClr val="E5E0DF"/>
                </a:solidFill>
                <a:latin typeface="Roboto" pitchFamily="34" charset="0"/>
                <a:ea typeface="Roboto" pitchFamily="34" charset="-122"/>
                <a:cs typeface="Roboto" pitchFamily="34" charset="-120"/>
              </a:rPr>
              <a:t> 2 antrenori principali și 1 instructor specializați în tehnici de Mindful Golf și managementul accesibilității sportive.</a:t>
            </a:r>
            <a:endParaRPr lang="en-US" sz="650" dirty="0"/>
          </a:p>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Multiplicare internă:</a:t>
            </a:r>
            <a:r>
              <a:rPr lang="en-US" sz="650" dirty="0">
                <a:solidFill>
                  <a:srgbClr val="E5E0DF"/>
                </a:solidFill>
                <a:latin typeface="Roboto" pitchFamily="34" charset="0"/>
                <a:ea typeface="Roboto" pitchFamily="34" charset="-122"/>
                <a:cs typeface="Roboto" pitchFamily="34" charset="-120"/>
              </a:rPr>
              <a:t> 12 membri ai clubului (instructori, asistenți-instructori și staff non-tehnic) instruiți ulterior în cadrul clubului de către participanții la mobilități (creșterea competențelor interne cu 20%).</a:t>
            </a:r>
            <a:endParaRPr lang="en-US" sz="650" dirty="0"/>
          </a:p>
        </p:txBody>
      </p:sp>
      <p:sp>
        <p:nvSpPr>
          <p:cNvPr id="10" name="Text 7"/>
          <p:cNvSpPr/>
          <p:nvPr/>
        </p:nvSpPr>
        <p:spPr>
          <a:xfrm>
            <a:off x="661475" y="3795613"/>
            <a:ext cx="10868745" cy="154980"/>
          </a:xfrm>
          <a:prstGeom prst="rect">
            <a:avLst/>
          </a:prstGeom>
          <a:noFill/>
          <a:ln/>
        </p:spPr>
        <p:txBody>
          <a:bodyPr wrap="none" lIns="0" tIns="0" rIns="0" bIns="0" rtlCol="0" anchor="t"/>
          <a:lstStyle/>
          <a:p>
            <a:pPr marL="0" indent="0" algn="l">
              <a:lnSpc>
                <a:spcPct val="104000"/>
              </a:lnSpc>
              <a:buNone/>
            </a:pPr>
            <a:r>
              <a:rPr lang="en-US" sz="950" dirty="0">
                <a:solidFill>
                  <a:srgbClr val="FFFFFF"/>
                </a:solidFill>
                <a:latin typeface="Saira Medium" pitchFamily="34" charset="0"/>
                <a:ea typeface="Saira Medium" pitchFamily="34" charset="-122"/>
                <a:cs typeface="Saira Medium" pitchFamily="34" charset="-120"/>
              </a:rPr>
              <a:t>3. Indicatori de Livrabile, Diseminare și Vizibilitate (O3)</a:t>
            </a:r>
            <a:endParaRPr lang="en-US" sz="950" dirty="0"/>
          </a:p>
        </p:txBody>
      </p:sp>
      <p:sp>
        <p:nvSpPr>
          <p:cNvPr id="11" name="Text 8"/>
          <p:cNvSpPr/>
          <p:nvPr/>
        </p:nvSpPr>
        <p:spPr>
          <a:xfrm>
            <a:off x="661475" y="4012605"/>
            <a:ext cx="10868745" cy="893663"/>
          </a:xfrm>
          <a:prstGeom prst="rect">
            <a:avLst/>
          </a:prstGeom>
          <a:noFill/>
          <a:ln/>
        </p:spPr>
        <p:txBody>
          <a:bodyPr wrap="square" lIns="0" tIns="0" rIns="0" bIns="0" rtlCol="0" anchor="t">
            <a:normAutofit/>
          </a:bodyPr>
          <a:lstStyle/>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Kituri de bune practici OER:</a:t>
            </a:r>
            <a:r>
              <a:rPr lang="en-US" sz="650" dirty="0">
                <a:solidFill>
                  <a:srgbClr val="E5E0DF"/>
                </a:solidFill>
                <a:latin typeface="Roboto" pitchFamily="34" charset="0"/>
                <a:ea typeface="Roboto" pitchFamily="34" charset="-122"/>
                <a:cs typeface="Roboto" pitchFamily="34" charset="-120"/>
              </a:rPr>
              <a:t> 1 kit digital unic publicat, distribuit gratuit către centre educaționale și organizații non-profit partenere.</a:t>
            </a:r>
            <a:endParaRPr lang="en-US" sz="650" dirty="0"/>
          </a:p>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Evenimente de promovare și competiții:</a:t>
            </a:r>
            <a:r>
              <a:rPr lang="en-US" sz="650" dirty="0">
                <a:solidFill>
                  <a:srgbClr val="E5E0DF"/>
                </a:solidFill>
                <a:latin typeface="Roboto" pitchFamily="34" charset="0"/>
                <a:ea typeface="Roboto" pitchFamily="34" charset="-122"/>
                <a:cs typeface="Roboto" pitchFamily="34" charset="-120"/>
              </a:rPr>
              <a:t> </a:t>
            </a:r>
            <a:endParaRPr lang="en-US" sz="650" dirty="0"/>
          </a:p>
          <a:p>
            <a:pPr marL="264160" lvl="1" indent="-132080" algn="l">
              <a:lnSpc>
                <a:spcPct val="100000"/>
              </a:lnSpc>
              <a:buSzPct val="100000"/>
              <a:buChar char="◦"/>
            </a:pPr>
            <a:r>
              <a:rPr lang="en-US" sz="650" dirty="0">
                <a:solidFill>
                  <a:srgbClr val="E5E0DF"/>
                </a:solidFill>
                <a:latin typeface="Roboto" pitchFamily="34" charset="0"/>
                <a:ea typeface="Roboto" pitchFamily="34" charset="-122"/>
                <a:cs typeface="Roboto" pitchFamily="34" charset="-120"/>
              </a:rPr>
              <a:t>1 eveniment major dedicat Diversității și Incluziunii Sociale</a:t>
            </a:r>
            <a:endParaRPr lang="en-US" sz="650" dirty="0"/>
          </a:p>
          <a:p>
            <a:pPr marL="264160" lvl="1" indent="-132080" algn="l">
              <a:lnSpc>
                <a:spcPct val="100000"/>
              </a:lnSpc>
              <a:buSzPct val="100000"/>
              <a:buChar char="◦"/>
            </a:pPr>
            <a:r>
              <a:rPr lang="en-US" sz="650" dirty="0">
                <a:solidFill>
                  <a:srgbClr val="E5E0DF"/>
                </a:solidFill>
                <a:latin typeface="Roboto" pitchFamily="34" charset="0"/>
                <a:ea typeface="Roboto" pitchFamily="34" charset="-122"/>
                <a:cs typeface="Roboto" pitchFamily="34" charset="-120"/>
              </a:rPr>
              <a:t>3 acțiuni demonstrative de tip „Caravană" desfășurate direct în școli și grădinițe locale</a:t>
            </a:r>
            <a:endParaRPr lang="en-US" sz="650" dirty="0"/>
          </a:p>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Amprentă Digitală &amp; Media (Creșterea vizibilității cu 20%):</a:t>
            </a:r>
            <a:r>
              <a:rPr lang="en-US" sz="650" dirty="0">
                <a:solidFill>
                  <a:srgbClr val="E5E0DF"/>
                </a:solidFill>
                <a:latin typeface="Roboto" pitchFamily="34" charset="0"/>
                <a:ea typeface="Roboto" pitchFamily="34" charset="-122"/>
                <a:cs typeface="Roboto" pitchFamily="34" charset="-120"/>
              </a:rPr>
              <a:t> </a:t>
            </a:r>
            <a:endParaRPr lang="en-US" sz="650" dirty="0"/>
          </a:p>
          <a:p>
            <a:pPr marL="264160" lvl="1" indent="-132080" algn="l">
              <a:lnSpc>
                <a:spcPct val="100000"/>
              </a:lnSpc>
              <a:buSzPct val="100000"/>
              <a:buChar char="◦"/>
            </a:pPr>
            <a:r>
              <a:rPr lang="en-US" sz="650" dirty="0">
                <a:solidFill>
                  <a:srgbClr val="E5E0DF"/>
                </a:solidFill>
                <a:latin typeface="Roboto" pitchFamily="34" charset="0"/>
                <a:ea typeface="Roboto" pitchFamily="34" charset="-122"/>
                <a:cs typeface="Roboto" pitchFamily="34" charset="-120"/>
              </a:rPr>
              <a:t>1 Website oficial complet funcțional, integrat cu secțiunea de resurse OER.</a:t>
            </a:r>
            <a:endParaRPr lang="en-US" sz="650" dirty="0"/>
          </a:p>
          <a:p>
            <a:pPr marL="264160" lvl="1" indent="-132080" algn="l">
              <a:lnSpc>
                <a:spcPct val="100000"/>
              </a:lnSpc>
              <a:buSzPct val="100000"/>
              <a:buChar char="◦"/>
            </a:pPr>
            <a:r>
              <a:rPr lang="en-US" sz="650" dirty="0">
                <a:solidFill>
                  <a:srgbClr val="E5E0DF"/>
                </a:solidFill>
                <a:latin typeface="Roboto" pitchFamily="34" charset="0"/>
                <a:ea typeface="Roboto" pitchFamily="34" charset="-122"/>
                <a:cs typeface="Roboto" pitchFamily="34" charset="-120"/>
              </a:rPr>
              <a:t>1 Tab dedicat pe website-ul clubului</a:t>
            </a:r>
            <a:endParaRPr lang="en-US" sz="650" dirty="0"/>
          </a:p>
          <a:p>
            <a:pPr marL="264160" lvl="1" indent="-132080" algn="l">
              <a:lnSpc>
                <a:spcPct val="100000"/>
              </a:lnSpc>
              <a:buSzPct val="100000"/>
              <a:buChar char="◦"/>
            </a:pPr>
            <a:r>
              <a:rPr lang="en-US" sz="650" dirty="0">
                <a:solidFill>
                  <a:srgbClr val="E5E0DF"/>
                </a:solidFill>
                <a:latin typeface="Roboto" pitchFamily="34" charset="0"/>
                <a:ea typeface="Roboto" pitchFamily="34" charset="-122"/>
                <a:cs typeface="Roboto" pitchFamily="34" charset="-120"/>
              </a:rPr>
              <a:t>1 încărcare completă a rezultatelor pe platforma oficială a Comisiei Europene (E+PRP).</a:t>
            </a:r>
            <a:endParaRPr lang="en-US" sz="650" dirty="0"/>
          </a:p>
        </p:txBody>
      </p:sp>
      <p:sp>
        <p:nvSpPr>
          <p:cNvPr id="12" name="Text 9"/>
          <p:cNvSpPr/>
          <p:nvPr/>
        </p:nvSpPr>
        <p:spPr>
          <a:xfrm>
            <a:off x="661475" y="4952702"/>
            <a:ext cx="10868745" cy="198239"/>
          </a:xfrm>
          <a:prstGeom prst="rect">
            <a:avLst/>
          </a:prstGeom>
          <a:noFill/>
          <a:ln/>
        </p:spPr>
        <p:txBody>
          <a:bodyPr wrap="square" lIns="0" tIns="0" rIns="0" bIns="0" rtlCol="0" anchor="t">
            <a:normAutofit/>
          </a:bodyPr>
          <a:lstStyle/>
          <a:p>
            <a:pPr marL="0" indent="0" algn="l">
              <a:lnSpc>
                <a:spcPct val="100000"/>
              </a:lnSpc>
              <a:buNone/>
            </a:pPr>
            <a:r>
              <a:rPr lang="en-US" sz="650" dirty="0">
                <a:solidFill>
                  <a:srgbClr val="E5E0DF"/>
                </a:solidFill>
                <a:latin typeface="Roboto" pitchFamily="34" charset="0"/>
                <a:ea typeface="Roboto" pitchFamily="34" charset="-122"/>
                <a:cs typeface="Roboto" pitchFamily="34" charset="-120"/>
              </a:rPr>
              <a:t>Prin corelarea acestor date, se observă că introducerea kitului inovator OER și pregătirea celor 8 specialiști în Bulgaria și Olanda nu au rămas la nivel teoretic. Aceștia au atras în mod direct copii defavorizați și femei în sesiuni active de golf, transformând indicatorul calitativ de „mediu incluziv" într-o realitate măsurabilă de 53 de noi beneficiari ai sportului de masă la nivelul comunității noastre. Având acum structura completă și indicatorii cantitativi stabiliți, cum doriți să continuăm?</a:t>
            </a:r>
            <a:endParaRPr lang="en-US" sz="650" dirty="0"/>
          </a:p>
        </p:txBody>
      </p:sp>
      <p:sp>
        <p:nvSpPr>
          <p:cNvPr id="13" name="Text 10"/>
          <p:cNvSpPr/>
          <p:nvPr/>
        </p:nvSpPr>
        <p:spPr>
          <a:xfrm>
            <a:off x="661475" y="5197376"/>
            <a:ext cx="10868745" cy="326132"/>
          </a:xfrm>
          <a:prstGeom prst="rect">
            <a:avLst/>
          </a:prstGeom>
          <a:noFill/>
          <a:ln/>
        </p:spPr>
        <p:txBody>
          <a:bodyPr wrap="square" lIns="0" tIns="0" rIns="0" bIns="0" rtlCol="0" anchor="t">
            <a:normAutofit/>
          </a:bodyPr>
          <a:lstStyle/>
          <a:p>
            <a:pPr marL="132080" indent="-132080" algn="l">
              <a:lnSpc>
                <a:spcPct val="100000"/>
              </a:lnSpc>
              <a:buSzPct val="100000"/>
              <a:buChar char="•"/>
            </a:pPr>
            <a:r>
              <a:rPr lang="en-US" sz="650" dirty="0">
                <a:solidFill>
                  <a:srgbClr val="E5E0DF"/>
                </a:solidFill>
                <a:latin typeface="Roboto" pitchFamily="34" charset="0"/>
                <a:ea typeface="Roboto" pitchFamily="34" charset="-122"/>
                <a:cs typeface="Roboto" pitchFamily="34" charset="-120"/>
              </a:rPr>
              <a:t>Să integrăm aceste cifre direct în secțiunile specifice de text din capitolele anterioare ale studiului de impact?</a:t>
            </a:r>
            <a:endParaRPr lang="en-US" sz="650" dirty="0"/>
          </a:p>
          <a:p>
            <a:pPr marL="132080" indent="-132080" algn="l">
              <a:lnSpc>
                <a:spcPct val="100000"/>
              </a:lnSpc>
              <a:buSzPct val="100000"/>
              <a:buChar char="•"/>
            </a:pPr>
            <a:r>
              <a:rPr lang="en-US" sz="650" dirty="0">
                <a:solidFill>
                  <a:srgbClr val="E5E0DF"/>
                </a:solidFill>
                <a:latin typeface="Roboto" pitchFamily="34" charset="0"/>
                <a:ea typeface="Roboto" pitchFamily="34" charset="-122"/>
                <a:cs typeface="Roboto" pitchFamily="34" charset="-120"/>
              </a:rPr>
              <a:t>Să pregătim o secțiune de „Lecții Învățate și Recomandări" pentru sustenabilitatea proiectului după încheierea finanțării?</a:t>
            </a:r>
            <a:endParaRPr lang="en-US" sz="650" dirty="0"/>
          </a:p>
          <a:p>
            <a:pPr marL="132080" indent="-132080" algn="l">
              <a:lnSpc>
                <a:spcPct val="100000"/>
              </a:lnSpc>
              <a:buSzPct val="100000"/>
              <a:buChar char="•"/>
            </a:pPr>
            <a:r>
              <a:rPr lang="en-US" sz="650" dirty="0">
                <a:solidFill>
                  <a:srgbClr val="E5E0DF"/>
                </a:solidFill>
                <a:latin typeface="Roboto" pitchFamily="34" charset="0"/>
                <a:ea typeface="Roboto" pitchFamily="34" charset="-122"/>
                <a:cs typeface="Roboto" pitchFamily="34" charset="-120"/>
              </a:rPr>
              <a:t>Dorți să traducem întregul document în limba engleză pentru a fi pregătit pentru evaluarea Comisiei Europene?</a:t>
            </a:r>
            <a:endParaRPr lang="en-US" sz="650" dirty="0"/>
          </a:p>
        </p:txBody>
      </p:sp>
      <p:sp>
        <p:nvSpPr>
          <p:cNvPr id="14" name="Text 11"/>
          <p:cNvSpPr/>
          <p:nvPr/>
        </p:nvSpPr>
        <p:spPr>
          <a:xfrm>
            <a:off x="661475" y="5585520"/>
            <a:ext cx="10868745" cy="206673"/>
          </a:xfrm>
          <a:prstGeom prst="rect">
            <a:avLst/>
          </a:prstGeom>
          <a:noFill/>
          <a:ln/>
        </p:spPr>
        <p:txBody>
          <a:bodyPr wrap="none" lIns="0" tIns="0" rIns="0" bIns="0" rtlCol="0" anchor="t"/>
          <a:lstStyle/>
          <a:p>
            <a:pPr marL="0" indent="0" algn="l">
              <a:lnSpc>
                <a:spcPct val="104000"/>
              </a:lnSpc>
              <a:buNone/>
            </a:pPr>
            <a:r>
              <a:rPr lang="en-US" sz="1300" dirty="0">
                <a:solidFill>
                  <a:srgbClr val="FFFFFF"/>
                </a:solidFill>
                <a:latin typeface="Saira Medium" pitchFamily="34" charset="0"/>
                <a:ea typeface="Saira Medium" pitchFamily="34" charset="-122"/>
                <a:cs typeface="Saira Medium" pitchFamily="34" charset="-120"/>
              </a:rPr>
              <a:t>Lecții Învățate și Recomandări Strategice</a:t>
            </a:r>
            <a:endParaRPr lang="en-US" sz="1300" dirty="0"/>
          </a:p>
        </p:txBody>
      </p:sp>
      <p:sp>
        <p:nvSpPr>
          <p:cNvPr id="15" name="Text 12"/>
          <p:cNvSpPr/>
          <p:nvPr/>
        </p:nvSpPr>
        <p:spPr>
          <a:xfrm>
            <a:off x="661475" y="5808663"/>
            <a:ext cx="10868745" cy="154980"/>
          </a:xfrm>
          <a:prstGeom prst="rect">
            <a:avLst/>
          </a:prstGeom>
          <a:noFill/>
          <a:ln/>
        </p:spPr>
        <p:txBody>
          <a:bodyPr wrap="none" lIns="0" tIns="0" rIns="0" bIns="0" rtlCol="0" anchor="t"/>
          <a:lstStyle/>
          <a:p>
            <a:pPr marL="0" indent="0" algn="l">
              <a:lnSpc>
                <a:spcPct val="104000"/>
              </a:lnSpc>
              <a:buNone/>
            </a:pPr>
            <a:r>
              <a:rPr lang="en-US" sz="950" dirty="0">
                <a:solidFill>
                  <a:srgbClr val="FFFFFF"/>
                </a:solidFill>
                <a:latin typeface="Saira Medium" pitchFamily="34" charset="0"/>
                <a:ea typeface="Saira Medium" pitchFamily="34" charset="-122"/>
                <a:cs typeface="Saira Medium" pitchFamily="34" charset="-120"/>
              </a:rPr>
              <a:t>1. Lecții Învățate (Lessons Learned)</a:t>
            </a:r>
            <a:endParaRPr lang="en-US" sz="950" dirty="0"/>
          </a:p>
        </p:txBody>
      </p:sp>
      <p:sp>
        <p:nvSpPr>
          <p:cNvPr id="16" name="Text 13"/>
          <p:cNvSpPr/>
          <p:nvPr/>
        </p:nvSpPr>
        <p:spPr>
          <a:xfrm>
            <a:off x="661475" y="6025654"/>
            <a:ext cx="10868745" cy="836116"/>
          </a:xfrm>
          <a:prstGeom prst="rect">
            <a:avLst/>
          </a:prstGeom>
          <a:noFill/>
          <a:ln/>
        </p:spPr>
        <p:txBody>
          <a:bodyPr wrap="square" lIns="0" tIns="0" rIns="0" bIns="0" rtlCol="0" anchor="t">
            <a:normAutofit/>
          </a:bodyPr>
          <a:lstStyle/>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Adaptabilitatea echipamentului și a metodologiei (Kitul OER):</a:t>
            </a:r>
            <a:r>
              <a:rPr lang="en-US" sz="650" dirty="0">
                <a:solidFill>
                  <a:srgbClr val="E5E0DF"/>
                </a:solidFill>
                <a:latin typeface="Roboto" pitchFamily="34" charset="0"/>
                <a:ea typeface="Roboto" pitchFamily="34" charset="-122"/>
                <a:cs typeface="Roboto" pitchFamily="34" charset="-120"/>
              </a:rPr>
              <a:t> Inițial, absența unui kit de practică standardizat în România a reprezentat o barieră tehnică majoră. Proiectul a demonstrat că adaptarea materialelor și crearea resurselor educaționale deschise (OER) sunt esențiale pentru atragerea copiilor din medii vulnerabile. Resursele OER au eliminat frica de eșec și percepția că golful este un sport rigid.</a:t>
            </a:r>
            <a:endParaRPr lang="en-US" sz="650" dirty="0"/>
          </a:p>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Sinergia dintre pregătirea mentală și incluziune:</a:t>
            </a:r>
            <a:r>
              <a:rPr lang="en-US" sz="650" dirty="0">
                <a:solidFill>
                  <a:srgbClr val="E5E0DF"/>
                </a:solidFill>
                <a:latin typeface="Roboto" pitchFamily="34" charset="0"/>
                <a:ea typeface="Roboto" pitchFamily="34" charset="-122"/>
                <a:cs typeface="Roboto" pitchFamily="34" charset="-120"/>
              </a:rPr>
              <a:t> Stagiul de job shadowing din Olanda (Mindful Golf) a evidențiat faptul că incluziunea grupurilor vulnerabile nu ține doar de accesul fizic pe teren, ci de pregătirea psihologică. Tehnici precum centrarea atenției și reducerea anxietății sociale sunt vitale pentru integrarea copiilor defavorizați și a persoanelor cu dizabilități într-un mediu sportiv nou.</a:t>
            </a:r>
            <a:endParaRPr lang="en-US" sz="650" dirty="0"/>
          </a:p>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Importanța mentoratului transnațional:</a:t>
            </a:r>
            <a:r>
              <a:rPr lang="en-US" sz="650" dirty="0">
                <a:solidFill>
                  <a:srgbClr val="E5E0DF"/>
                </a:solidFill>
                <a:latin typeface="Roboto" pitchFamily="34" charset="0"/>
                <a:ea typeface="Roboto" pitchFamily="34" charset="-122"/>
                <a:cs typeface="Roboto" pitchFamily="34" charset="-120"/>
              </a:rPr>
              <a:t> Mobilitatea de 15 zile din Bulgaria (Golf Buddies) a arătat că antrenorii au nevoie de timp extins de interacțiune directă în medii multiculturale pentru a-și schimba cu adevărat mentalitatea de la „coaching de performanță exclusiv" la „coaching incluziv de masă".</a:t>
            </a:r>
            <a:endParaRPr lang="en-US" sz="650" dirty="0"/>
          </a:p>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Implicarea timpurie a comunității (Community Buy-in):</a:t>
            </a:r>
            <a:r>
              <a:rPr lang="en-US" sz="650" dirty="0">
                <a:solidFill>
                  <a:srgbClr val="E5E0DF"/>
                </a:solidFill>
                <a:latin typeface="Roboto" pitchFamily="34" charset="0"/>
                <a:ea typeface="Roboto" pitchFamily="34" charset="-122"/>
                <a:cs typeface="Roboto" pitchFamily="34" charset="-120"/>
              </a:rPr>
              <a:t> Succesul programului duminical gratuit a demonstrat că barierelor financiare li se adaugă adesea bariere culturale și stereotipuri. Implicarea directă a familiilor (nu doar a copiilor) consolidează sprijinul pe termen lung pentru tinerii practicanți.</a:t>
            </a:r>
            <a:endParaRPr lang="en-US" sz="650" dirty="0"/>
          </a:p>
        </p:txBody>
      </p:sp>
      <p:sp>
        <p:nvSpPr>
          <p:cNvPr id="17" name="Text 14"/>
          <p:cNvSpPr/>
          <p:nvPr/>
        </p:nvSpPr>
        <p:spPr>
          <a:xfrm>
            <a:off x="661475" y="6923782"/>
            <a:ext cx="10868745" cy="154980"/>
          </a:xfrm>
          <a:prstGeom prst="rect">
            <a:avLst/>
          </a:prstGeom>
          <a:noFill/>
          <a:ln/>
        </p:spPr>
        <p:txBody>
          <a:bodyPr wrap="none" lIns="0" tIns="0" rIns="0" bIns="0" rtlCol="0" anchor="t"/>
          <a:lstStyle/>
          <a:p>
            <a:pPr marL="0" indent="0" algn="l">
              <a:lnSpc>
                <a:spcPct val="104000"/>
              </a:lnSpc>
              <a:buNone/>
            </a:pPr>
            <a:r>
              <a:rPr lang="en-US" sz="950" dirty="0">
                <a:solidFill>
                  <a:srgbClr val="FFFFFF"/>
                </a:solidFill>
                <a:latin typeface="Saira Medium" pitchFamily="34" charset="0"/>
                <a:ea typeface="Saira Medium" pitchFamily="34" charset="-122"/>
                <a:cs typeface="Saira Medium" pitchFamily="34" charset="-120"/>
              </a:rPr>
              <a:t>2. Recomandări pentru Viitor și Sustenabilitate (Recommendations)</a:t>
            </a:r>
            <a:endParaRPr lang="en-US" sz="950" dirty="0"/>
          </a:p>
        </p:txBody>
      </p:sp>
      <p:sp>
        <p:nvSpPr>
          <p:cNvPr id="18" name="Text 15"/>
          <p:cNvSpPr/>
          <p:nvPr/>
        </p:nvSpPr>
        <p:spPr>
          <a:xfrm>
            <a:off x="661475" y="7095232"/>
            <a:ext cx="10868745" cy="129183"/>
          </a:xfrm>
          <a:prstGeom prst="rect">
            <a:avLst/>
          </a:prstGeom>
          <a:noFill/>
          <a:ln/>
        </p:spPr>
        <p:txBody>
          <a:bodyPr wrap="none" lIns="0" tIns="0" rIns="0" bIns="0" rtlCol="0" anchor="t"/>
          <a:lstStyle/>
          <a:p>
            <a:pPr marL="0" indent="0" algn="l">
              <a:lnSpc>
                <a:spcPct val="104000"/>
              </a:lnSpc>
              <a:buNone/>
            </a:pPr>
            <a:r>
              <a:rPr lang="en-US" sz="800" dirty="0">
                <a:solidFill>
                  <a:srgbClr val="FFFFFF"/>
                </a:solidFill>
                <a:latin typeface="Saira Medium" pitchFamily="34" charset="0"/>
                <a:ea typeface="Saira Medium" pitchFamily="34" charset="-122"/>
                <a:cs typeface="Saira Medium" pitchFamily="34" charset="-120"/>
              </a:rPr>
              <a:t>A. La nivelul Clubului (Instituționalizarea Rezultatelor)</a:t>
            </a:r>
            <a:endParaRPr lang="en-US" sz="800" dirty="0"/>
          </a:p>
        </p:txBody>
      </p:sp>
      <p:sp>
        <p:nvSpPr>
          <p:cNvPr id="19" name="Text 16"/>
          <p:cNvSpPr/>
          <p:nvPr/>
        </p:nvSpPr>
        <p:spPr>
          <a:xfrm>
            <a:off x="661475" y="7286427"/>
            <a:ext cx="10868745" cy="311745"/>
          </a:xfrm>
          <a:prstGeom prst="rect">
            <a:avLst/>
          </a:prstGeom>
          <a:noFill/>
          <a:ln/>
        </p:spPr>
        <p:txBody>
          <a:bodyPr wrap="square" lIns="0" tIns="0" rIns="0" bIns="0" rtlCol="0" anchor="t">
            <a:normAutofit/>
          </a:bodyPr>
          <a:lstStyle/>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Permanentizarea programelor pilot:</a:t>
            </a:r>
            <a:r>
              <a:rPr lang="en-US" sz="650" dirty="0">
                <a:solidFill>
                  <a:srgbClr val="E5E0DF"/>
                </a:solidFill>
                <a:latin typeface="Roboto" pitchFamily="34" charset="0"/>
                <a:ea typeface="Roboto" pitchFamily="34" charset="-122"/>
                <a:cs typeface="Roboto" pitchFamily="34" charset="-120"/>
              </a:rPr>
              <a:t> Se recomandă transformarea programului duminical gratuit „Stare de bine și mișcare" dintr-o inițiativă de proiect într-un program permanent al clubului, susținut prin mecanisme de finanțare hibride (taxe din segmentul comercial, sponsorizări de Responsabilitate Socială Corporativă - CSR).</a:t>
            </a:r>
            <a:endParaRPr lang="en-US" sz="650" dirty="0"/>
          </a:p>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Actualizarea continuă a Kitului OER:</a:t>
            </a:r>
            <a:r>
              <a:rPr lang="en-US" sz="650" dirty="0">
                <a:solidFill>
                  <a:srgbClr val="E5E0DF"/>
                </a:solidFill>
                <a:latin typeface="Roboto" pitchFamily="34" charset="0"/>
                <a:ea typeface="Roboto" pitchFamily="34" charset="-122"/>
                <a:cs typeface="Roboto" pitchFamily="34" charset="-120"/>
              </a:rPr>
              <a:t> Structura kitului trebuie revizuită anual pe baza feedback-ului primit de la cadrele didactice și cele 15 centre educaționale partenere, asigurându-se că rămâne aliniat la noile tendințe europene din sportul de masă.</a:t>
            </a:r>
            <a:endParaRPr lang="en-US" sz="650" dirty="0"/>
          </a:p>
        </p:txBody>
      </p:sp>
      <p:sp>
        <p:nvSpPr>
          <p:cNvPr id="20" name="Text 17"/>
          <p:cNvSpPr/>
          <p:nvPr/>
        </p:nvSpPr>
        <p:spPr>
          <a:xfrm>
            <a:off x="661475" y="7660184"/>
            <a:ext cx="10868745" cy="129183"/>
          </a:xfrm>
          <a:prstGeom prst="rect">
            <a:avLst/>
          </a:prstGeom>
          <a:noFill/>
          <a:ln/>
        </p:spPr>
        <p:txBody>
          <a:bodyPr wrap="none" lIns="0" tIns="0" rIns="0" bIns="0" rtlCol="0" anchor="t"/>
          <a:lstStyle/>
          <a:p>
            <a:pPr marL="0" indent="0" algn="l">
              <a:lnSpc>
                <a:spcPct val="104000"/>
              </a:lnSpc>
              <a:buNone/>
            </a:pPr>
            <a:r>
              <a:rPr lang="en-US" sz="800" dirty="0">
                <a:solidFill>
                  <a:srgbClr val="FFFFFF"/>
                </a:solidFill>
                <a:latin typeface="Saira Medium" pitchFamily="34" charset="0"/>
                <a:ea typeface="Saira Medium" pitchFamily="34" charset="-122"/>
                <a:cs typeface="Saira Medium" pitchFamily="34" charset="-120"/>
              </a:rPr>
              <a:t>B. La nivel local și național (Scalabilitatea Proiectului)</a:t>
            </a:r>
            <a:endParaRPr lang="en-US" sz="800" dirty="0"/>
          </a:p>
        </p:txBody>
      </p:sp>
      <p:sp>
        <p:nvSpPr>
          <p:cNvPr id="21" name="Text 18"/>
          <p:cNvSpPr/>
          <p:nvPr/>
        </p:nvSpPr>
        <p:spPr>
          <a:xfrm>
            <a:off x="661475" y="7851378"/>
            <a:ext cx="10868745" cy="311745"/>
          </a:xfrm>
          <a:prstGeom prst="rect">
            <a:avLst/>
          </a:prstGeom>
          <a:noFill/>
          <a:ln/>
        </p:spPr>
        <p:txBody>
          <a:bodyPr wrap="square" lIns="0" tIns="0" rIns="0" bIns="0" rtlCol="0" anchor="t">
            <a:normAutofit/>
          </a:bodyPr>
          <a:lstStyle/>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Parteneriate cu Federația Națională de Profil:</a:t>
            </a:r>
            <a:r>
              <a:rPr lang="en-US" sz="650" dirty="0">
                <a:solidFill>
                  <a:srgbClr val="E5E0DF"/>
                </a:solidFill>
                <a:latin typeface="Roboto" pitchFamily="34" charset="0"/>
                <a:ea typeface="Roboto" pitchFamily="34" charset="-122"/>
                <a:cs typeface="Roboto" pitchFamily="34" charset="-120"/>
              </a:rPr>
              <a:t> Se recomandă prezentarea acestui studiu de impact și a Kitului OER către Federația Română de Golf, în vederea replicării modelului de incluziune la nivelul altor cluburi din țară. Proiectul poate servi ca un „Blue Print" (model de baze) pentru o strategie națională de golf incluziv.</a:t>
            </a:r>
            <a:endParaRPr lang="en-US" sz="650" dirty="0"/>
          </a:p>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Extinderea rețelei de ONG-uri:</a:t>
            </a:r>
            <a:r>
              <a:rPr lang="en-US" sz="650" dirty="0">
                <a:solidFill>
                  <a:srgbClr val="E5E0DF"/>
                </a:solidFill>
                <a:latin typeface="Roboto" pitchFamily="34" charset="0"/>
                <a:ea typeface="Roboto" pitchFamily="34" charset="-122"/>
                <a:cs typeface="Roboto" pitchFamily="34" charset="-120"/>
              </a:rPr>
              <a:t> Intensificarea colaborării cu organizațiile non-profit care sprijină minoritățile etnice sau persoanele cu dizabilități, pentru a asigura un flux constant de noi beneficiari pe terenul de golf.</a:t>
            </a:r>
            <a:endParaRPr lang="en-US" sz="650" dirty="0"/>
          </a:p>
        </p:txBody>
      </p:sp>
      <p:sp>
        <p:nvSpPr>
          <p:cNvPr id="22" name="Text 19"/>
          <p:cNvSpPr/>
          <p:nvPr/>
        </p:nvSpPr>
        <p:spPr>
          <a:xfrm>
            <a:off x="661475" y="8225135"/>
            <a:ext cx="10868745" cy="129183"/>
          </a:xfrm>
          <a:prstGeom prst="rect">
            <a:avLst/>
          </a:prstGeom>
          <a:noFill/>
          <a:ln/>
        </p:spPr>
        <p:txBody>
          <a:bodyPr wrap="none" lIns="0" tIns="0" rIns="0" bIns="0" rtlCol="0" anchor="t"/>
          <a:lstStyle/>
          <a:p>
            <a:pPr marL="0" indent="0" algn="l">
              <a:lnSpc>
                <a:spcPct val="104000"/>
              </a:lnSpc>
              <a:buNone/>
            </a:pPr>
            <a:r>
              <a:rPr lang="en-US" sz="800" dirty="0">
                <a:solidFill>
                  <a:srgbClr val="FFFFFF"/>
                </a:solidFill>
                <a:latin typeface="Saira Medium" pitchFamily="34" charset="0"/>
                <a:ea typeface="Saira Medium" pitchFamily="34" charset="-122"/>
                <a:cs typeface="Saira Medium" pitchFamily="34" charset="-120"/>
              </a:rPr>
              <a:t>C. În contextul Programului Erasmus+ (Strategia de Internaționalizare)</a:t>
            </a:r>
            <a:endParaRPr lang="en-US" sz="800" dirty="0"/>
          </a:p>
        </p:txBody>
      </p:sp>
      <p:sp>
        <p:nvSpPr>
          <p:cNvPr id="23" name="Text 20"/>
          <p:cNvSpPr/>
          <p:nvPr/>
        </p:nvSpPr>
        <p:spPr>
          <a:xfrm>
            <a:off x="661475" y="8416330"/>
            <a:ext cx="10868745" cy="311745"/>
          </a:xfrm>
          <a:prstGeom prst="rect">
            <a:avLst/>
          </a:prstGeom>
          <a:noFill/>
          <a:ln/>
        </p:spPr>
        <p:txBody>
          <a:bodyPr wrap="square" lIns="0" tIns="0" rIns="0" bIns="0" rtlCol="0" anchor="t">
            <a:normAutofit/>
          </a:bodyPr>
          <a:lstStyle/>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Tranziția către Parteneriate de Cooperare (KA210-SPO / KA220-SPO):</a:t>
            </a:r>
            <a:r>
              <a:rPr lang="en-US" sz="650" dirty="0">
                <a:solidFill>
                  <a:srgbClr val="E5E0DF"/>
                </a:solidFill>
                <a:latin typeface="Roboto" pitchFamily="34" charset="0"/>
                <a:ea typeface="Roboto" pitchFamily="34" charset="-122"/>
                <a:cs typeface="Roboto" pitchFamily="34" charset="-120"/>
              </a:rPr>
              <a:t> Capitalizând succesul rețelei europene create cu partenerii din Olanda și Bulgaria, clubul trebuie să facă pasul de la mobilități de personal (KA1) la proiecte de cooperare pe scară largă (KA2). Acest lucru va permite atragerea de fonduri pentru infrastructură sportivă itinerantă (kituri mobile de golf pentru școli).</a:t>
            </a:r>
            <a:endParaRPr lang="en-US" sz="650" dirty="0"/>
          </a:p>
          <a:p>
            <a:pPr marL="132080" indent="-132080" algn="l">
              <a:lnSpc>
                <a:spcPct val="100000"/>
              </a:lnSpc>
              <a:buSzPct val="100000"/>
              <a:buChar char="•"/>
            </a:pPr>
            <a:r>
              <a:rPr lang="en-US" sz="650" b="1" dirty="0">
                <a:solidFill>
                  <a:srgbClr val="E5E0DF"/>
                </a:solidFill>
                <a:latin typeface="Roboto Bold" pitchFamily="34" charset="0"/>
                <a:ea typeface="Roboto Bold" pitchFamily="34" charset="-122"/>
                <a:cs typeface="Roboto Bold" pitchFamily="34" charset="-120"/>
              </a:rPr>
              <a:t>Promovarea continuă pe platforma E+PRP:</a:t>
            </a:r>
            <a:r>
              <a:rPr lang="en-US" sz="650" dirty="0">
                <a:solidFill>
                  <a:srgbClr val="E5E0DF"/>
                </a:solidFill>
                <a:latin typeface="Roboto" pitchFamily="34" charset="0"/>
                <a:ea typeface="Roboto" pitchFamily="34" charset="-122"/>
                <a:cs typeface="Roboto" pitchFamily="34" charset="-120"/>
              </a:rPr>
              <a:t> Utilizarea rezultatelor validate de evaluatori pe platforma Comisiei pentru a atrage noi parteneri europeni din țări cu tradiție în golful incluziv (ex. țările nordice sau Marea Britanie).</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2063</Words>
  <Application>Microsoft Office PowerPoint</Application>
  <PresentationFormat>Widescreen</PresentationFormat>
  <Paragraphs>105</Paragraphs>
  <Slides>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Roboto Bold</vt:lpstr>
      <vt:lpstr>Imprint MT Shadow</vt:lpstr>
      <vt:lpstr>Saira Medium</vt:lpstr>
      <vt:lpstr>Arial</vt:lpstr>
      <vt:lpstr>Roboto</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ANISOARA AYDIN</cp:lastModifiedBy>
  <cp:revision>3</cp:revision>
  <dcterms:created xsi:type="dcterms:W3CDTF">2026-09-27T13:01:10Z</dcterms:created>
  <dcterms:modified xsi:type="dcterms:W3CDTF">2026-09-27T13:29:40Z</dcterms:modified>
</cp:coreProperties>
</file>