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12192000"/>
  <p:embeddedFontLst>
    <p:embeddedFont>
      <p:font typeface="Bricolage Grotesque SemiBold" panose="020B0604020202020204" charset="0"/>
      <p:regular r:id="rId17"/>
    </p:embeddedFont>
    <p:embeddedFont>
      <p:font typeface="Imprint MT Shadow" panose="04020605060303030202" pitchFamily="82" charset="0"/>
      <p:regular r:id="rId18"/>
    </p:embeddedFont>
    <p:embeddedFont>
      <p:font typeface="Inter" panose="020B0604020202020204" charset="0"/>
      <p:regular r:id="rId19"/>
    </p:embeddedFont>
    <p:embeddedFont>
      <p:font typeface="Inter Bold" panose="020B0604020202020204" charset="0"/>
      <p:regular r:id="rId2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5787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632997"/>
            <a:ext cx="6098458" cy="3400996"/>
          </a:xfrm>
          <a:prstGeom prst="rect">
            <a:avLst/>
          </a:prstGeom>
          <a:noFill/>
        </p:spPr>
        <p:txBody>
          <a:bodyPr wrap="square">
            <a:spAutoFit/>
          </a:bodyPr>
          <a:lstStyle/>
          <a:p>
            <a:pPr marL="0" indent="0" algn="ctr">
              <a:lnSpc>
                <a:spcPts val="5300"/>
              </a:lnSpc>
              <a:buNone/>
            </a:pPr>
            <a:r>
              <a:rPr lang="en-US" sz="2400" b="1" dirty="0">
                <a:solidFill>
                  <a:schemeClr val="tx2"/>
                </a:solidFill>
                <a:latin typeface="Imprint MT Shadow" panose="04020605060303030202" pitchFamily="82" charset="0"/>
              </a:rPr>
              <a:t>Sport </a:t>
            </a:r>
            <a:r>
              <a:rPr lang="en-US" sz="2400" b="1" dirty="0" err="1">
                <a:solidFill>
                  <a:schemeClr val="tx2"/>
                </a:solidFill>
                <a:latin typeface="Imprint MT Shadow" panose="04020605060303030202" pitchFamily="82" charset="0"/>
              </a:rPr>
              <a:t>și</a:t>
            </a:r>
            <a:r>
              <a:rPr lang="en-US" sz="2400" b="1" dirty="0">
                <a:solidFill>
                  <a:schemeClr val="tx2"/>
                </a:solidFill>
                <a:latin typeface="Imprint MT Shadow" panose="04020605060303030202" pitchFamily="82" charset="0"/>
              </a:rPr>
              <a:t> wellbeing</a:t>
            </a:r>
          </a:p>
          <a:p>
            <a:pPr marL="0" indent="0" algn="ctr">
              <a:lnSpc>
                <a:spcPts val="5300"/>
              </a:lnSpc>
              <a:buNone/>
            </a:pPr>
            <a:r>
              <a:rPr lang="en-US" sz="2400" b="1" dirty="0" err="1">
                <a:solidFill>
                  <a:schemeClr val="tx2"/>
                </a:solidFill>
                <a:latin typeface="Imprint MT Shadow" panose="04020605060303030202" pitchFamily="82" charset="0"/>
              </a:rPr>
              <a:t>incluziune</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socială</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printr</a:t>
            </a:r>
            <a:r>
              <a:rPr lang="en-US" sz="2400" b="1" dirty="0">
                <a:solidFill>
                  <a:schemeClr val="tx2"/>
                </a:solidFill>
                <a:latin typeface="Imprint MT Shadow" panose="04020605060303030202" pitchFamily="82" charset="0"/>
              </a:rPr>
              <a:t>-un sport </a:t>
            </a:r>
            <a:r>
              <a:rPr lang="en-US" sz="2400" b="1" dirty="0" err="1">
                <a:solidFill>
                  <a:schemeClr val="tx2"/>
                </a:solidFill>
                <a:latin typeface="Imprint MT Shadow" panose="04020605060303030202" pitchFamily="82" charset="0"/>
              </a:rPr>
              <a:t>nobil</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golful</a:t>
            </a:r>
            <a:endParaRPr lang="en-US" sz="2400" b="1" dirty="0">
              <a:solidFill>
                <a:schemeClr val="tx2"/>
              </a:solidFill>
              <a:latin typeface="Imprint MT Shadow" panose="04020605060303030202" pitchFamily="82" charset="0"/>
            </a:endParaRPr>
          </a:p>
          <a:p>
            <a:pPr marL="0" indent="0" algn="ctr">
              <a:lnSpc>
                <a:spcPts val="5300"/>
              </a:lnSpc>
              <a:buNone/>
            </a:pPr>
            <a:r>
              <a:rPr lang="en-US" sz="2400" b="1" dirty="0">
                <a:solidFill>
                  <a:schemeClr val="tx2"/>
                </a:solidFill>
                <a:latin typeface="Imprint MT Shadow" panose="04020605060303030202" pitchFamily="82" charset="0"/>
              </a:rPr>
              <a:t>Nr. de ref. </a:t>
            </a:r>
          </a:p>
          <a:p>
            <a:pPr marL="0" indent="0" algn="ctr">
              <a:lnSpc>
                <a:spcPts val="5300"/>
              </a:lnSpc>
              <a:buNone/>
            </a:pPr>
            <a:r>
              <a:rPr lang="en-US" sz="2400" b="1" dirty="0">
                <a:solidFill>
                  <a:schemeClr val="tx2"/>
                </a:solidFill>
                <a:latin typeface="Imprint MT Shadow" panose="04020605060303030202" pitchFamily="82" charset="0"/>
              </a:rPr>
              <a:t>2024-2-RO01-KA182-SPO-000272991</a:t>
            </a:r>
            <a:endParaRPr lang="en-US" sz="2800" b="1" dirty="0">
              <a:solidFill>
                <a:schemeClr val="tx2"/>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accent2"/>
                </a:solidFill>
              </a:rPr>
              <a:t>DISCLAIMER</a:t>
            </a:r>
          </a:p>
          <a:p>
            <a:endParaRPr lang="ro-RO" sz="1200" dirty="0">
              <a:solidFill>
                <a:schemeClr val="accent2"/>
              </a:solidFill>
            </a:endParaRPr>
          </a:p>
          <a:p>
            <a:r>
              <a:rPr lang="ro-RO" sz="1200" dirty="0">
                <a:solidFill>
                  <a:schemeClr val="accent2"/>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A59841B2-5597-63C1-D939-129668E2DA2C}"/>
              </a:ext>
            </a:extLst>
          </p:cNvPr>
          <p:cNvPicPr>
            <a:picLocks noChangeAspect="1"/>
          </p:cNvPicPr>
          <p:nvPr/>
        </p:nvPicPr>
        <p:blipFill>
          <a:blip r:embed="rId6"/>
          <a:stretch>
            <a:fillRect/>
          </a:stretch>
        </p:blipFill>
        <p:spPr>
          <a:xfrm>
            <a:off x="11070237" y="1721972"/>
            <a:ext cx="932769" cy="1707028"/>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61475" y="1914227"/>
            <a:ext cx="6296860" cy="1550194"/>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Tehnici Inovatoare pentru Stimularea Gândirii Creative în Planificarea Sportivă</a:t>
            </a:r>
            <a:endParaRPr lang="en-US" sz="3250" dirty="0"/>
          </a:p>
        </p:txBody>
      </p:sp>
      <p:sp>
        <p:nvSpPr>
          <p:cNvPr id="4" name="Text 1"/>
          <p:cNvSpPr/>
          <p:nvPr/>
        </p:nvSpPr>
        <p:spPr>
          <a:xfrm>
            <a:off x="661475" y="3712468"/>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Trei metode revoluționare concepute special pentru antrenori și jucători de golf care doresc să depășească limitele antrenamentului convențional — combinând gândirea laterală, gamification și neuroștiința ritmului.</a:t>
            </a:r>
            <a:endParaRPr lang="en-US" sz="1300" dirty="0"/>
          </a:p>
        </p:txBody>
      </p:sp>
      <p:sp>
        <p:nvSpPr>
          <p:cNvPr id="5" name="Shape 2"/>
          <p:cNvSpPr/>
          <p:nvPr/>
        </p:nvSpPr>
        <p:spPr>
          <a:xfrm>
            <a:off x="661475" y="4692352"/>
            <a:ext cx="2278502" cy="251420"/>
          </a:xfrm>
          <a:prstGeom prst="roundRect">
            <a:avLst>
              <a:gd name="adj" fmla="val 22103"/>
            </a:avLst>
          </a:prstGeom>
          <a:solidFill>
            <a:srgbClr val="F8ECD3"/>
          </a:solidFill>
          <a:ln/>
        </p:spPr>
      </p:sp>
      <p:sp>
        <p:nvSpPr>
          <p:cNvPr id="6" name="Text 3"/>
          <p:cNvSpPr/>
          <p:nvPr/>
        </p:nvSpPr>
        <p:spPr>
          <a:xfrm>
            <a:off x="760691" y="4741962"/>
            <a:ext cx="2689654" cy="152202"/>
          </a:xfrm>
          <a:prstGeom prst="rect">
            <a:avLst/>
          </a:prstGeom>
          <a:noFill/>
          <a:ln/>
        </p:spPr>
        <p:txBody>
          <a:bodyPr wrap="none" lIns="0" tIns="0" rIns="0" bIns="0" rtlCol="0" anchor="t"/>
          <a:lstStyle/>
          <a:p>
            <a:pPr marL="0" indent="0" algn="l">
              <a:lnSpc>
                <a:spcPct val="96000"/>
              </a:lnSpc>
              <a:buNone/>
            </a:pPr>
            <a:r>
              <a:rPr lang="en-US" sz="1000" dirty="0">
                <a:solidFill>
                  <a:srgbClr val="2C2926"/>
                </a:solidFill>
                <a:latin typeface="Inter" pitchFamily="34" charset="0"/>
                <a:ea typeface="Inter" pitchFamily="34" charset="-122"/>
                <a:cs typeface="Inter" pitchFamily="34" charset="-120"/>
              </a:rPr>
              <a:t>GOLF · CREATIVITATE · INOVAȚIE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463153"/>
            <a:ext cx="10868745" cy="246261"/>
          </a:xfrm>
          <a:prstGeom prst="rect">
            <a:avLst/>
          </a:prstGeom>
          <a:noFill/>
          <a:ln/>
        </p:spPr>
        <p:txBody>
          <a:bodyPr wrap="none" lIns="0" tIns="0" rIns="0" bIns="0" rtlCol="0" anchor="t"/>
          <a:lstStyle/>
          <a:p>
            <a:pPr marL="0" indent="0" algn="l">
              <a:lnSpc>
                <a:spcPct val="104000"/>
              </a:lnSpc>
              <a:buNone/>
            </a:pPr>
            <a:r>
              <a:rPr lang="en-US" sz="1550" dirty="0">
                <a:solidFill>
                  <a:srgbClr val="2C2926"/>
                </a:solidFill>
                <a:latin typeface="Bricolage Grotesque SemiBold" pitchFamily="34" charset="0"/>
                <a:ea typeface="Bricolage Grotesque SemiBold" pitchFamily="34" charset="-122"/>
                <a:cs typeface="Bricolage Grotesque SemiBold" pitchFamily="34" charset="-120"/>
              </a:rPr>
              <a:t>Prezentare generală</a:t>
            </a:r>
            <a:endParaRPr lang="en-US" sz="1550" dirty="0"/>
          </a:p>
        </p:txBody>
      </p:sp>
      <p:sp>
        <p:nvSpPr>
          <p:cNvPr id="3" name="Text 1"/>
          <p:cNvSpPr/>
          <p:nvPr/>
        </p:nvSpPr>
        <p:spPr>
          <a:xfrm>
            <a:off x="661475" y="769441"/>
            <a:ext cx="10868745" cy="985242"/>
          </a:xfrm>
          <a:prstGeom prst="rect">
            <a:avLst/>
          </a:prstGeom>
          <a:noFill/>
          <a:ln/>
        </p:spPr>
        <p:txBody>
          <a:bodyPr wrap="square" lIns="0" tIns="0" rIns="0" bIns="0" rtlCol="0" anchor="t">
            <a:normAutofit/>
          </a:bodyPr>
          <a:lstStyle/>
          <a:p>
            <a:pPr marL="0" indent="0" algn="l">
              <a:lnSpc>
                <a:spcPct val="104000"/>
              </a:lnSpc>
              <a:buNone/>
            </a:pPr>
            <a:r>
              <a:rPr lang="en-US" sz="3100" dirty="0">
                <a:solidFill>
                  <a:srgbClr val="2C2926"/>
                </a:solidFill>
                <a:latin typeface="Bricolage Grotesque SemiBold" pitchFamily="34" charset="0"/>
                <a:ea typeface="Bricolage Grotesque SemiBold" pitchFamily="34" charset="-122"/>
                <a:cs typeface="Bricolage Grotesque SemiBold" pitchFamily="34" charset="-120"/>
              </a:rPr>
              <a:t>De ce avem nevoie de gândire creativă în planificarea sportivă?</a:t>
            </a:r>
            <a:endParaRPr lang="en-US" sz="3100" dirty="0"/>
          </a:p>
        </p:txBody>
      </p:sp>
      <p:sp>
        <p:nvSpPr>
          <p:cNvPr id="4" name="Text 2"/>
          <p:cNvSpPr/>
          <p:nvPr/>
        </p:nvSpPr>
        <p:spPr>
          <a:xfrm>
            <a:off x="661475" y="2115145"/>
            <a:ext cx="5804747" cy="2105223"/>
          </a:xfrm>
          <a:prstGeom prst="rect">
            <a:avLst/>
          </a:prstGeom>
          <a:noFill/>
          <a:ln/>
        </p:spPr>
        <p:txBody>
          <a:bodyPr wrap="square" lIns="0" tIns="0" rIns="0" bIns="0" rtlCol="0" anchor="t">
            <a:normAutofit/>
          </a:bodyPr>
          <a:lstStyle/>
          <a:p>
            <a:pPr marL="0" indent="0" algn="l">
              <a:lnSpc>
                <a:spcPct val="130000"/>
              </a:lnSpc>
              <a:spcAft>
                <a:spcPts val="1050"/>
              </a:spcAft>
              <a:buNone/>
            </a:pPr>
            <a:r>
              <a:rPr lang="en-US" sz="1200" dirty="0">
                <a:solidFill>
                  <a:srgbClr val="2C2926"/>
                </a:solidFill>
                <a:latin typeface="Inter" pitchFamily="34" charset="0"/>
                <a:ea typeface="Inter" pitchFamily="34" charset="-122"/>
                <a:cs typeface="Inter" pitchFamily="34" charset="-120"/>
              </a:rPr>
              <a:t>Antrenamentul tradițional urmează adesea tipare liniare și repetitive care, deși eficiente pe termen scurt, pot limita adaptabilitatea jucătorului în situații neprevăzute. Creativitatea în planificarea sportivă nu înseamnă haos — înseamnă </a:t>
            </a:r>
            <a:r>
              <a:rPr lang="en-US" sz="1200" b="1" dirty="0">
                <a:solidFill>
                  <a:srgbClr val="2C2926"/>
                </a:solidFill>
                <a:latin typeface="Inter Bold" pitchFamily="34" charset="0"/>
                <a:ea typeface="Inter Bold" pitchFamily="34" charset="-122"/>
                <a:cs typeface="Inter Bold" pitchFamily="34" charset="-120"/>
              </a:rPr>
              <a:t>flexibilitate structurată</a:t>
            </a:r>
            <a:r>
              <a:rPr lang="en-US" sz="1200" dirty="0">
                <a:solidFill>
                  <a:srgbClr val="2C2926"/>
                </a:solidFill>
                <a:latin typeface="Inter" pitchFamily="34" charset="0"/>
                <a:ea typeface="Inter" pitchFamily="34" charset="-122"/>
                <a:cs typeface="Inter" pitchFamily="34" charset="-120"/>
              </a:rPr>
              <a:t>.</a:t>
            </a:r>
            <a:endParaRPr lang="en-US" sz="1200" dirty="0"/>
          </a:p>
          <a:p>
            <a:pPr marL="0" indent="0" algn="l">
              <a:lnSpc>
                <a:spcPct val="130000"/>
              </a:lnSpc>
              <a:buNone/>
            </a:pPr>
            <a:r>
              <a:rPr lang="en-US" sz="1200" dirty="0">
                <a:solidFill>
                  <a:srgbClr val="2C2926"/>
                </a:solidFill>
                <a:latin typeface="Inter" pitchFamily="34" charset="0"/>
                <a:ea typeface="Inter" pitchFamily="34" charset="-122"/>
                <a:cs typeface="Inter" pitchFamily="34" charset="-120"/>
              </a:rPr>
              <a:t>Cele trei tehnici prezentate în această sesiune atacă problema din unghiuri diferite: inversarea perspectivei, introducerea imprevizibilului și sincronizarea neuro-kinestezică. Împreună, ele construiesc un sportiv mai adaptabil, mai conștient și mai puțin dependent de pattern-uri rigide.</a:t>
            </a:r>
            <a:endParaRPr lang="en-US" sz="1200" dirty="0"/>
          </a:p>
        </p:txBody>
      </p:sp>
      <p:sp>
        <p:nvSpPr>
          <p:cNvPr id="5" name="Shape 3"/>
          <p:cNvSpPr/>
          <p:nvPr/>
        </p:nvSpPr>
        <p:spPr>
          <a:xfrm>
            <a:off x="6743631" y="1980009"/>
            <a:ext cx="4906344" cy="4414738"/>
          </a:xfrm>
          <a:prstGeom prst="roundRect">
            <a:avLst>
              <a:gd name="adj" fmla="val 2571"/>
            </a:avLst>
          </a:prstGeom>
          <a:solidFill>
            <a:srgbClr val="E7BF6A">
              <a:alpha val="95000"/>
            </a:srgbClr>
          </a:solidFill>
          <a:ln/>
        </p:spPr>
      </p:sp>
      <p:sp>
        <p:nvSpPr>
          <p:cNvPr id="6" name="Text 4"/>
          <p:cNvSpPr/>
          <p:nvPr/>
        </p:nvSpPr>
        <p:spPr>
          <a:xfrm>
            <a:off x="6901186" y="2130227"/>
            <a:ext cx="4591233" cy="246261"/>
          </a:xfrm>
          <a:prstGeom prst="rect">
            <a:avLst/>
          </a:prstGeom>
          <a:noFill/>
          <a:ln/>
        </p:spPr>
        <p:txBody>
          <a:bodyPr wrap="none" lIns="0" tIns="0" rIns="0" bIns="0" rtlCol="0" anchor="t"/>
          <a:lstStyle/>
          <a:p>
            <a:pPr marL="0" indent="0" algn="l">
              <a:lnSpc>
                <a:spcPct val="104000"/>
              </a:lnSpc>
              <a:buNone/>
            </a:pPr>
            <a:r>
              <a:rPr lang="en-US" sz="1550" dirty="0">
                <a:solidFill>
                  <a:srgbClr val="2C2926"/>
                </a:solidFill>
                <a:latin typeface="Bricolage Grotesque SemiBold" pitchFamily="34" charset="0"/>
                <a:ea typeface="Bricolage Grotesque SemiBold" pitchFamily="34" charset="-122"/>
                <a:cs typeface="Bricolage Grotesque SemiBold" pitchFamily="34" charset="-120"/>
              </a:rPr>
              <a:t>Cele 3 tehnici</a:t>
            </a:r>
            <a:endParaRPr lang="en-US" sz="1550" dirty="0"/>
          </a:p>
        </p:txBody>
      </p:sp>
      <p:sp>
        <p:nvSpPr>
          <p:cNvPr id="7" name="Text 5"/>
          <p:cNvSpPr/>
          <p:nvPr/>
        </p:nvSpPr>
        <p:spPr>
          <a:xfrm>
            <a:off x="6901186" y="2545457"/>
            <a:ext cx="315210" cy="197048"/>
          </a:xfrm>
          <a:prstGeom prst="rect">
            <a:avLst/>
          </a:prstGeom>
          <a:noFill/>
          <a:ln/>
        </p:spPr>
        <p:txBody>
          <a:bodyPr wrap="none" lIns="0" tIns="0" rIns="0" bIns="0" rtlCol="0" anchor="ctr"/>
          <a:lstStyle/>
          <a:p>
            <a:pPr marL="0" indent="0" algn="l">
              <a:lnSpc>
                <a:spcPct val="100000"/>
              </a:lnSpc>
              <a:buNone/>
            </a:pPr>
            <a:r>
              <a:rPr lang="en-US" sz="1200" dirty="0">
                <a:solidFill>
                  <a:srgbClr val="2C2926"/>
                </a:solidFill>
                <a:latin typeface="Bricolage Grotesque Light" pitchFamily="34" charset="0"/>
                <a:ea typeface="Bricolage Grotesque Light" pitchFamily="34" charset="-122"/>
                <a:cs typeface="Bricolage Grotesque Light" pitchFamily="34" charset="-120"/>
              </a:rPr>
              <a:t>01</a:t>
            </a:r>
            <a:endParaRPr lang="en-US" sz="1200" dirty="0"/>
          </a:p>
        </p:txBody>
      </p:sp>
      <p:sp>
        <p:nvSpPr>
          <p:cNvPr id="8" name="Shape 6"/>
          <p:cNvSpPr/>
          <p:nvPr/>
        </p:nvSpPr>
        <p:spPr>
          <a:xfrm>
            <a:off x="6901186" y="2794298"/>
            <a:ext cx="4591233" cy="19050"/>
          </a:xfrm>
          <a:prstGeom prst="rect">
            <a:avLst/>
          </a:prstGeom>
          <a:solidFill>
            <a:srgbClr val="DA9B49"/>
          </a:solidFill>
          <a:ln/>
        </p:spPr>
      </p:sp>
      <p:sp>
        <p:nvSpPr>
          <p:cNvPr id="9" name="Text 7"/>
          <p:cNvSpPr/>
          <p:nvPr/>
        </p:nvSpPr>
        <p:spPr>
          <a:xfrm>
            <a:off x="6901186" y="2911177"/>
            <a:ext cx="4591233" cy="246261"/>
          </a:xfrm>
          <a:prstGeom prst="rect">
            <a:avLst/>
          </a:prstGeom>
          <a:noFill/>
          <a:ln/>
        </p:spPr>
        <p:txBody>
          <a:bodyPr wrap="none" lIns="0" tIns="0" rIns="0" bIns="0" rtlCol="0" anchor="t"/>
          <a:lstStyle/>
          <a:p>
            <a:pPr marL="0" indent="0" algn="l">
              <a:lnSpc>
                <a:spcPct val="104000"/>
              </a:lnSpc>
              <a:buNone/>
            </a:pPr>
            <a:r>
              <a:rPr lang="en-US" sz="1550" dirty="0">
                <a:solidFill>
                  <a:srgbClr val="2C2926"/>
                </a:solidFill>
                <a:latin typeface="Bricolage Grotesque SemiBold" pitchFamily="34" charset="0"/>
                <a:ea typeface="Bricolage Grotesque SemiBold" pitchFamily="34" charset="-122"/>
                <a:cs typeface="Bricolage Grotesque SemiBold" pitchFamily="34" charset="-120"/>
              </a:rPr>
              <a:t>Reverse Fairway Mapping</a:t>
            </a:r>
            <a:endParaRPr lang="en-US" sz="1550" dirty="0"/>
          </a:p>
        </p:txBody>
      </p:sp>
      <p:sp>
        <p:nvSpPr>
          <p:cNvPr id="10" name="Text 8"/>
          <p:cNvSpPr/>
          <p:nvPr/>
        </p:nvSpPr>
        <p:spPr>
          <a:xfrm>
            <a:off x="6901186" y="3307655"/>
            <a:ext cx="4591233" cy="246261"/>
          </a:xfrm>
          <a:prstGeom prst="rect">
            <a:avLst/>
          </a:prstGeom>
          <a:noFill/>
          <a:ln/>
        </p:spPr>
        <p:txBody>
          <a:bodyPr wrap="none" lIns="0" tIns="0" rIns="0" bIns="0" rtlCol="0" anchor="t"/>
          <a:lstStyle/>
          <a:p>
            <a:pPr marL="0" indent="0" algn="l">
              <a:lnSpc>
                <a:spcPct val="130000"/>
              </a:lnSpc>
              <a:buNone/>
            </a:pPr>
            <a:r>
              <a:rPr lang="en-US" sz="1200" dirty="0">
                <a:solidFill>
                  <a:srgbClr val="2C2926"/>
                </a:solidFill>
                <a:latin typeface="Inter" pitchFamily="34" charset="0"/>
                <a:ea typeface="Inter" pitchFamily="34" charset="-122"/>
                <a:cs typeface="Inter" pitchFamily="34" charset="-120"/>
              </a:rPr>
              <a:t>Gândire laterală inversată</a:t>
            </a:r>
            <a:endParaRPr lang="en-US" sz="1200" dirty="0"/>
          </a:p>
        </p:txBody>
      </p:sp>
      <p:sp>
        <p:nvSpPr>
          <p:cNvPr id="11" name="Text 9"/>
          <p:cNvSpPr/>
          <p:nvPr/>
        </p:nvSpPr>
        <p:spPr>
          <a:xfrm>
            <a:off x="6901186" y="3822303"/>
            <a:ext cx="315210" cy="197048"/>
          </a:xfrm>
          <a:prstGeom prst="rect">
            <a:avLst/>
          </a:prstGeom>
          <a:noFill/>
          <a:ln/>
        </p:spPr>
        <p:txBody>
          <a:bodyPr wrap="none" lIns="0" tIns="0" rIns="0" bIns="0" rtlCol="0" anchor="ctr"/>
          <a:lstStyle/>
          <a:p>
            <a:pPr marL="0" indent="0" algn="l">
              <a:lnSpc>
                <a:spcPct val="100000"/>
              </a:lnSpc>
              <a:buNone/>
            </a:pPr>
            <a:r>
              <a:rPr lang="en-US" sz="1200" dirty="0">
                <a:solidFill>
                  <a:srgbClr val="2C2926"/>
                </a:solidFill>
                <a:latin typeface="Bricolage Grotesque Light" pitchFamily="34" charset="0"/>
                <a:ea typeface="Bricolage Grotesque Light" pitchFamily="34" charset="-122"/>
                <a:cs typeface="Bricolage Grotesque Light" pitchFamily="34" charset="-120"/>
              </a:rPr>
              <a:t>02</a:t>
            </a:r>
            <a:endParaRPr lang="en-US" sz="1200" dirty="0"/>
          </a:p>
        </p:txBody>
      </p:sp>
      <p:sp>
        <p:nvSpPr>
          <p:cNvPr id="12" name="Shape 10"/>
          <p:cNvSpPr/>
          <p:nvPr/>
        </p:nvSpPr>
        <p:spPr>
          <a:xfrm>
            <a:off x="6901186" y="4055467"/>
            <a:ext cx="4591233" cy="19050"/>
          </a:xfrm>
          <a:prstGeom prst="rect">
            <a:avLst/>
          </a:prstGeom>
          <a:solidFill>
            <a:srgbClr val="DA9B49"/>
          </a:solidFill>
          <a:ln/>
        </p:spPr>
      </p:sp>
      <p:sp>
        <p:nvSpPr>
          <p:cNvPr id="13" name="Text 11"/>
          <p:cNvSpPr/>
          <p:nvPr/>
        </p:nvSpPr>
        <p:spPr>
          <a:xfrm>
            <a:off x="6901186" y="4188023"/>
            <a:ext cx="4591233" cy="246261"/>
          </a:xfrm>
          <a:prstGeom prst="rect">
            <a:avLst/>
          </a:prstGeom>
          <a:noFill/>
          <a:ln/>
        </p:spPr>
        <p:txBody>
          <a:bodyPr wrap="none" lIns="0" tIns="0" rIns="0" bIns="0" rtlCol="0" anchor="t"/>
          <a:lstStyle/>
          <a:p>
            <a:pPr marL="0" indent="0" algn="l">
              <a:lnSpc>
                <a:spcPct val="104000"/>
              </a:lnSpc>
              <a:buNone/>
            </a:pPr>
            <a:r>
              <a:rPr lang="en-US" sz="1550" dirty="0">
                <a:solidFill>
                  <a:srgbClr val="2C2926"/>
                </a:solidFill>
                <a:latin typeface="Bricolage Grotesque SemiBold" pitchFamily="34" charset="0"/>
                <a:ea typeface="Bricolage Grotesque SemiBold" pitchFamily="34" charset="-122"/>
                <a:cs typeface="Bricolage Grotesque SemiBold" pitchFamily="34" charset="-120"/>
              </a:rPr>
              <a:t>Constraint-Induced Roulette</a:t>
            </a:r>
            <a:endParaRPr lang="en-US" sz="1550" dirty="0"/>
          </a:p>
        </p:txBody>
      </p:sp>
      <p:sp>
        <p:nvSpPr>
          <p:cNvPr id="14" name="Text 12"/>
          <p:cNvSpPr/>
          <p:nvPr/>
        </p:nvSpPr>
        <p:spPr>
          <a:xfrm>
            <a:off x="6901186" y="4584502"/>
            <a:ext cx="4591233" cy="246261"/>
          </a:xfrm>
          <a:prstGeom prst="rect">
            <a:avLst/>
          </a:prstGeom>
          <a:noFill/>
          <a:ln/>
        </p:spPr>
        <p:txBody>
          <a:bodyPr wrap="none" lIns="0" tIns="0" rIns="0" bIns="0" rtlCol="0" anchor="t"/>
          <a:lstStyle/>
          <a:p>
            <a:pPr marL="0" indent="0" algn="l">
              <a:lnSpc>
                <a:spcPct val="130000"/>
              </a:lnSpc>
              <a:buNone/>
            </a:pPr>
            <a:r>
              <a:rPr lang="en-US" sz="1200" dirty="0">
                <a:solidFill>
                  <a:srgbClr val="2C2926"/>
                </a:solidFill>
                <a:latin typeface="Inter" pitchFamily="34" charset="0"/>
                <a:ea typeface="Inter" pitchFamily="34" charset="-122"/>
                <a:cs typeface="Inter" pitchFamily="34" charset="-120"/>
              </a:rPr>
              <a:t>Gamification tactică</a:t>
            </a:r>
            <a:endParaRPr lang="en-US" sz="1200" dirty="0"/>
          </a:p>
        </p:txBody>
      </p:sp>
      <p:sp>
        <p:nvSpPr>
          <p:cNvPr id="15" name="Text 13"/>
          <p:cNvSpPr/>
          <p:nvPr/>
        </p:nvSpPr>
        <p:spPr>
          <a:xfrm>
            <a:off x="6901186" y="5099149"/>
            <a:ext cx="315210" cy="197048"/>
          </a:xfrm>
          <a:prstGeom prst="rect">
            <a:avLst/>
          </a:prstGeom>
          <a:noFill/>
          <a:ln/>
        </p:spPr>
        <p:txBody>
          <a:bodyPr wrap="none" lIns="0" tIns="0" rIns="0" bIns="0" rtlCol="0" anchor="ctr"/>
          <a:lstStyle/>
          <a:p>
            <a:pPr marL="0" indent="0" algn="l">
              <a:lnSpc>
                <a:spcPct val="100000"/>
              </a:lnSpc>
              <a:buNone/>
            </a:pPr>
            <a:r>
              <a:rPr lang="en-US" sz="1200" dirty="0">
                <a:solidFill>
                  <a:srgbClr val="2C2926"/>
                </a:solidFill>
                <a:latin typeface="Bricolage Grotesque Light" pitchFamily="34" charset="0"/>
                <a:ea typeface="Bricolage Grotesque Light" pitchFamily="34" charset="-122"/>
                <a:cs typeface="Bricolage Grotesque Light" pitchFamily="34" charset="-120"/>
              </a:rPr>
              <a:t>03</a:t>
            </a:r>
            <a:endParaRPr lang="en-US" sz="1200" dirty="0"/>
          </a:p>
        </p:txBody>
      </p:sp>
      <p:sp>
        <p:nvSpPr>
          <p:cNvPr id="16" name="Shape 14"/>
          <p:cNvSpPr/>
          <p:nvPr/>
        </p:nvSpPr>
        <p:spPr>
          <a:xfrm>
            <a:off x="6901186" y="5316538"/>
            <a:ext cx="4591233" cy="19050"/>
          </a:xfrm>
          <a:prstGeom prst="rect">
            <a:avLst/>
          </a:prstGeom>
          <a:solidFill>
            <a:srgbClr val="DA9B49"/>
          </a:solidFill>
          <a:ln/>
        </p:spPr>
      </p:sp>
      <p:sp>
        <p:nvSpPr>
          <p:cNvPr id="17" name="Text 15"/>
          <p:cNvSpPr/>
          <p:nvPr/>
        </p:nvSpPr>
        <p:spPr>
          <a:xfrm>
            <a:off x="6901186" y="5464870"/>
            <a:ext cx="4591233" cy="246261"/>
          </a:xfrm>
          <a:prstGeom prst="rect">
            <a:avLst/>
          </a:prstGeom>
          <a:noFill/>
          <a:ln/>
        </p:spPr>
        <p:txBody>
          <a:bodyPr wrap="none" lIns="0" tIns="0" rIns="0" bIns="0" rtlCol="0" anchor="t"/>
          <a:lstStyle/>
          <a:p>
            <a:pPr marL="0" indent="0" algn="l">
              <a:lnSpc>
                <a:spcPct val="104000"/>
              </a:lnSpc>
              <a:buNone/>
            </a:pPr>
            <a:r>
              <a:rPr lang="en-US" sz="1550" dirty="0">
                <a:solidFill>
                  <a:srgbClr val="2C2926"/>
                </a:solidFill>
                <a:latin typeface="Bricolage Grotesque SemiBold" pitchFamily="34" charset="0"/>
                <a:ea typeface="Bricolage Grotesque SemiBold" pitchFamily="34" charset="-122"/>
                <a:cs typeface="Bricolage Grotesque SemiBold" pitchFamily="34" charset="-120"/>
              </a:rPr>
              <a:t>Neuro-Kinesthetic Synesthesia</a:t>
            </a:r>
            <a:endParaRPr lang="en-US" sz="1550" dirty="0"/>
          </a:p>
        </p:txBody>
      </p:sp>
      <p:sp>
        <p:nvSpPr>
          <p:cNvPr id="18" name="Text 16"/>
          <p:cNvSpPr/>
          <p:nvPr/>
        </p:nvSpPr>
        <p:spPr>
          <a:xfrm>
            <a:off x="6901186" y="5861348"/>
            <a:ext cx="4591233" cy="246261"/>
          </a:xfrm>
          <a:prstGeom prst="rect">
            <a:avLst/>
          </a:prstGeom>
          <a:noFill/>
          <a:ln/>
        </p:spPr>
        <p:txBody>
          <a:bodyPr wrap="none" lIns="0" tIns="0" rIns="0" bIns="0" rtlCol="0" anchor="t"/>
          <a:lstStyle/>
          <a:p>
            <a:pPr marL="0" indent="0" algn="l">
              <a:lnSpc>
                <a:spcPct val="130000"/>
              </a:lnSpc>
              <a:buNone/>
            </a:pPr>
            <a:r>
              <a:rPr lang="en-US" sz="1200" dirty="0">
                <a:solidFill>
                  <a:srgbClr val="2C2926"/>
                </a:solidFill>
                <a:latin typeface="Inter" pitchFamily="34" charset="0"/>
                <a:ea typeface="Inter" pitchFamily="34" charset="-122"/>
                <a:cs typeface="Inter" pitchFamily="34" charset="-120"/>
              </a:rPr>
              <a:t>Ritm și stare de flux</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Shape 0"/>
          <p:cNvSpPr/>
          <p:nvPr/>
        </p:nvSpPr>
        <p:spPr>
          <a:xfrm>
            <a:off x="661475" y="2490887"/>
            <a:ext cx="873103" cy="251420"/>
          </a:xfrm>
          <a:prstGeom prst="roundRect">
            <a:avLst>
              <a:gd name="adj" fmla="val 22103"/>
            </a:avLst>
          </a:prstGeom>
          <a:solidFill>
            <a:srgbClr val="F8ECD3"/>
          </a:solidFill>
          <a:ln/>
        </p:spPr>
      </p:sp>
      <p:sp>
        <p:nvSpPr>
          <p:cNvPr id="4" name="Text 1"/>
          <p:cNvSpPr/>
          <p:nvPr/>
        </p:nvSpPr>
        <p:spPr>
          <a:xfrm>
            <a:off x="760691" y="2540496"/>
            <a:ext cx="1284255" cy="152202"/>
          </a:xfrm>
          <a:prstGeom prst="rect">
            <a:avLst/>
          </a:prstGeom>
          <a:noFill/>
          <a:ln/>
        </p:spPr>
        <p:txBody>
          <a:bodyPr wrap="none" lIns="0" tIns="0" rIns="0" bIns="0" rtlCol="0" anchor="t"/>
          <a:lstStyle/>
          <a:p>
            <a:pPr marL="0" indent="0" algn="l">
              <a:lnSpc>
                <a:spcPct val="96000"/>
              </a:lnSpc>
              <a:buNone/>
            </a:pPr>
            <a:r>
              <a:rPr lang="en-US" sz="1000" dirty="0">
                <a:solidFill>
                  <a:srgbClr val="2C2926"/>
                </a:solidFill>
                <a:latin typeface="Inter" pitchFamily="34" charset="0"/>
                <a:ea typeface="Inter" pitchFamily="34" charset="-122"/>
                <a:cs typeface="Inter" pitchFamily="34" charset="-120"/>
              </a:rPr>
              <a:t>TEHNICA 1</a:t>
            </a:r>
            <a:endParaRPr lang="en-US" sz="1000" dirty="0"/>
          </a:p>
        </p:txBody>
      </p:sp>
      <p:sp>
        <p:nvSpPr>
          <p:cNvPr id="5" name="Text 2"/>
          <p:cNvSpPr/>
          <p:nvPr/>
        </p:nvSpPr>
        <p:spPr>
          <a:xfrm>
            <a:off x="661475" y="2808387"/>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Reverse Fairway Mapping</a:t>
            </a:r>
            <a:endParaRPr lang="en-US" sz="3250" dirty="0"/>
          </a:p>
        </p:txBody>
      </p:sp>
      <p:sp>
        <p:nvSpPr>
          <p:cNvPr id="6" name="Text 3"/>
          <p:cNvSpPr/>
          <p:nvPr/>
        </p:nvSpPr>
        <p:spPr>
          <a:xfrm>
            <a:off x="661475" y="3573165"/>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2C2926"/>
                </a:solidFill>
                <a:latin typeface="Inter" pitchFamily="34" charset="0"/>
                <a:ea typeface="Inter" pitchFamily="34" charset="-122"/>
                <a:cs typeface="Inter" pitchFamily="34" charset="-120"/>
              </a:rPr>
              <a:t>Cartografierea Inversă a Cupei</a:t>
            </a:r>
            <a:r>
              <a:rPr lang="en-US" sz="1300" dirty="0">
                <a:solidFill>
                  <a:srgbClr val="2C2926"/>
                </a:solidFill>
                <a:latin typeface="Inter" pitchFamily="34" charset="0"/>
                <a:ea typeface="Inter" pitchFamily="34" charset="-122"/>
                <a:cs typeface="Inter" pitchFamily="34" charset="-120"/>
              </a:rPr>
              <a:t> — Planifică strategia de joc pornind de la destinație înapoi spre punctul de plecare, spărgând tiparele liniare ale gândirii clasice.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88096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Cum funcționează Reverse Fairway Mapping?</a:t>
            </a:r>
            <a:endParaRPr lang="en-US" sz="3250" dirty="0"/>
          </a:p>
        </p:txBody>
      </p:sp>
      <p:pic>
        <p:nvPicPr>
          <p:cNvPr id="3" name="Image 0" descr="preencoded.png"/>
          <p:cNvPicPr>
            <a:picLocks noChangeAspect="1"/>
          </p:cNvPicPr>
          <p:nvPr/>
        </p:nvPicPr>
        <p:blipFill>
          <a:blip r:embed="rId3"/>
          <a:stretch>
            <a:fillRect/>
          </a:stretch>
        </p:blipFill>
        <p:spPr>
          <a:xfrm>
            <a:off x="661475" y="1728391"/>
            <a:ext cx="2021333" cy="1249263"/>
          </a:xfrm>
          <a:prstGeom prst="rect">
            <a:avLst/>
          </a:prstGeom>
        </p:spPr>
      </p:pic>
      <p:sp>
        <p:nvSpPr>
          <p:cNvPr id="4" name="Text 1"/>
          <p:cNvSpPr/>
          <p:nvPr/>
        </p:nvSpPr>
        <p:spPr>
          <a:xfrm>
            <a:off x="661475" y="3184327"/>
            <a:ext cx="3485071"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Pasul 1 — Analiza de pe Green</a:t>
            </a:r>
            <a:endParaRPr lang="en-US" sz="1600" dirty="0"/>
          </a:p>
        </p:txBody>
      </p:sp>
      <p:sp>
        <p:nvSpPr>
          <p:cNvPr id="5" name="Text 2"/>
          <p:cNvSpPr/>
          <p:nvPr/>
        </p:nvSpPr>
        <p:spPr>
          <a:xfrm>
            <a:off x="661475" y="3542010"/>
            <a:ext cx="3485071"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Jucătorul se poziționează lângă cupă și analizează terenul din perspectiva destinației, nu a punctului de start. Această schimbare de perspectivă activează gândirea inversă.</a:t>
            </a:r>
            <a:endParaRPr lang="en-US" sz="1300" dirty="0"/>
          </a:p>
        </p:txBody>
      </p:sp>
      <p:pic>
        <p:nvPicPr>
          <p:cNvPr id="6" name="Image 1" descr="preencoded.png"/>
          <p:cNvPicPr>
            <a:picLocks noChangeAspect="1"/>
          </p:cNvPicPr>
          <p:nvPr/>
        </p:nvPicPr>
        <p:blipFill>
          <a:blip r:embed="rId4"/>
          <a:stretch>
            <a:fillRect/>
          </a:stretch>
        </p:blipFill>
        <p:spPr>
          <a:xfrm>
            <a:off x="4353213" y="1728391"/>
            <a:ext cx="2021333" cy="1249263"/>
          </a:xfrm>
          <a:prstGeom prst="rect">
            <a:avLst/>
          </a:prstGeom>
        </p:spPr>
      </p:pic>
      <p:sp>
        <p:nvSpPr>
          <p:cNvPr id="7" name="Text 3"/>
          <p:cNvSpPr/>
          <p:nvPr/>
        </p:nvSpPr>
        <p:spPr>
          <a:xfrm>
            <a:off x="4353213" y="3184327"/>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Pasul 2 — Vizualizarea Abordării</a:t>
            </a:r>
            <a:endParaRPr lang="en-US" sz="1600" dirty="0"/>
          </a:p>
        </p:txBody>
      </p:sp>
      <p:sp>
        <p:nvSpPr>
          <p:cNvPr id="8" name="Text 4"/>
          <p:cNvSpPr/>
          <p:nvPr/>
        </p:nvSpPr>
        <p:spPr>
          <a:xfrm>
            <a:off x="4353213" y="3542010"/>
            <a:ext cx="348517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Împreună cu instructorul, jucătorul identifică zona ideală unde trebuia să aterizeze lovitura de abordare (</a:t>
            </a:r>
            <a:r>
              <a:rPr lang="en-US" sz="1300" i="1" dirty="0">
                <a:solidFill>
                  <a:srgbClr val="2C2926"/>
                </a:solidFill>
                <a:latin typeface="Inter" pitchFamily="34" charset="0"/>
                <a:ea typeface="Inter" pitchFamily="34" charset="-122"/>
                <a:cs typeface="Inter" pitchFamily="34" charset="-120"/>
              </a:rPr>
              <a:t>Chipping</a:t>
            </a:r>
            <a:r>
              <a:rPr lang="en-US" sz="1300" dirty="0">
                <a:solidFill>
                  <a:srgbClr val="2C2926"/>
                </a:solidFill>
                <a:latin typeface="Inter" pitchFamily="34" charset="0"/>
                <a:ea typeface="Inter" pitchFamily="34" charset="-122"/>
                <a:cs typeface="Inter" pitchFamily="34" charset="-120"/>
              </a:rPr>
              <a:t>), calibrând mental unghiul și distanța optimă.</a:t>
            </a:r>
            <a:endParaRPr lang="en-US" sz="1300" dirty="0"/>
          </a:p>
        </p:txBody>
      </p:sp>
      <p:pic>
        <p:nvPicPr>
          <p:cNvPr id="9" name="Image 2" descr="preencoded.png"/>
          <p:cNvPicPr>
            <a:picLocks noChangeAspect="1"/>
          </p:cNvPicPr>
          <p:nvPr/>
        </p:nvPicPr>
        <p:blipFill>
          <a:blip r:embed="rId5"/>
          <a:stretch>
            <a:fillRect/>
          </a:stretch>
        </p:blipFill>
        <p:spPr>
          <a:xfrm>
            <a:off x="8045050" y="1728391"/>
            <a:ext cx="2021333" cy="1249263"/>
          </a:xfrm>
          <a:prstGeom prst="rect">
            <a:avLst/>
          </a:prstGeom>
        </p:spPr>
      </p:pic>
      <p:sp>
        <p:nvSpPr>
          <p:cNvPr id="10" name="Text 5"/>
          <p:cNvSpPr/>
          <p:nvPr/>
        </p:nvSpPr>
        <p:spPr>
          <a:xfrm>
            <a:off x="8045050" y="3184327"/>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Pasul 3 — Execuția Inversă</a:t>
            </a:r>
            <a:endParaRPr lang="en-US" sz="1600" dirty="0"/>
          </a:p>
        </p:txBody>
      </p:sp>
      <p:sp>
        <p:nvSpPr>
          <p:cNvPr id="11" name="Text 6"/>
          <p:cNvSpPr/>
          <p:nvPr/>
        </p:nvSpPr>
        <p:spPr>
          <a:xfrm>
            <a:off x="8045050" y="3542010"/>
            <a:ext cx="348517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Antrenamentul fizic se execută în ordine inversă: mai întâi </a:t>
            </a:r>
            <a:r>
              <a:rPr lang="en-US" sz="1300" i="1" dirty="0">
                <a:solidFill>
                  <a:srgbClr val="2C2926"/>
                </a:solidFill>
                <a:latin typeface="Inter" pitchFamily="34" charset="0"/>
                <a:ea typeface="Inter" pitchFamily="34" charset="-122"/>
                <a:cs typeface="Inter" pitchFamily="34" charset="-120"/>
              </a:rPr>
              <a:t>Chipping</a:t>
            </a:r>
            <a:r>
              <a:rPr lang="en-US" sz="1300" dirty="0">
                <a:solidFill>
                  <a:srgbClr val="2C2926"/>
                </a:solidFill>
                <a:latin typeface="Inter" pitchFamily="34" charset="0"/>
                <a:ea typeface="Inter" pitchFamily="34" charset="-122"/>
                <a:cs typeface="Inter" pitchFamily="34" charset="-120"/>
              </a:rPr>
              <a:t>, apoi </a:t>
            </a:r>
            <a:r>
              <a:rPr lang="en-US" sz="1300" i="1" dirty="0">
                <a:solidFill>
                  <a:srgbClr val="2C2926"/>
                </a:solidFill>
                <a:latin typeface="Inter" pitchFamily="34" charset="0"/>
                <a:ea typeface="Inter" pitchFamily="34" charset="-122"/>
                <a:cs typeface="Inter" pitchFamily="34" charset="-120"/>
              </a:rPr>
              <a:t>Drive</a:t>
            </a:r>
            <a:r>
              <a:rPr lang="en-US" sz="1300" dirty="0">
                <a:solidFill>
                  <a:srgbClr val="2C2926"/>
                </a:solidFill>
                <a:latin typeface="Inter" pitchFamily="34" charset="0"/>
                <a:ea typeface="Inter" pitchFamily="34" charset="-122"/>
                <a:cs typeface="Inter" pitchFamily="34" charset="-120"/>
              </a:rPr>
              <a:t>. Corpul și mintea recalibrează strategia pornind de la rezultat.</a:t>
            </a:r>
            <a:endParaRPr lang="en-US" sz="1300" dirty="0"/>
          </a:p>
        </p:txBody>
      </p:sp>
      <p:sp>
        <p:nvSpPr>
          <p:cNvPr id="12" name="Shape 7"/>
          <p:cNvSpPr/>
          <p:nvPr/>
        </p:nvSpPr>
        <p:spPr>
          <a:xfrm>
            <a:off x="661475" y="5051127"/>
            <a:ext cx="10868745" cy="925909"/>
          </a:xfrm>
          <a:prstGeom prst="roundRect">
            <a:avLst>
              <a:gd name="adj" fmla="val 7502"/>
            </a:avLst>
          </a:prstGeom>
          <a:solidFill>
            <a:srgbClr val="F8ECD3"/>
          </a:solidFill>
          <a:ln/>
        </p:spPr>
      </p:sp>
      <p:pic>
        <p:nvPicPr>
          <p:cNvPr id="13" name="Image 3" descr="preencoded.png"/>
          <p:cNvPicPr>
            <a:picLocks noChangeAspect="1"/>
          </p:cNvPicPr>
          <p:nvPr/>
        </p:nvPicPr>
        <p:blipFill>
          <a:blip r:embed="rId6"/>
          <a:stretch>
            <a:fillRect/>
          </a:stretch>
        </p:blipFill>
        <p:spPr>
          <a:xfrm>
            <a:off x="826769" y="5290840"/>
            <a:ext cx="206667" cy="165298"/>
          </a:xfrm>
          <a:prstGeom prst="rect">
            <a:avLst/>
          </a:prstGeom>
        </p:spPr>
      </p:pic>
      <p:sp>
        <p:nvSpPr>
          <p:cNvPr id="14" name="Text 8"/>
          <p:cNvSpPr/>
          <p:nvPr/>
        </p:nvSpPr>
        <p:spPr>
          <a:xfrm>
            <a:off x="1198731" y="5257701"/>
            <a:ext cx="1016619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Inter" pitchFamily="34" charset="0"/>
                <a:ea typeface="Inter" pitchFamily="34" charset="-122"/>
                <a:cs typeface="Inter" pitchFamily="34" charset="-120"/>
              </a:rPr>
              <a:t>Tehnica sparge tiparele liniare de planificare și antrenează </a:t>
            </a:r>
            <a:r>
              <a:rPr lang="en-US" sz="1300" b="1" dirty="0">
                <a:solidFill>
                  <a:srgbClr val="000000"/>
                </a:solidFill>
                <a:latin typeface="Inter Bold" pitchFamily="34" charset="0"/>
                <a:ea typeface="Inter Bold" pitchFamily="34" charset="-122"/>
                <a:cs typeface="Inter Bold" pitchFamily="34" charset="-120"/>
              </a:rPr>
              <a:t>managementul riscului anticipativ</a:t>
            </a:r>
            <a:r>
              <a:rPr lang="en-US" sz="1300" dirty="0">
                <a:solidFill>
                  <a:srgbClr val="000000"/>
                </a:solidFill>
                <a:latin typeface="Inter" pitchFamily="34" charset="0"/>
                <a:ea typeface="Inter" pitchFamily="34" charset="-122"/>
                <a:cs typeface="Inter" pitchFamily="34" charset="-120"/>
              </a:rPr>
              <a:t> — instructorul învață să identifice erorile tehnice înainte ca ele să apară pe teren.</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70356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Sistemul de Evaluare — Tehnica 1</a:t>
            </a:r>
            <a:endParaRPr lang="en-US" sz="3250" dirty="0"/>
          </a:p>
        </p:txBody>
      </p:sp>
      <p:sp>
        <p:nvSpPr>
          <p:cNvPr id="3" name="Text 1"/>
          <p:cNvSpPr/>
          <p:nvPr/>
        </p:nvSpPr>
        <p:spPr>
          <a:xfrm>
            <a:off x="661475" y="1633637"/>
            <a:ext cx="5232666" cy="26481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 Metric Cantitativ</a:t>
            </a:r>
            <a:endParaRPr lang="en-US" sz="1600" dirty="0"/>
          </a:p>
        </p:txBody>
      </p:sp>
      <p:sp>
        <p:nvSpPr>
          <p:cNvPr id="4" name="Text 2"/>
          <p:cNvSpPr/>
          <p:nvPr/>
        </p:nvSpPr>
        <p:spPr>
          <a:xfrm>
            <a:off x="661475" y="2063750"/>
            <a:ext cx="523266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Reducerea numărului de lovituri de penalizare în timpul simulării pe teren.</a:t>
            </a:r>
            <a:endParaRPr lang="en-US" sz="1300" dirty="0"/>
          </a:p>
        </p:txBody>
      </p:sp>
      <p:sp>
        <p:nvSpPr>
          <p:cNvPr id="5" name="Text 3"/>
          <p:cNvSpPr/>
          <p:nvPr/>
        </p:nvSpPr>
        <p:spPr>
          <a:xfrm>
            <a:off x="661475" y="2861667"/>
            <a:ext cx="5232666" cy="545802"/>
          </a:xfrm>
          <a:prstGeom prst="rect">
            <a:avLst/>
          </a:prstGeom>
          <a:noFill/>
          <a:ln/>
        </p:spPr>
        <p:txBody>
          <a:bodyPr wrap="none" lIns="0" tIns="0" rIns="0" bIns="0" rtlCol="0" anchor="t"/>
          <a:lstStyle/>
          <a:p>
            <a:pPr marL="0" indent="0" algn="ctr">
              <a:lnSpc>
                <a:spcPct val="83000"/>
              </a:lnSpc>
              <a:buNone/>
            </a:pPr>
            <a:r>
              <a:rPr lang="en-US" sz="4250" dirty="0">
                <a:solidFill>
                  <a:srgbClr val="2C2926"/>
                </a:solidFill>
                <a:latin typeface="Bricolage Grotesque SemiBold" pitchFamily="34" charset="0"/>
                <a:ea typeface="Bricolage Grotesque SemiBold" pitchFamily="34" charset="-122"/>
                <a:cs typeface="Bricolage Grotesque SemiBold" pitchFamily="34" charset="-120"/>
              </a:rPr>
              <a:t>-1.5</a:t>
            </a:r>
            <a:endParaRPr lang="en-US" sz="4250" dirty="0"/>
          </a:p>
        </p:txBody>
      </p:sp>
      <p:sp>
        <p:nvSpPr>
          <p:cNvPr id="6" name="Text 4"/>
          <p:cNvSpPr/>
          <p:nvPr/>
        </p:nvSpPr>
        <p:spPr>
          <a:xfrm>
            <a:off x="661475" y="3614142"/>
            <a:ext cx="5232666" cy="258465"/>
          </a:xfrm>
          <a:prstGeom prst="rect">
            <a:avLst/>
          </a:prstGeom>
          <a:noFill/>
          <a:ln/>
        </p:spPr>
        <p:txBody>
          <a:bodyPr wrap="none" lIns="0" tIns="0" rIns="0" bIns="0" rtlCol="0" anchor="t"/>
          <a:lstStyle/>
          <a:p>
            <a:pPr marL="0" indent="0" algn="ctr">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lovituri/manșă</a:t>
            </a:r>
            <a:endParaRPr lang="en-US" sz="1600" dirty="0"/>
          </a:p>
        </p:txBody>
      </p:sp>
      <p:sp>
        <p:nvSpPr>
          <p:cNvPr id="7" name="Text 5"/>
          <p:cNvSpPr/>
          <p:nvPr/>
        </p:nvSpPr>
        <p:spPr>
          <a:xfrm>
            <a:off x="661475" y="4037905"/>
            <a:ext cx="5232666" cy="264616"/>
          </a:xfrm>
          <a:prstGeom prst="rect">
            <a:avLst/>
          </a:prstGeom>
          <a:noFill/>
          <a:ln/>
        </p:spPr>
        <p:txBody>
          <a:bodyPr wrap="none" lIns="0" tIns="0" rIns="0" bIns="0" rtlCol="0" anchor="t"/>
          <a:lstStyle/>
          <a:p>
            <a:pPr marL="0" indent="0" algn="ctr">
              <a:lnSpc>
                <a:spcPct val="133000"/>
              </a:lnSpc>
              <a:buNone/>
            </a:pPr>
            <a:r>
              <a:rPr lang="en-US" sz="1300" dirty="0">
                <a:solidFill>
                  <a:srgbClr val="2C2926"/>
                </a:solidFill>
                <a:latin typeface="Inter" pitchFamily="34" charset="0"/>
                <a:ea typeface="Inter" pitchFamily="34" charset="-122"/>
                <a:cs typeface="Inter" pitchFamily="34" charset="-120"/>
              </a:rPr>
              <a:t>Ținta de reducere a loviturilor de penalizare</a:t>
            </a:r>
            <a:endParaRPr lang="en-US" sz="1300" dirty="0"/>
          </a:p>
        </p:txBody>
      </p:sp>
      <p:sp>
        <p:nvSpPr>
          <p:cNvPr id="8" name="Text 6"/>
          <p:cNvSpPr/>
          <p:nvPr/>
        </p:nvSpPr>
        <p:spPr>
          <a:xfrm>
            <a:off x="6303904" y="1633637"/>
            <a:ext cx="5232666" cy="26481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 Metric Calitativ</a:t>
            </a:r>
            <a:endParaRPr lang="en-US" sz="1600" dirty="0"/>
          </a:p>
        </p:txBody>
      </p:sp>
      <p:sp>
        <p:nvSpPr>
          <p:cNvPr id="9" name="Text 7"/>
          <p:cNvSpPr/>
          <p:nvPr/>
        </p:nvSpPr>
        <p:spPr>
          <a:xfrm>
            <a:off x="6303904" y="2063750"/>
            <a:ext cx="5232666" cy="793849"/>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2C2926"/>
                </a:solidFill>
                <a:latin typeface="Inter Bold" pitchFamily="34" charset="0"/>
                <a:ea typeface="Inter Bold" pitchFamily="34" charset="-122"/>
                <a:cs typeface="Inter Bold" pitchFamily="34" charset="-120"/>
              </a:rPr>
              <a:t>Matricea de Conștientizare Spațială</a:t>
            </a:r>
            <a:r>
              <a:rPr lang="en-US" sz="1300" dirty="0">
                <a:solidFill>
                  <a:srgbClr val="2C2926"/>
                </a:solidFill>
                <a:latin typeface="Inter" pitchFamily="34" charset="0"/>
                <a:ea typeface="Inter" pitchFamily="34" charset="-122"/>
                <a:cs typeface="Inter" pitchFamily="34" charset="-120"/>
              </a:rPr>
              <a:t> — evaluată de antrenor pe o scală de la 1 la 5, măsurând capacitatea jucătorului de a identifica obstacole ascunse din perspectiva Cupei.</a:t>
            </a:r>
            <a:endParaRPr lang="en-US" sz="1300" dirty="0"/>
          </a:p>
        </p:txBody>
      </p:sp>
      <p:sp>
        <p:nvSpPr>
          <p:cNvPr id="10" name="Shape 8"/>
          <p:cNvSpPr/>
          <p:nvPr/>
        </p:nvSpPr>
        <p:spPr>
          <a:xfrm>
            <a:off x="6303904" y="3126284"/>
            <a:ext cx="4840563" cy="206673"/>
          </a:xfrm>
          <a:prstGeom prst="roundRect">
            <a:avLst>
              <a:gd name="adj" fmla="val 33611"/>
            </a:avLst>
          </a:prstGeom>
          <a:solidFill>
            <a:srgbClr val="FFFFFF"/>
          </a:solidFill>
          <a:ln w="6350">
            <a:solidFill>
              <a:srgbClr val="F8ECD3"/>
            </a:solidFill>
            <a:prstDash val="solid"/>
          </a:ln>
        </p:spPr>
      </p:sp>
      <p:sp>
        <p:nvSpPr>
          <p:cNvPr id="11" name="Shape 9"/>
          <p:cNvSpPr/>
          <p:nvPr/>
        </p:nvSpPr>
        <p:spPr>
          <a:xfrm>
            <a:off x="6303904" y="3126284"/>
            <a:ext cx="968053" cy="206673"/>
          </a:xfrm>
          <a:prstGeom prst="roundRect">
            <a:avLst>
              <a:gd name="adj" fmla="val 33611"/>
            </a:avLst>
          </a:prstGeom>
          <a:solidFill>
            <a:srgbClr val="DA9B49"/>
          </a:solidFill>
          <a:ln/>
        </p:spPr>
      </p:sp>
      <p:sp>
        <p:nvSpPr>
          <p:cNvPr id="12" name="Text 10"/>
          <p:cNvSpPr/>
          <p:nvPr/>
        </p:nvSpPr>
        <p:spPr>
          <a:xfrm>
            <a:off x="11268488" y="3126184"/>
            <a:ext cx="268082" cy="206772"/>
          </a:xfrm>
          <a:prstGeom prst="rect">
            <a:avLst/>
          </a:prstGeom>
          <a:noFill/>
          <a:ln/>
        </p:spPr>
        <p:txBody>
          <a:bodyPr wrap="none" lIns="0" tIns="0" rIns="0" bIns="0" rtlCol="0" anchor="t"/>
          <a:lstStyle/>
          <a:p>
            <a:pPr marL="0" indent="0" algn="l">
              <a:lnSpc>
                <a:spcPct val="83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1/5</a:t>
            </a:r>
            <a:endParaRPr lang="en-US" sz="1600" dirty="0"/>
          </a:p>
        </p:txBody>
      </p:sp>
      <p:sp>
        <p:nvSpPr>
          <p:cNvPr id="13" name="Text 11"/>
          <p:cNvSpPr/>
          <p:nvPr/>
        </p:nvSpPr>
        <p:spPr>
          <a:xfrm>
            <a:off x="6303904" y="3539629"/>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Nivel de bază</a:t>
            </a:r>
            <a:endParaRPr lang="en-US" sz="1600" dirty="0"/>
          </a:p>
        </p:txBody>
      </p:sp>
      <p:sp>
        <p:nvSpPr>
          <p:cNvPr id="14" name="Shape 12"/>
          <p:cNvSpPr/>
          <p:nvPr/>
        </p:nvSpPr>
        <p:spPr>
          <a:xfrm>
            <a:off x="6303904" y="4211439"/>
            <a:ext cx="4786590" cy="206673"/>
          </a:xfrm>
          <a:prstGeom prst="roundRect">
            <a:avLst>
              <a:gd name="adj" fmla="val 33611"/>
            </a:avLst>
          </a:prstGeom>
          <a:solidFill>
            <a:srgbClr val="FFFFFF"/>
          </a:solidFill>
          <a:ln w="6350">
            <a:solidFill>
              <a:srgbClr val="F8ECD3"/>
            </a:solidFill>
            <a:prstDash val="solid"/>
          </a:ln>
        </p:spPr>
      </p:sp>
      <p:sp>
        <p:nvSpPr>
          <p:cNvPr id="15" name="Shape 13"/>
          <p:cNvSpPr/>
          <p:nvPr/>
        </p:nvSpPr>
        <p:spPr>
          <a:xfrm>
            <a:off x="6303904" y="4211439"/>
            <a:ext cx="2871914" cy="206673"/>
          </a:xfrm>
          <a:prstGeom prst="roundRect">
            <a:avLst>
              <a:gd name="adj" fmla="val 33611"/>
            </a:avLst>
          </a:prstGeom>
          <a:solidFill>
            <a:srgbClr val="DA9B49"/>
          </a:solidFill>
          <a:ln/>
        </p:spPr>
      </p:sp>
      <p:sp>
        <p:nvSpPr>
          <p:cNvPr id="16" name="Text 14"/>
          <p:cNvSpPr/>
          <p:nvPr/>
        </p:nvSpPr>
        <p:spPr>
          <a:xfrm>
            <a:off x="11214514" y="4211340"/>
            <a:ext cx="322056" cy="206772"/>
          </a:xfrm>
          <a:prstGeom prst="rect">
            <a:avLst/>
          </a:prstGeom>
          <a:noFill/>
          <a:ln/>
        </p:spPr>
        <p:txBody>
          <a:bodyPr wrap="none" lIns="0" tIns="0" rIns="0" bIns="0" rtlCol="0" anchor="t"/>
          <a:lstStyle/>
          <a:p>
            <a:pPr marL="0" indent="0" algn="l">
              <a:lnSpc>
                <a:spcPct val="83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3/5</a:t>
            </a:r>
            <a:endParaRPr lang="en-US" sz="1600" dirty="0"/>
          </a:p>
        </p:txBody>
      </p:sp>
      <p:sp>
        <p:nvSpPr>
          <p:cNvPr id="17" name="Text 15"/>
          <p:cNvSpPr/>
          <p:nvPr/>
        </p:nvSpPr>
        <p:spPr>
          <a:xfrm>
            <a:off x="6303904" y="4624784"/>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Nivel intermediar</a:t>
            </a:r>
            <a:endParaRPr lang="en-US" sz="1600" dirty="0"/>
          </a:p>
        </p:txBody>
      </p:sp>
      <p:sp>
        <p:nvSpPr>
          <p:cNvPr id="18" name="Shape 16"/>
          <p:cNvSpPr/>
          <p:nvPr/>
        </p:nvSpPr>
        <p:spPr>
          <a:xfrm>
            <a:off x="6303904" y="5296595"/>
            <a:ext cx="4786788" cy="206673"/>
          </a:xfrm>
          <a:prstGeom prst="roundRect">
            <a:avLst>
              <a:gd name="adj" fmla="val 33611"/>
            </a:avLst>
          </a:prstGeom>
          <a:solidFill>
            <a:srgbClr val="FFFFFF"/>
          </a:solidFill>
          <a:ln w="6350">
            <a:solidFill>
              <a:srgbClr val="F8ECD3"/>
            </a:solidFill>
            <a:prstDash val="solid"/>
          </a:ln>
        </p:spPr>
      </p:sp>
      <p:sp>
        <p:nvSpPr>
          <p:cNvPr id="19" name="Shape 17"/>
          <p:cNvSpPr/>
          <p:nvPr/>
        </p:nvSpPr>
        <p:spPr>
          <a:xfrm>
            <a:off x="6303904" y="5296595"/>
            <a:ext cx="4786788" cy="206673"/>
          </a:xfrm>
          <a:prstGeom prst="roundRect">
            <a:avLst>
              <a:gd name="adj" fmla="val 33611"/>
            </a:avLst>
          </a:prstGeom>
          <a:solidFill>
            <a:srgbClr val="DA9B49"/>
          </a:solidFill>
          <a:ln/>
        </p:spPr>
      </p:sp>
      <p:sp>
        <p:nvSpPr>
          <p:cNvPr id="20" name="Text 18"/>
          <p:cNvSpPr/>
          <p:nvPr/>
        </p:nvSpPr>
        <p:spPr>
          <a:xfrm>
            <a:off x="11214712" y="5296495"/>
            <a:ext cx="321858" cy="206772"/>
          </a:xfrm>
          <a:prstGeom prst="rect">
            <a:avLst/>
          </a:prstGeom>
          <a:noFill/>
          <a:ln/>
        </p:spPr>
        <p:txBody>
          <a:bodyPr wrap="none" lIns="0" tIns="0" rIns="0" bIns="0" rtlCol="0" anchor="t"/>
          <a:lstStyle/>
          <a:p>
            <a:pPr marL="0" indent="0" algn="l">
              <a:lnSpc>
                <a:spcPct val="83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5/5</a:t>
            </a:r>
            <a:endParaRPr lang="en-US" sz="1600" dirty="0"/>
          </a:p>
        </p:txBody>
      </p:sp>
      <p:sp>
        <p:nvSpPr>
          <p:cNvPr id="21" name="Text 19"/>
          <p:cNvSpPr/>
          <p:nvPr/>
        </p:nvSpPr>
        <p:spPr>
          <a:xfrm>
            <a:off x="6303904" y="5709940"/>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Nivel avansat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Shape 0"/>
          <p:cNvSpPr/>
          <p:nvPr/>
        </p:nvSpPr>
        <p:spPr>
          <a:xfrm>
            <a:off x="5233360" y="2490887"/>
            <a:ext cx="899892" cy="251420"/>
          </a:xfrm>
          <a:prstGeom prst="roundRect">
            <a:avLst>
              <a:gd name="adj" fmla="val 22103"/>
            </a:avLst>
          </a:prstGeom>
          <a:solidFill>
            <a:srgbClr val="F8ECD3"/>
          </a:solidFill>
          <a:ln/>
        </p:spPr>
      </p:sp>
      <p:sp>
        <p:nvSpPr>
          <p:cNvPr id="4" name="Text 1"/>
          <p:cNvSpPr/>
          <p:nvPr/>
        </p:nvSpPr>
        <p:spPr>
          <a:xfrm>
            <a:off x="5332577" y="2540496"/>
            <a:ext cx="1311044" cy="152202"/>
          </a:xfrm>
          <a:prstGeom prst="rect">
            <a:avLst/>
          </a:prstGeom>
          <a:noFill/>
          <a:ln/>
        </p:spPr>
        <p:txBody>
          <a:bodyPr wrap="none" lIns="0" tIns="0" rIns="0" bIns="0" rtlCol="0" anchor="t"/>
          <a:lstStyle/>
          <a:p>
            <a:pPr marL="0" indent="0" algn="l">
              <a:lnSpc>
                <a:spcPct val="96000"/>
              </a:lnSpc>
              <a:buNone/>
            </a:pPr>
            <a:r>
              <a:rPr lang="en-US" sz="1000" dirty="0">
                <a:solidFill>
                  <a:srgbClr val="2C2926"/>
                </a:solidFill>
                <a:latin typeface="Inter" pitchFamily="34" charset="0"/>
                <a:ea typeface="Inter" pitchFamily="34" charset="-122"/>
                <a:cs typeface="Inter" pitchFamily="34" charset="-120"/>
              </a:rPr>
              <a:t>TEHNICA 2</a:t>
            </a:r>
            <a:endParaRPr lang="en-US" sz="1000" dirty="0"/>
          </a:p>
        </p:txBody>
      </p:sp>
      <p:sp>
        <p:nvSpPr>
          <p:cNvPr id="5" name="Text 2"/>
          <p:cNvSpPr/>
          <p:nvPr/>
        </p:nvSpPr>
        <p:spPr>
          <a:xfrm>
            <a:off x="5233360" y="2808387"/>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Constraint-Induced Roulette</a:t>
            </a:r>
            <a:endParaRPr lang="en-US" sz="3250" dirty="0"/>
          </a:p>
        </p:txBody>
      </p:sp>
      <p:sp>
        <p:nvSpPr>
          <p:cNvPr id="6" name="Text 3"/>
          <p:cNvSpPr/>
          <p:nvPr/>
        </p:nvSpPr>
        <p:spPr>
          <a:xfrm>
            <a:off x="5233360" y="3573165"/>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2C2926"/>
                </a:solidFill>
                <a:latin typeface="Inter" pitchFamily="34" charset="0"/>
                <a:ea typeface="Inter" pitchFamily="34" charset="-122"/>
                <a:cs typeface="Inter" pitchFamily="34" charset="-120"/>
              </a:rPr>
              <a:t>Ruleta Restricțiilor Creative</a:t>
            </a:r>
            <a:r>
              <a:rPr lang="en-US" sz="1300" dirty="0">
                <a:solidFill>
                  <a:srgbClr val="2C2926"/>
                </a:solidFill>
                <a:latin typeface="Inter" pitchFamily="34" charset="0"/>
                <a:ea typeface="Inter" pitchFamily="34" charset="-122"/>
                <a:cs typeface="Inter" pitchFamily="34" charset="-120"/>
              </a:rPr>
              <a:t> — Inspirată din metodele de </a:t>
            </a:r>
            <a:r>
              <a:rPr lang="en-US" sz="1300" b="1" dirty="0">
                <a:solidFill>
                  <a:srgbClr val="2C2926"/>
                </a:solidFill>
                <a:latin typeface="Inter Bold" pitchFamily="34" charset="0"/>
                <a:ea typeface="Inter Bold" pitchFamily="34" charset="-122"/>
                <a:cs typeface="Inter Bold" pitchFamily="34" charset="-120"/>
              </a:rPr>
              <a:t>Gamification</a:t>
            </a:r>
            <a:r>
              <a:rPr lang="en-US" sz="1300" dirty="0">
                <a:solidFill>
                  <a:srgbClr val="2C2926"/>
                </a:solidFill>
                <a:latin typeface="Inter" pitchFamily="34" charset="0"/>
                <a:ea typeface="Inter" pitchFamily="34" charset="-122"/>
                <a:cs typeface="Inter" pitchFamily="34" charset="-120"/>
              </a:rPr>
              <a:t> aplicate în cluburile europene de elită, această tehnică construiește reziliență tactică și adaptabilitate instantanee prin variabile imprevizibile.</a:t>
            </a:r>
            <a:endParaRPr lang="en-US" sz="1300" dirty="0"/>
          </a:p>
        </p:txBody>
      </p:sp>
      <p:pic>
        <p:nvPicPr>
          <p:cNvPr id="12" name="Picture 11">
            <a:extLst>
              <a:ext uri="{FF2B5EF4-FFF2-40B4-BE49-F238E27FC236}">
                <a16:creationId xmlns:a16="http://schemas.microsoft.com/office/drawing/2014/main" id="{D25D811A-D2FE-FB1F-5349-D3D10AEEDB93}"/>
              </a:ext>
            </a:extLst>
          </p:cNvPr>
          <p:cNvPicPr>
            <a:picLocks noChangeAspect="1"/>
          </p:cNvPicPr>
          <p:nvPr/>
        </p:nvPicPr>
        <p:blipFill>
          <a:blip r:embed="rId3"/>
          <a:srcRect t="12535" r="27817"/>
          <a:stretch>
            <a:fillRect/>
          </a:stretch>
        </p:blipFill>
        <p:spPr>
          <a:xfrm>
            <a:off x="-8021" y="-2294"/>
            <a:ext cx="4478421" cy="686029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139759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Cum funcționează Constraint-Induced Roulette?</a:t>
            </a:r>
            <a:endParaRPr lang="en-US" sz="3250" dirty="0"/>
          </a:p>
        </p:txBody>
      </p:sp>
      <p:sp>
        <p:nvSpPr>
          <p:cNvPr id="3" name="Text 1"/>
          <p:cNvSpPr/>
          <p:nvPr/>
        </p:nvSpPr>
        <p:spPr>
          <a:xfrm>
            <a:off x="661475" y="2245023"/>
            <a:ext cx="11478330" cy="264616"/>
          </a:xfrm>
          <a:prstGeom prst="rect">
            <a:avLst/>
          </a:prstGeom>
          <a:noFill/>
          <a:ln/>
        </p:spPr>
        <p:txBody>
          <a:bodyPr wrap="none" lIns="0" tIns="0" rIns="0" bIns="0" rtlCol="0" anchor="t"/>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Înainte de fiecare lovitură, instructorul trage la sorți o </a:t>
            </a:r>
            <a:r>
              <a:rPr lang="en-US" sz="1300" b="1" dirty="0">
                <a:solidFill>
                  <a:srgbClr val="2C2926"/>
                </a:solidFill>
                <a:latin typeface="Inter Bold" pitchFamily="34" charset="0"/>
                <a:ea typeface="Inter Bold" pitchFamily="34" charset="-122"/>
                <a:cs typeface="Inter Bold" pitchFamily="34" charset="-120"/>
              </a:rPr>
              <a:t>„carte de restricție"</a:t>
            </a:r>
            <a:r>
              <a:rPr lang="en-US" sz="1300" dirty="0">
                <a:solidFill>
                  <a:srgbClr val="2C2926"/>
                </a:solidFill>
                <a:latin typeface="Inter" pitchFamily="34" charset="0"/>
                <a:ea typeface="Inter" pitchFamily="34" charset="-122"/>
                <a:cs typeface="Inter" pitchFamily="34" charset="-120"/>
              </a:rPr>
              <a:t> dintr-un pachet predefinit. Exemple de restricții:</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695674"/>
            <a:ext cx="3512653" cy="2049463"/>
          </a:xfrm>
          <a:prstGeom prst="rect">
            <a:avLst/>
          </a:prstGeom>
        </p:spPr>
      </p:pic>
      <p:sp>
        <p:nvSpPr>
          <p:cNvPr id="5" name="Text 2"/>
          <p:cNvSpPr/>
          <p:nvPr/>
        </p:nvSpPr>
        <p:spPr>
          <a:xfrm>
            <a:off x="922017" y="2880023"/>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Restricție Vizuală</a:t>
            </a:r>
            <a:endParaRPr lang="en-US" sz="1600" dirty="0"/>
          </a:p>
        </p:txBody>
      </p:sp>
      <p:sp>
        <p:nvSpPr>
          <p:cNvPr id="6" name="Text 3"/>
          <p:cNvSpPr/>
          <p:nvPr/>
        </p:nvSpPr>
        <p:spPr>
          <a:xfrm>
            <a:off x="922017" y="3237706"/>
            <a:ext cx="3067767" cy="1058466"/>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2C2926"/>
                </a:solidFill>
                <a:latin typeface="Inter" pitchFamily="34" charset="0"/>
                <a:ea typeface="Inter" pitchFamily="34" charset="-122"/>
                <a:cs typeface="Inter" pitchFamily="34" charset="-120"/>
              </a:rPr>
              <a:t>„Lovit fără a ridica privirea timp de 2 secunde după impact"</a:t>
            </a:r>
            <a:r>
              <a:rPr lang="en-US" sz="1300" dirty="0">
                <a:solidFill>
                  <a:srgbClr val="2C2926"/>
                </a:solidFill>
                <a:latin typeface="Inter" pitchFamily="34" charset="0"/>
                <a:ea typeface="Inter" pitchFamily="34" charset="-122"/>
                <a:cs typeface="Inter" pitchFamily="34" charset="-120"/>
              </a:rPr>
              <a:t> — antrenează conștientizarea corpului și disciplina posturală post-lovitură.</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695674"/>
            <a:ext cx="3512752" cy="2049463"/>
          </a:xfrm>
          <a:prstGeom prst="rect">
            <a:avLst/>
          </a:prstGeom>
        </p:spPr>
      </p:pic>
      <p:sp>
        <p:nvSpPr>
          <p:cNvPr id="8" name="Text 4"/>
          <p:cNvSpPr/>
          <p:nvPr/>
        </p:nvSpPr>
        <p:spPr>
          <a:xfrm>
            <a:off x="4599964" y="2880023"/>
            <a:ext cx="306786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Restricție Motrică</a:t>
            </a:r>
            <a:endParaRPr lang="en-US" sz="1600" dirty="0"/>
          </a:p>
        </p:txBody>
      </p:sp>
      <p:sp>
        <p:nvSpPr>
          <p:cNvPr id="9" name="Text 5"/>
          <p:cNvSpPr/>
          <p:nvPr/>
        </p:nvSpPr>
        <p:spPr>
          <a:xfrm>
            <a:off x="4599964" y="3237706"/>
            <a:ext cx="3067866" cy="1058466"/>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2C2926"/>
                </a:solidFill>
                <a:latin typeface="Inter" pitchFamily="34" charset="0"/>
                <a:ea typeface="Inter" pitchFamily="34" charset="-122"/>
                <a:cs typeface="Inter" pitchFamily="34" charset="-120"/>
              </a:rPr>
              <a:t>„Folosește doar o singură mână pentru Putting"</a:t>
            </a:r>
            <a:r>
              <a:rPr lang="en-US" sz="1300" dirty="0">
                <a:solidFill>
                  <a:srgbClr val="2C2926"/>
                </a:solidFill>
                <a:latin typeface="Inter" pitchFamily="34" charset="0"/>
                <a:ea typeface="Inter" pitchFamily="34" charset="-122"/>
                <a:cs typeface="Inter" pitchFamily="34" charset="-120"/>
              </a:rPr>
              <a:t> — izolează grupele musculare și forțează recalibrarea echilibrului și a controlului fino-motor.</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695674"/>
            <a:ext cx="3512653" cy="2049463"/>
          </a:xfrm>
          <a:prstGeom prst="rect">
            <a:avLst/>
          </a:prstGeom>
        </p:spPr>
      </p:pic>
      <p:sp>
        <p:nvSpPr>
          <p:cNvPr id="11" name="Text 6"/>
          <p:cNvSpPr/>
          <p:nvPr/>
        </p:nvSpPr>
        <p:spPr>
          <a:xfrm>
            <a:off x="8278010" y="2880023"/>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Restricție Senzorială</a:t>
            </a:r>
            <a:endParaRPr lang="en-US" sz="1600" dirty="0"/>
          </a:p>
        </p:txBody>
      </p:sp>
      <p:sp>
        <p:nvSpPr>
          <p:cNvPr id="12" name="Text 7"/>
          <p:cNvSpPr/>
          <p:nvPr/>
        </p:nvSpPr>
        <p:spPr>
          <a:xfrm>
            <a:off x="8278010" y="3237706"/>
            <a:ext cx="3067767" cy="1323082"/>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2C2926"/>
                </a:solidFill>
                <a:latin typeface="Inter" pitchFamily="34" charset="0"/>
                <a:ea typeface="Inter" pitchFamily="34" charset="-122"/>
                <a:cs typeface="Inter" pitchFamily="34" charset="-120"/>
              </a:rPr>
              <a:t>„Execută svingul cu ochii închiși"</a:t>
            </a:r>
            <a:r>
              <a:rPr lang="en-US" sz="1300" dirty="0">
                <a:solidFill>
                  <a:srgbClr val="2C2926"/>
                </a:solidFill>
                <a:latin typeface="Inter" pitchFamily="34" charset="0"/>
                <a:ea typeface="Inter" pitchFamily="34" charset="-122"/>
                <a:cs typeface="Inter" pitchFamily="34" charset="-120"/>
              </a:rPr>
              <a:t> — elimină dependența de feedback-ul vizual și activează propriocepția, extrem de util în antrenamentul paralimpic.</a:t>
            </a:r>
            <a:endParaRPr lang="en-US" sz="1300" dirty="0"/>
          </a:p>
        </p:txBody>
      </p:sp>
      <p:sp>
        <p:nvSpPr>
          <p:cNvPr id="13" name="Text 8"/>
          <p:cNvSpPr/>
          <p:nvPr/>
        </p:nvSpPr>
        <p:spPr>
          <a:xfrm>
            <a:off x="661475" y="4931172"/>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Tehnica obligă instructorul să iasă din zona de confort a manualului rigid de coaching și să creeze </a:t>
            </a:r>
            <a:r>
              <a:rPr lang="en-US" sz="1300" b="1" dirty="0">
                <a:solidFill>
                  <a:srgbClr val="2C2926"/>
                </a:solidFill>
                <a:latin typeface="Inter Bold" pitchFamily="34" charset="0"/>
                <a:ea typeface="Inter Bold" pitchFamily="34" charset="-122"/>
                <a:cs typeface="Inter Bold" pitchFamily="34" charset="-120"/>
              </a:rPr>
              <a:t>ad-hoc soluții biomecanice compensatorii</a:t>
            </a:r>
            <a:r>
              <a:rPr lang="en-US" sz="1300" dirty="0">
                <a:solidFill>
                  <a:srgbClr val="2C2926"/>
                </a:solidFill>
                <a:latin typeface="Inter" pitchFamily="34" charset="0"/>
                <a:ea typeface="Inter" pitchFamily="34" charset="-122"/>
                <a:cs typeface="Inter" pitchFamily="34" charset="-120"/>
              </a:rPr>
              <a:t>, adaptate instantaneu la nevoile specifice ale jucătorului.</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72201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Sistemul de Evaluare — Tehnica 2</a:t>
            </a:r>
            <a:endParaRPr lang="en-US" sz="3250" dirty="0"/>
          </a:p>
        </p:txBody>
      </p:sp>
      <p:sp>
        <p:nvSpPr>
          <p:cNvPr id="3" name="Text 1"/>
          <p:cNvSpPr/>
          <p:nvPr/>
        </p:nvSpPr>
        <p:spPr>
          <a:xfrm>
            <a:off x="661475" y="1652091"/>
            <a:ext cx="4669018" cy="26481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 Metric Cantitativ</a:t>
            </a:r>
            <a:endParaRPr lang="en-US" sz="1600" dirty="0"/>
          </a:p>
        </p:txBody>
      </p:sp>
      <p:sp>
        <p:nvSpPr>
          <p:cNvPr id="4" name="Text 2"/>
          <p:cNvSpPr/>
          <p:nvPr/>
        </p:nvSpPr>
        <p:spPr>
          <a:xfrm>
            <a:off x="661475" y="2082205"/>
            <a:ext cx="5278603" cy="264616"/>
          </a:xfrm>
          <a:prstGeom prst="rect">
            <a:avLst/>
          </a:prstGeom>
          <a:noFill/>
          <a:ln/>
        </p:spPr>
        <p:txBody>
          <a:bodyPr wrap="none" lIns="0" tIns="0" rIns="0" bIns="0" rtlCol="0" anchor="t"/>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Rata de succes a loviturilor executate sub restricție:</a:t>
            </a:r>
            <a:endParaRPr lang="en-US" sz="1300" dirty="0"/>
          </a:p>
        </p:txBody>
      </p:sp>
      <p:sp>
        <p:nvSpPr>
          <p:cNvPr id="5" name="Text 3"/>
          <p:cNvSpPr/>
          <p:nvPr/>
        </p:nvSpPr>
        <p:spPr>
          <a:xfrm>
            <a:off x="1978769" y="3607792"/>
            <a:ext cx="2034231" cy="413445"/>
          </a:xfrm>
          <a:prstGeom prst="rect">
            <a:avLst/>
          </a:prstGeom>
          <a:noFill/>
          <a:ln/>
        </p:spPr>
        <p:txBody>
          <a:bodyPr wrap="none" lIns="0" tIns="0" rIns="0" bIns="0" rtlCol="0" anchor="t"/>
          <a:lstStyle/>
          <a:p>
            <a:pPr marL="0" indent="0" algn="ctr">
              <a:lnSpc>
                <a:spcPct val="83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65%</a:t>
            </a:r>
            <a:endParaRPr lang="en-US" sz="3250" dirty="0"/>
          </a:p>
        </p:txBody>
      </p:sp>
      <p:pic>
        <p:nvPicPr>
          <p:cNvPr id="6" name="Image 0" descr="preencoded.png"/>
          <p:cNvPicPr>
            <a:picLocks noChangeAspect="1"/>
          </p:cNvPicPr>
          <p:nvPr/>
        </p:nvPicPr>
        <p:blipFill>
          <a:blip r:embed="rId3"/>
          <a:stretch>
            <a:fillRect/>
          </a:stretch>
        </p:blipFill>
        <p:spPr>
          <a:xfrm>
            <a:off x="1755533" y="2574131"/>
            <a:ext cx="2480804" cy="2480866"/>
          </a:xfrm>
          <a:prstGeom prst="rect">
            <a:avLst/>
          </a:prstGeom>
        </p:spPr>
      </p:pic>
      <p:sp>
        <p:nvSpPr>
          <p:cNvPr id="7" name="Text 4"/>
          <p:cNvSpPr/>
          <p:nvPr/>
        </p:nvSpPr>
        <p:spPr>
          <a:xfrm>
            <a:off x="661475" y="5261570"/>
            <a:ext cx="4669018" cy="258465"/>
          </a:xfrm>
          <a:prstGeom prst="rect">
            <a:avLst/>
          </a:prstGeom>
          <a:noFill/>
          <a:ln/>
        </p:spPr>
        <p:txBody>
          <a:bodyPr wrap="none" lIns="0" tIns="0" rIns="0" bIns="0" rtlCol="0" anchor="t"/>
          <a:lstStyle/>
          <a:p>
            <a:pPr marL="0" indent="0" algn="ctr">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Ținta minimă</a:t>
            </a:r>
            <a:endParaRPr lang="en-US" sz="1600" dirty="0"/>
          </a:p>
        </p:txBody>
      </p:sp>
      <p:sp>
        <p:nvSpPr>
          <p:cNvPr id="8" name="Text 5"/>
          <p:cNvSpPr/>
          <p:nvPr/>
        </p:nvSpPr>
        <p:spPr>
          <a:xfrm>
            <a:off x="661475" y="5685334"/>
            <a:ext cx="4669018" cy="264616"/>
          </a:xfrm>
          <a:prstGeom prst="rect">
            <a:avLst/>
          </a:prstGeom>
          <a:noFill/>
          <a:ln/>
        </p:spPr>
        <p:txBody>
          <a:bodyPr wrap="none" lIns="0" tIns="0" rIns="0" bIns="0" rtlCol="0" anchor="t"/>
          <a:lstStyle/>
          <a:p>
            <a:pPr marL="0" indent="0" algn="ctr">
              <a:lnSpc>
                <a:spcPct val="133000"/>
              </a:lnSpc>
              <a:buNone/>
            </a:pPr>
            <a:r>
              <a:rPr lang="en-US" sz="1300" dirty="0">
                <a:solidFill>
                  <a:srgbClr val="2C2926"/>
                </a:solidFill>
                <a:latin typeface="Inter" pitchFamily="34" charset="0"/>
                <a:ea typeface="Inter" pitchFamily="34" charset="-122"/>
                <a:cs typeface="Inter" pitchFamily="34" charset="-120"/>
              </a:rPr>
              <a:t>Lovituri corect centrate sub condiții de restricție</a:t>
            </a:r>
            <a:endParaRPr lang="en-US" sz="1300" dirty="0"/>
          </a:p>
        </p:txBody>
      </p:sp>
      <p:sp>
        <p:nvSpPr>
          <p:cNvPr id="9" name="Shape 6"/>
          <p:cNvSpPr/>
          <p:nvPr/>
        </p:nvSpPr>
        <p:spPr>
          <a:xfrm>
            <a:off x="5621197" y="1486793"/>
            <a:ext cx="6034333" cy="4649192"/>
          </a:xfrm>
          <a:prstGeom prst="roundRect">
            <a:avLst>
              <a:gd name="adj" fmla="val 2561"/>
            </a:avLst>
          </a:prstGeom>
          <a:solidFill>
            <a:srgbClr val="E7BF6A">
              <a:alpha val="95000"/>
            </a:srgbClr>
          </a:solidFill>
          <a:ln/>
        </p:spPr>
      </p:sp>
      <p:sp>
        <p:nvSpPr>
          <p:cNvPr id="10" name="Text 7"/>
          <p:cNvSpPr/>
          <p:nvPr/>
        </p:nvSpPr>
        <p:spPr>
          <a:xfrm>
            <a:off x="5786491" y="1652091"/>
            <a:ext cx="5703745" cy="26481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 Metric Calitativ</a:t>
            </a:r>
            <a:endParaRPr lang="en-US" sz="1600" dirty="0"/>
          </a:p>
        </p:txBody>
      </p:sp>
      <p:sp>
        <p:nvSpPr>
          <p:cNvPr id="11" name="Text 8"/>
          <p:cNvSpPr/>
          <p:nvPr/>
        </p:nvSpPr>
        <p:spPr>
          <a:xfrm>
            <a:off x="5786491" y="2082205"/>
            <a:ext cx="5703745" cy="942677"/>
          </a:xfrm>
          <a:prstGeom prst="rect">
            <a:avLst/>
          </a:prstGeom>
          <a:noFill/>
          <a:ln/>
        </p:spPr>
        <p:txBody>
          <a:bodyPr wrap="square" lIns="0" tIns="0" rIns="0" bIns="0" rtlCol="0" anchor="t"/>
          <a:lstStyle/>
          <a:p>
            <a:pPr marL="0" indent="0" algn="l">
              <a:lnSpc>
                <a:spcPct val="133000"/>
              </a:lnSpc>
              <a:spcAft>
                <a:spcPts val="1150"/>
              </a:spcAft>
              <a:buNone/>
            </a:pPr>
            <a:r>
              <a:rPr lang="en-US" sz="1300" b="1" dirty="0">
                <a:solidFill>
                  <a:srgbClr val="2C2926"/>
                </a:solidFill>
                <a:latin typeface="Inter Bold" pitchFamily="34" charset="0"/>
                <a:ea typeface="Inter Bold" pitchFamily="34" charset="-122"/>
                <a:cs typeface="Inter Bold" pitchFamily="34" charset="-120"/>
              </a:rPr>
              <a:t>Scorul de Adaptabilitate Tactică (SAT)</a:t>
            </a:r>
            <a:endParaRPr lang="en-US" sz="1300" dirty="0"/>
          </a:p>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Autoevaluare realizată de instructor privind viteza de configurare a unei noi soluții tehnice — </a:t>
            </a:r>
            <a:r>
              <a:rPr lang="en-US" sz="1300" b="1" dirty="0">
                <a:solidFill>
                  <a:srgbClr val="2C2926"/>
                </a:solidFill>
                <a:latin typeface="Inter Bold" pitchFamily="34" charset="0"/>
                <a:ea typeface="Inter Bold" pitchFamily="34" charset="-122"/>
                <a:cs typeface="Inter Bold" pitchFamily="34" charset="-120"/>
              </a:rPr>
              <a:t>măsurată în secunde per reacție</a:t>
            </a:r>
            <a:r>
              <a:rPr lang="en-US" sz="1300" dirty="0">
                <a:solidFill>
                  <a:srgbClr val="2C2926"/>
                </a:solidFill>
                <a:latin typeface="Inter" pitchFamily="34" charset="0"/>
                <a:ea typeface="Inter" pitchFamily="34" charset="-122"/>
                <a:cs typeface="Inter" pitchFamily="34" charset="-120"/>
              </a:rPr>
              <a:t>.</a:t>
            </a:r>
            <a:endParaRPr lang="en-US" sz="1300" dirty="0"/>
          </a:p>
        </p:txBody>
      </p:sp>
      <p:sp>
        <p:nvSpPr>
          <p:cNvPr id="12" name="Text 9"/>
          <p:cNvSpPr/>
          <p:nvPr/>
        </p:nvSpPr>
        <p:spPr>
          <a:xfrm>
            <a:off x="5786491" y="3173710"/>
            <a:ext cx="5703745" cy="909538"/>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dirty="0">
                <a:solidFill>
                  <a:srgbClr val="2C2926"/>
                </a:solidFill>
                <a:latin typeface="Inter" pitchFamily="34" charset="0"/>
                <a:ea typeface="Inter" pitchFamily="34" charset="-122"/>
                <a:cs typeface="Inter" pitchFamily="34" charset="-120"/>
              </a:rPr>
              <a:t>Sub 10 secunde — adaptabilitate excelentă</a:t>
            </a:r>
            <a:endParaRPr lang="en-US" sz="1300" dirty="0"/>
          </a:p>
          <a:p>
            <a:pPr marL="264160" indent="-264160" algn="l">
              <a:lnSpc>
                <a:spcPct val="133000"/>
              </a:lnSpc>
              <a:buSzPct val="100000"/>
              <a:buChar char="•"/>
            </a:pPr>
            <a:r>
              <a:rPr lang="en-US" sz="1300" dirty="0">
                <a:solidFill>
                  <a:srgbClr val="2C2926"/>
                </a:solidFill>
                <a:latin typeface="Inter" pitchFamily="34" charset="0"/>
                <a:ea typeface="Inter" pitchFamily="34" charset="-122"/>
                <a:cs typeface="Inter" pitchFamily="34" charset="-120"/>
              </a:rPr>
              <a:t>10–20 secunde — nivel mediu, necesită practică</a:t>
            </a:r>
            <a:endParaRPr lang="en-US" sz="1300" dirty="0"/>
          </a:p>
          <a:p>
            <a:pPr marL="264160" indent="-264160" algn="l">
              <a:lnSpc>
                <a:spcPct val="133000"/>
              </a:lnSpc>
              <a:buSzPct val="100000"/>
              <a:buChar char="•"/>
            </a:pPr>
            <a:r>
              <a:rPr lang="en-US" sz="1300" dirty="0">
                <a:solidFill>
                  <a:srgbClr val="2C2926"/>
                </a:solidFill>
                <a:latin typeface="Inter" pitchFamily="34" charset="0"/>
                <a:ea typeface="Inter" pitchFamily="34" charset="-122"/>
                <a:cs typeface="Inter" pitchFamily="34" charset="-120"/>
              </a:rPr>
              <a:t>Peste 20 secunde — zonă de dezvoltare prioritară</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Shape 0"/>
          <p:cNvSpPr/>
          <p:nvPr/>
        </p:nvSpPr>
        <p:spPr>
          <a:xfrm>
            <a:off x="5233360" y="2490887"/>
            <a:ext cx="900983" cy="251420"/>
          </a:xfrm>
          <a:prstGeom prst="roundRect">
            <a:avLst>
              <a:gd name="adj" fmla="val 22103"/>
            </a:avLst>
          </a:prstGeom>
          <a:solidFill>
            <a:srgbClr val="F8ECD3"/>
          </a:solidFill>
          <a:ln/>
        </p:spPr>
      </p:sp>
      <p:sp>
        <p:nvSpPr>
          <p:cNvPr id="4" name="Text 1"/>
          <p:cNvSpPr/>
          <p:nvPr/>
        </p:nvSpPr>
        <p:spPr>
          <a:xfrm>
            <a:off x="5332577" y="2540496"/>
            <a:ext cx="1312135" cy="152202"/>
          </a:xfrm>
          <a:prstGeom prst="rect">
            <a:avLst/>
          </a:prstGeom>
          <a:noFill/>
          <a:ln/>
        </p:spPr>
        <p:txBody>
          <a:bodyPr wrap="none" lIns="0" tIns="0" rIns="0" bIns="0" rtlCol="0" anchor="t"/>
          <a:lstStyle/>
          <a:p>
            <a:pPr marL="0" indent="0" algn="l">
              <a:lnSpc>
                <a:spcPct val="96000"/>
              </a:lnSpc>
              <a:buNone/>
            </a:pPr>
            <a:r>
              <a:rPr lang="en-US" sz="1000" dirty="0">
                <a:solidFill>
                  <a:srgbClr val="2C2926"/>
                </a:solidFill>
                <a:latin typeface="Inter" pitchFamily="34" charset="0"/>
                <a:ea typeface="Inter" pitchFamily="34" charset="-122"/>
                <a:cs typeface="Inter" pitchFamily="34" charset="-120"/>
              </a:rPr>
              <a:t>TEHNICA 3</a:t>
            </a:r>
            <a:endParaRPr lang="en-US" sz="1000" dirty="0"/>
          </a:p>
        </p:txBody>
      </p:sp>
      <p:sp>
        <p:nvSpPr>
          <p:cNvPr id="5" name="Text 2"/>
          <p:cNvSpPr/>
          <p:nvPr/>
        </p:nvSpPr>
        <p:spPr>
          <a:xfrm>
            <a:off x="5233360" y="2808387"/>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Neuro-Kinesthetic Synesthesia</a:t>
            </a:r>
            <a:endParaRPr lang="en-US" sz="3250" dirty="0"/>
          </a:p>
        </p:txBody>
      </p:sp>
      <p:sp>
        <p:nvSpPr>
          <p:cNvPr id="6" name="Text 3"/>
          <p:cNvSpPr/>
          <p:nvPr/>
        </p:nvSpPr>
        <p:spPr>
          <a:xfrm>
            <a:off x="5233360" y="3573165"/>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2C2926"/>
                </a:solidFill>
                <a:latin typeface="Inter" pitchFamily="34" charset="0"/>
                <a:ea typeface="Inter" pitchFamily="34" charset="-122"/>
                <a:cs typeface="Inter" pitchFamily="34" charset="-120"/>
              </a:rPr>
              <a:t>Sinesteza Neuro-Kinestezică prin Sunet și Ritm</a:t>
            </a:r>
            <a:r>
              <a:rPr lang="en-US" sz="1300" dirty="0">
                <a:solidFill>
                  <a:srgbClr val="2C2926"/>
                </a:solidFill>
                <a:latin typeface="Inter" pitchFamily="34" charset="0"/>
                <a:ea typeface="Inter" pitchFamily="34" charset="-122"/>
                <a:cs typeface="Inter" pitchFamily="34" charset="-120"/>
              </a:rPr>
              <a:t> — O tehnică avangardistă care conectează tempo-ul fizic al svingului cu stimuli auditivi controlați, eliminând supra-analiza mentală și deblocând starea de </a:t>
            </a:r>
            <a:r>
              <a:rPr lang="en-US" sz="1300" b="1" dirty="0">
                <a:solidFill>
                  <a:srgbClr val="2C2926"/>
                </a:solidFill>
                <a:latin typeface="Inter Bold" pitchFamily="34" charset="0"/>
                <a:ea typeface="Inter Bold" pitchFamily="34" charset="-122"/>
                <a:cs typeface="Inter Bold" pitchFamily="34" charset="-120"/>
              </a:rPr>
              <a:t>Flow</a:t>
            </a:r>
            <a:r>
              <a:rPr lang="en-US" sz="1300" dirty="0">
                <a:solidFill>
                  <a:srgbClr val="2C2926"/>
                </a:solidFill>
                <a:latin typeface="Inter" pitchFamily="34" charset="0"/>
                <a:ea typeface="Inter" pitchFamily="34" charset="-122"/>
                <a:cs typeface="Inter" pitchFamily="34" charset="-120"/>
              </a:rPr>
              <a:t>.</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47932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Cum funcționează Neuro-Kinesthetic Synesthesia?</a:t>
            </a:r>
            <a:endParaRPr lang="en-US" sz="3250" dirty="0"/>
          </a:p>
        </p:txBody>
      </p:sp>
      <p:sp>
        <p:nvSpPr>
          <p:cNvPr id="3" name="Text 1"/>
          <p:cNvSpPr/>
          <p:nvPr/>
        </p:nvSpPr>
        <p:spPr>
          <a:xfrm>
            <a:off x="661475" y="1392932"/>
            <a:ext cx="5796214"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Se utilizează </a:t>
            </a:r>
            <a:r>
              <a:rPr lang="en-US" sz="1300" b="1" dirty="0">
                <a:solidFill>
                  <a:srgbClr val="2C2926"/>
                </a:solidFill>
                <a:latin typeface="Inter Bold" pitchFamily="34" charset="0"/>
                <a:ea typeface="Inter Bold" pitchFamily="34" charset="-122"/>
                <a:cs typeface="Inter Bold" pitchFamily="34" charset="-120"/>
              </a:rPr>
              <a:t>metronomane digitale</a:t>
            </a:r>
            <a:r>
              <a:rPr lang="en-US" sz="1300" dirty="0">
                <a:solidFill>
                  <a:srgbClr val="2C2926"/>
                </a:solidFill>
                <a:latin typeface="Inter" pitchFamily="34" charset="0"/>
                <a:ea typeface="Inter" pitchFamily="34" charset="-122"/>
                <a:cs typeface="Inter" pitchFamily="34" charset="-120"/>
              </a:rPr>
              <a:t> sau fundaluri muzicale cu BPM (bătăi pe minut) controlat. Jucătorul sincronizează svingul exclusiv pe ritmul audio:</a:t>
            </a:r>
            <a:endParaRPr lang="en-US" sz="1300" dirty="0"/>
          </a:p>
        </p:txBody>
      </p:sp>
      <p:sp>
        <p:nvSpPr>
          <p:cNvPr id="4" name="Shape 2"/>
          <p:cNvSpPr/>
          <p:nvPr/>
        </p:nvSpPr>
        <p:spPr>
          <a:xfrm>
            <a:off x="661475" y="2372816"/>
            <a:ext cx="5796214" cy="2050653"/>
          </a:xfrm>
          <a:prstGeom prst="roundRect">
            <a:avLst>
              <a:gd name="adj" fmla="val 3387"/>
            </a:avLst>
          </a:prstGeom>
          <a:solidFill>
            <a:srgbClr val="FFFFFF"/>
          </a:solidFill>
          <a:ln w="6350">
            <a:solidFill>
              <a:srgbClr val="F8ECD3"/>
            </a:solidFill>
            <a:prstDash val="solid"/>
          </a:ln>
        </p:spPr>
      </p:sp>
      <p:sp>
        <p:nvSpPr>
          <p:cNvPr id="5" name="Shape 3"/>
          <p:cNvSpPr/>
          <p:nvPr/>
        </p:nvSpPr>
        <p:spPr>
          <a:xfrm>
            <a:off x="667825" y="2379166"/>
            <a:ext cx="5783515" cy="1018977"/>
          </a:xfrm>
          <a:custGeom>
            <a:avLst/>
            <a:gdLst/>
            <a:ahLst/>
            <a:cxnLst/>
            <a:rect l="l" t="t" r="r" b="b"/>
            <a:pathLst>
              <a:path w="5783515" h="1018977">
                <a:moveTo>
                  <a:pt x="57887" y="0"/>
                </a:moveTo>
                <a:lnTo>
                  <a:pt x="5725628" y="0"/>
                </a:lnTo>
                <a:arcTo wR="57887" hR="57888" stAng="16200000" swAng="5400000"/>
                <a:lnTo>
                  <a:pt x="5783515" y="1018977"/>
                </a:lnTo>
                <a:lnTo>
                  <a:pt x="0" y="1018977"/>
                </a:lnTo>
                <a:lnTo>
                  <a:pt x="0" y="57888"/>
                </a:lnTo>
                <a:arcTo wR="57887" hR="57888" stAng="10800000" swAng="5400000"/>
                <a:close/>
              </a:path>
            </a:pathLst>
          </a:custGeom>
          <a:solidFill>
            <a:srgbClr val="FFFFFF"/>
          </a:solidFill>
          <a:ln/>
        </p:spPr>
      </p:sp>
      <p:sp>
        <p:nvSpPr>
          <p:cNvPr id="6" name="Text 4"/>
          <p:cNvSpPr/>
          <p:nvPr/>
        </p:nvSpPr>
        <p:spPr>
          <a:xfrm>
            <a:off x="833119" y="2544465"/>
            <a:ext cx="545292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60 BPM</a:t>
            </a:r>
            <a:endParaRPr lang="en-US" sz="1600" dirty="0"/>
          </a:p>
        </p:txBody>
      </p:sp>
      <p:sp>
        <p:nvSpPr>
          <p:cNvPr id="7" name="Text 5"/>
          <p:cNvSpPr/>
          <p:nvPr/>
        </p:nvSpPr>
        <p:spPr>
          <a:xfrm>
            <a:off x="833119" y="2968228"/>
            <a:ext cx="5452926" cy="264616"/>
          </a:xfrm>
          <a:prstGeom prst="rect">
            <a:avLst/>
          </a:prstGeom>
          <a:noFill/>
          <a:ln/>
        </p:spPr>
        <p:txBody>
          <a:bodyPr wrap="none" lIns="0" tIns="0" rIns="0" bIns="0" rtlCol="0" anchor="t"/>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Backswing — mișcarea de spate, lentă și controlată</a:t>
            </a:r>
            <a:endParaRPr lang="en-US" sz="1300" dirty="0"/>
          </a:p>
        </p:txBody>
      </p:sp>
      <p:sp>
        <p:nvSpPr>
          <p:cNvPr id="8" name="Shape 6"/>
          <p:cNvSpPr/>
          <p:nvPr/>
        </p:nvSpPr>
        <p:spPr>
          <a:xfrm>
            <a:off x="667825" y="3398143"/>
            <a:ext cx="5783515" cy="1018977"/>
          </a:xfrm>
          <a:custGeom>
            <a:avLst/>
            <a:gdLst/>
            <a:ahLst/>
            <a:cxnLst/>
            <a:rect l="l" t="t" r="r" b="b"/>
            <a:pathLst>
              <a:path w="5783515" h="1018977">
                <a:moveTo>
                  <a:pt x="0" y="0"/>
                </a:moveTo>
                <a:lnTo>
                  <a:pt x="5783515" y="0"/>
                </a:lnTo>
                <a:lnTo>
                  <a:pt x="5783515" y="961088"/>
                </a:lnTo>
                <a:arcTo wR="57887" hR="57888" stAng="0" swAng="5400000"/>
                <a:lnTo>
                  <a:pt x="57887" y="1018977"/>
                </a:lnTo>
                <a:arcTo wR="57887" hR="57888" stAng="5400000" swAng="5400000"/>
                <a:lnTo>
                  <a:pt x="0" y="0"/>
                </a:lnTo>
                <a:close/>
              </a:path>
            </a:pathLst>
          </a:custGeom>
          <a:solidFill>
            <a:srgbClr val="FFFFFF"/>
          </a:solidFill>
          <a:ln/>
        </p:spPr>
      </p:sp>
      <p:sp>
        <p:nvSpPr>
          <p:cNvPr id="9" name="Shape 7"/>
          <p:cNvSpPr/>
          <p:nvPr/>
        </p:nvSpPr>
        <p:spPr>
          <a:xfrm>
            <a:off x="667825" y="3398143"/>
            <a:ext cx="5783515" cy="19050"/>
          </a:xfrm>
          <a:prstGeom prst="roundRect">
            <a:avLst>
              <a:gd name="adj" fmla="val 49999"/>
            </a:avLst>
          </a:prstGeom>
          <a:solidFill>
            <a:srgbClr val="F8ECD3"/>
          </a:solidFill>
          <a:ln/>
        </p:spPr>
      </p:sp>
      <p:sp>
        <p:nvSpPr>
          <p:cNvPr id="10" name="Text 8"/>
          <p:cNvSpPr/>
          <p:nvPr/>
        </p:nvSpPr>
        <p:spPr>
          <a:xfrm>
            <a:off x="833119" y="3563441"/>
            <a:ext cx="545292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120 BPM</a:t>
            </a:r>
            <a:endParaRPr lang="en-US" sz="1600" dirty="0"/>
          </a:p>
        </p:txBody>
      </p:sp>
      <p:sp>
        <p:nvSpPr>
          <p:cNvPr id="11" name="Text 9"/>
          <p:cNvSpPr/>
          <p:nvPr/>
        </p:nvSpPr>
        <p:spPr>
          <a:xfrm>
            <a:off x="833119" y="3987205"/>
            <a:ext cx="5452926" cy="264616"/>
          </a:xfrm>
          <a:prstGeom prst="rect">
            <a:avLst/>
          </a:prstGeom>
          <a:noFill/>
          <a:ln/>
        </p:spPr>
        <p:txBody>
          <a:bodyPr wrap="none" lIns="0" tIns="0" rIns="0" bIns="0" rtlCol="0" anchor="t"/>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Downswing — coborârea explozivă spre impact</a:t>
            </a:r>
            <a:endParaRPr lang="en-US" sz="1300" dirty="0"/>
          </a:p>
        </p:txBody>
      </p:sp>
      <p:sp>
        <p:nvSpPr>
          <p:cNvPr id="12" name="Text 10"/>
          <p:cNvSpPr/>
          <p:nvPr/>
        </p:nvSpPr>
        <p:spPr>
          <a:xfrm>
            <a:off x="661475" y="4609505"/>
            <a:ext cx="5796214"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Tehnica permite instructorilor să planifice antrenamente bazate pe </a:t>
            </a:r>
            <a:r>
              <a:rPr lang="en-US" sz="1300" b="1" dirty="0">
                <a:solidFill>
                  <a:srgbClr val="2C2926"/>
                </a:solidFill>
                <a:latin typeface="Inter Bold" pitchFamily="34" charset="0"/>
                <a:ea typeface="Inter Bold" pitchFamily="34" charset="-122"/>
                <a:cs typeface="Inter Bold" pitchFamily="34" charset="-120"/>
              </a:rPr>
              <a:t>„starea de flux"</a:t>
            </a:r>
            <a:r>
              <a:rPr lang="en-US" sz="1300" dirty="0">
                <a:solidFill>
                  <a:srgbClr val="2C2926"/>
                </a:solidFill>
                <a:latin typeface="Inter" pitchFamily="34" charset="0"/>
                <a:ea typeface="Inter" pitchFamily="34" charset="-122"/>
                <a:cs typeface="Inter" pitchFamily="34" charset="-120"/>
              </a:rPr>
              <a:t> (</a:t>
            </a:r>
            <a:r>
              <a:rPr lang="en-US" sz="1300" i="1" dirty="0">
                <a:solidFill>
                  <a:srgbClr val="2C2926"/>
                </a:solidFill>
                <a:latin typeface="Inter" pitchFamily="34" charset="0"/>
                <a:ea typeface="Inter" pitchFamily="34" charset="-122"/>
                <a:cs typeface="Inter" pitchFamily="34" charset="-120"/>
              </a:rPr>
              <a:t>Flow State</a:t>
            </a:r>
            <a:r>
              <a:rPr lang="en-US" sz="1300" dirty="0">
                <a:solidFill>
                  <a:srgbClr val="2C2926"/>
                </a:solidFill>
                <a:latin typeface="Inter" pitchFamily="34" charset="0"/>
                <a:ea typeface="Inter" pitchFamily="34" charset="-122"/>
                <a:cs typeface="Inter" pitchFamily="34" charset="-120"/>
              </a:rPr>
              <a:t>), transformând o execuție tehnică rigidă într-o mișcare fluidă, organică și personalizată.</a:t>
            </a:r>
            <a:endParaRPr lang="en-US" sz="1300" dirty="0"/>
          </a:p>
        </p:txBody>
      </p:sp>
      <p:sp>
        <p:nvSpPr>
          <p:cNvPr id="13" name="Text 11"/>
          <p:cNvSpPr/>
          <p:nvPr/>
        </p:nvSpPr>
        <p:spPr>
          <a:xfrm>
            <a:off x="6867452" y="1409402"/>
            <a:ext cx="4669018"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Beneficii cheie</a:t>
            </a:r>
            <a:endParaRPr lang="en-US" sz="1600" dirty="0"/>
          </a:p>
        </p:txBody>
      </p:sp>
      <p:pic>
        <p:nvPicPr>
          <p:cNvPr id="1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67452" y="1853902"/>
            <a:ext cx="330688" cy="330696"/>
          </a:xfrm>
          <a:prstGeom prst="rect">
            <a:avLst/>
          </a:prstGeom>
        </p:spPr>
      </p:pic>
      <p:sp>
        <p:nvSpPr>
          <p:cNvPr id="15" name="Text 12"/>
          <p:cNvSpPr/>
          <p:nvPr/>
        </p:nvSpPr>
        <p:spPr>
          <a:xfrm>
            <a:off x="6867452" y="2391271"/>
            <a:ext cx="4669018"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Reducerea Supra-Analizei</a:t>
            </a:r>
            <a:endParaRPr lang="en-US" sz="1600" dirty="0"/>
          </a:p>
        </p:txBody>
      </p:sp>
      <p:sp>
        <p:nvSpPr>
          <p:cNvPr id="16" name="Text 13"/>
          <p:cNvSpPr/>
          <p:nvPr/>
        </p:nvSpPr>
        <p:spPr>
          <a:xfrm>
            <a:off x="6867452" y="2815034"/>
            <a:ext cx="4669018" cy="264616"/>
          </a:xfrm>
          <a:prstGeom prst="rect">
            <a:avLst/>
          </a:prstGeom>
          <a:noFill/>
          <a:ln/>
        </p:spPr>
        <p:txBody>
          <a:bodyPr wrap="none" lIns="0" tIns="0" rIns="0" bIns="0" rtlCol="0" anchor="t"/>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Mintea se ancorează în ritm, nu în gânduri anxioase</a:t>
            </a:r>
            <a:endParaRPr lang="en-US" sz="1300" dirty="0"/>
          </a:p>
        </p:txBody>
      </p:sp>
      <p:pic>
        <p:nvPicPr>
          <p:cNvPr id="1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67452" y="3410347"/>
            <a:ext cx="330688" cy="330696"/>
          </a:xfrm>
          <a:prstGeom prst="rect">
            <a:avLst/>
          </a:prstGeom>
        </p:spPr>
      </p:pic>
      <p:sp>
        <p:nvSpPr>
          <p:cNvPr id="18" name="Text 14"/>
          <p:cNvSpPr/>
          <p:nvPr/>
        </p:nvSpPr>
        <p:spPr>
          <a:xfrm>
            <a:off x="6867452" y="3947716"/>
            <a:ext cx="4669018"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Creativitate Motrică</a:t>
            </a:r>
            <a:endParaRPr lang="en-US" sz="1600" dirty="0"/>
          </a:p>
        </p:txBody>
      </p:sp>
      <p:sp>
        <p:nvSpPr>
          <p:cNvPr id="19" name="Text 15"/>
          <p:cNvSpPr/>
          <p:nvPr/>
        </p:nvSpPr>
        <p:spPr>
          <a:xfrm>
            <a:off x="6867452" y="4371479"/>
            <a:ext cx="4669018" cy="264616"/>
          </a:xfrm>
          <a:prstGeom prst="rect">
            <a:avLst/>
          </a:prstGeom>
          <a:noFill/>
          <a:ln/>
        </p:spPr>
        <p:txBody>
          <a:bodyPr wrap="none" lIns="0" tIns="0" rIns="0" bIns="0" rtlCol="0" anchor="t"/>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Corpul descoperă propriul stil natural de mișcare</a:t>
            </a:r>
            <a:endParaRPr lang="en-US" sz="1300" dirty="0"/>
          </a:p>
        </p:txBody>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67452" y="4966791"/>
            <a:ext cx="330688" cy="330696"/>
          </a:xfrm>
          <a:prstGeom prst="rect">
            <a:avLst/>
          </a:prstGeom>
        </p:spPr>
      </p:pic>
      <p:sp>
        <p:nvSpPr>
          <p:cNvPr id="21" name="Text 16"/>
          <p:cNvSpPr/>
          <p:nvPr/>
        </p:nvSpPr>
        <p:spPr>
          <a:xfrm>
            <a:off x="6867452" y="5504160"/>
            <a:ext cx="4669018"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Reducerea Stresului</a:t>
            </a:r>
            <a:endParaRPr lang="en-US" sz="1600" dirty="0"/>
          </a:p>
        </p:txBody>
      </p:sp>
      <p:sp>
        <p:nvSpPr>
          <p:cNvPr id="22" name="Text 17"/>
          <p:cNvSpPr/>
          <p:nvPr/>
        </p:nvSpPr>
        <p:spPr>
          <a:xfrm>
            <a:off x="6867452" y="5927923"/>
            <a:ext cx="4669018" cy="264616"/>
          </a:xfrm>
          <a:prstGeom prst="rect">
            <a:avLst/>
          </a:prstGeom>
          <a:noFill/>
          <a:ln/>
        </p:spPr>
        <p:txBody>
          <a:bodyPr wrap="none" lIns="0" tIns="0" rIns="0" bIns="0" rtlCol="0" anchor="t"/>
          <a:lstStyle/>
          <a:p>
            <a:pPr marL="0" indent="0" algn="l">
              <a:lnSpc>
                <a:spcPct val="133000"/>
              </a:lnSpc>
              <a:buNone/>
            </a:pPr>
            <a:r>
              <a:rPr lang="en-US" sz="1300" dirty="0">
                <a:solidFill>
                  <a:srgbClr val="2C2926"/>
                </a:solidFill>
                <a:latin typeface="Inter" pitchFamily="34" charset="0"/>
                <a:ea typeface="Inter" pitchFamily="34" charset="-122"/>
                <a:cs typeface="Inter" pitchFamily="34" charset="-120"/>
              </a:rPr>
              <a:t>Fundalul ritmic calmează sistemul nervos în competiție</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65553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Sistemul de Evaluare — Tehnica 3</a:t>
            </a:r>
            <a:endParaRPr lang="en-US" sz="3250" dirty="0"/>
          </a:p>
        </p:txBody>
      </p:sp>
      <p:sp>
        <p:nvSpPr>
          <p:cNvPr id="3" name="Text 1"/>
          <p:cNvSpPr/>
          <p:nvPr/>
        </p:nvSpPr>
        <p:spPr>
          <a:xfrm>
            <a:off x="661475" y="1585615"/>
            <a:ext cx="5232666" cy="26481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 Metric Cantitativ</a:t>
            </a:r>
            <a:endParaRPr lang="en-US" sz="1600" dirty="0"/>
          </a:p>
        </p:txBody>
      </p:sp>
      <p:sp>
        <p:nvSpPr>
          <p:cNvPr id="4" name="Text 2"/>
          <p:cNvSpPr/>
          <p:nvPr/>
        </p:nvSpPr>
        <p:spPr>
          <a:xfrm>
            <a:off x="661475" y="2015728"/>
            <a:ext cx="5232666"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2C2926"/>
                </a:solidFill>
                <a:latin typeface="Inter Bold" pitchFamily="34" charset="0"/>
                <a:ea typeface="Inter Bold" pitchFamily="34" charset="-122"/>
                <a:cs typeface="Inter Bold" pitchFamily="34" charset="-120"/>
              </a:rPr>
              <a:t>Consistența tempo-ului svingului</a:t>
            </a:r>
            <a:r>
              <a:rPr lang="en-US" sz="1300" dirty="0">
                <a:solidFill>
                  <a:srgbClr val="2C2926"/>
                </a:solidFill>
                <a:latin typeface="Inter" pitchFamily="34" charset="0"/>
                <a:ea typeface="Inter" pitchFamily="34" charset="-122"/>
                <a:cs typeface="Inter" pitchFamily="34" charset="-120"/>
              </a:rPr>
              <a:t> — măsurată cu senzori radar </a:t>
            </a:r>
            <a:r>
              <a:rPr lang="en-US" sz="1300" b="1" dirty="0">
                <a:solidFill>
                  <a:srgbClr val="2C2926"/>
                </a:solidFill>
                <a:latin typeface="Inter Bold" pitchFamily="34" charset="0"/>
                <a:ea typeface="Inter Bold" pitchFamily="34" charset="-122"/>
                <a:cs typeface="Inter Bold" pitchFamily="34" charset="-120"/>
              </a:rPr>
              <a:t>TrackMan</a:t>
            </a:r>
            <a:r>
              <a:rPr lang="en-US" sz="1300" dirty="0">
                <a:solidFill>
                  <a:srgbClr val="2C2926"/>
                </a:solidFill>
                <a:latin typeface="Inter" pitchFamily="34" charset="0"/>
                <a:ea typeface="Inter" pitchFamily="34" charset="-122"/>
                <a:cs typeface="Inter" pitchFamily="34" charset="-120"/>
              </a:rPr>
              <a:t>.</a:t>
            </a:r>
            <a:endParaRPr lang="en-US" sz="1300" dirty="0"/>
          </a:p>
        </p:txBody>
      </p:sp>
      <p:sp>
        <p:nvSpPr>
          <p:cNvPr id="5" name="Text 3"/>
          <p:cNvSpPr/>
          <p:nvPr/>
        </p:nvSpPr>
        <p:spPr>
          <a:xfrm>
            <a:off x="661475" y="2813645"/>
            <a:ext cx="5232666" cy="545802"/>
          </a:xfrm>
          <a:prstGeom prst="rect">
            <a:avLst/>
          </a:prstGeom>
          <a:noFill/>
          <a:ln/>
        </p:spPr>
        <p:txBody>
          <a:bodyPr wrap="none" lIns="0" tIns="0" rIns="0" bIns="0" rtlCol="0" anchor="t"/>
          <a:lstStyle/>
          <a:p>
            <a:pPr marL="0" indent="0" algn="ctr">
              <a:lnSpc>
                <a:spcPct val="83000"/>
              </a:lnSpc>
              <a:buNone/>
            </a:pPr>
            <a:r>
              <a:rPr lang="en-US" sz="4250" dirty="0">
                <a:solidFill>
                  <a:srgbClr val="2C2926"/>
                </a:solidFill>
                <a:latin typeface="Bricolage Grotesque SemiBold" pitchFamily="34" charset="0"/>
                <a:ea typeface="Bricolage Grotesque SemiBold" pitchFamily="34" charset="-122"/>
                <a:cs typeface="Bricolage Grotesque SemiBold" pitchFamily="34" charset="-120"/>
              </a:rPr>
              <a:t>0.1s</a:t>
            </a:r>
            <a:endParaRPr lang="en-US" sz="4250" dirty="0"/>
          </a:p>
        </p:txBody>
      </p:sp>
      <p:sp>
        <p:nvSpPr>
          <p:cNvPr id="6" name="Text 4"/>
          <p:cNvSpPr/>
          <p:nvPr/>
        </p:nvSpPr>
        <p:spPr>
          <a:xfrm>
            <a:off x="661475" y="3566120"/>
            <a:ext cx="5232666" cy="258465"/>
          </a:xfrm>
          <a:prstGeom prst="rect">
            <a:avLst/>
          </a:prstGeom>
          <a:noFill/>
          <a:ln/>
        </p:spPr>
        <p:txBody>
          <a:bodyPr wrap="none" lIns="0" tIns="0" rIns="0" bIns="0" rtlCol="0" anchor="t"/>
          <a:lstStyle/>
          <a:p>
            <a:pPr marL="0" indent="0" algn="ctr">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Deviație standard maximă</a:t>
            </a:r>
            <a:endParaRPr lang="en-US" sz="1600" dirty="0"/>
          </a:p>
        </p:txBody>
      </p:sp>
      <p:sp>
        <p:nvSpPr>
          <p:cNvPr id="7" name="Text 5"/>
          <p:cNvSpPr/>
          <p:nvPr/>
        </p:nvSpPr>
        <p:spPr>
          <a:xfrm>
            <a:off x="661475" y="3989884"/>
            <a:ext cx="5232666" cy="264616"/>
          </a:xfrm>
          <a:prstGeom prst="rect">
            <a:avLst/>
          </a:prstGeom>
          <a:noFill/>
          <a:ln/>
        </p:spPr>
        <p:txBody>
          <a:bodyPr wrap="none" lIns="0" tIns="0" rIns="0" bIns="0" rtlCol="0" anchor="t"/>
          <a:lstStyle/>
          <a:p>
            <a:pPr marL="0" indent="0" algn="ctr">
              <a:lnSpc>
                <a:spcPct val="133000"/>
              </a:lnSpc>
              <a:buNone/>
            </a:pPr>
            <a:r>
              <a:rPr lang="en-US" sz="1300" dirty="0">
                <a:solidFill>
                  <a:srgbClr val="2C2926"/>
                </a:solidFill>
                <a:latin typeface="Inter" pitchFamily="34" charset="0"/>
                <a:ea typeface="Inter" pitchFamily="34" charset="-122"/>
                <a:cs typeface="Inter" pitchFamily="34" charset="-120"/>
              </a:rPr>
              <a:t>Între lovituri consecutive — ținta de consistență a tempo-ului</a:t>
            </a:r>
            <a:endParaRPr lang="en-US" sz="1300" dirty="0"/>
          </a:p>
        </p:txBody>
      </p:sp>
      <p:sp>
        <p:nvSpPr>
          <p:cNvPr id="8" name="Text 6"/>
          <p:cNvSpPr/>
          <p:nvPr/>
        </p:nvSpPr>
        <p:spPr>
          <a:xfrm>
            <a:off x="6303904" y="1585615"/>
            <a:ext cx="5232666" cy="26481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 Metric Calitativ</a:t>
            </a:r>
            <a:endParaRPr lang="en-US" sz="1600" dirty="0"/>
          </a:p>
        </p:txBody>
      </p:sp>
      <p:sp>
        <p:nvSpPr>
          <p:cNvPr id="9" name="Text 7"/>
          <p:cNvSpPr/>
          <p:nvPr/>
        </p:nvSpPr>
        <p:spPr>
          <a:xfrm>
            <a:off x="6303904" y="2015728"/>
            <a:ext cx="5232666"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2C2926"/>
                </a:solidFill>
                <a:latin typeface="Inter Bold" pitchFamily="34" charset="0"/>
                <a:ea typeface="Inter Bold" pitchFamily="34" charset="-122"/>
                <a:cs typeface="Inter Bold" pitchFamily="34" charset="-120"/>
              </a:rPr>
              <a:t>Indicele de Wellbeing și Relaxare Post-Antrenament</a:t>
            </a:r>
            <a:r>
              <a:rPr lang="en-US" sz="1300" dirty="0">
                <a:solidFill>
                  <a:srgbClr val="2C2926"/>
                </a:solidFill>
                <a:latin typeface="Inter" pitchFamily="34" charset="0"/>
                <a:ea typeface="Inter" pitchFamily="34" charset="-122"/>
                <a:cs typeface="Inter" pitchFamily="34" charset="-120"/>
              </a:rPr>
              <a:t> — Scală vizuală analogică completată de participant după fiecare sesiune.</a:t>
            </a:r>
            <a:endParaRPr lang="en-US" sz="1300" dirty="0"/>
          </a:p>
        </p:txBody>
      </p:sp>
      <p:sp>
        <p:nvSpPr>
          <p:cNvPr id="10" name="Shape 8"/>
          <p:cNvSpPr/>
          <p:nvPr/>
        </p:nvSpPr>
        <p:spPr>
          <a:xfrm>
            <a:off x="6303904" y="2813645"/>
            <a:ext cx="4705431" cy="206673"/>
          </a:xfrm>
          <a:prstGeom prst="roundRect">
            <a:avLst>
              <a:gd name="adj" fmla="val 33611"/>
            </a:avLst>
          </a:prstGeom>
          <a:solidFill>
            <a:srgbClr val="FFFFFF"/>
          </a:solidFill>
          <a:ln w="6350">
            <a:solidFill>
              <a:srgbClr val="F8ECD3"/>
            </a:solidFill>
            <a:prstDash val="solid"/>
          </a:ln>
        </p:spPr>
      </p:sp>
      <p:sp>
        <p:nvSpPr>
          <p:cNvPr id="11" name="Shape 9"/>
          <p:cNvSpPr/>
          <p:nvPr/>
        </p:nvSpPr>
        <p:spPr>
          <a:xfrm>
            <a:off x="6303904" y="2813645"/>
            <a:ext cx="1411550" cy="206673"/>
          </a:xfrm>
          <a:prstGeom prst="roundRect">
            <a:avLst>
              <a:gd name="adj" fmla="val 33611"/>
            </a:avLst>
          </a:prstGeom>
          <a:solidFill>
            <a:srgbClr val="DA9B49"/>
          </a:solidFill>
          <a:ln/>
        </p:spPr>
      </p:sp>
      <p:sp>
        <p:nvSpPr>
          <p:cNvPr id="12" name="Text 10"/>
          <p:cNvSpPr/>
          <p:nvPr/>
        </p:nvSpPr>
        <p:spPr>
          <a:xfrm>
            <a:off x="11133355" y="2813546"/>
            <a:ext cx="403215" cy="206772"/>
          </a:xfrm>
          <a:prstGeom prst="rect">
            <a:avLst/>
          </a:prstGeom>
          <a:noFill/>
          <a:ln/>
        </p:spPr>
        <p:txBody>
          <a:bodyPr wrap="none" lIns="0" tIns="0" rIns="0" bIns="0" rtlCol="0" anchor="t"/>
          <a:lstStyle/>
          <a:p>
            <a:pPr marL="0" indent="0" algn="l">
              <a:lnSpc>
                <a:spcPct val="83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3/10</a:t>
            </a:r>
            <a:endParaRPr lang="en-US" sz="1600" dirty="0"/>
          </a:p>
        </p:txBody>
      </p:sp>
      <p:sp>
        <p:nvSpPr>
          <p:cNvPr id="13" name="Text 11"/>
          <p:cNvSpPr/>
          <p:nvPr/>
        </p:nvSpPr>
        <p:spPr>
          <a:xfrm>
            <a:off x="6303904" y="3226991"/>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Tensiune ridicată</a:t>
            </a:r>
            <a:endParaRPr lang="en-US" sz="1600" dirty="0"/>
          </a:p>
        </p:txBody>
      </p:sp>
      <p:sp>
        <p:nvSpPr>
          <p:cNvPr id="14" name="Shape 12"/>
          <p:cNvSpPr/>
          <p:nvPr/>
        </p:nvSpPr>
        <p:spPr>
          <a:xfrm>
            <a:off x="6303904" y="3898801"/>
            <a:ext cx="4739462" cy="206673"/>
          </a:xfrm>
          <a:prstGeom prst="roundRect">
            <a:avLst>
              <a:gd name="adj" fmla="val 33611"/>
            </a:avLst>
          </a:prstGeom>
          <a:solidFill>
            <a:srgbClr val="FFFFFF"/>
          </a:solidFill>
          <a:ln w="6350">
            <a:solidFill>
              <a:srgbClr val="F8ECD3"/>
            </a:solidFill>
            <a:prstDash val="solid"/>
          </a:ln>
        </p:spPr>
      </p:sp>
      <p:sp>
        <p:nvSpPr>
          <p:cNvPr id="15" name="Shape 13"/>
          <p:cNvSpPr/>
          <p:nvPr/>
        </p:nvSpPr>
        <p:spPr>
          <a:xfrm>
            <a:off x="6303904" y="3898801"/>
            <a:ext cx="3317594" cy="206673"/>
          </a:xfrm>
          <a:prstGeom prst="roundRect">
            <a:avLst>
              <a:gd name="adj" fmla="val 33611"/>
            </a:avLst>
          </a:prstGeom>
          <a:solidFill>
            <a:srgbClr val="DA9B49"/>
          </a:solidFill>
          <a:ln/>
        </p:spPr>
      </p:sp>
      <p:sp>
        <p:nvSpPr>
          <p:cNvPr id="16" name="Text 14"/>
          <p:cNvSpPr/>
          <p:nvPr/>
        </p:nvSpPr>
        <p:spPr>
          <a:xfrm>
            <a:off x="11167386" y="3898702"/>
            <a:ext cx="369184" cy="206772"/>
          </a:xfrm>
          <a:prstGeom prst="rect">
            <a:avLst/>
          </a:prstGeom>
          <a:noFill/>
          <a:ln/>
        </p:spPr>
        <p:txBody>
          <a:bodyPr wrap="none" lIns="0" tIns="0" rIns="0" bIns="0" rtlCol="0" anchor="t"/>
          <a:lstStyle/>
          <a:p>
            <a:pPr marL="0" indent="0" algn="l">
              <a:lnSpc>
                <a:spcPct val="83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7/10</a:t>
            </a:r>
            <a:endParaRPr lang="en-US" sz="1600" dirty="0"/>
          </a:p>
        </p:txBody>
      </p:sp>
      <p:sp>
        <p:nvSpPr>
          <p:cNvPr id="17" name="Text 15"/>
          <p:cNvSpPr/>
          <p:nvPr/>
        </p:nvSpPr>
        <p:spPr>
          <a:xfrm>
            <a:off x="6303904" y="4312146"/>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Relaxare bună</a:t>
            </a:r>
            <a:endParaRPr lang="en-US" sz="1600" dirty="0"/>
          </a:p>
        </p:txBody>
      </p:sp>
      <p:sp>
        <p:nvSpPr>
          <p:cNvPr id="18" name="Shape 16"/>
          <p:cNvSpPr/>
          <p:nvPr/>
        </p:nvSpPr>
        <p:spPr>
          <a:xfrm>
            <a:off x="6303904" y="4983956"/>
            <a:ext cx="4627447" cy="206673"/>
          </a:xfrm>
          <a:prstGeom prst="roundRect">
            <a:avLst>
              <a:gd name="adj" fmla="val 33611"/>
            </a:avLst>
          </a:prstGeom>
          <a:solidFill>
            <a:srgbClr val="FFFFFF"/>
          </a:solidFill>
          <a:ln w="6350">
            <a:solidFill>
              <a:srgbClr val="F8ECD3"/>
            </a:solidFill>
            <a:prstDash val="solid"/>
          </a:ln>
        </p:spPr>
      </p:sp>
      <p:sp>
        <p:nvSpPr>
          <p:cNvPr id="19" name="Shape 17"/>
          <p:cNvSpPr/>
          <p:nvPr/>
        </p:nvSpPr>
        <p:spPr>
          <a:xfrm>
            <a:off x="6303904" y="4983956"/>
            <a:ext cx="4627447" cy="206673"/>
          </a:xfrm>
          <a:prstGeom prst="roundRect">
            <a:avLst>
              <a:gd name="adj" fmla="val 33611"/>
            </a:avLst>
          </a:prstGeom>
          <a:solidFill>
            <a:srgbClr val="DA9B49"/>
          </a:solidFill>
          <a:ln/>
        </p:spPr>
      </p:sp>
      <p:sp>
        <p:nvSpPr>
          <p:cNvPr id="20" name="Text 18"/>
          <p:cNvSpPr/>
          <p:nvPr/>
        </p:nvSpPr>
        <p:spPr>
          <a:xfrm>
            <a:off x="11055371" y="4983857"/>
            <a:ext cx="481199" cy="206772"/>
          </a:xfrm>
          <a:prstGeom prst="rect">
            <a:avLst/>
          </a:prstGeom>
          <a:noFill/>
          <a:ln/>
        </p:spPr>
        <p:txBody>
          <a:bodyPr wrap="none" lIns="0" tIns="0" rIns="0" bIns="0" rtlCol="0" anchor="t"/>
          <a:lstStyle/>
          <a:p>
            <a:pPr marL="0" indent="0" algn="l">
              <a:lnSpc>
                <a:spcPct val="83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10/10</a:t>
            </a:r>
            <a:endParaRPr lang="en-US" sz="1600" dirty="0"/>
          </a:p>
        </p:txBody>
      </p:sp>
      <p:sp>
        <p:nvSpPr>
          <p:cNvPr id="21" name="Text 19"/>
          <p:cNvSpPr/>
          <p:nvPr/>
        </p:nvSpPr>
        <p:spPr>
          <a:xfrm>
            <a:off x="6303904" y="5397302"/>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Stare optimă de flux</a:t>
            </a:r>
            <a:endParaRPr lang="en-US" sz="1600" dirty="0"/>
          </a:p>
        </p:txBody>
      </p:sp>
      <p:sp>
        <p:nvSpPr>
          <p:cNvPr id="22" name="Text 20"/>
          <p:cNvSpPr/>
          <p:nvPr/>
        </p:nvSpPr>
        <p:spPr>
          <a:xfrm>
            <a:off x="6303904" y="5841802"/>
            <a:ext cx="5842251" cy="211733"/>
          </a:xfrm>
          <a:prstGeom prst="rect">
            <a:avLst/>
          </a:prstGeom>
          <a:noFill/>
          <a:ln/>
        </p:spPr>
        <p:txBody>
          <a:bodyPr wrap="none" lIns="0" tIns="0" rIns="0" bIns="0" rtlCol="0" anchor="t"/>
          <a:lstStyle/>
          <a:p>
            <a:pPr marL="0" indent="0" algn="l">
              <a:lnSpc>
                <a:spcPct val="133000"/>
              </a:lnSpc>
              <a:buNone/>
            </a:pPr>
            <a:r>
              <a:rPr lang="en-US" sz="1000" dirty="0">
                <a:solidFill>
                  <a:srgbClr val="2C2926"/>
                </a:solidFill>
                <a:latin typeface="Inter" pitchFamily="34" charset="0"/>
                <a:ea typeface="Inter" pitchFamily="34" charset="-122"/>
                <a:cs typeface="Inter" pitchFamily="34" charset="-120"/>
              </a:rPr>
              <a:t>Demonstrează reducerea tensiunii musculare induse de stresul de performanță.</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61475" y="142349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C2926"/>
                </a:solidFill>
                <a:latin typeface="Bricolage Grotesque SemiBold" pitchFamily="34" charset="0"/>
                <a:ea typeface="Bricolage Grotesque SemiBold" pitchFamily="34" charset="-122"/>
                <a:cs typeface="Bricolage Grotesque SemiBold" pitchFamily="34" charset="-120"/>
              </a:rPr>
              <a:t>Comparație Sintetică a celor 3 Tehnici</a:t>
            </a:r>
            <a:endParaRPr lang="en-US" sz="325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61475" y="2270919"/>
          <a:ext cx="9143771" cy="914400"/>
        </p:xfrm>
        <a:graphic>
          <a:graphicData uri="http://schemas.openxmlformats.org/drawingml/2006/table">
            <a:tbl>
              <a:tblPr/>
              <a:tblGrid>
                <a:gridCol w="3043249">
                  <a:extLst>
                    <a:ext uri="{9D8B030D-6E8A-4147-A177-3AD203B41FA5}">
                      <a16:colId xmlns:a16="http://schemas.microsoft.com/office/drawing/2014/main" val="20000"/>
                    </a:ext>
                  </a:extLst>
                </a:gridCol>
                <a:gridCol w="2608499">
                  <a:extLst>
                    <a:ext uri="{9D8B030D-6E8A-4147-A177-3AD203B41FA5}">
                      <a16:colId xmlns:a16="http://schemas.microsoft.com/office/drawing/2014/main" val="20001"/>
                    </a:ext>
                  </a:extLst>
                </a:gridCol>
                <a:gridCol w="2608499">
                  <a:extLst>
                    <a:ext uri="{9D8B030D-6E8A-4147-A177-3AD203B41FA5}">
                      <a16:colId xmlns:a16="http://schemas.microsoft.com/office/drawing/2014/main" val="20002"/>
                    </a:ext>
                  </a:extLst>
                </a:gridCol>
                <a:gridCol w="2608499">
                  <a:extLst>
                    <a:ext uri="{9D8B030D-6E8A-4147-A177-3AD203B41FA5}">
                      <a16:colId xmlns:a16="http://schemas.microsoft.com/office/drawing/2014/main" val="20003"/>
                    </a:ext>
                  </a:extLst>
                </a:gridCol>
              </a:tblGrid>
              <a:tr h="743527">
                <a:tc>
                  <a:txBody>
                    <a:bodyPr/>
                    <a:lstStyle/>
                    <a:p>
                      <a:pPr marL="0" indent="0" algn="l">
                        <a:buNone/>
                      </a:pPr>
                      <a:r>
                        <a:rPr lang="en-US" sz="1300" b="1" dirty="0">
                          <a:solidFill>
                            <a:srgbClr val="272525"/>
                          </a:solidFill>
                          <a:latin typeface="Inter" pitchFamily="34" charset="0"/>
                          <a:ea typeface="Inter" pitchFamily="34" charset="-122"/>
                          <a:cs typeface="Inter" pitchFamily="34" charset="-120"/>
                        </a:rPr>
                        <a:t>Criteriu</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E7BF6A"/>
                    </a:solidFill>
                  </a:tcPr>
                </a:tc>
                <a:tc>
                  <a:txBody>
                    <a:bodyPr/>
                    <a:lstStyle/>
                    <a:p>
                      <a:pPr marL="0" indent="0" algn="l">
                        <a:buNone/>
                      </a:pPr>
                      <a:r>
                        <a:rPr lang="en-US" sz="1300" b="1" dirty="0">
                          <a:solidFill>
                            <a:srgbClr val="272525"/>
                          </a:solidFill>
                          <a:latin typeface="Inter" pitchFamily="34" charset="0"/>
                          <a:ea typeface="Inter" pitchFamily="34" charset="-122"/>
                          <a:cs typeface="Inter" pitchFamily="34" charset="-120"/>
                        </a:rPr>
                        <a:t>Reverse Fairway Mapping</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E7BF6A"/>
                    </a:solidFill>
                  </a:tcPr>
                </a:tc>
                <a:tc>
                  <a:txBody>
                    <a:bodyPr/>
                    <a:lstStyle/>
                    <a:p>
                      <a:pPr marL="0" indent="0" algn="l">
                        <a:buNone/>
                      </a:pPr>
                      <a:r>
                        <a:rPr lang="en-US" sz="1300" b="1" dirty="0">
                          <a:solidFill>
                            <a:srgbClr val="272525"/>
                          </a:solidFill>
                          <a:latin typeface="Inter" pitchFamily="34" charset="0"/>
                          <a:ea typeface="Inter" pitchFamily="34" charset="-122"/>
                          <a:cs typeface="Inter" pitchFamily="34" charset="-120"/>
                        </a:rPr>
                        <a:t>Constraint-Induced Roulette</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E7BF6A"/>
                    </a:solidFill>
                  </a:tcPr>
                </a:tc>
                <a:tc>
                  <a:txBody>
                    <a:bodyPr/>
                    <a:lstStyle/>
                    <a:p>
                      <a:pPr marL="0" indent="0" algn="l">
                        <a:buNone/>
                      </a:pPr>
                      <a:r>
                        <a:rPr lang="en-US" sz="1300" b="1" dirty="0">
                          <a:solidFill>
                            <a:srgbClr val="272525"/>
                          </a:solidFill>
                          <a:latin typeface="Inter" pitchFamily="34" charset="0"/>
                          <a:ea typeface="Inter" pitchFamily="34" charset="-122"/>
                          <a:cs typeface="Inter" pitchFamily="34" charset="-120"/>
                        </a:rPr>
                        <a:t>Neuro-Kinesthetic Synesthesia</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E7BF6A"/>
                    </a:solidFill>
                  </a:tcPr>
                </a:tc>
                <a:extLst>
                  <a:ext uri="{0D108BD9-81ED-4DB2-BD59-A6C34878D82A}">
                    <a16:rowId xmlns:a16="http://schemas.microsoft.com/office/drawing/2014/main" val="10000"/>
                  </a:ext>
                </a:extLst>
              </a:tr>
              <a:tr h="482092">
                <a:tc>
                  <a:txBody>
                    <a:bodyPr/>
                    <a:lstStyle/>
                    <a:p>
                      <a:pPr marL="0" indent="0" algn="l">
                        <a:buNone/>
                      </a:pPr>
                      <a:r>
                        <a:rPr lang="en-US" sz="1300" b="1" dirty="0">
                          <a:solidFill>
                            <a:srgbClr val="2C2926"/>
                          </a:solidFill>
                          <a:latin typeface="Inter" pitchFamily="34" charset="0"/>
                          <a:ea typeface="Inter" pitchFamily="34" charset="-122"/>
                          <a:cs typeface="Inter" pitchFamily="34" charset="-120"/>
                        </a:rPr>
                        <a:t>Obiectiv principal</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Gândire strategică inversă</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Adaptabilitate tactică</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Fluiditate și relaxare motrică</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482092">
                <a:tc>
                  <a:txBody>
                    <a:bodyPr/>
                    <a:lstStyle/>
                    <a:p>
                      <a:pPr marL="0" indent="0" algn="l">
                        <a:buNone/>
                      </a:pPr>
                      <a:r>
                        <a:rPr lang="en-US" sz="1300" b="1" dirty="0">
                          <a:solidFill>
                            <a:srgbClr val="2C2926"/>
                          </a:solidFill>
                          <a:latin typeface="Inter" pitchFamily="34" charset="0"/>
                          <a:ea typeface="Inter" pitchFamily="34" charset="-122"/>
                          <a:cs typeface="Inter" pitchFamily="34" charset="-120"/>
                        </a:rPr>
                        <a:t>Instrument cheie</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Vizualizare spațială</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Cărți de restricție</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Metronom / BPM audio</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482092">
                <a:tc>
                  <a:txBody>
                    <a:bodyPr/>
                    <a:lstStyle/>
                    <a:p>
                      <a:pPr marL="0" indent="0" algn="l">
                        <a:buNone/>
                      </a:pPr>
                      <a:r>
                        <a:rPr lang="en-US" sz="1300" b="1" dirty="0">
                          <a:solidFill>
                            <a:srgbClr val="2C2926"/>
                          </a:solidFill>
                          <a:latin typeface="Inter" pitchFamily="34" charset="0"/>
                          <a:ea typeface="Inter" pitchFamily="34" charset="-122"/>
                          <a:cs typeface="Inter" pitchFamily="34" charset="-120"/>
                        </a:rPr>
                        <a:t>Metric cantitativ</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-1.5 lovituri/manșă</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Min. 65% lovituri corecte</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Deviație std. sub 0.1s</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482092">
                <a:tc>
                  <a:txBody>
                    <a:bodyPr/>
                    <a:lstStyle/>
                    <a:p>
                      <a:pPr marL="0" indent="0" algn="l">
                        <a:buNone/>
                      </a:pPr>
                      <a:r>
                        <a:rPr lang="en-US" sz="1300" b="1" dirty="0">
                          <a:solidFill>
                            <a:srgbClr val="2C2926"/>
                          </a:solidFill>
                          <a:latin typeface="Inter" pitchFamily="34" charset="0"/>
                          <a:ea typeface="Inter" pitchFamily="34" charset="-122"/>
                          <a:cs typeface="Inter" pitchFamily="34" charset="-120"/>
                        </a:rPr>
                        <a:t>Metric calitativ</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Matricea Spațială (1–5)</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SAT (secunde/reacție)</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Indicele Wellbeing (1–10)</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478917">
                <a:tc>
                  <a:txBody>
                    <a:bodyPr/>
                    <a:lstStyle/>
                    <a:p>
                      <a:pPr marL="0" indent="0" algn="l">
                        <a:buNone/>
                      </a:pPr>
                      <a:r>
                        <a:rPr lang="en-US" sz="1300" b="1" dirty="0">
                          <a:solidFill>
                            <a:srgbClr val="2C2926"/>
                          </a:solidFill>
                          <a:latin typeface="Inter" pitchFamily="34" charset="0"/>
                          <a:ea typeface="Inter" pitchFamily="34" charset="-122"/>
                          <a:cs typeface="Inter" pitchFamily="34" charset="-120"/>
                        </a:rPr>
                        <a:t>Aplicabilitate specială</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Management risc avansat</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Antrenament paralimpic</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2C2926"/>
                          </a:solidFill>
                          <a:latin typeface="Inter" pitchFamily="34" charset="0"/>
                          <a:ea typeface="Inter" pitchFamily="34" charset="-122"/>
                          <a:cs typeface="Inter" pitchFamily="34" charset="-120"/>
                        </a:rPr>
                        <a:t>Jucători stresați / începători</a:t>
                      </a:r>
                      <a:endParaRPr lang="en-US" sz="1300" dirty="0">
                        <a:latin typeface="Inter" charset="0"/>
                        <a:ea typeface="Inter" charset="0"/>
                        <a:cs typeface="Inter"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4" name="Shape 1"/>
          <p:cNvSpPr/>
          <p:nvPr/>
        </p:nvSpPr>
        <p:spPr>
          <a:xfrm>
            <a:off x="661475" y="3004109"/>
            <a:ext cx="10868745" cy="10337"/>
          </a:xfrm>
          <a:prstGeom prst="rect">
            <a:avLst/>
          </a:prstGeom>
          <a:solidFill>
            <a:srgbClr val="000000">
              <a:alpha val="8000"/>
            </a:srgbClr>
          </a:solidFill>
          <a:ln/>
        </p:spPr>
      </p:sp>
      <p:sp>
        <p:nvSpPr>
          <p:cNvPr id="5" name="Shape 2"/>
          <p:cNvSpPr/>
          <p:nvPr/>
        </p:nvSpPr>
        <p:spPr>
          <a:xfrm>
            <a:off x="661475" y="3486200"/>
            <a:ext cx="10868745" cy="10337"/>
          </a:xfrm>
          <a:prstGeom prst="rect">
            <a:avLst/>
          </a:prstGeom>
          <a:solidFill>
            <a:srgbClr val="000000">
              <a:alpha val="8000"/>
            </a:srgbClr>
          </a:solidFill>
          <a:ln/>
        </p:spPr>
      </p:sp>
      <p:sp>
        <p:nvSpPr>
          <p:cNvPr id="6" name="Shape 3"/>
          <p:cNvSpPr/>
          <p:nvPr/>
        </p:nvSpPr>
        <p:spPr>
          <a:xfrm>
            <a:off x="661475" y="3968292"/>
            <a:ext cx="10868745" cy="10337"/>
          </a:xfrm>
          <a:prstGeom prst="rect">
            <a:avLst/>
          </a:prstGeom>
          <a:solidFill>
            <a:srgbClr val="000000">
              <a:alpha val="8000"/>
            </a:srgbClr>
          </a:solidFill>
          <a:ln/>
        </p:spPr>
      </p:sp>
      <p:sp>
        <p:nvSpPr>
          <p:cNvPr id="7" name="Shape 4"/>
          <p:cNvSpPr/>
          <p:nvPr/>
        </p:nvSpPr>
        <p:spPr>
          <a:xfrm>
            <a:off x="661475" y="4450384"/>
            <a:ext cx="10868745" cy="10337"/>
          </a:xfrm>
          <a:prstGeom prst="rect">
            <a:avLst/>
          </a:prstGeom>
          <a:solidFill>
            <a:srgbClr val="000000">
              <a:alpha val="8000"/>
            </a:srgbClr>
          </a:solidFill>
          <a:ln/>
        </p:spPr>
      </p:sp>
      <p:sp>
        <p:nvSpPr>
          <p:cNvPr id="8" name="Shape 5"/>
          <p:cNvSpPr/>
          <p:nvPr/>
        </p:nvSpPr>
        <p:spPr>
          <a:xfrm>
            <a:off x="661475" y="4932476"/>
            <a:ext cx="10868745" cy="10337"/>
          </a:xfrm>
          <a:prstGeom prst="rect">
            <a:avLst/>
          </a:prstGeom>
          <a:solidFill>
            <a:srgbClr val="000000">
              <a:alpha val="8000"/>
            </a:srgbClr>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61475" y="549077"/>
            <a:ext cx="6296860" cy="508695"/>
          </a:xfrm>
          <a:prstGeom prst="rect">
            <a:avLst/>
          </a:prstGeom>
          <a:noFill/>
          <a:ln/>
        </p:spPr>
        <p:txBody>
          <a:bodyPr wrap="none" lIns="0" tIns="0" rIns="0" bIns="0" rtlCol="0" anchor="t"/>
          <a:lstStyle/>
          <a:p>
            <a:pPr marL="0" indent="0" algn="l">
              <a:lnSpc>
                <a:spcPct val="104000"/>
              </a:lnSpc>
              <a:buNone/>
            </a:pPr>
            <a:r>
              <a:rPr lang="en-US" sz="3200" dirty="0">
                <a:solidFill>
                  <a:srgbClr val="2C2926"/>
                </a:solidFill>
                <a:latin typeface="Bricolage Grotesque SemiBold" pitchFamily="34" charset="0"/>
                <a:ea typeface="Bricolage Grotesque SemiBold" pitchFamily="34" charset="-122"/>
                <a:cs typeface="Bricolage Grotesque SemiBold" pitchFamily="34" charset="-120"/>
              </a:rPr>
              <a:t>Concluzii și Pași Următori</a:t>
            </a:r>
            <a:endParaRPr lang="en-US" sz="3200" dirty="0"/>
          </a:p>
        </p:txBody>
      </p:sp>
      <p:sp>
        <p:nvSpPr>
          <p:cNvPr id="4" name="Shape 1"/>
          <p:cNvSpPr/>
          <p:nvPr/>
        </p:nvSpPr>
        <p:spPr>
          <a:xfrm>
            <a:off x="661475" y="1298079"/>
            <a:ext cx="366306" cy="366316"/>
          </a:xfrm>
          <a:prstGeom prst="roundRect">
            <a:avLst>
              <a:gd name="adj" fmla="val 18667"/>
            </a:avLst>
          </a:prstGeom>
          <a:solidFill>
            <a:srgbClr val="FFFFFF"/>
          </a:solidFill>
          <a:ln w="6350">
            <a:solidFill>
              <a:srgbClr val="F8ECD3"/>
            </a:solidFill>
            <a:prstDash val="solid"/>
          </a:ln>
        </p:spPr>
      </p:sp>
      <p:sp>
        <p:nvSpPr>
          <p:cNvPr id="5" name="Text 2"/>
          <p:cNvSpPr/>
          <p:nvPr/>
        </p:nvSpPr>
        <p:spPr>
          <a:xfrm>
            <a:off x="722542" y="1328638"/>
            <a:ext cx="244171" cy="305197"/>
          </a:xfrm>
          <a:prstGeom prst="rect">
            <a:avLst/>
          </a:prstGeom>
          <a:noFill/>
          <a:ln/>
        </p:spPr>
        <p:txBody>
          <a:bodyPr wrap="none" lIns="0" tIns="0" rIns="0" bIns="0" rtlCol="0" anchor="ctr"/>
          <a:lstStyle/>
          <a:p>
            <a:pPr marL="0" indent="0" algn="ctr">
              <a:lnSpc>
                <a:spcPct val="100000"/>
              </a:lnSpc>
              <a:buNone/>
            </a:pPr>
            <a:r>
              <a:rPr lang="en-US" sz="1900" dirty="0">
                <a:solidFill>
                  <a:srgbClr val="2C2926"/>
                </a:solidFill>
                <a:latin typeface="Bricolage Grotesque SemiBold" pitchFamily="34" charset="0"/>
                <a:ea typeface="Bricolage Grotesque SemiBold" pitchFamily="34" charset="-122"/>
                <a:cs typeface="Bricolage Grotesque SemiBold" pitchFamily="34" charset="-120"/>
              </a:rPr>
              <a:t>1</a:t>
            </a:r>
            <a:endParaRPr lang="en-US" sz="1900" dirty="0"/>
          </a:p>
        </p:txBody>
      </p:sp>
      <p:sp>
        <p:nvSpPr>
          <p:cNvPr id="6" name="Text 3"/>
          <p:cNvSpPr/>
          <p:nvPr/>
        </p:nvSpPr>
        <p:spPr>
          <a:xfrm>
            <a:off x="1188016" y="1354038"/>
            <a:ext cx="5770319" cy="254298"/>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Implementează progresiv</a:t>
            </a:r>
            <a:endParaRPr lang="en-US" sz="1600" dirty="0"/>
          </a:p>
        </p:txBody>
      </p:sp>
      <p:sp>
        <p:nvSpPr>
          <p:cNvPr id="7" name="Text 4"/>
          <p:cNvSpPr/>
          <p:nvPr/>
        </p:nvSpPr>
        <p:spPr>
          <a:xfrm>
            <a:off x="1188016" y="1704479"/>
            <a:ext cx="5770319" cy="516930"/>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2926"/>
                </a:solidFill>
                <a:latin typeface="Inter" pitchFamily="34" charset="0"/>
                <a:ea typeface="Inter" pitchFamily="34" charset="-122"/>
                <a:cs typeface="Inter" pitchFamily="34" charset="-120"/>
              </a:rPr>
              <a:t>Începe cu </a:t>
            </a:r>
            <a:r>
              <a:rPr lang="en-US" sz="1250" b="1" dirty="0">
                <a:solidFill>
                  <a:srgbClr val="2C2926"/>
                </a:solidFill>
                <a:latin typeface="Inter Bold" pitchFamily="34" charset="0"/>
                <a:ea typeface="Inter Bold" pitchFamily="34" charset="-122"/>
                <a:cs typeface="Inter Bold" pitchFamily="34" charset="-120"/>
              </a:rPr>
              <a:t>Reverse Fairway Mapping</a:t>
            </a:r>
            <a:r>
              <a:rPr lang="en-US" sz="1250" dirty="0">
                <a:solidFill>
                  <a:srgbClr val="2C2926"/>
                </a:solidFill>
                <a:latin typeface="Inter" pitchFamily="34" charset="0"/>
                <a:ea typeface="Inter" pitchFamily="34" charset="-122"/>
                <a:cs typeface="Inter" pitchFamily="34" charset="-120"/>
              </a:rPr>
              <a:t> pentru a recalibra perspectiva strategică, apoi adaugă celelalte tehnici pe parcursul a 4–6 săptămâni.</a:t>
            </a:r>
            <a:endParaRPr lang="en-US" sz="1250" dirty="0"/>
          </a:p>
        </p:txBody>
      </p:sp>
      <p:sp>
        <p:nvSpPr>
          <p:cNvPr id="8" name="Shape 5"/>
          <p:cNvSpPr/>
          <p:nvPr/>
        </p:nvSpPr>
        <p:spPr>
          <a:xfrm>
            <a:off x="661475" y="2541885"/>
            <a:ext cx="366306" cy="366316"/>
          </a:xfrm>
          <a:prstGeom prst="roundRect">
            <a:avLst>
              <a:gd name="adj" fmla="val 18667"/>
            </a:avLst>
          </a:prstGeom>
          <a:solidFill>
            <a:srgbClr val="FFFFFF"/>
          </a:solidFill>
          <a:ln w="6350">
            <a:solidFill>
              <a:srgbClr val="F8ECD3"/>
            </a:solidFill>
            <a:prstDash val="solid"/>
          </a:ln>
        </p:spPr>
      </p:sp>
      <p:sp>
        <p:nvSpPr>
          <p:cNvPr id="9" name="Text 6"/>
          <p:cNvSpPr/>
          <p:nvPr/>
        </p:nvSpPr>
        <p:spPr>
          <a:xfrm>
            <a:off x="722542" y="2572445"/>
            <a:ext cx="244171" cy="305197"/>
          </a:xfrm>
          <a:prstGeom prst="rect">
            <a:avLst/>
          </a:prstGeom>
          <a:noFill/>
          <a:ln/>
        </p:spPr>
        <p:txBody>
          <a:bodyPr wrap="none" lIns="0" tIns="0" rIns="0" bIns="0" rtlCol="0" anchor="ctr"/>
          <a:lstStyle/>
          <a:p>
            <a:pPr marL="0" indent="0" algn="ctr">
              <a:lnSpc>
                <a:spcPct val="100000"/>
              </a:lnSpc>
              <a:buNone/>
            </a:pPr>
            <a:r>
              <a:rPr lang="en-US" sz="1900" dirty="0">
                <a:solidFill>
                  <a:srgbClr val="2C2926"/>
                </a:solidFill>
                <a:latin typeface="Bricolage Grotesque SemiBold" pitchFamily="34" charset="0"/>
                <a:ea typeface="Bricolage Grotesque SemiBold" pitchFamily="34" charset="-122"/>
                <a:cs typeface="Bricolage Grotesque SemiBold" pitchFamily="34" charset="-120"/>
              </a:rPr>
              <a:t>2</a:t>
            </a:r>
            <a:endParaRPr lang="en-US" sz="1900" dirty="0"/>
          </a:p>
        </p:txBody>
      </p:sp>
      <p:sp>
        <p:nvSpPr>
          <p:cNvPr id="10" name="Text 7"/>
          <p:cNvSpPr/>
          <p:nvPr/>
        </p:nvSpPr>
        <p:spPr>
          <a:xfrm>
            <a:off x="1188016" y="2597845"/>
            <a:ext cx="5770319" cy="254298"/>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Măsoară și ajustează</a:t>
            </a:r>
            <a:endParaRPr lang="en-US" sz="1600" dirty="0"/>
          </a:p>
        </p:txBody>
      </p:sp>
      <p:sp>
        <p:nvSpPr>
          <p:cNvPr id="11" name="Text 8"/>
          <p:cNvSpPr/>
          <p:nvPr/>
        </p:nvSpPr>
        <p:spPr>
          <a:xfrm>
            <a:off x="1188016" y="2948285"/>
            <a:ext cx="5770319" cy="775395"/>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2926"/>
                </a:solidFill>
                <a:latin typeface="Inter" pitchFamily="34" charset="0"/>
                <a:ea typeface="Inter" pitchFamily="34" charset="-122"/>
                <a:cs typeface="Inter" pitchFamily="34" charset="-120"/>
              </a:rPr>
              <a:t>Folosește sistemele de evaluare cantitative și calitative pentru fiecare tehnică. Datele colectate devin baza unui </a:t>
            </a:r>
            <a:r>
              <a:rPr lang="en-US" sz="1250" b="1" dirty="0">
                <a:solidFill>
                  <a:srgbClr val="2C2926"/>
                </a:solidFill>
                <a:latin typeface="Inter Bold" pitchFamily="34" charset="0"/>
                <a:ea typeface="Inter Bold" pitchFamily="34" charset="-122"/>
                <a:cs typeface="Inter Bold" pitchFamily="34" charset="-120"/>
              </a:rPr>
              <a:t>antrenament personalizat și iterativ</a:t>
            </a:r>
            <a:r>
              <a:rPr lang="en-US" sz="1250" dirty="0">
                <a:solidFill>
                  <a:srgbClr val="2C2926"/>
                </a:solidFill>
                <a:latin typeface="Inter" pitchFamily="34" charset="0"/>
                <a:ea typeface="Inter" pitchFamily="34" charset="-122"/>
                <a:cs typeface="Inter" pitchFamily="34" charset="-120"/>
              </a:rPr>
              <a:t>.</a:t>
            </a:r>
            <a:endParaRPr lang="en-US" sz="1250" dirty="0"/>
          </a:p>
        </p:txBody>
      </p:sp>
      <p:sp>
        <p:nvSpPr>
          <p:cNvPr id="12" name="Shape 9"/>
          <p:cNvSpPr/>
          <p:nvPr/>
        </p:nvSpPr>
        <p:spPr>
          <a:xfrm>
            <a:off x="661475" y="4044156"/>
            <a:ext cx="366306" cy="366316"/>
          </a:xfrm>
          <a:prstGeom prst="roundRect">
            <a:avLst>
              <a:gd name="adj" fmla="val 18667"/>
            </a:avLst>
          </a:prstGeom>
          <a:solidFill>
            <a:srgbClr val="FFFFFF"/>
          </a:solidFill>
          <a:ln w="6350">
            <a:solidFill>
              <a:srgbClr val="F8ECD3"/>
            </a:solidFill>
            <a:prstDash val="solid"/>
          </a:ln>
        </p:spPr>
      </p:sp>
      <p:sp>
        <p:nvSpPr>
          <p:cNvPr id="13" name="Text 10"/>
          <p:cNvSpPr/>
          <p:nvPr/>
        </p:nvSpPr>
        <p:spPr>
          <a:xfrm>
            <a:off x="722542" y="4074716"/>
            <a:ext cx="244171" cy="305197"/>
          </a:xfrm>
          <a:prstGeom prst="rect">
            <a:avLst/>
          </a:prstGeom>
          <a:noFill/>
          <a:ln/>
        </p:spPr>
        <p:txBody>
          <a:bodyPr wrap="none" lIns="0" tIns="0" rIns="0" bIns="0" rtlCol="0" anchor="ctr"/>
          <a:lstStyle/>
          <a:p>
            <a:pPr marL="0" indent="0" algn="ctr">
              <a:lnSpc>
                <a:spcPct val="100000"/>
              </a:lnSpc>
              <a:buNone/>
            </a:pPr>
            <a:r>
              <a:rPr lang="en-US" sz="1900" dirty="0">
                <a:solidFill>
                  <a:srgbClr val="2C2926"/>
                </a:solidFill>
                <a:latin typeface="Bricolage Grotesque SemiBold" pitchFamily="34" charset="0"/>
                <a:ea typeface="Bricolage Grotesque SemiBold" pitchFamily="34" charset="-122"/>
                <a:cs typeface="Bricolage Grotesque SemiBold" pitchFamily="34" charset="-120"/>
              </a:rPr>
              <a:t>3</a:t>
            </a:r>
            <a:endParaRPr lang="en-US" sz="1900" dirty="0"/>
          </a:p>
        </p:txBody>
      </p:sp>
      <p:sp>
        <p:nvSpPr>
          <p:cNvPr id="14" name="Text 11"/>
          <p:cNvSpPr/>
          <p:nvPr/>
        </p:nvSpPr>
        <p:spPr>
          <a:xfrm>
            <a:off x="1188016" y="4100116"/>
            <a:ext cx="5770319" cy="254298"/>
          </a:xfrm>
          <a:prstGeom prst="rect">
            <a:avLst/>
          </a:prstGeom>
          <a:noFill/>
          <a:ln/>
        </p:spPr>
        <p:txBody>
          <a:bodyPr wrap="none" lIns="0" tIns="0" rIns="0" bIns="0" rtlCol="0" anchor="t"/>
          <a:lstStyle/>
          <a:p>
            <a:pPr marL="0" indent="0" algn="l">
              <a:lnSpc>
                <a:spcPct val="104000"/>
              </a:lnSpc>
              <a:buNone/>
            </a:pPr>
            <a:r>
              <a:rPr lang="en-US" sz="1600" dirty="0">
                <a:solidFill>
                  <a:srgbClr val="2C2926"/>
                </a:solidFill>
                <a:latin typeface="Bricolage Grotesque SemiBold" pitchFamily="34" charset="0"/>
                <a:ea typeface="Bricolage Grotesque SemiBold" pitchFamily="34" charset="-122"/>
                <a:cs typeface="Bricolage Grotesque SemiBold" pitchFamily="34" charset="-120"/>
              </a:rPr>
              <a:t>Creează o cultură a creativității</a:t>
            </a:r>
            <a:endParaRPr lang="en-US" sz="1600" dirty="0"/>
          </a:p>
        </p:txBody>
      </p:sp>
      <p:sp>
        <p:nvSpPr>
          <p:cNvPr id="15" name="Text 12"/>
          <p:cNvSpPr/>
          <p:nvPr/>
        </p:nvSpPr>
        <p:spPr>
          <a:xfrm>
            <a:off x="1188016" y="4450556"/>
            <a:ext cx="5770319" cy="516930"/>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2926"/>
                </a:solidFill>
                <a:latin typeface="Inter" pitchFamily="34" charset="0"/>
                <a:ea typeface="Inter" pitchFamily="34" charset="-122"/>
                <a:cs typeface="Inter" pitchFamily="34" charset="-120"/>
              </a:rPr>
              <a:t>Cele trei tehnici funcționează cel mai bine împreună, construind un ecosistem de antrenament în care </a:t>
            </a:r>
            <a:r>
              <a:rPr lang="en-US" sz="1250" b="1" dirty="0">
                <a:solidFill>
                  <a:srgbClr val="2C2926"/>
                </a:solidFill>
                <a:latin typeface="Inter Bold" pitchFamily="34" charset="0"/>
                <a:ea typeface="Inter Bold" pitchFamily="34" charset="-122"/>
                <a:cs typeface="Inter Bold" pitchFamily="34" charset="-120"/>
              </a:rPr>
              <a:t>imprevizibilul devine aliat</a:t>
            </a:r>
            <a:r>
              <a:rPr lang="en-US" sz="1250" dirty="0">
                <a:solidFill>
                  <a:srgbClr val="2C2926"/>
                </a:solidFill>
                <a:latin typeface="Inter" pitchFamily="34" charset="0"/>
                <a:ea typeface="Inter" pitchFamily="34" charset="-122"/>
                <a:cs typeface="Inter" pitchFamily="34" charset="-120"/>
              </a:rPr>
              <a:t>, nu adversar.</a:t>
            </a:r>
            <a:endParaRPr lang="en-US" sz="1250" dirty="0"/>
          </a:p>
        </p:txBody>
      </p:sp>
      <p:sp>
        <p:nvSpPr>
          <p:cNvPr id="16" name="Shape 13"/>
          <p:cNvSpPr/>
          <p:nvPr/>
        </p:nvSpPr>
        <p:spPr>
          <a:xfrm>
            <a:off x="661475" y="5147766"/>
            <a:ext cx="6296860" cy="1161157"/>
          </a:xfrm>
          <a:prstGeom prst="roundRect">
            <a:avLst>
              <a:gd name="adj" fmla="val 5889"/>
            </a:avLst>
          </a:prstGeom>
          <a:solidFill>
            <a:srgbClr val="F8ECD3"/>
          </a:solidFill>
          <a:ln/>
        </p:spPr>
      </p:sp>
      <p:pic>
        <p:nvPicPr>
          <p:cNvPr id="17" name="Image 1" descr="preencoded.png"/>
          <p:cNvPicPr>
            <a:picLocks noChangeAspect="1"/>
          </p:cNvPicPr>
          <p:nvPr/>
        </p:nvPicPr>
        <p:blipFill>
          <a:blip r:embed="rId4"/>
          <a:stretch>
            <a:fillRect/>
          </a:stretch>
        </p:blipFill>
        <p:spPr>
          <a:xfrm>
            <a:off x="824190" y="5377755"/>
            <a:ext cx="203493" cy="162719"/>
          </a:xfrm>
          <a:prstGeom prst="rect">
            <a:avLst/>
          </a:prstGeom>
        </p:spPr>
      </p:pic>
      <p:sp>
        <p:nvSpPr>
          <p:cNvPr id="18" name="Text 14"/>
          <p:cNvSpPr/>
          <p:nvPr/>
        </p:nvSpPr>
        <p:spPr>
          <a:xfrm>
            <a:off x="1190397" y="5348684"/>
            <a:ext cx="5605223" cy="775395"/>
          </a:xfrm>
          <a:prstGeom prst="rect">
            <a:avLst/>
          </a:prstGeom>
          <a:noFill/>
          <a:ln/>
        </p:spPr>
        <p:txBody>
          <a:bodyPr wrap="square" lIns="0" tIns="0" rIns="0" bIns="0" rtlCol="0" anchor="t">
            <a:normAutofit/>
          </a:bodyPr>
          <a:lstStyle/>
          <a:p>
            <a:pPr marL="0" indent="0" algn="l">
              <a:lnSpc>
                <a:spcPct val="132000"/>
              </a:lnSpc>
              <a:buNone/>
            </a:pPr>
            <a:r>
              <a:rPr lang="en-US" sz="1250" b="1" dirty="0">
                <a:solidFill>
                  <a:srgbClr val="000000"/>
                </a:solidFill>
                <a:latin typeface="Inter Bold" pitchFamily="34" charset="0"/>
                <a:ea typeface="Inter Bold" pitchFamily="34" charset="-122"/>
                <a:cs typeface="Inter Bold" pitchFamily="34" charset="-120"/>
              </a:rPr>
              <a:t>Provocare pentru antrenori:</a:t>
            </a:r>
            <a:r>
              <a:rPr lang="en-US" sz="1250" dirty="0">
                <a:solidFill>
                  <a:srgbClr val="000000"/>
                </a:solidFill>
                <a:latin typeface="Inter" pitchFamily="34" charset="0"/>
                <a:ea typeface="Inter" pitchFamily="34" charset="-122"/>
                <a:cs typeface="Inter" pitchFamily="34" charset="-120"/>
              </a:rPr>
              <a:t> Alege una dintre cele trei tehnici și aplică-o în următoarea sesiune de antrenament. Notează observațiile și măsoară un singur metric — cantitativ sau calitativ.</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1131</Words>
  <Application>Microsoft Office PowerPoint</Application>
  <PresentationFormat>Widescreen</PresentationFormat>
  <Paragraphs>155</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Inter</vt:lpstr>
      <vt:lpstr>Bricolage Grotesque Light</vt:lpstr>
      <vt:lpstr>Bricolage Grotesque SemiBold</vt:lpstr>
      <vt:lpstr>Noto Color Emoji</vt:lpstr>
      <vt:lpstr>Imprint MT Shadow</vt:lpstr>
      <vt:lpstr>Arial</vt:lpstr>
      <vt:lpstr>Inter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4</cp:revision>
  <dcterms:created xsi:type="dcterms:W3CDTF">2026-09-26T19:43:17Z</dcterms:created>
  <dcterms:modified xsi:type="dcterms:W3CDTF">2026-09-27T13:34:16Z</dcterms:modified>
</cp:coreProperties>
</file>