
<file path=[Content_Types].xml><?xml version="1.0" encoding="utf-8"?>
<Types xmlns="http://schemas.openxmlformats.org/package/2006/content-types">
  <Default Extension="fntdata" ContentType="application/x-fontdata"/>
  <Default Extension="jfif"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56" r:id="rId2"/>
    <p:sldId id="264" r:id="rId3"/>
    <p:sldId id="257" r:id="rId4"/>
    <p:sldId id="258" r:id="rId5"/>
    <p:sldId id="259" r:id="rId6"/>
    <p:sldId id="260" r:id="rId7"/>
    <p:sldId id="261" r:id="rId8"/>
    <p:sldId id="262" r:id="rId9"/>
    <p:sldId id="263" r:id="rId10"/>
    <p:sldId id="265" r:id="rId11"/>
    <p:sldId id="266" r:id="rId12"/>
  </p:sldIdLst>
  <p:sldSz cx="14630400" cy="8229600"/>
  <p:notesSz cx="8229600" cy="14630400"/>
  <p:embeddedFontLst>
    <p:embeddedFont>
      <p:font typeface="Merriweather" panose="00000500000000000000" pitchFamily="2" charset="0"/>
      <p:regular r:id="rId14"/>
      <p:bold r:id="rId15"/>
    </p:embeddedFont>
    <p:embeddedFont>
      <p:font typeface="Merriweather Bold" panose="00000800000000000000" charset="0"/>
      <p:bold r:id="rId16"/>
    </p:embeddedFont>
  </p:embeddedFontLst>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2" d="100"/>
          <a:sy n="102" d="100"/>
        </p:scale>
        <p:origin x="108"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83750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B5566-23B7-60D0-036C-AD61C46206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3AD42E-324B-4476-2F2F-581A22E938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F6EC54-CB24-1572-E3C0-AC5AEAA407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2FF1EA-0C0D-626B-A3B1-8AD2E4181D48}"/>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3563393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
        <p:nvSpPr>
          <p:cNvPr id="3" name="Shape 0"/>
          <p:cNvSpPr/>
          <p:nvPr/>
        </p:nvSpPr>
        <p:spPr>
          <a:xfrm>
            <a:off x="0" y="0"/>
            <a:ext cx="14630400" cy="8229600"/>
          </a:xfrm>
          <a:prstGeom prst="rect">
            <a:avLst/>
          </a:prstGeom>
          <a:solidFill>
            <a:srgbClr val="09151A">
              <a:alpha val="95000"/>
            </a:srgbClr>
          </a:solidFill>
          <a:ln/>
        </p:spPr>
      </p:sp>
      <p:pic>
        <p:nvPicPr>
          <p:cNvPr id="4" name="Image 1" descr="preencoded.png">
            <a:hlinkClick r:id="rId3"/>
          </p:cNvPr>
          <p:cNvPicPr>
            <a:picLocks noChangeAspect="1"/>
          </p:cNvPicPr>
          <p:nvPr/>
        </p:nvPicPr>
        <p:blipFill>
          <a:blip r:embed="rId4"/>
          <a:stretch>
            <a:fillRect/>
          </a:stretch>
        </p:blipFill>
        <p:spPr>
          <a:xfrm>
            <a:off x="12839215" y="7749540"/>
            <a:ext cx="1722605" cy="41148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fif"/></Relationships>
</file>

<file path=ppt/slides/_rels/slide2.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4.jfif"/><Relationship Id="rId2" Type="http://schemas.openxmlformats.org/officeDocument/2006/relationships/image" Target="../media/image40.png"/><Relationship Id="rId1" Type="http://schemas.openxmlformats.org/officeDocument/2006/relationships/slideLayout" Target="../slideLayouts/slideLayout9.xml"/><Relationship Id="rId6" Type="http://schemas.openxmlformats.org/officeDocument/2006/relationships/image" Target="../media/image5.jpg"/><Relationship Id="rId5" Type="http://schemas.openxmlformats.org/officeDocument/2006/relationships/image" Target="../media/image42.png"/><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06596" y="262949"/>
            <a:ext cx="7626906" cy="2031683"/>
          </a:xfrm>
          <a:prstGeom prst="rect">
            <a:avLst/>
          </a:prstGeom>
          <a:noFill/>
          <a:ln/>
        </p:spPr>
        <p:txBody>
          <a:bodyPr wrap="square" lIns="0" tIns="0" rIns="0" bIns="0" rtlCol="0" anchor="t"/>
          <a:lstStyle/>
          <a:p>
            <a:pPr marL="0" indent="0" algn="ctr">
              <a:lnSpc>
                <a:spcPts val="5300"/>
              </a:lnSpc>
              <a:buNone/>
            </a:pPr>
            <a:r>
              <a:rPr lang="en-US" sz="2400" dirty="0">
                <a:solidFill>
                  <a:srgbClr val="F5F0F0"/>
                </a:solidFill>
                <a:latin typeface="Merriweather" pitchFamily="34" charset="0"/>
              </a:rPr>
              <a:t>Sport </a:t>
            </a:r>
            <a:r>
              <a:rPr lang="en-US" sz="2400" dirty="0" err="1">
                <a:solidFill>
                  <a:srgbClr val="F5F0F0"/>
                </a:solidFill>
                <a:latin typeface="Merriweather" pitchFamily="34" charset="0"/>
              </a:rPr>
              <a:t>și</a:t>
            </a:r>
            <a:r>
              <a:rPr lang="en-US" sz="2400" dirty="0">
                <a:solidFill>
                  <a:srgbClr val="F5F0F0"/>
                </a:solidFill>
                <a:latin typeface="Merriweather" pitchFamily="34" charset="0"/>
              </a:rPr>
              <a:t> wellbeing</a:t>
            </a:r>
          </a:p>
          <a:p>
            <a:pPr marL="0" indent="0" algn="ctr">
              <a:lnSpc>
                <a:spcPts val="5300"/>
              </a:lnSpc>
              <a:buNone/>
            </a:pPr>
            <a:r>
              <a:rPr lang="en-US" sz="2400" dirty="0" err="1">
                <a:solidFill>
                  <a:srgbClr val="F5F0F0"/>
                </a:solidFill>
                <a:latin typeface="Merriweather" pitchFamily="34" charset="0"/>
              </a:rPr>
              <a:t>incluziune</a:t>
            </a:r>
            <a:r>
              <a:rPr lang="en-US" sz="2400" dirty="0">
                <a:solidFill>
                  <a:srgbClr val="F5F0F0"/>
                </a:solidFill>
                <a:latin typeface="Merriweather" pitchFamily="34" charset="0"/>
              </a:rPr>
              <a:t> </a:t>
            </a:r>
            <a:r>
              <a:rPr lang="en-US" sz="2400" dirty="0" err="1">
                <a:solidFill>
                  <a:srgbClr val="F5F0F0"/>
                </a:solidFill>
                <a:latin typeface="Merriweather" pitchFamily="34" charset="0"/>
              </a:rPr>
              <a:t>socială</a:t>
            </a:r>
            <a:r>
              <a:rPr lang="en-US" sz="2400" dirty="0">
                <a:solidFill>
                  <a:srgbClr val="F5F0F0"/>
                </a:solidFill>
                <a:latin typeface="Merriweather" pitchFamily="34" charset="0"/>
              </a:rPr>
              <a:t> </a:t>
            </a:r>
            <a:r>
              <a:rPr lang="en-US" sz="2400" dirty="0" err="1">
                <a:solidFill>
                  <a:srgbClr val="F5F0F0"/>
                </a:solidFill>
                <a:latin typeface="Merriweather" pitchFamily="34" charset="0"/>
              </a:rPr>
              <a:t>printr</a:t>
            </a:r>
            <a:r>
              <a:rPr lang="en-US" sz="2400" dirty="0">
                <a:solidFill>
                  <a:srgbClr val="F5F0F0"/>
                </a:solidFill>
                <a:latin typeface="Merriweather" pitchFamily="34" charset="0"/>
              </a:rPr>
              <a:t>-un sport </a:t>
            </a:r>
            <a:r>
              <a:rPr lang="en-US" sz="2400" dirty="0" err="1">
                <a:solidFill>
                  <a:srgbClr val="F5F0F0"/>
                </a:solidFill>
                <a:latin typeface="Merriweather" pitchFamily="34" charset="0"/>
              </a:rPr>
              <a:t>nobil</a:t>
            </a:r>
            <a:r>
              <a:rPr lang="en-US" sz="2400" dirty="0">
                <a:solidFill>
                  <a:srgbClr val="F5F0F0"/>
                </a:solidFill>
                <a:latin typeface="Merriweather" pitchFamily="34" charset="0"/>
              </a:rPr>
              <a:t>: </a:t>
            </a:r>
            <a:r>
              <a:rPr lang="en-US" sz="2400" dirty="0" err="1">
                <a:solidFill>
                  <a:srgbClr val="F5F0F0"/>
                </a:solidFill>
                <a:latin typeface="Merriweather" pitchFamily="34" charset="0"/>
              </a:rPr>
              <a:t>golful</a:t>
            </a:r>
            <a:endParaRPr lang="en-US" sz="2400" dirty="0">
              <a:solidFill>
                <a:srgbClr val="F5F0F0"/>
              </a:solidFill>
              <a:latin typeface="Merriweather" pitchFamily="34" charset="0"/>
            </a:endParaRPr>
          </a:p>
          <a:p>
            <a:pPr marL="0" indent="0" algn="ctr">
              <a:lnSpc>
                <a:spcPts val="5300"/>
              </a:lnSpc>
              <a:buNone/>
            </a:pPr>
            <a:r>
              <a:rPr lang="en-US" sz="2400" dirty="0">
                <a:solidFill>
                  <a:srgbClr val="F5F0F0"/>
                </a:solidFill>
                <a:latin typeface="Merriweather" pitchFamily="34" charset="0"/>
              </a:rPr>
              <a:t>Nr. de ref. </a:t>
            </a:r>
          </a:p>
          <a:p>
            <a:pPr marL="0" indent="0" algn="ctr">
              <a:lnSpc>
                <a:spcPts val="5300"/>
              </a:lnSpc>
              <a:buNone/>
            </a:pPr>
            <a:r>
              <a:rPr lang="en-US" sz="2400" dirty="0">
                <a:solidFill>
                  <a:srgbClr val="F5F0F0"/>
                </a:solidFill>
                <a:latin typeface="Merriweather" pitchFamily="34" charset="0"/>
              </a:rPr>
              <a:t>2024-2-RO01-KA182-SPO-000272991</a:t>
            </a:r>
            <a:endParaRPr lang="en-US" sz="2800" dirty="0">
              <a:solidFill>
                <a:srgbClr val="F5F0F0"/>
              </a:solidFill>
              <a:latin typeface="Merriweather" pitchFamily="34" charset="0"/>
            </a:endParaRPr>
          </a:p>
          <a:p>
            <a:pPr marL="0" indent="0" algn="ctr">
              <a:lnSpc>
                <a:spcPts val="5300"/>
              </a:lnSpc>
              <a:buNone/>
            </a:pPr>
            <a:r>
              <a:rPr lang="en-US" sz="2400" dirty="0">
                <a:solidFill>
                  <a:srgbClr val="F5F0F0"/>
                </a:solidFill>
                <a:latin typeface="Merriweather" pitchFamily="34" charset="0"/>
              </a:rPr>
              <a:t>Job- shadowing in Netherlands</a:t>
            </a:r>
          </a:p>
          <a:p>
            <a:pPr marL="0" indent="0" algn="ctr">
              <a:lnSpc>
                <a:spcPts val="5300"/>
              </a:lnSpc>
              <a:buNone/>
            </a:pPr>
            <a:r>
              <a:rPr lang="en-US" sz="2400" dirty="0">
                <a:solidFill>
                  <a:srgbClr val="F5F0F0"/>
                </a:solidFill>
                <a:latin typeface="Merriweather" pitchFamily="34" charset="0"/>
              </a:rPr>
              <a:t>07</a:t>
            </a:r>
            <a:r>
              <a:rPr lang="en-US" sz="2400" baseline="30000" dirty="0">
                <a:solidFill>
                  <a:srgbClr val="F5F0F0"/>
                </a:solidFill>
                <a:latin typeface="Merriweather" pitchFamily="34" charset="0"/>
              </a:rPr>
              <a:t>th</a:t>
            </a:r>
            <a:r>
              <a:rPr lang="en-US" sz="2400" dirty="0">
                <a:solidFill>
                  <a:srgbClr val="F5F0F0"/>
                </a:solidFill>
                <a:latin typeface="Merriweather" pitchFamily="34" charset="0"/>
              </a:rPr>
              <a:t> -11</a:t>
            </a:r>
            <a:r>
              <a:rPr lang="en-US" sz="2400" baseline="30000" dirty="0">
                <a:solidFill>
                  <a:srgbClr val="F5F0F0"/>
                </a:solidFill>
                <a:latin typeface="Merriweather" pitchFamily="34" charset="0"/>
              </a:rPr>
              <a:t>th</a:t>
            </a:r>
            <a:r>
              <a:rPr lang="en-US" sz="2400" dirty="0">
                <a:solidFill>
                  <a:srgbClr val="F5F0F0"/>
                </a:solidFill>
                <a:latin typeface="Merriweather" pitchFamily="34" charset="0"/>
              </a:rPr>
              <a:t> February 2025 </a:t>
            </a:r>
          </a:p>
          <a:p>
            <a:pPr marL="0" indent="0" algn="ctr">
              <a:lnSpc>
                <a:spcPts val="5300"/>
              </a:lnSpc>
              <a:buNone/>
            </a:pPr>
            <a:endParaRPr lang="en-US" sz="2800" dirty="0"/>
          </a:p>
        </p:txBody>
      </p:sp>
      <p:sp>
        <p:nvSpPr>
          <p:cNvPr id="4" name="Text 1"/>
          <p:cNvSpPr/>
          <p:nvPr/>
        </p:nvSpPr>
        <p:spPr>
          <a:xfrm>
            <a:off x="6591657" y="4380120"/>
            <a:ext cx="7626906" cy="1733550"/>
          </a:xfrm>
          <a:prstGeom prst="rect">
            <a:avLst/>
          </a:prstGeom>
          <a:noFill/>
          <a:ln/>
        </p:spPr>
        <p:txBody>
          <a:bodyPr wrap="square" lIns="0" tIns="0" rIns="0" bIns="0" rtlCol="0" anchor="t"/>
          <a:lstStyle/>
          <a:p>
            <a:pPr marL="0" indent="0" algn="l">
              <a:lnSpc>
                <a:spcPts val="2700"/>
              </a:lnSpc>
              <a:buNone/>
            </a:pPr>
            <a:endParaRPr lang="en-US" sz="1700" dirty="0">
              <a:solidFill>
                <a:srgbClr val="E2E6E9"/>
              </a:solidFill>
              <a:latin typeface="Merriweather" pitchFamily="34" charset="0"/>
            </a:endParaRPr>
          </a:p>
          <a:p>
            <a:pPr marL="0" indent="0" algn="ctr">
              <a:lnSpc>
                <a:spcPts val="2700"/>
              </a:lnSpc>
              <a:buNone/>
            </a:pPr>
            <a:r>
              <a:rPr lang="ro-RO" sz="3200" b="1" dirty="0">
                <a:solidFill>
                  <a:srgbClr val="E2E6E9"/>
                </a:solidFill>
                <a:latin typeface="Merriweather" pitchFamily="34" charset="0"/>
              </a:rPr>
              <a:t>BENEFICIARY</a:t>
            </a:r>
            <a:r>
              <a:rPr lang="en-US" sz="3200" b="1" dirty="0">
                <a:solidFill>
                  <a:srgbClr val="E2E6E9"/>
                </a:solidFill>
                <a:latin typeface="Merriweather" pitchFamily="34" charset="0"/>
              </a:rPr>
              <a:t> JOURNAL</a:t>
            </a:r>
          </a:p>
          <a:p>
            <a:pPr marL="0" indent="0" algn="ctr">
              <a:lnSpc>
                <a:spcPts val="2700"/>
              </a:lnSpc>
              <a:buNone/>
            </a:pPr>
            <a:endParaRPr lang="en-US" sz="1700" dirty="0">
              <a:solidFill>
                <a:srgbClr val="E2E6E9"/>
              </a:solidFill>
              <a:latin typeface="Merriweather" pitchFamily="34" charset="0"/>
            </a:endParaRPr>
          </a:p>
          <a:p>
            <a:pPr marL="0" indent="0" algn="ctr">
              <a:lnSpc>
                <a:spcPts val="2700"/>
              </a:lnSpc>
              <a:buNone/>
            </a:pPr>
            <a:r>
              <a:rPr lang="en-US" sz="1700" dirty="0">
                <a:solidFill>
                  <a:srgbClr val="E2E6E9"/>
                </a:solidFill>
                <a:latin typeface="Merriweather" pitchFamily="34" charset="0"/>
              </a:rPr>
              <a:t>ALBATROSS GOLF CLUB</a:t>
            </a:r>
          </a:p>
          <a:p>
            <a:pPr marL="0" indent="0" algn="ctr">
              <a:lnSpc>
                <a:spcPts val="2700"/>
              </a:lnSpc>
              <a:buNone/>
            </a:pPr>
            <a:r>
              <a:rPr lang="en-US" sz="1700" dirty="0">
                <a:solidFill>
                  <a:srgbClr val="E2E6E9"/>
                </a:solidFill>
                <a:latin typeface="Merriweather" pitchFamily="34" charset="0"/>
              </a:rPr>
              <a:t>SADU, SIBIU, ROM\NIA</a:t>
            </a:r>
            <a:endParaRPr lang="en-US" sz="1700" dirty="0"/>
          </a:p>
        </p:txBody>
      </p:sp>
      <p:sp>
        <p:nvSpPr>
          <p:cNvPr id="5" name="Text 2"/>
          <p:cNvSpPr/>
          <p:nvPr/>
        </p:nvSpPr>
        <p:spPr>
          <a:xfrm>
            <a:off x="6244947" y="5103495"/>
            <a:ext cx="7626906" cy="1733550"/>
          </a:xfrm>
          <a:prstGeom prst="rect">
            <a:avLst/>
          </a:prstGeom>
          <a:noFill/>
          <a:ln/>
        </p:spPr>
        <p:txBody>
          <a:bodyPr wrap="square" lIns="0" tIns="0" rIns="0" bIns="0" rtlCol="0" anchor="t"/>
          <a:lstStyle/>
          <a:p>
            <a:pPr marL="0" indent="0" algn="l">
              <a:lnSpc>
                <a:spcPts val="2700"/>
              </a:lnSpc>
              <a:buNone/>
            </a:pPr>
            <a:r>
              <a:rPr lang="en-US" sz="1700" dirty="0"/>
              <a:t>    </a:t>
            </a:r>
          </a:p>
        </p:txBody>
      </p:sp>
      <p:sp>
        <p:nvSpPr>
          <p:cNvPr id="6" name="Shape 3"/>
          <p:cNvSpPr/>
          <p:nvPr/>
        </p:nvSpPr>
        <p:spPr>
          <a:xfrm>
            <a:off x="6244947" y="7096958"/>
            <a:ext cx="346710" cy="346710"/>
          </a:xfrm>
          <a:prstGeom prst="roundRect">
            <a:avLst>
              <a:gd name="adj" fmla="val 26370989"/>
            </a:avLst>
          </a:prstGeom>
          <a:solidFill>
            <a:srgbClr val="295502"/>
          </a:solidFill>
          <a:ln w="7620">
            <a:solidFill>
              <a:srgbClr val="4D4D51"/>
            </a:solidFill>
            <a:prstDash val="solid"/>
          </a:ln>
        </p:spPr>
      </p:sp>
      <p:sp>
        <p:nvSpPr>
          <p:cNvPr id="8" name="Text 5"/>
          <p:cNvSpPr/>
          <p:nvPr/>
        </p:nvSpPr>
        <p:spPr>
          <a:xfrm>
            <a:off x="6700003" y="7080766"/>
            <a:ext cx="7756225" cy="379214"/>
          </a:xfrm>
          <a:prstGeom prst="rect">
            <a:avLst/>
          </a:prstGeom>
          <a:noFill/>
          <a:ln/>
        </p:spPr>
        <p:txBody>
          <a:bodyPr wrap="none" lIns="0" tIns="0" rIns="0" bIns="0" rtlCol="0" anchor="t"/>
          <a:lstStyle/>
          <a:p>
            <a:pPr marL="0" indent="0" algn="l">
              <a:lnSpc>
                <a:spcPts val="2950"/>
              </a:lnSpc>
              <a:buNone/>
            </a:pPr>
            <a:r>
              <a:rPr lang="en-US" b="1" dirty="0">
                <a:solidFill>
                  <a:srgbClr val="E2E6E9"/>
                </a:solidFill>
                <a:latin typeface="Merriweather Bold" pitchFamily="34" charset="0"/>
                <a:ea typeface="Merriweather Bold" pitchFamily="34" charset="-122"/>
                <a:cs typeface="Merriweather Bold" pitchFamily="34" charset="-120"/>
              </a:rPr>
              <a:t>by </a:t>
            </a:r>
            <a:r>
              <a:rPr lang="ro-RO" b="1" dirty="0">
                <a:solidFill>
                  <a:srgbClr val="E2E6E9"/>
                </a:solidFill>
                <a:latin typeface="Merriweather Bold" pitchFamily="34" charset="0"/>
                <a:ea typeface="Merriweather Bold" pitchFamily="34" charset="-122"/>
                <a:cs typeface="Merriweather Bold" pitchFamily="34" charset="-120"/>
              </a:rPr>
              <a:t>SCOTT JOSEPH MOLZOF</a:t>
            </a:r>
            <a:r>
              <a:rPr lang="en-US" b="1" dirty="0">
                <a:solidFill>
                  <a:srgbClr val="E2E6E9"/>
                </a:solidFill>
                <a:latin typeface="Merriweather Bold" pitchFamily="34" charset="0"/>
                <a:ea typeface="Merriweather Bold" pitchFamily="34" charset="-122"/>
                <a:cs typeface="Merriweather Bold" pitchFamily="34" charset="-120"/>
              </a:rPr>
              <a:t>, DAVID LOUIS FOSTER &amp; DAVID MORELLI</a:t>
            </a:r>
            <a:endParaRPr lang="en-US" dirty="0"/>
          </a:p>
        </p:txBody>
      </p:sp>
      <p:sp>
        <p:nvSpPr>
          <p:cNvPr id="10" name="TextBox 9">
            <a:extLst>
              <a:ext uri="{FF2B5EF4-FFF2-40B4-BE49-F238E27FC236}">
                <a16:creationId xmlns:a16="http://schemas.microsoft.com/office/drawing/2014/main" id="{8344BF06-A9B3-570A-67DC-6A269EE42909}"/>
              </a:ext>
            </a:extLst>
          </p:cNvPr>
          <p:cNvSpPr txBox="1"/>
          <p:nvPr/>
        </p:nvSpPr>
        <p:spPr>
          <a:xfrm>
            <a:off x="6262449" y="5943242"/>
            <a:ext cx="8045734" cy="1015663"/>
          </a:xfrm>
          <a:prstGeom prst="rect">
            <a:avLst/>
          </a:prstGeom>
          <a:noFill/>
        </p:spPr>
        <p:txBody>
          <a:bodyPr wrap="square">
            <a:spAutoFit/>
          </a:bodyPr>
          <a:lstStyle/>
          <a:p>
            <a:r>
              <a:rPr lang="ro-RO" sz="1200" dirty="0">
                <a:solidFill>
                  <a:schemeClr val="accent2"/>
                </a:solidFill>
              </a:rPr>
              <a:t>DISCLAIMER</a:t>
            </a:r>
          </a:p>
          <a:p>
            <a:endParaRPr lang="ro-RO" sz="1200" dirty="0">
              <a:solidFill>
                <a:schemeClr val="accent2"/>
              </a:solidFill>
            </a:endParaRPr>
          </a:p>
          <a:p>
            <a:r>
              <a:rPr lang="ro-RO" sz="1200" dirty="0">
                <a:solidFill>
                  <a:schemeClr val="accent2"/>
                </a:solidFill>
              </a:rPr>
              <a:t>Finanțat de Uniunea Europeană. Punctele de vedere și opiniile exprimate aparțin, însă, exclusiv autorului (autorilor) și nu reflectă neapărat punctele de vedere și opiniile Uniunii Europene sau ale Agenției Executive Europene pentru Educație și Cultură (EACEA). Nici Uniunea Europeană și nici EACEA nu pot fi considerate răspunzătoare pentru acestea.</a:t>
            </a:r>
          </a:p>
        </p:txBody>
      </p:sp>
      <p:pic>
        <p:nvPicPr>
          <p:cNvPr id="12" name="Picture 11">
            <a:extLst>
              <a:ext uri="{FF2B5EF4-FFF2-40B4-BE49-F238E27FC236}">
                <a16:creationId xmlns:a16="http://schemas.microsoft.com/office/drawing/2014/main" id="{719CA4D3-6ECB-AC8A-6222-A1C029191233}"/>
              </a:ext>
            </a:extLst>
          </p:cNvPr>
          <p:cNvPicPr>
            <a:picLocks noChangeAspect="1"/>
          </p:cNvPicPr>
          <p:nvPr/>
        </p:nvPicPr>
        <p:blipFill>
          <a:blip r:embed="rId4"/>
          <a:stretch>
            <a:fillRect/>
          </a:stretch>
        </p:blipFill>
        <p:spPr>
          <a:xfrm>
            <a:off x="374468" y="751943"/>
            <a:ext cx="2508070" cy="526107"/>
          </a:xfrm>
          <a:prstGeom prst="rect">
            <a:avLst/>
          </a:prstGeom>
        </p:spPr>
      </p:pic>
      <p:pic>
        <p:nvPicPr>
          <p:cNvPr id="16" name="Picture 15">
            <a:extLst>
              <a:ext uri="{FF2B5EF4-FFF2-40B4-BE49-F238E27FC236}">
                <a16:creationId xmlns:a16="http://schemas.microsoft.com/office/drawing/2014/main" id="{4436142E-26BE-04E3-EBB8-6721D690F032}"/>
              </a:ext>
            </a:extLst>
          </p:cNvPr>
          <p:cNvPicPr>
            <a:picLocks noChangeAspect="1"/>
          </p:cNvPicPr>
          <p:nvPr/>
        </p:nvPicPr>
        <p:blipFill>
          <a:blip r:embed="rId5"/>
          <a:stretch>
            <a:fillRect/>
          </a:stretch>
        </p:blipFill>
        <p:spPr>
          <a:xfrm>
            <a:off x="13544706" y="124896"/>
            <a:ext cx="808992" cy="934587"/>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9" name="Picture 8">
            <a:extLst>
              <a:ext uri="{FF2B5EF4-FFF2-40B4-BE49-F238E27FC236}">
                <a16:creationId xmlns:a16="http://schemas.microsoft.com/office/drawing/2014/main" id="{68E45F16-7378-E923-6A0B-34C68924CD10}"/>
              </a:ext>
            </a:extLst>
          </p:cNvPr>
          <p:cNvPicPr>
            <a:picLocks noChangeAspect="1"/>
          </p:cNvPicPr>
          <p:nvPr/>
        </p:nvPicPr>
        <p:blipFill>
          <a:blip r:embed="rId6"/>
          <a:stretch>
            <a:fillRect/>
          </a:stretch>
        </p:blipFill>
        <p:spPr>
          <a:xfrm>
            <a:off x="13523459" y="1747522"/>
            <a:ext cx="932769" cy="171312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6F683-ACE8-D4BA-ED77-C11F7ADCC580}"/>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E45EBDB1-FA6E-7375-11D7-4A1D615AC19A}"/>
              </a:ext>
            </a:extLst>
          </p:cNvPr>
          <p:cNvSpPr/>
          <p:nvPr/>
        </p:nvSpPr>
        <p:spPr>
          <a:xfrm>
            <a:off x="6244947" y="769501"/>
            <a:ext cx="7626906" cy="2031683"/>
          </a:xfrm>
          <a:prstGeom prst="rect">
            <a:avLst/>
          </a:prstGeom>
          <a:noFill/>
          <a:ln/>
        </p:spPr>
        <p:txBody>
          <a:bodyPr wrap="square" lIns="0" tIns="0" rIns="0" bIns="0" rtlCol="0" anchor="t"/>
          <a:lstStyle/>
          <a:p>
            <a:pPr marL="0" indent="0" algn="ctr">
              <a:lnSpc>
                <a:spcPts val="5300"/>
              </a:lnSpc>
              <a:buNone/>
            </a:pPr>
            <a:r>
              <a:rPr lang="en-US" sz="4250" dirty="0">
                <a:solidFill>
                  <a:srgbClr val="F5F0F0"/>
                </a:solidFill>
                <a:latin typeface="Merriweather" pitchFamily="34" charset="0"/>
                <a:ea typeface="Merriweather" pitchFamily="34" charset="-122"/>
                <a:cs typeface="Merriweather" pitchFamily="34" charset="-120"/>
              </a:rPr>
              <a:t>Mindful Golf: Enhancing Performance Through Mental Well-being</a:t>
            </a:r>
            <a:endParaRPr lang="en-US" sz="4250" dirty="0"/>
          </a:p>
        </p:txBody>
      </p:sp>
      <p:sp>
        <p:nvSpPr>
          <p:cNvPr id="4" name="Text 1">
            <a:extLst>
              <a:ext uri="{FF2B5EF4-FFF2-40B4-BE49-F238E27FC236}">
                <a16:creationId xmlns:a16="http://schemas.microsoft.com/office/drawing/2014/main" id="{3C824B5D-77B8-3DF0-A9ED-1EC34447BA90}"/>
              </a:ext>
            </a:extLst>
          </p:cNvPr>
          <p:cNvSpPr/>
          <p:nvPr/>
        </p:nvSpPr>
        <p:spPr>
          <a:xfrm>
            <a:off x="6244947" y="3126224"/>
            <a:ext cx="7626906" cy="1733550"/>
          </a:xfrm>
          <a:prstGeom prst="rect">
            <a:avLst/>
          </a:prstGeom>
          <a:noFill/>
          <a:ln/>
        </p:spPr>
        <p:txBody>
          <a:bodyPr wrap="square" lIns="0" tIns="0" rIns="0" bIns="0" rtlCol="0" anchor="t"/>
          <a:lstStyle/>
          <a:p>
            <a:pPr marL="0" indent="0" algn="l">
              <a:lnSpc>
                <a:spcPts val="2700"/>
              </a:lnSpc>
              <a:buNone/>
            </a:pPr>
            <a:r>
              <a:rPr lang="en-US" sz="1700" dirty="0">
                <a:solidFill>
                  <a:srgbClr val="E2E6E9"/>
                </a:solidFill>
                <a:latin typeface="Merriweather" pitchFamily="34" charset="0"/>
                <a:ea typeface="Merriweather" pitchFamily="34" charset="-122"/>
                <a:cs typeface="Merriweather" pitchFamily="34" charset="-120"/>
              </a:rPr>
              <a:t>Welcome to our presentation on the transformative five-day job-shadowing program focused on mindfulness in golf. This innovative approach combines the precision of golf with the centering practices of mindfulness to create a powerful framework for both personal and athletic development.</a:t>
            </a:r>
            <a:endParaRPr lang="en-US" sz="1700" dirty="0"/>
          </a:p>
        </p:txBody>
      </p:sp>
      <p:sp>
        <p:nvSpPr>
          <p:cNvPr id="5" name="Text 2">
            <a:extLst>
              <a:ext uri="{FF2B5EF4-FFF2-40B4-BE49-F238E27FC236}">
                <a16:creationId xmlns:a16="http://schemas.microsoft.com/office/drawing/2014/main" id="{11F6328F-3CA2-6FCD-375A-E88A26B8BBC7}"/>
              </a:ext>
            </a:extLst>
          </p:cNvPr>
          <p:cNvSpPr/>
          <p:nvPr/>
        </p:nvSpPr>
        <p:spPr>
          <a:xfrm>
            <a:off x="6244947" y="5103495"/>
            <a:ext cx="7626906" cy="1733550"/>
          </a:xfrm>
          <a:prstGeom prst="rect">
            <a:avLst/>
          </a:prstGeom>
          <a:noFill/>
          <a:ln/>
        </p:spPr>
        <p:txBody>
          <a:bodyPr wrap="square" lIns="0" tIns="0" rIns="0" bIns="0" rtlCol="0" anchor="t"/>
          <a:lstStyle/>
          <a:p>
            <a:pPr marL="0" indent="0" algn="l">
              <a:lnSpc>
                <a:spcPts val="2700"/>
              </a:lnSpc>
              <a:buNone/>
            </a:pPr>
            <a:r>
              <a:rPr lang="en-US" sz="1700" dirty="0">
                <a:solidFill>
                  <a:srgbClr val="E2E6E9"/>
                </a:solidFill>
                <a:latin typeface="Merriweather" pitchFamily="34" charset="0"/>
                <a:ea typeface="Merriweather" pitchFamily="34" charset="-122"/>
                <a:cs typeface="Merriweather" pitchFamily="34" charset="-120"/>
              </a:rPr>
              <a:t>Our program, hosted in the Netherlands and led by professional coach Arthur Van Den Doon, guided participants through a journey of mental technique development alongside physical golf skills. The following slides detail our activities, insights gained, and the remarkable progress participants made throughout this unique experience.</a:t>
            </a:r>
            <a:endParaRPr lang="en-US" sz="1700" dirty="0"/>
          </a:p>
        </p:txBody>
      </p:sp>
      <p:pic>
        <p:nvPicPr>
          <p:cNvPr id="9" name="Picture 8">
            <a:extLst>
              <a:ext uri="{FF2B5EF4-FFF2-40B4-BE49-F238E27FC236}">
                <a16:creationId xmlns:a16="http://schemas.microsoft.com/office/drawing/2014/main" id="{68EA6FC8-EE88-7BAB-6CDE-3D3DDB25590C}"/>
              </a:ext>
            </a:extLst>
          </p:cNvPr>
          <p:cNvPicPr>
            <a:picLocks noChangeAspect="1"/>
          </p:cNvPicPr>
          <p:nvPr/>
        </p:nvPicPr>
        <p:blipFill>
          <a:blip r:embed="rId3"/>
          <a:stretch>
            <a:fillRect/>
          </a:stretch>
        </p:blipFill>
        <p:spPr>
          <a:xfrm>
            <a:off x="161747" y="718918"/>
            <a:ext cx="5863133" cy="65481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798635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0"/>
          <p:cNvSpPr/>
          <p:nvPr/>
        </p:nvSpPr>
        <p:spPr>
          <a:xfrm>
            <a:off x="663059" y="544473"/>
            <a:ext cx="7817882" cy="1183958"/>
          </a:xfrm>
          <a:prstGeom prst="rect">
            <a:avLst/>
          </a:prstGeom>
          <a:noFill/>
          <a:ln/>
        </p:spPr>
        <p:txBody>
          <a:bodyPr wrap="square" lIns="0" tIns="0" rIns="0" bIns="0" rtlCol="0" anchor="t"/>
          <a:lstStyle/>
          <a:p>
            <a:pPr marL="0" indent="0" algn="l">
              <a:lnSpc>
                <a:spcPts val="4650"/>
              </a:lnSpc>
              <a:buNone/>
            </a:pPr>
            <a:r>
              <a:rPr lang="en-US" sz="3700" dirty="0">
                <a:solidFill>
                  <a:srgbClr val="F5F0F0"/>
                </a:solidFill>
                <a:latin typeface="Merriweather" pitchFamily="34" charset="0"/>
                <a:ea typeface="Merriweather" pitchFamily="34" charset="-122"/>
                <a:cs typeface="Merriweather" pitchFamily="34" charset="-120"/>
              </a:rPr>
              <a:t>Program Introduction &amp; Facility Tour</a:t>
            </a:r>
            <a:endParaRPr lang="en-US" sz="3700" dirty="0"/>
          </a:p>
        </p:txBody>
      </p:sp>
      <p:sp>
        <p:nvSpPr>
          <p:cNvPr id="4" name="Shape 1"/>
          <p:cNvSpPr/>
          <p:nvPr/>
        </p:nvSpPr>
        <p:spPr>
          <a:xfrm>
            <a:off x="876181" y="2012513"/>
            <a:ext cx="22860" cy="4247436"/>
          </a:xfrm>
          <a:prstGeom prst="roundRect">
            <a:avLst>
              <a:gd name="adj" fmla="val 348100"/>
            </a:avLst>
          </a:prstGeom>
          <a:solidFill>
            <a:srgbClr val="194A99"/>
          </a:solidFill>
          <a:ln/>
        </p:spPr>
      </p:sp>
      <p:sp>
        <p:nvSpPr>
          <p:cNvPr id="5" name="Shape 2"/>
          <p:cNvSpPr/>
          <p:nvPr/>
        </p:nvSpPr>
        <p:spPr>
          <a:xfrm>
            <a:off x="1066443" y="2214205"/>
            <a:ext cx="568285" cy="22860"/>
          </a:xfrm>
          <a:prstGeom prst="roundRect">
            <a:avLst>
              <a:gd name="adj" fmla="val 348100"/>
            </a:avLst>
          </a:prstGeom>
          <a:solidFill>
            <a:srgbClr val="194A99"/>
          </a:solidFill>
          <a:ln/>
        </p:spPr>
      </p:sp>
      <p:sp>
        <p:nvSpPr>
          <p:cNvPr id="6" name="Shape 3"/>
          <p:cNvSpPr/>
          <p:nvPr/>
        </p:nvSpPr>
        <p:spPr>
          <a:xfrm>
            <a:off x="663059" y="2012513"/>
            <a:ext cx="426244" cy="426244"/>
          </a:xfrm>
          <a:prstGeom prst="roundRect">
            <a:avLst>
              <a:gd name="adj" fmla="val 18669"/>
            </a:avLst>
          </a:prstGeom>
          <a:solidFill>
            <a:srgbClr val="003180"/>
          </a:solidFill>
          <a:ln w="7620">
            <a:solidFill>
              <a:srgbClr val="194A99"/>
            </a:solidFill>
            <a:prstDash val="solid"/>
          </a:ln>
        </p:spPr>
      </p:sp>
      <p:pic>
        <p:nvPicPr>
          <p:cNvPr id="7" name="Image 1" descr="preencoded.png"/>
          <p:cNvPicPr>
            <a:picLocks noChangeAspect="1"/>
          </p:cNvPicPr>
          <p:nvPr/>
        </p:nvPicPr>
        <p:blipFill>
          <a:blip r:embed="rId3"/>
          <a:stretch>
            <a:fillRect/>
          </a:stretch>
        </p:blipFill>
        <p:spPr>
          <a:xfrm>
            <a:off x="734139" y="2048054"/>
            <a:ext cx="284083" cy="355163"/>
          </a:xfrm>
          <a:prstGeom prst="rect">
            <a:avLst/>
          </a:prstGeom>
        </p:spPr>
      </p:pic>
      <p:sp>
        <p:nvSpPr>
          <p:cNvPr id="8" name="Text 4"/>
          <p:cNvSpPr/>
          <p:nvPr/>
        </p:nvSpPr>
        <p:spPr>
          <a:xfrm>
            <a:off x="1823442" y="2077641"/>
            <a:ext cx="2368272" cy="295989"/>
          </a:xfrm>
          <a:prstGeom prst="rect">
            <a:avLst/>
          </a:prstGeom>
          <a:noFill/>
          <a:ln/>
        </p:spPr>
        <p:txBody>
          <a:bodyPr wrap="none" lIns="0" tIns="0" rIns="0" bIns="0" rtlCol="0" anchor="t"/>
          <a:lstStyle/>
          <a:p>
            <a:pPr marL="0" indent="0" algn="l">
              <a:lnSpc>
                <a:spcPts val="2300"/>
              </a:lnSpc>
              <a:buNone/>
            </a:pPr>
            <a:r>
              <a:rPr lang="en-US" sz="1850" dirty="0">
                <a:solidFill>
                  <a:srgbClr val="E2E6E9"/>
                </a:solidFill>
                <a:latin typeface="Merriweather" pitchFamily="34" charset="0"/>
                <a:ea typeface="Merriweather" pitchFamily="34" charset="-122"/>
                <a:cs typeface="Merriweather" pitchFamily="34" charset="-120"/>
              </a:rPr>
              <a:t>Welcome Session</a:t>
            </a:r>
            <a:endParaRPr lang="en-US" sz="1850" dirty="0"/>
          </a:p>
        </p:txBody>
      </p:sp>
      <p:sp>
        <p:nvSpPr>
          <p:cNvPr id="9" name="Text 5"/>
          <p:cNvSpPr/>
          <p:nvPr/>
        </p:nvSpPr>
        <p:spPr>
          <a:xfrm>
            <a:off x="1823442" y="2487216"/>
            <a:ext cx="6657499" cy="303014"/>
          </a:xfrm>
          <a:prstGeom prst="rect">
            <a:avLst/>
          </a:prstGeom>
          <a:noFill/>
          <a:ln/>
        </p:spPr>
        <p:txBody>
          <a:bodyPr wrap="none" lIns="0" tIns="0" rIns="0" bIns="0" rtlCol="0" anchor="t"/>
          <a:lstStyle/>
          <a:p>
            <a:pPr marL="0" indent="0" algn="l">
              <a:lnSpc>
                <a:spcPts val="2350"/>
              </a:lnSpc>
              <a:buNone/>
            </a:pPr>
            <a:r>
              <a:rPr lang="en-US" sz="1450" dirty="0">
                <a:solidFill>
                  <a:srgbClr val="E2E6E9"/>
                </a:solidFill>
                <a:latin typeface="Merriweather" pitchFamily="34" charset="0"/>
                <a:ea typeface="Merriweather" pitchFamily="34" charset="-122"/>
                <a:cs typeface="Merriweather" pitchFamily="34" charset="-120"/>
              </a:rPr>
              <a:t>Introduction to program objectives and expected outcomes</a:t>
            </a:r>
            <a:endParaRPr lang="en-US" sz="1450" dirty="0"/>
          </a:p>
        </p:txBody>
      </p:sp>
      <p:sp>
        <p:nvSpPr>
          <p:cNvPr id="10" name="Shape 6"/>
          <p:cNvSpPr/>
          <p:nvPr/>
        </p:nvSpPr>
        <p:spPr>
          <a:xfrm>
            <a:off x="1066443" y="3370778"/>
            <a:ext cx="568285" cy="22860"/>
          </a:xfrm>
          <a:prstGeom prst="roundRect">
            <a:avLst>
              <a:gd name="adj" fmla="val 348100"/>
            </a:avLst>
          </a:prstGeom>
          <a:solidFill>
            <a:srgbClr val="194A99"/>
          </a:solidFill>
          <a:ln/>
        </p:spPr>
      </p:sp>
      <p:sp>
        <p:nvSpPr>
          <p:cNvPr id="11" name="Shape 7"/>
          <p:cNvSpPr/>
          <p:nvPr/>
        </p:nvSpPr>
        <p:spPr>
          <a:xfrm>
            <a:off x="663059" y="3169087"/>
            <a:ext cx="426244" cy="426244"/>
          </a:xfrm>
          <a:prstGeom prst="roundRect">
            <a:avLst>
              <a:gd name="adj" fmla="val 18669"/>
            </a:avLst>
          </a:prstGeom>
          <a:solidFill>
            <a:srgbClr val="003180"/>
          </a:solidFill>
          <a:ln w="7620">
            <a:solidFill>
              <a:srgbClr val="194A99"/>
            </a:solidFill>
            <a:prstDash val="solid"/>
          </a:ln>
        </p:spPr>
      </p:sp>
      <p:pic>
        <p:nvPicPr>
          <p:cNvPr id="12" name="Image 2" descr="preencoded.png"/>
          <p:cNvPicPr>
            <a:picLocks noChangeAspect="1"/>
          </p:cNvPicPr>
          <p:nvPr/>
        </p:nvPicPr>
        <p:blipFill>
          <a:blip r:embed="rId4"/>
          <a:stretch>
            <a:fillRect/>
          </a:stretch>
        </p:blipFill>
        <p:spPr>
          <a:xfrm>
            <a:off x="734139" y="3204627"/>
            <a:ext cx="284083" cy="355163"/>
          </a:xfrm>
          <a:prstGeom prst="rect">
            <a:avLst/>
          </a:prstGeom>
        </p:spPr>
      </p:pic>
      <p:sp>
        <p:nvSpPr>
          <p:cNvPr id="13" name="Text 8"/>
          <p:cNvSpPr/>
          <p:nvPr/>
        </p:nvSpPr>
        <p:spPr>
          <a:xfrm>
            <a:off x="1823442" y="3234214"/>
            <a:ext cx="2435781" cy="295989"/>
          </a:xfrm>
          <a:prstGeom prst="rect">
            <a:avLst/>
          </a:prstGeom>
          <a:noFill/>
          <a:ln/>
        </p:spPr>
        <p:txBody>
          <a:bodyPr wrap="none" lIns="0" tIns="0" rIns="0" bIns="0" rtlCol="0" anchor="t"/>
          <a:lstStyle/>
          <a:p>
            <a:pPr marL="0" indent="0" algn="l">
              <a:lnSpc>
                <a:spcPts val="2300"/>
              </a:lnSpc>
              <a:buNone/>
            </a:pPr>
            <a:r>
              <a:rPr lang="en-US" sz="1850" dirty="0">
                <a:solidFill>
                  <a:srgbClr val="E2E6E9"/>
                </a:solidFill>
                <a:latin typeface="Merriweather" pitchFamily="34" charset="0"/>
                <a:ea typeface="Merriweather" pitchFamily="34" charset="-122"/>
                <a:cs typeface="Merriweather" pitchFamily="34" charset="-120"/>
              </a:rPr>
              <a:t>Mindful Golf Concept</a:t>
            </a:r>
            <a:endParaRPr lang="en-US" sz="1850" dirty="0"/>
          </a:p>
        </p:txBody>
      </p:sp>
      <p:sp>
        <p:nvSpPr>
          <p:cNvPr id="14" name="Text 9"/>
          <p:cNvSpPr/>
          <p:nvPr/>
        </p:nvSpPr>
        <p:spPr>
          <a:xfrm>
            <a:off x="1823442" y="3643789"/>
            <a:ext cx="6657499" cy="303014"/>
          </a:xfrm>
          <a:prstGeom prst="rect">
            <a:avLst/>
          </a:prstGeom>
          <a:noFill/>
          <a:ln/>
        </p:spPr>
        <p:txBody>
          <a:bodyPr wrap="none" lIns="0" tIns="0" rIns="0" bIns="0" rtlCol="0" anchor="t"/>
          <a:lstStyle/>
          <a:p>
            <a:pPr marL="0" indent="0" algn="l">
              <a:lnSpc>
                <a:spcPts val="2350"/>
              </a:lnSpc>
              <a:buNone/>
            </a:pPr>
            <a:r>
              <a:rPr lang="en-US" sz="1450" dirty="0">
                <a:solidFill>
                  <a:srgbClr val="E2E6E9"/>
                </a:solidFill>
                <a:latin typeface="Merriweather" pitchFamily="34" charset="0"/>
                <a:ea typeface="Merriweather" pitchFamily="34" charset="-122"/>
                <a:cs typeface="Merriweather" pitchFamily="34" charset="-120"/>
              </a:rPr>
              <a:t>Overview of core principles and scientific benefits</a:t>
            </a:r>
            <a:endParaRPr lang="en-US" sz="1450" dirty="0"/>
          </a:p>
        </p:txBody>
      </p:sp>
      <p:sp>
        <p:nvSpPr>
          <p:cNvPr id="15" name="Shape 10"/>
          <p:cNvSpPr/>
          <p:nvPr/>
        </p:nvSpPr>
        <p:spPr>
          <a:xfrm>
            <a:off x="1066443" y="4527352"/>
            <a:ext cx="568285" cy="22860"/>
          </a:xfrm>
          <a:prstGeom prst="roundRect">
            <a:avLst>
              <a:gd name="adj" fmla="val 348100"/>
            </a:avLst>
          </a:prstGeom>
          <a:solidFill>
            <a:srgbClr val="194A99"/>
          </a:solidFill>
          <a:ln/>
        </p:spPr>
      </p:sp>
      <p:sp>
        <p:nvSpPr>
          <p:cNvPr id="16" name="Shape 11"/>
          <p:cNvSpPr/>
          <p:nvPr/>
        </p:nvSpPr>
        <p:spPr>
          <a:xfrm>
            <a:off x="663059" y="4325660"/>
            <a:ext cx="426244" cy="426244"/>
          </a:xfrm>
          <a:prstGeom prst="roundRect">
            <a:avLst>
              <a:gd name="adj" fmla="val 18669"/>
            </a:avLst>
          </a:prstGeom>
          <a:solidFill>
            <a:srgbClr val="003180"/>
          </a:solidFill>
          <a:ln w="7620">
            <a:solidFill>
              <a:srgbClr val="194A99"/>
            </a:solidFill>
            <a:prstDash val="solid"/>
          </a:ln>
        </p:spPr>
      </p:sp>
      <p:pic>
        <p:nvPicPr>
          <p:cNvPr id="17" name="Image 3" descr="preencoded.png"/>
          <p:cNvPicPr>
            <a:picLocks noChangeAspect="1"/>
          </p:cNvPicPr>
          <p:nvPr/>
        </p:nvPicPr>
        <p:blipFill>
          <a:blip r:embed="rId5"/>
          <a:stretch>
            <a:fillRect/>
          </a:stretch>
        </p:blipFill>
        <p:spPr>
          <a:xfrm>
            <a:off x="734139" y="4361200"/>
            <a:ext cx="284083" cy="355163"/>
          </a:xfrm>
          <a:prstGeom prst="rect">
            <a:avLst/>
          </a:prstGeom>
        </p:spPr>
      </p:pic>
      <p:sp>
        <p:nvSpPr>
          <p:cNvPr id="18" name="Text 12"/>
          <p:cNvSpPr/>
          <p:nvPr/>
        </p:nvSpPr>
        <p:spPr>
          <a:xfrm>
            <a:off x="1823442" y="4390787"/>
            <a:ext cx="2368272" cy="295989"/>
          </a:xfrm>
          <a:prstGeom prst="rect">
            <a:avLst/>
          </a:prstGeom>
          <a:noFill/>
          <a:ln/>
        </p:spPr>
        <p:txBody>
          <a:bodyPr wrap="none" lIns="0" tIns="0" rIns="0" bIns="0" rtlCol="0" anchor="t"/>
          <a:lstStyle/>
          <a:p>
            <a:pPr marL="0" indent="0" algn="l">
              <a:lnSpc>
                <a:spcPts val="2300"/>
              </a:lnSpc>
              <a:buNone/>
            </a:pPr>
            <a:r>
              <a:rPr lang="en-US" sz="1850" dirty="0">
                <a:solidFill>
                  <a:srgbClr val="E2E6E9"/>
                </a:solidFill>
                <a:latin typeface="Merriweather" pitchFamily="34" charset="0"/>
                <a:ea typeface="Merriweather" pitchFamily="34" charset="-122"/>
                <a:cs typeface="Merriweather" pitchFamily="34" charset="-120"/>
              </a:rPr>
              <a:t>Facility Tour</a:t>
            </a:r>
            <a:endParaRPr lang="en-US" sz="1850" dirty="0"/>
          </a:p>
        </p:txBody>
      </p:sp>
      <p:sp>
        <p:nvSpPr>
          <p:cNvPr id="19" name="Text 13"/>
          <p:cNvSpPr/>
          <p:nvPr/>
        </p:nvSpPr>
        <p:spPr>
          <a:xfrm>
            <a:off x="1823442" y="4800362"/>
            <a:ext cx="6657499" cy="303014"/>
          </a:xfrm>
          <a:prstGeom prst="rect">
            <a:avLst/>
          </a:prstGeom>
          <a:noFill/>
          <a:ln/>
        </p:spPr>
        <p:txBody>
          <a:bodyPr wrap="none" lIns="0" tIns="0" rIns="0" bIns="0" rtlCol="0" anchor="t"/>
          <a:lstStyle/>
          <a:p>
            <a:pPr marL="0" indent="0" algn="l">
              <a:lnSpc>
                <a:spcPts val="2350"/>
              </a:lnSpc>
              <a:buNone/>
            </a:pPr>
            <a:r>
              <a:rPr lang="en-US" sz="1450" dirty="0">
                <a:solidFill>
                  <a:srgbClr val="E2E6E9"/>
                </a:solidFill>
                <a:latin typeface="Merriweather" pitchFamily="34" charset="0"/>
                <a:ea typeface="Merriweather" pitchFamily="34" charset="-122"/>
                <a:cs typeface="Merriweather" pitchFamily="34" charset="-120"/>
              </a:rPr>
              <a:t>Exploration of practice areas, mindfulness spaces, and course layout</a:t>
            </a:r>
            <a:endParaRPr lang="en-US" sz="1450" dirty="0"/>
          </a:p>
        </p:txBody>
      </p:sp>
      <p:sp>
        <p:nvSpPr>
          <p:cNvPr id="20" name="Shape 14"/>
          <p:cNvSpPr/>
          <p:nvPr/>
        </p:nvSpPr>
        <p:spPr>
          <a:xfrm>
            <a:off x="1066443" y="5683925"/>
            <a:ext cx="568285" cy="22860"/>
          </a:xfrm>
          <a:prstGeom prst="roundRect">
            <a:avLst>
              <a:gd name="adj" fmla="val 348100"/>
            </a:avLst>
          </a:prstGeom>
          <a:solidFill>
            <a:srgbClr val="194A99"/>
          </a:solidFill>
          <a:ln/>
        </p:spPr>
      </p:sp>
      <p:sp>
        <p:nvSpPr>
          <p:cNvPr id="21" name="Shape 15"/>
          <p:cNvSpPr/>
          <p:nvPr/>
        </p:nvSpPr>
        <p:spPr>
          <a:xfrm>
            <a:off x="663059" y="5482233"/>
            <a:ext cx="426244" cy="426244"/>
          </a:xfrm>
          <a:prstGeom prst="roundRect">
            <a:avLst>
              <a:gd name="adj" fmla="val 18669"/>
            </a:avLst>
          </a:prstGeom>
          <a:solidFill>
            <a:srgbClr val="003180"/>
          </a:solidFill>
          <a:ln w="7620">
            <a:solidFill>
              <a:srgbClr val="194A99"/>
            </a:solidFill>
            <a:prstDash val="solid"/>
          </a:ln>
        </p:spPr>
      </p:sp>
      <p:pic>
        <p:nvPicPr>
          <p:cNvPr id="22" name="Image 4" descr="preencoded.png"/>
          <p:cNvPicPr>
            <a:picLocks noChangeAspect="1"/>
          </p:cNvPicPr>
          <p:nvPr/>
        </p:nvPicPr>
        <p:blipFill>
          <a:blip r:embed="rId6"/>
          <a:stretch>
            <a:fillRect/>
          </a:stretch>
        </p:blipFill>
        <p:spPr>
          <a:xfrm>
            <a:off x="734139" y="5517773"/>
            <a:ext cx="284083" cy="355163"/>
          </a:xfrm>
          <a:prstGeom prst="rect">
            <a:avLst/>
          </a:prstGeom>
        </p:spPr>
      </p:pic>
      <p:sp>
        <p:nvSpPr>
          <p:cNvPr id="23" name="Text 16"/>
          <p:cNvSpPr/>
          <p:nvPr/>
        </p:nvSpPr>
        <p:spPr>
          <a:xfrm>
            <a:off x="1823442" y="5547360"/>
            <a:ext cx="2368272" cy="295989"/>
          </a:xfrm>
          <a:prstGeom prst="rect">
            <a:avLst/>
          </a:prstGeom>
          <a:noFill/>
          <a:ln/>
        </p:spPr>
        <p:txBody>
          <a:bodyPr wrap="none" lIns="0" tIns="0" rIns="0" bIns="0" rtlCol="0" anchor="t"/>
          <a:lstStyle/>
          <a:p>
            <a:pPr marL="0" indent="0" algn="l">
              <a:lnSpc>
                <a:spcPts val="2300"/>
              </a:lnSpc>
              <a:buNone/>
            </a:pPr>
            <a:r>
              <a:rPr lang="en-US" sz="1850" dirty="0">
                <a:solidFill>
                  <a:srgbClr val="E2E6E9"/>
                </a:solidFill>
                <a:latin typeface="Merriweather" pitchFamily="34" charset="0"/>
                <a:ea typeface="Merriweather" pitchFamily="34" charset="-122"/>
                <a:cs typeface="Merriweather" pitchFamily="34" charset="-120"/>
              </a:rPr>
              <a:t>Networking</a:t>
            </a:r>
            <a:endParaRPr lang="en-US" sz="1850" dirty="0"/>
          </a:p>
        </p:txBody>
      </p:sp>
      <p:sp>
        <p:nvSpPr>
          <p:cNvPr id="24" name="Text 17"/>
          <p:cNvSpPr/>
          <p:nvPr/>
        </p:nvSpPr>
        <p:spPr>
          <a:xfrm>
            <a:off x="1823442" y="5956935"/>
            <a:ext cx="6657499" cy="303014"/>
          </a:xfrm>
          <a:prstGeom prst="rect">
            <a:avLst/>
          </a:prstGeom>
          <a:noFill/>
          <a:ln/>
        </p:spPr>
        <p:txBody>
          <a:bodyPr wrap="none" lIns="0" tIns="0" rIns="0" bIns="0" rtlCol="0" anchor="t"/>
          <a:lstStyle/>
          <a:p>
            <a:pPr marL="0" indent="0" algn="l">
              <a:lnSpc>
                <a:spcPts val="2350"/>
              </a:lnSpc>
              <a:buNone/>
            </a:pPr>
            <a:r>
              <a:rPr lang="en-US" sz="1450" dirty="0">
                <a:solidFill>
                  <a:srgbClr val="E2E6E9"/>
                </a:solidFill>
                <a:latin typeface="Merriweather" pitchFamily="34" charset="0"/>
                <a:ea typeface="Merriweather" pitchFamily="34" charset="-122"/>
                <a:cs typeface="Merriweather" pitchFamily="34" charset="-120"/>
              </a:rPr>
              <a:t>Building connections through interactive introduction activities</a:t>
            </a:r>
            <a:endParaRPr lang="en-US" sz="1450" dirty="0"/>
          </a:p>
        </p:txBody>
      </p:sp>
      <p:sp>
        <p:nvSpPr>
          <p:cNvPr id="25" name="Text 18"/>
          <p:cNvSpPr/>
          <p:nvPr/>
        </p:nvSpPr>
        <p:spPr>
          <a:xfrm>
            <a:off x="663059" y="6473071"/>
            <a:ext cx="7817882" cy="1212056"/>
          </a:xfrm>
          <a:prstGeom prst="rect">
            <a:avLst/>
          </a:prstGeom>
          <a:noFill/>
          <a:ln/>
        </p:spPr>
        <p:txBody>
          <a:bodyPr wrap="square" lIns="0" tIns="0" rIns="0" bIns="0" rtlCol="0" anchor="t"/>
          <a:lstStyle/>
          <a:p>
            <a:pPr marL="0" indent="0" algn="l">
              <a:lnSpc>
                <a:spcPts val="2350"/>
              </a:lnSpc>
              <a:buNone/>
            </a:pPr>
            <a:r>
              <a:rPr lang="en-US" sz="1450" dirty="0">
                <a:solidFill>
                  <a:srgbClr val="E2E6E9"/>
                </a:solidFill>
                <a:latin typeface="Merriweather" pitchFamily="34" charset="0"/>
                <a:ea typeface="Merriweather" pitchFamily="34" charset="-122"/>
                <a:cs typeface="Merriweather" pitchFamily="34" charset="-120"/>
              </a:rPr>
              <a:t>Day one established the foundation for our program, introducing participants to the </a:t>
            </a:r>
            <a:r>
              <a:rPr lang="en-US" sz="1450" dirty="0" err="1">
                <a:solidFill>
                  <a:srgbClr val="E2E6E9"/>
                </a:solidFill>
                <a:latin typeface="Merriweather" pitchFamily="34" charset="0"/>
                <a:ea typeface="Merriweather" pitchFamily="34" charset="-122"/>
                <a:cs typeface="Merriweather" pitchFamily="34" charset="-120"/>
              </a:rPr>
              <a:t>sinergy</a:t>
            </a:r>
            <a:r>
              <a:rPr lang="en-US" sz="1450" dirty="0">
                <a:solidFill>
                  <a:srgbClr val="E2E6E9"/>
                </a:solidFill>
                <a:latin typeface="Merriweather" pitchFamily="34" charset="0"/>
                <a:ea typeface="Merriweather" pitchFamily="34" charset="-122"/>
                <a:cs typeface="Merriweather" pitchFamily="34" charset="-120"/>
              </a:rPr>
              <a:t> of mindfulness and golf. The initial workshop demonstrated how focused awareness techniques directly translate to improved performance on the course, setting the stage for hands-on practice in subsequent days.</a:t>
            </a:r>
            <a:endParaRPr lang="en-US" sz="1450" dirty="0"/>
          </a:p>
        </p:txBody>
      </p:sp>
      <p:pic>
        <p:nvPicPr>
          <p:cNvPr id="26" name="Picture 25">
            <a:extLst>
              <a:ext uri="{FF2B5EF4-FFF2-40B4-BE49-F238E27FC236}">
                <a16:creationId xmlns:a16="http://schemas.microsoft.com/office/drawing/2014/main" id="{58236F7D-923E-E730-1D92-BE1477117B11}"/>
              </a:ext>
            </a:extLst>
          </p:cNvPr>
          <p:cNvPicPr>
            <a:picLocks noChangeAspect="1"/>
          </p:cNvPicPr>
          <p:nvPr/>
        </p:nvPicPr>
        <p:blipFill>
          <a:blip r:embed="rId7"/>
          <a:stretch>
            <a:fillRect/>
          </a:stretch>
        </p:blipFill>
        <p:spPr>
          <a:xfrm>
            <a:off x="8216142" y="1773337"/>
            <a:ext cx="6096043" cy="438487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0"/>
          <p:cNvSpPr/>
          <p:nvPr/>
        </p:nvSpPr>
        <p:spPr>
          <a:xfrm>
            <a:off x="6104692" y="504587"/>
            <a:ext cx="7907417" cy="1103948"/>
          </a:xfrm>
          <a:prstGeom prst="rect">
            <a:avLst/>
          </a:prstGeom>
          <a:noFill/>
          <a:ln/>
        </p:spPr>
        <p:txBody>
          <a:bodyPr wrap="square" lIns="0" tIns="0" rIns="0" bIns="0" rtlCol="0" anchor="t"/>
          <a:lstStyle/>
          <a:p>
            <a:pPr marL="0" indent="0" algn="l">
              <a:lnSpc>
                <a:spcPts val="4300"/>
              </a:lnSpc>
              <a:buNone/>
            </a:pPr>
            <a:r>
              <a:rPr lang="en-US" sz="3450" dirty="0">
                <a:solidFill>
                  <a:srgbClr val="F5F0F0"/>
                </a:solidFill>
                <a:latin typeface="Merriweather" pitchFamily="34" charset="0"/>
                <a:ea typeface="Merriweather" pitchFamily="34" charset="-122"/>
                <a:cs typeface="Merriweather" pitchFamily="34" charset="-120"/>
              </a:rPr>
              <a:t>Breathing &amp; Concentration Techniques</a:t>
            </a:r>
            <a:endParaRPr lang="en-US" sz="3450" dirty="0"/>
          </a:p>
        </p:txBody>
      </p:sp>
      <p:pic>
        <p:nvPicPr>
          <p:cNvPr id="4" name="Image 1" descr="preencoded.png"/>
          <p:cNvPicPr>
            <a:picLocks noChangeAspect="1"/>
          </p:cNvPicPr>
          <p:nvPr/>
        </p:nvPicPr>
        <p:blipFill>
          <a:blip r:embed="rId3"/>
          <a:stretch>
            <a:fillRect/>
          </a:stretch>
        </p:blipFill>
        <p:spPr>
          <a:xfrm>
            <a:off x="6104692" y="1873448"/>
            <a:ext cx="883206" cy="1059894"/>
          </a:xfrm>
          <a:prstGeom prst="rect">
            <a:avLst/>
          </a:prstGeom>
        </p:spPr>
      </p:pic>
      <p:sp>
        <p:nvSpPr>
          <p:cNvPr id="5" name="Text 1"/>
          <p:cNvSpPr/>
          <p:nvPr/>
        </p:nvSpPr>
        <p:spPr>
          <a:xfrm>
            <a:off x="7252811" y="2050018"/>
            <a:ext cx="2208133" cy="275987"/>
          </a:xfrm>
          <a:prstGeom prst="rect">
            <a:avLst/>
          </a:prstGeom>
          <a:noFill/>
          <a:ln/>
        </p:spPr>
        <p:txBody>
          <a:bodyPr wrap="none" lIns="0" tIns="0" rIns="0" bIns="0" rtlCol="0" anchor="t"/>
          <a:lstStyle/>
          <a:p>
            <a:pPr marL="0" indent="0" algn="l">
              <a:lnSpc>
                <a:spcPts val="2150"/>
              </a:lnSpc>
              <a:buNone/>
            </a:pPr>
            <a:r>
              <a:rPr lang="en-US" sz="1700" dirty="0">
                <a:solidFill>
                  <a:srgbClr val="E2E6E9"/>
                </a:solidFill>
                <a:latin typeface="Merriweather" pitchFamily="34" charset="0"/>
                <a:ea typeface="Merriweather" pitchFamily="34" charset="-122"/>
                <a:cs typeface="Merriweather" pitchFamily="34" charset="-120"/>
              </a:rPr>
              <a:t>Centering Breath</a:t>
            </a:r>
            <a:endParaRPr lang="en-US" sz="1700" dirty="0"/>
          </a:p>
        </p:txBody>
      </p:sp>
      <p:sp>
        <p:nvSpPr>
          <p:cNvPr id="6" name="Text 2"/>
          <p:cNvSpPr/>
          <p:nvPr/>
        </p:nvSpPr>
        <p:spPr>
          <a:xfrm>
            <a:off x="7252811" y="2431971"/>
            <a:ext cx="6759297" cy="282654"/>
          </a:xfrm>
          <a:prstGeom prst="rect">
            <a:avLst/>
          </a:prstGeom>
          <a:noFill/>
          <a:ln/>
        </p:spPr>
        <p:txBody>
          <a:bodyPr wrap="none" lIns="0" tIns="0" rIns="0" bIns="0" rtlCol="0" anchor="t"/>
          <a:lstStyle/>
          <a:p>
            <a:pPr marL="0" indent="0" algn="l">
              <a:lnSpc>
                <a:spcPts val="2200"/>
              </a:lnSpc>
              <a:buNone/>
            </a:pPr>
            <a:r>
              <a:rPr lang="en-US" sz="1350" dirty="0">
                <a:solidFill>
                  <a:srgbClr val="E2E6E9"/>
                </a:solidFill>
                <a:latin typeface="Merriweather" pitchFamily="34" charset="0"/>
                <a:ea typeface="Merriweather" pitchFamily="34" charset="-122"/>
                <a:cs typeface="Merriweather" pitchFamily="34" charset="-120"/>
              </a:rPr>
              <a:t>Two-minute breathing ritual before addressing the ball</a:t>
            </a:r>
            <a:endParaRPr lang="en-US" sz="1350" dirty="0"/>
          </a:p>
        </p:txBody>
      </p:sp>
      <p:pic>
        <p:nvPicPr>
          <p:cNvPr id="7" name="Image 2" descr="preencoded.png"/>
          <p:cNvPicPr>
            <a:picLocks noChangeAspect="1"/>
          </p:cNvPicPr>
          <p:nvPr/>
        </p:nvPicPr>
        <p:blipFill>
          <a:blip r:embed="rId4"/>
          <a:stretch>
            <a:fillRect/>
          </a:stretch>
        </p:blipFill>
        <p:spPr>
          <a:xfrm>
            <a:off x="6104692" y="2933343"/>
            <a:ext cx="883206" cy="1059894"/>
          </a:xfrm>
          <a:prstGeom prst="rect">
            <a:avLst/>
          </a:prstGeom>
        </p:spPr>
      </p:pic>
      <p:sp>
        <p:nvSpPr>
          <p:cNvPr id="8" name="Text 3"/>
          <p:cNvSpPr/>
          <p:nvPr/>
        </p:nvSpPr>
        <p:spPr>
          <a:xfrm>
            <a:off x="7252811" y="3109913"/>
            <a:ext cx="2208133" cy="275987"/>
          </a:xfrm>
          <a:prstGeom prst="rect">
            <a:avLst/>
          </a:prstGeom>
          <a:noFill/>
          <a:ln/>
        </p:spPr>
        <p:txBody>
          <a:bodyPr wrap="none" lIns="0" tIns="0" rIns="0" bIns="0" rtlCol="0" anchor="t"/>
          <a:lstStyle/>
          <a:p>
            <a:pPr marL="0" indent="0" algn="l">
              <a:lnSpc>
                <a:spcPts val="2150"/>
              </a:lnSpc>
              <a:buNone/>
            </a:pPr>
            <a:r>
              <a:rPr lang="en-US" sz="1700" dirty="0">
                <a:solidFill>
                  <a:srgbClr val="E2E6E9"/>
                </a:solidFill>
                <a:latin typeface="Merriweather" pitchFamily="34" charset="0"/>
                <a:ea typeface="Merriweather" pitchFamily="34" charset="-122"/>
                <a:cs typeface="Merriweather" pitchFamily="34" charset="-120"/>
              </a:rPr>
              <a:t>Focused Attention</a:t>
            </a:r>
            <a:endParaRPr lang="en-US" sz="1700" dirty="0"/>
          </a:p>
        </p:txBody>
      </p:sp>
      <p:sp>
        <p:nvSpPr>
          <p:cNvPr id="9" name="Text 4"/>
          <p:cNvSpPr/>
          <p:nvPr/>
        </p:nvSpPr>
        <p:spPr>
          <a:xfrm>
            <a:off x="7252811" y="3491865"/>
            <a:ext cx="6759297" cy="282654"/>
          </a:xfrm>
          <a:prstGeom prst="rect">
            <a:avLst/>
          </a:prstGeom>
          <a:noFill/>
          <a:ln/>
        </p:spPr>
        <p:txBody>
          <a:bodyPr wrap="none" lIns="0" tIns="0" rIns="0" bIns="0" rtlCol="0" anchor="t"/>
          <a:lstStyle/>
          <a:p>
            <a:pPr marL="0" indent="0" algn="l">
              <a:lnSpc>
                <a:spcPts val="2200"/>
              </a:lnSpc>
              <a:buNone/>
            </a:pPr>
            <a:r>
              <a:rPr lang="en-US" sz="1350" dirty="0">
                <a:solidFill>
                  <a:srgbClr val="E2E6E9"/>
                </a:solidFill>
                <a:latin typeface="Merriweather" pitchFamily="34" charset="0"/>
                <a:ea typeface="Merriweather" pitchFamily="34" charset="-122"/>
                <a:cs typeface="Merriweather" pitchFamily="34" charset="-120"/>
              </a:rPr>
              <a:t>Single-point concentration practice during pre-shot routine</a:t>
            </a:r>
            <a:endParaRPr lang="en-US" sz="1350" dirty="0"/>
          </a:p>
        </p:txBody>
      </p:sp>
      <p:pic>
        <p:nvPicPr>
          <p:cNvPr id="10" name="Image 3" descr="preencoded.png"/>
          <p:cNvPicPr>
            <a:picLocks noChangeAspect="1"/>
          </p:cNvPicPr>
          <p:nvPr/>
        </p:nvPicPr>
        <p:blipFill>
          <a:blip r:embed="rId5"/>
          <a:stretch>
            <a:fillRect/>
          </a:stretch>
        </p:blipFill>
        <p:spPr>
          <a:xfrm>
            <a:off x="6104692" y="3993237"/>
            <a:ext cx="883206" cy="1059894"/>
          </a:xfrm>
          <a:prstGeom prst="rect">
            <a:avLst/>
          </a:prstGeom>
        </p:spPr>
      </p:pic>
      <p:sp>
        <p:nvSpPr>
          <p:cNvPr id="11" name="Text 5"/>
          <p:cNvSpPr/>
          <p:nvPr/>
        </p:nvSpPr>
        <p:spPr>
          <a:xfrm>
            <a:off x="7252811" y="4169807"/>
            <a:ext cx="2208133" cy="275987"/>
          </a:xfrm>
          <a:prstGeom prst="rect">
            <a:avLst/>
          </a:prstGeom>
          <a:noFill/>
          <a:ln/>
        </p:spPr>
        <p:txBody>
          <a:bodyPr wrap="none" lIns="0" tIns="0" rIns="0" bIns="0" rtlCol="0" anchor="t"/>
          <a:lstStyle/>
          <a:p>
            <a:pPr marL="0" indent="0" algn="l">
              <a:lnSpc>
                <a:spcPts val="2150"/>
              </a:lnSpc>
              <a:buNone/>
            </a:pPr>
            <a:r>
              <a:rPr lang="en-US" sz="1700" dirty="0">
                <a:solidFill>
                  <a:srgbClr val="E2E6E9"/>
                </a:solidFill>
                <a:latin typeface="Merriweather" pitchFamily="34" charset="0"/>
                <a:ea typeface="Merriweather" pitchFamily="34" charset="-122"/>
                <a:cs typeface="Merriweather" pitchFamily="34" charset="-120"/>
              </a:rPr>
              <a:t>Release Tension</a:t>
            </a:r>
            <a:endParaRPr lang="en-US" sz="1700" dirty="0"/>
          </a:p>
        </p:txBody>
      </p:sp>
      <p:sp>
        <p:nvSpPr>
          <p:cNvPr id="12" name="Text 6"/>
          <p:cNvSpPr/>
          <p:nvPr/>
        </p:nvSpPr>
        <p:spPr>
          <a:xfrm>
            <a:off x="7252811" y="4551759"/>
            <a:ext cx="6759297" cy="282654"/>
          </a:xfrm>
          <a:prstGeom prst="rect">
            <a:avLst/>
          </a:prstGeom>
          <a:noFill/>
          <a:ln/>
        </p:spPr>
        <p:txBody>
          <a:bodyPr wrap="none" lIns="0" tIns="0" rIns="0" bIns="0" rtlCol="0" anchor="t"/>
          <a:lstStyle/>
          <a:p>
            <a:pPr marL="0" indent="0" algn="l">
              <a:lnSpc>
                <a:spcPts val="2200"/>
              </a:lnSpc>
              <a:buNone/>
            </a:pPr>
            <a:r>
              <a:rPr lang="en-US" sz="1350" dirty="0">
                <a:solidFill>
                  <a:srgbClr val="E2E6E9"/>
                </a:solidFill>
                <a:latin typeface="Merriweather" pitchFamily="34" charset="0"/>
                <a:ea typeface="Merriweather" pitchFamily="34" charset="-122"/>
                <a:cs typeface="Merriweather" pitchFamily="34" charset="-120"/>
              </a:rPr>
              <a:t>Progressive muscle relaxation for optimal swing mechanics</a:t>
            </a:r>
            <a:endParaRPr lang="en-US" sz="1350" dirty="0"/>
          </a:p>
        </p:txBody>
      </p:sp>
      <p:pic>
        <p:nvPicPr>
          <p:cNvPr id="13" name="Image 4" descr="preencoded.png"/>
          <p:cNvPicPr>
            <a:picLocks noChangeAspect="1"/>
          </p:cNvPicPr>
          <p:nvPr/>
        </p:nvPicPr>
        <p:blipFill>
          <a:blip r:embed="rId6"/>
          <a:stretch>
            <a:fillRect/>
          </a:stretch>
        </p:blipFill>
        <p:spPr>
          <a:xfrm>
            <a:off x="6104692" y="5053132"/>
            <a:ext cx="883206" cy="1059894"/>
          </a:xfrm>
          <a:prstGeom prst="rect">
            <a:avLst/>
          </a:prstGeom>
        </p:spPr>
      </p:pic>
      <p:sp>
        <p:nvSpPr>
          <p:cNvPr id="14" name="Text 7"/>
          <p:cNvSpPr/>
          <p:nvPr/>
        </p:nvSpPr>
        <p:spPr>
          <a:xfrm>
            <a:off x="7252811" y="5229701"/>
            <a:ext cx="2208133" cy="275987"/>
          </a:xfrm>
          <a:prstGeom prst="rect">
            <a:avLst/>
          </a:prstGeom>
          <a:noFill/>
          <a:ln/>
        </p:spPr>
        <p:txBody>
          <a:bodyPr wrap="none" lIns="0" tIns="0" rIns="0" bIns="0" rtlCol="0" anchor="t"/>
          <a:lstStyle/>
          <a:p>
            <a:pPr marL="0" indent="0" algn="l">
              <a:lnSpc>
                <a:spcPts val="2150"/>
              </a:lnSpc>
              <a:buNone/>
            </a:pPr>
            <a:r>
              <a:rPr lang="en-US" sz="1700" dirty="0">
                <a:solidFill>
                  <a:srgbClr val="E2E6E9"/>
                </a:solidFill>
                <a:latin typeface="Merriweather" pitchFamily="34" charset="0"/>
                <a:ea typeface="Merriweather" pitchFamily="34" charset="-122"/>
                <a:cs typeface="Merriweather" pitchFamily="34" charset="-120"/>
              </a:rPr>
              <a:t>Present Awareness</a:t>
            </a:r>
            <a:endParaRPr lang="en-US" sz="1700" dirty="0"/>
          </a:p>
        </p:txBody>
      </p:sp>
      <p:sp>
        <p:nvSpPr>
          <p:cNvPr id="15" name="Text 8"/>
          <p:cNvSpPr/>
          <p:nvPr/>
        </p:nvSpPr>
        <p:spPr>
          <a:xfrm>
            <a:off x="7252811" y="5611654"/>
            <a:ext cx="6759297" cy="282654"/>
          </a:xfrm>
          <a:prstGeom prst="rect">
            <a:avLst/>
          </a:prstGeom>
          <a:noFill/>
          <a:ln/>
        </p:spPr>
        <p:txBody>
          <a:bodyPr wrap="none" lIns="0" tIns="0" rIns="0" bIns="0" rtlCol="0" anchor="t"/>
          <a:lstStyle/>
          <a:p>
            <a:pPr marL="0" indent="0" algn="l">
              <a:lnSpc>
                <a:spcPts val="2200"/>
              </a:lnSpc>
              <a:buNone/>
            </a:pPr>
            <a:r>
              <a:rPr lang="en-US" sz="1350" dirty="0">
                <a:solidFill>
                  <a:srgbClr val="E2E6E9"/>
                </a:solidFill>
                <a:latin typeface="Merriweather" pitchFamily="34" charset="0"/>
                <a:ea typeface="Merriweather" pitchFamily="34" charset="-122"/>
                <a:cs typeface="Merriweather" pitchFamily="34" charset="-120"/>
              </a:rPr>
              <a:t>Grounding techniques between shots to maintain flow state</a:t>
            </a:r>
            <a:endParaRPr lang="en-US" sz="1350" dirty="0"/>
          </a:p>
        </p:txBody>
      </p:sp>
      <p:sp>
        <p:nvSpPr>
          <p:cNvPr id="16" name="Text 9"/>
          <p:cNvSpPr/>
          <p:nvPr/>
        </p:nvSpPr>
        <p:spPr>
          <a:xfrm>
            <a:off x="6104692" y="6311741"/>
            <a:ext cx="7907417" cy="1413272"/>
          </a:xfrm>
          <a:prstGeom prst="rect">
            <a:avLst/>
          </a:prstGeom>
          <a:noFill/>
          <a:ln/>
        </p:spPr>
        <p:txBody>
          <a:bodyPr wrap="square" lIns="0" tIns="0" rIns="0" bIns="0" rtlCol="0" anchor="t"/>
          <a:lstStyle/>
          <a:p>
            <a:pPr marL="0" indent="0" algn="l">
              <a:lnSpc>
                <a:spcPts val="2200"/>
              </a:lnSpc>
              <a:buNone/>
            </a:pPr>
            <a:r>
              <a:rPr lang="en-US" sz="1350" dirty="0">
                <a:solidFill>
                  <a:srgbClr val="E2E6E9"/>
                </a:solidFill>
                <a:latin typeface="Merriweather" pitchFamily="34" charset="0"/>
                <a:ea typeface="Merriweather" pitchFamily="34" charset="-122"/>
                <a:cs typeface="Merriweather" pitchFamily="34" charset="-120"/>
              </a:rPr>
              <a:t>Under the expert guidance of Coach Arthur Van Den Doon, participants learned to integrate specific breathing patterns with their golf mechanics. This day's sessions revealed how proper breath control directly influences swing tempo and balance. The afternoon practice round allowed immediate application, with many participants reporting enhanced focus and reduced anxiety during challenging shots.</a:t>
            </a:r>
            <a:endParaRPr lang="en-US" sz="1350" dirty="0"/>
          </a:p>
        </p:txBody>
      </p:sp>
      <p:pic>
        <p:nvPicPr>
          <p:cNvPr id="17" name="Picture 16">
            <a:extLst>
              <a:ext uri="{FF2B5EF4-FFF2-40B4-BE49-F238E27FC236}">
                <a16:creationId xmlns:a16="http://schemas.microsoft.com/office/drawing/2014/main" id="{22CC048B-AB89-7272-A8F3-B04553651814}"/>
              </a:ext>
            </a:extLst>
          </p:cNvPr>
          <p:cNvPicPr>
            <a:picLocks noChangeAspect="1"/>
          </p:cNvPicPr>
          <p:nvPr/>
        </p:nvPicPr>
        <p:blipFill>
          <a:blip r:embed="rId7"/>
          <a:stretch>
            <a:fillRect/>
          </a:stretch>
        </p:blipFill>
        <p:spPr>
          <a:xfrm>
            <a:off x="0" y="2078593"/>
            <a:ext cx="5692854" cy="42331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0"/>
          <p:cNvSpPr/>
          <p:nvPr/>
        </p:nvSpPr>
        <p:spPr>
          <a:xfrm>
            <a:off x="6040517" y="681038"/>
            <a:ext cx="7763232" cy="494705"/>
          </a:xfrm>
          <a:prstGeom prst="rect">
            <a:avLst/>
          </a:prstGeom>
          <a:noFill/>
          <a:ln/>
        </p:spPr>
        <p:txBody>
          <a:bodyPr wrap="none" lIns="0" tIns="0" rIns="0" bIns="0" rtlCol="0" anchor="t"/>
          <a:lstStyle/>
          <a:p>
            <a:pPr marL="0" indent="0" algn="l">
              <a:lnSpc>
                <a:spcPts val="3850"/>
              </a:lnSpc>
              <a:buNone/>
            </a:pPr>
            <a:r>
              <a:rPr lang="en-US" sz="3100" dirty="0">
                <a:solidFill>
                  <a:srgbClr val="F5F0F0"/>
                </a:solidFill>
                <a:latin typeface="Merriweather" pitchFamily="34" charset="0"/>
                <a:ea typeface="Merriweather" pitchFamily="34" charset="-122"/>
                <a:cs typeface="Merriweather" pitchFamily="34" charset="-120"/>
              </a:rPr>
              <a:t>Skill Development Through Mindfulness</a:t>
            </a:r>
            <a:endParaRPr lang="en-US" sz="3100" dirty="0"/>
          </a:p>
        </p:txBody>
      </p:sp>
      <p:sp>
        <p:nvSpPr>
          <p:cNvPr id="4" name="Shape 1"/>
          <p:cNvSpPr/>
          <p:nvPr/>
        </p:nvSpPr>
        <p:spPr>
          <a:xfrm>
            <a:off x="6040517" y="1413153"/>
            <a:ext cx="8035766" cy="1180624"/>
          </a:xfrm>
          <a:prstGeom prst="roundRect">
            <a:avLst>
              <a:gd name="adj" fmla="val 5632"/>
            </a:avLst>
          </a:prstGeom>
          <a:solidFill>
            <a:srgbClr val="003180"/>
          </a:solidFill>
          <a:ln w="7620">
            <a:solidFill>
              <a:srgbClr val="194A99"/>
            </a:solidFill>
            <a:prstDash val="solid"/>
          </a:ln>
        </p:spPr>
      </p:sp>
      <p:sp>
        <p:nvSpPr>
          <p:cNvPr id="5" name="Text 2"/>
          <p:cNvSpPr/>
          <p:nvPr/>
        </p:nvSpPr>
        <p:spPr>
          <a:xfrm>
            <a:off x="6206371" y="1579007"/>
            <a:ext cx="1978938" cy="247293"/>
          </a:xfrm>
          <a:prstGeom prst="rect">
            <a:avLst/>
          </a:prstGeom>
          <a:noFill/>
          <a:ln/>
        </p:spPr>
        <p:txBody>
          <a:bodyPr wrap="none" lIns="0" tIns="0" rIns="0" bIns="0" rtlCol="0" anchor="t"/>
          <a:lstStyle/>
          <a:p>
            <a:pPr marL="0" indent="0" algn="l">
              <a:lnSpc>
                <a:spcPts val="1900"/>
              </a:lnSpc>
              <a:buNone/>
            </a:pPr>
            <a:r>
              <a:rPr lang="en-US" sz="1550" dirty="0">
                <a:solidFill>
                  <a:srgbClr val="E2E6E9"/>
                </a:solidFill>
                <a:latin typeface="Merriweather" pitchFamily="34" charset="0"/>
                <a:ea typeface="Merriweather" pitchFamily="34" charset="-122"/>
                <a:cs typeface="Merriweather" pitchFamily="34" charset="-120"/>
              </a:rPr>
              <a:t>Balance Integration</a:t>
            </a:r>
            <a:endParaRPr lang="en-US" sz="1550" dirty="0"/>
          </a:p>
        </p:txBody>
      </p:sp>
      <p:sp>
        <p:nvSpPr>
          <p:cNvPr id="6" name="Text 3"/>
          <p:cNvSpPr/>
          <p:nvPr/>
        </p:nvSpPr>
        <p:spPr>
          <a:xfrm>
            <a:off x="6206371" y="1921193"/>
            <a:ext cx="7704058" cy="506730"/>
          </a:xfrm>
          <a:prstGeom prst="rect">
            <a:avLst/>
          </a:prstGeom>
          <a:noFill/>
          <a:ln/>
        </p:spPr>
        <p:txBody>
          <a:bodyPr wrap="square" lIns="0" tIns="0" rIns="0" bIns="0" rtlCol="0" anchor="t"/>
          <a:lstStyle/>
          <a:p>
            <a:pPr marL="0" indent="0" algn="l">
              <a:lnSpc>
                <a:spcPts val="1950"/>
              </a:lnSpc>
              <a:buNone/>
            </a:pPr>
            <a:r>
              <a:rPr lang="en-US" sz="1200" dirty="0">
                <a:solidFill>
                  <a:srgbClr val="E2E6E9"/>
                </a:solidFill>
                <a:latin typeface="Merriweather" pitchFamily="34" charset="0"/>
                <a:ea typeface="Merriweather" pitchFamily="34" charset="-122"/>
                <a:cs typeface="Merriweather" pitchFamily="34" charset="-120"/>
              </a:rPr>
              <a:t>Participants practiced one-legged stances while mindfully attending to weight distribution, dramatically improving swing stability and ground connection.</a:t>
            </a:r>
            <a:endParaRPr lang="en-US" sz="1200" dirty="0"/>
          </a:p>
        </p:txBody>
      </p:sp>
      <p:sp>
        <p:nvSpPr>
          <p:cNvPr id="7" name="Shape 4"/>
          <p:cNvSpPr/>
          <p:nvPr/>
        </p:nvSpPr>
        <p:spPr>
          <a:xfrm>
            <a:off x="6040517" y="2752011"/>
            <a:ext cx="8035766" cy="1180624"/>
          </a:xfrm>
          <a:prstGeom prst="roundRect">
            <a:avLst>
              <a:gd name="adj" fmla="val 5632"/>
            </a:avLst>
          </a:prstGeom>
          <a:solidFill>
            <a:srgbClr val="003180"/>
          </a:solidFill>
          <a:ln w="7620">
            <a:solidFill>
              <a:srgbClr val="194A99"/>
            </a:solidFill>
            <a:prstDash val="solid"/>
          </a:ln>
        </p:spPr>
      </p:sp>
      <p:sp>
        <p:nvSpPr>
          <p:cNvPr id="8" name="Text 5"/>
          <p:cNvSpPr/>
          <p:nvPr/>
        </p:nvSpPr>
        <p:spPr>
          <a:xfrm>
            <a:off x="6206371" y="2917865"/>
            <a:ext cx="2629257" cy="247293"/>
          </a:xfrm>
          <a:prstGeom prst="rect">
            <a:avLst/>
          </a:prstGeom>
          <a:noFill/>
          <a:ln/>
        </p:spPr>
        <p:txBody>
          <a:bodyPr wrap="none" lIns="0" tIns="0" rIns="0" bIns="0" rtlCol="0" anchor="t"/>
          <a:lstStyle/>
          <a:p>
            <a:pPr marL="0" indent="0" algn="l">
              <a:lnSpc>
                <a:spcPts val="1900"/>
              </a:lnSpc>
              <a:buNone/>
            </a:pPr>
            <a:r>
              <a:rPr lang="en-US" sz="1550" dirty="0">
                <a:solidFill>
                  <a:srgbClr val="E2E6E9"/>
                </a:solidFill>
                <a:latin typeface="Merriweather" pitchFamily="34" charset="0"/>
                <a:ea typeface="Merriweather" pitchFamily="34" charset="-122"/>
                <a:cs typeface="Merriweather" pitchFamily="34" charset="-120"/>
              </a:rPr>
              <a:t>Coordination Enhancement</a:t>
            </a:r>
            <a:endParaRPr lang="en-US" sz="1550" dirty="0"/>
          </a:p>
        </p:txBody>
      </p:sp>
      <p:sp>
        <p:nvSpPr>
          <p:cNvPr id="9" name="Text 6"/>
          <p:cNvSpPr/>
          <p:nvPr/>
        </p:nvSpPr>
        <p:spPr>
          <a:xfrm>
            <a:off x="6206371" y="3260050"/>
            <a:ext cx="7704058" cy="506730"/>
          </a:xfrm>
          <a:prstGeom prst="rect">
            <a:avLst/>
          </a:prstGeom>
          <a:noFill/>
          <a:ln/>
        </p:spPr>
        <p:txBody>
          <a:bodyPr wrap="square" lIns="0" tIns="0" rIns="0" bIns="0" rtlCol="0" anchor="t"/>
          <a:lstStyle/>
          <a:p>
            <a:pPr marL="0" indent="0" algn="l">
              <a:lnSpc>
                <a:spcPts val="1950"/>
              </a:lnSpc>
              <a:buNone/>
            </a:pPr>
            <a:r>
              <a:rPr lang="en-US" sz="1200" dirty="0">
                <a:solidFill>
                  <a:srgbClr val="E2E6E9"/>
                </a:solidFill>
                <a:latin typeface="Merriweather" pitchFamily="34" charset="0"/>
                <a:ea typeface="Merriweather" pitchFamily="34" charset="-122"/>
                <a:cs typeface="Merriweather" pitchFamily="34" charset="-120"/>
              </a:rPr>
              <a:t>Special exercises combining rhythmic breathing with progressive swing components developed smoother transitions between backswing, downswing, and follow-through.</a:t>
            </a:r>
            <a:endParaRPr lang="en-US" sz="1200" dirty="0"/>
          </a:p>
        </p:txBody>
      </p:sp>
      <p:sp>
        <p:nvSpPr>
          <p:cNvPr id="10" name="Shape 7"/>
          <p:cNvSpPr/>
          <p:nvPr/>
        </p:nvSpPr>
        <p:spPr>
          <a:xfrm>
            <a:off x="6040517" y="4090868"/>
            <a:ext cx="8035766" cy="1180624"/>
          </a:xfrm>
          <a:prstGeom prst="roundRect">
            <a:avLst>
              <a:gd name="adj" fmla="val 5632"/>
            </a:avLst>
          </a:prstGeom>
          <a:solidFill>
            <a:srgbClr val="003180"/>
          </a:solidFill>
          <a:ln w="7620">
            <a:solidFill>
              <a:srgbClr val="194A99"/>
            </a:solidFill>
            <a:prstDash val="solid"/>
          </a:ln>
        </p:spPr>
      </p:sp>
      <p:sp>
        <p:nvSpPr>
          <p:cNvPr id="11" name="Text 8"/>
          <p:cNvSpPr/>
          <p:nvPr/>
        </p:nvSpPr>
        <p:spPr>
          <a:xfrm>
            <a:off x="6206371" y="4256723"/>
            <a:ext cx="2037398" cy="247293"/>
          </a:xfrm>
          <a:prstGeom prst="rect">
            <a:avLst/>
          </a:prstGeom>
          <a:noFill/>
          <a:ln/>
        </p:spPr>
        <p:txBody>
          <a:bodyPr wrap="none" lIns="0" tIns="0" rIns="0" bIns="0" rtlCol="0" anchor="t"/>
          <a:lstStyle/>
          <a:p>
            <a:pPr marL="0" indent="0" algn="l">
              <a:lnSpc>
                <a:spcPts val="1900"/>
              </a:lnSpc>
              <a:buNone/>
            </a:pPr>
            <a:r>
              <a:rPr lang="en-US" sz="1550" dirty="0">
                <a:solidFill>
                  <a:srgbClr val="E2E6E9"/>
                </a:solidFill>
                <a:latin typeface="Merriweather" pitchFamily="34" charset="0"/>
                <a:ea typeface="Merriweather" pitchFamily="34" charset="-122"/>
                <a:cs typeface="Merriweather" pitchFamily="34" charset="-120"/>
              </a:rPr>
              <a:t>Friendly Competition</a:t>
            </a:r>
            <a:endParaRPr lang="en-US" sz="1550" dirty="0"/>
          </a:p>
        </p:txBody>
      </p:sp>
      <p:sp>
        <p:nvSpPr>
          <p:cNvPr id="12" name="Text 9"/>
          <p:cNvSpPr/>
          <p:nvPr/>
        </p:nvSpPr>
        <p:spPr>
          <a:xfrm>
            <a:off x="6206371" y="4598908"/>
            <a:ext cx="7704058" cy="506730"/>
          </a:xfrm>
          <a:prstGeom prst="rect">
            <a:avLst/>
          </a:prstGeom>
          <a:noFill/>
          <a:ln/>
        </p:spPr>
        <p:txBody>
          <a:bodyPr wrap="square" lIns="0" tIns="0" rIns="0" bIns="0" rtlCol="0" anchor="t"/>
          <a:lstStyle/>
          <a:p>
            <a:pPr marL="0" indent="0" algn="l">
              <a:lnSpc>
                <a:spcPts val="1950"/>
              </a:lnSpc>
              <a:buNone/>
            </a:pPr>
            <a:r>
              <a:rPr lang="en-US" sz="1200" dirty="0">
                <a:solidFill>
                  <a:srgbClr val="E2E6E9"/>
                </a:solidFill>
                <a:latin typeface="Merriweather" pitchFamily="34" charset="0"/>
                <a:ea typeface="Merriweather" pitchFamily="34" charset="-122"/>
                <a:cs typeface="Merriweather" pitchFamily="34" charset="-120"/>
              </a:rPr>
              <a:t>A low-pressure tournament format created opportunities to apply mindfulness techniques under mild performance conditions, building confidence through direct experience.</a:t>
            </a:r>
            <a:endParaRPr lang="en-US" sz="1200" dirty="0"/>
          </a:p>
        </p:txBody>
      </p:sp>
      <p:sp>
        <p:nvSpPr>
          <p:cNvPr id="13" name="Shape 10"/>
          <p:cNvSpPr/>
          <p:nvPr/>
        </p:nvSpPr>
        <p:spPr>
          <a:xfrm>
            <a:off x="6040517" y="5429726"/>
            <a:ext cx="8035766" cy="1180624"/>
          </a:xfrm>
          <a:prstGeom prst="roundRect">
            <a:avLst>
              <a:gd name="adj" fmla="val 5632"/>
            </a:avLst>
          </a:prstGeom>
          <a:solidFill>
            <a:srgbClr val="003180"/>
          </a:solidFill>
          <a:ln w="7620">
            <a:solidFill>
              <a:srgbClr val="194A99"/>
            </a:solidFill>
            <a:prstDash val="solid"/>
          </a:ln>
        </p:spPr>
      </p:sp>
      <p:sp>
        <p:nvSpPr>
          <p:cNvPr id="14" name="Text 11"/>
          <p:cNvSpPr/>
          <p:nvPr/>
        </p:nvSpPr>
        <p:spPr>
          <a:xfrm>
            <a:off x="6206371" y="5595580"/>
            <a:ext cx="1978938" cy="247293"/>
          </a:xfrm>
          <a:prstGeom prst="rect">
            <a:avLst/>
          </a:prstGeom>
          <a:noFill/>
          <a:ln/>
        </p:spPr>
        <p:txBody>
          <a:bodyPr wrap="none" lIns="0" tIns="0" rIns="0" bIns="0" rtlCol="0" anchor="t"/>
          <a:lstStyle/>
          <a:p>
            <a:pPr marL="0" indent="0" algn="l">
              <a:lnSpc>
                <a:spcPts val="1900"/>
              </a:lnSpc>
              <a:buNone/>
            </a:pPr>
            <a:r>
              <a:rPr lang="en-US" sz="1550" dirty="0">
                <a:solidFill>
                  <a:srgbClr val="E2E6E9"/>
                </a:solidFill>
                <a:latin typeface="Merriweather" pitchFamily="34" charset="0"/>
                <a:ea typeface="Merriweather" pitchFamily="34" charset="-122"/>
                <a:cs typeface="Merriweather" pitchFamily="34" charset="-120"/>
              </a:rPr>
              <a:t>Team Building</a:t>
            </a:r>
            <a:endParaRPr lang="en-US" sz="1550" dirty="0"/>
          </a:p>
        </p:txBody>
      </p:sp>
      <p:sp>
        <p:nvSpPr>
          <p:cNvPr id="15" name="Text 12"/>
          <p:cNvSpPr/>
          <p:nvPr/>
        </p:nvSpPr>
        <p:spPr>
          <a:xfrm>
            <a:off x="6206371" y="5937766"/>
            <a:ext cx="7704058" cy="506730"/>
          </a:xfrm>
          <a:prstGeom prst="rect">
            <a:avLst/>
          </a:prstGeom>
          <a:noFill/>
          <a:ln/>
        </p:spPr>
        <p:txBody>
          <a:bodyPr wrap="square" lIns="0" tIns="0" rIns="0" bIns="0" rtlCol="0" anchor="t"/>
          <a:lstStyle/>
          <a:p>
            <a:pPr marL="0" indent="0" algn="l">
              <a:lnSpc>
                <a:spcPts val="1950"/>
              </a:lnSpc>
              <a:buNone/>
            </a:pPr>
            <a:r>
              <a:rPr lang="en-US" sz="1200" dirty="0">
                <a:solidFill>
                  <a:srgbClr val="E2E6E9"/>
                </a:solidFill>
                <a:latin typeface="Merriweather" pitchFamily="34" charset="0"/>
                <a:ea typeface="Merriweather" pitchFamily="34" charset="-122"/>
                <a:cs typeface="Merriweather" pitchFamily="34" charset="-120"/>
              </a:rPr>
              <a:t>Collaborative mindfulness activities fostered group cohesion and mutual support, enhancing the learning environment through shared experiences.</a:t>
            </a:r>
            <a:endParaRPr lang="en-US" sz="1200" dirty="0"/>
          </a:p>
        </p:txBody>
      </p:sp>
      <p:sp>
        <p:nvSpPr>
          <p:cNvPr id="16" name="Text 13"/>
          <p:cNvSpPr/>
          <p:nvPr/>
        </p:nvSpPr>
        <p:spPr>
          <a:xfrm>
            <a:off x="6040517" y="6788348"/>
            <a:ext cx="8035766" cy="760095"/>
          </a:xfrm>
          <a:prstGeom prst="rect">
            <a:avLst/>
          </a:prstGeom>
          <a:noFill/>
          <a:ln/>
        </p:spPr>
        <p:txBody>
          <a:bodyPr wrap="square" lIns="0" tIns="0" rIns="0" bIns="0" rtlCol="0" anchor="t"/>
          <a:lstStyle/>
          <a:p>
            <a:pPr marL="0" indent="0" algn="l">
              <a:lnSpc>
                <a:spcPts val="1950"/>
              </a:lnSpc>
              <a:buNone/>
            </a:pPr>
            <a:r>
              <a:rPr lang="en-US" sz="1200" dirty="0">
                <a:solidFill>
                  <a:srgbClr val="E2E6E9"/>
                </a:solidFill>
                <a:latin typeface="Merriweather" pitchFamily="34" charset="0"/>
                <a:ea typeface="Merriweather" pitchFamily="34" charset="-122"/>
                <a:cs typeface="Merriweather" pitchFamily="34" charset="-120"/>
              </a:rPr>
              <a:t>Day three expanded upon previous lessons by focusing on physical skill development through mindfulness principles. The integration of balance and coordination exercises specifically designed for golf mechanics produced notable improvements in participants' technique and consistency.</a:t>
            </a:r>
            <a:endParaRPr lang="en-US" sz="1200" dirty="0"/>
          </a:p>
        </p:txBody>
      </p:sp>
      <p:pic>
        <p:nvPicPr>
          <p:cNvPr id="17" name="Picture 16">
            <a:extLst>
              <a:ext uri="{FF2B5EF4-FFF2-40B4-BE49-F238E27FC236}">
                <a16:creationId xmlns:a16="http://schemas.microsoft.com/office/drawing/2014/main" id="{0AE16AD1-A642-3984-7319-3EB06CA720F8}"/>
              </a:ext>
            </a:extLst>
          </p:cNvPr>
          <p:cNvPicPr>
            <a:picLocks noChangeAspect="1"/>
          </p:cNvPicPr>
          <p:nvPr/>
        </p:nvPicPr>
        <p:blipFill>
          <a:blip r:embed="rId3"/>
          <a:srcRect t="611" b="7901"/>
          <a:stretch/>
        </p:blipFill>
        <p:spPr>
          <a:xfrm>
            <a:off x="3428590" y="2917865"/>
            <a:ext cx="2358401" cy="467030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8" name="Picture 17">
            <a:extLst>
              <a:ext uri="{FF2B5EF4-FFF2-40B4-BE49-F238E27FC236}">
                <a16:creationId xmlns:a16="http://schemas.microsoft.com/office/drawing/2014/main" id="{3BE64560-476D-47E5-257D-1336A8444CD0}"/>
              </a:ext>
            </a:extLst>
          </p:cNvPr>
          <p:cNvPicPr>
            <a:picLocks noChangeAspect="1"/>
          </p:cNvPicPr>
          <p:nvPr/>
        </p:nvPicPr>
        <p:blipFill>
          <a:blip r:embed="rId4"/>
          <a:stretch>
            <a:fillRect/>
          </a:stretch>
        </p:blipFill>
        <p:spPr>
          <a:xfrm>
            <a:off x="259183" y="852511"/>
            <a:ext cx="2859771" cy="61899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9" name="Picture 18">
            <a:extLst>
              <a:ext uri="{FF2B5EF4-FFF2-40B4-BE49-F238E27FC236}">
                <a16:creationId xmlns:a16="http://schemas.microsoft.com/office/drawing/2014/main" id="{1DBD43C8-D2A3-D8AC-A3FC-7B80FA0FD026}"/>
              </a:ext>
            </a:extLst>
          </p:cNvPr>
          <p:cNvPicPr>
            <a:picLocks noChangeAspect="1"/>
          </p:cNvPicPr>
          <p:nvPr/>
        </p:nvPicPr>
        <p:blipFill>
          <a:blip r:embed="rId5"/>
          <a:stretch>
            <a:fillRect/>
          </a:stretch>
        </p:blipFill>
        <p:spPr>
          <a:xfrm>
            <a:off x="3284808" y="376079"/>
            <a:ext cx="2621322" cy="19659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44723" y="507325"/>
            <a:ext cx="7801570" cy="575667"/>
          </a:xfrm>
          <a:prstGeom prst="rect">
            <a:avLst/>
          </a:prstGeom>
          <a:noFill/>
          <a:ln/>
        </p:spPr>
        <p:txBody>
          <a:bodyPr wrap="none" lIns="0" tIns="0" rIns="0" bIns="0" rtlCol="0" anchor="t"/>
          <a:lstStyle/>
          <a:p>
            <a:pPr marL="0" indent="0" algn="l">
              <a:lnSpc>
                <a:spcPts val="4500"/>
              </a:lnSpc>
              <a:buNone/>
            </a:pPr>
            <a:r>
              <a:rPr lang="en-US" sz="3600" dirty="0">
                <a:solidFill>
                  <a:srgbClr val="F5F0F0"/>
                </a:solidFill>
                <a:latin typeface="Merriweather" pitchFamily="34" charset="0"/>
                <a:ea typeface="Merriweather" pitchFamily="34" charset="-122"/>
                <a:cs typeface="Merriweather" pitchFamily="34" charset="-120"/>
              </a:rPr>
              <a:t>Advanced Performance Techniques</a:t>
            </a:r>
            <a:endParaRPr lang="en-US" sz="3600" dirty="0"/>
          </a:p>
        </p:txBody>
      </p:sp>
      <p:pic>
        <p:nvPicPr>
          <p:cNvPr id="3" name="Image 0" descr="preencoded.png"/>
          <p:cNvPicPr>
            <a:picLocks noChangeAspect="1"/>
          </p:cNvPicPr>
          <p:nvPr/>
        </p:nvPicPr>
        <p:blipFill>
          <a:blip r:embed="rId3"/>
          <a:stretch>
            <a:fillRect/>
          </a:stretch>
        </p:blipFill>
        <p:spPr>
          <a:xfrm>
            <a:off x="3154442" y="1451372"/>
            <a:ext cx="1650921" cy="1061323"/>
          </a:xfrm>
          <a:prstGeom prst="rect">
            <a:avLst/>
          </a:prstGeom>
        </p:spPr>
      </p:pic>
      <p:pic>
        <p:nvPicPr>
          <p:cNvPr id="4" name="Image 1" descr="preencoded.png"/>
          <p:cNvPicPr>
            <a:picLocks noChangeAspect="1"/>
          </p:cNvPicPr>
          <p:nvPr/>
        </p:nvPicPr>
        <p:blipFill>
          <a:blip r:embed="rId4"/>
          <a:stretch>
            <a:fillRect/>
          </a:stretch>
        </p:blipFill>
        <p:spPr>
          <a:xfrm>
            <a:off x="3850362" y="1951673"/>
            <a:ext cx="258961" cy="323731"/>
          </a:xfrm>
          <a:prstGeom prst="rect">
            <a:avLst/>
          </a:prstGeom>
        </p:spPr>
      </p:pic>
      <p:sp>
        <p:nvSpPr>
          <p:cNvPr id="5" name="Text 1"/>
          <p:cNvSpPr/>
          <p:nvPr/>
        </p:nvSpPr>
        <p:spPr>
          <a:xfrm>
            <a:off x="4989552" y="1635562"/>
            <a:ext cx="2624495" cy="287774"/>
          </a:xfrm>
          <a:prstGeom prst="rect">
            <a:avLst/>
          </a:prstGeom>
          <a:noFill/>
          <a:ln/>
        </p:spPr>
        <p:txBody>
          <a:bodyPr wrap="none" lIns="0" tIns="0" rIns="0" bIns="0" rtlCol="0" anchor="t"/>
          <a:lstStyle/>
          <a:p>
            <a:pPr marL="0" indent="0" algn="l">
              <a:lnSpc>
                <a:spcPts val="2250"/>
              </a:lnSpc>
              <a:buNone/>
            </a:pPr>
            <a:r>
              <a:rPr lang="en-US" sz="1800" dirty="0">
                <a:solidFill>
                  <a:srgbClr val="E2E6E9"/>
                </a:solidFill>
                <a:latin typeface="Merriweather" pitchFamily="34" charset="0"/>
                <a:ea typeface="Merriweather" pitchFamily="34" charset="-122"/>
                <a:cs typeface="Merriweather" pitchFamily="34" charset="-120"/>
              </a:rPr>
              <a:t>Peak Performance State</a:t>
            </a:r>
            <a:endParaRPr lang="en-US" sz="1800" dirty="0"/>
          </a:p>
        </p:txBody>
      </p:sp>
      <p:sp>
        <p:nvSpPr>
          <p:cNvPr id="6" name="Text 2"/>
          <p:cNvSpPr/>
          <p:nvPr/>
        </p:nvSpPr>
        <p:spPr>
          <a:xfrm>
            <a:off x="4989552" y="2033826"/>
            <a:ext cx="4437698" cy="294680"/>
          </a:xfrm>
          <a:prstGeom prst="rect">
            <a:avLst/>
          </a:prstGeom>
          <a:noFill/>
          <a:ln/>
        </p:spPr>
        <p:txBody>
          <a:bodyPr wrap="none" lIns="0" tIns="0" rIns="0" bIns="0" rtlCol="0" anchor="t"/>
          <a:lstStyle/>
          <a:p>
            <a:pPr marL="0" indent="0" algn="l">
              <a:lnSpc>
                <a:spcPts val="2300"/>
              </a:lnSpc>
              <a:buNone/>
            </a:pPr>
            <a:r>
              <a:rPr lang="en-US" sz="1450" dirty="0">
                <a:solidFill>
                  <a:srgbClr val="E2E6E9"/>
                </a:solidFill>
                <a:latin typeface="Merriweather" pitchFamily="34" charset="0"/>
                <a:ea typeface="Merriweather" pitchFamily="34" charset="-122"/>
                <a:cs typeface="Merriweather" pitchFamily="34" charset="-120"/>
              </a:rPr>
              <a:t>Accessing flow state through targeted mental cues</a:t>
            </a:r>
            <a:endParaRPr lang="en-US" sz="1450" dirty="0"/>
          </a:p>
        </p:txBody>
      </p:sp>
      <p:sp>
        <p:nvSpPr>
          <p:cNvPr id="7" name="Shape 3"/>
          <p:cNvSpPr/>
          <p:nvPr/>
        </p:nvSpPr>
        <p:spPr>
          <a:xfrm>
            <a:off x="4851321" y="2526149"/>
            <a:ext cx="9088398" cy="11430"/>
          </a:xfrm>
          <a:prstGeom prst="roundRect">
            <a:avLst>
              <a:gd name="adj" fmla="val 676970"/>
            </a:avLst>
          </a:prstGeom>
          <a:solidFill>
            <a:srgbClr val="194A99"/>
          </a:solidFill>
          <a:ln/>
        </p:spPr>
      </p:sp>
      <p:pic>
        <p:nvPicPr>
          <p:cNvPr id="8" name="Image 2" descr="preencoded.png"/>
          <p:cNvPicPr>
            <a:picLocks noChangeAspect="1"/>
          </p:cNvPicPr>
          <p:nvPr/>
        </p:nvPicPr>
        <p:blipFill>
          <a:blip r:embed="rId5"/>
          <a:stretch>
            <a:fillRect/>
          </a:stretch>
        </p:blipFill>
        <p:spPr>
          <a:xfrm>
            <a:off x="2328982" y="2558653"/>
            <a:ext cx="3301841" cy="1061323"/>
          </a:xfrm>
          <a:prstGeom prst="rect">
            <a:avLst/>
          </a:prstGeom>
        </p:spPr>
      </p:pic>
      <p:pic>
        <p:nvPicPr>
          <p:cNvPr id="9" name="Image 3" descr="preencoded.png"/>
          <p:cNvPicPr>
            <a:picLocks noChangeAspect="1"/>
          </p:cNvPicPr>
          <p:nvPr/>
        </p:nvPicPr>
        <p:blipFill>
          <a:blip r:embed="rId6"/>
          <a:stretch>
            <a:fillRect/>
          </a:stretch>
        </p:blipFill>
        <p:spPr>
          <a:xfrm>
            <a:off x="3850362" y="2927390"/>
            <a:ext cx="258961" cy="323731"/>
          </a:xfrm>
          <a:prstGeom prst="rect">
            <a:avLst/>
          </a:prstGeom>
        </p:spPr>
      </p:pic>
      <p:sp>
        <p:nvSpPr>
          <p:cNvPr id="10" name="Text 4"/>
          <p:cNvSpPr/>
          <p:nvPr/>
        </p:nvSpPr>
        <p:spPr>
          <a:xfrm>
            <a:off x="5815013" y="2742843"/>
            <a:ext cx="2302907" cy="287774"/>
          </a:xfrm>
          <a:prstGeom prst="rect">
            <a:avLst/>
          </a:prstGeom>
          <a:noFill/>
          <a:ln/>
        </p:spPr>
        <p:txBody>
          <a:bodyPr wrap="none" lIns="0" tIns="0" rIns="0" bIns="0" rtlCol="0" anchor="t"/>
          <a:lstStyle/>
          <a:p>
            <a:pPr marL="0" indent="0" algn="l">
              <a:lnSpc>
                <a:spcPts val="2250"/>
              </a:lnSpc>
              <a:buNone/>
            </a:pPr>
            <a:r>
              <a:rPr lang="en-US" sz="1800" dirty="0">
                <a:solidFill>
                  <a:srgbClr val="E2E6E9"/>
                </a:solidFill>
                <a:latin typeface="Merriweather" pitchFamily="34" charset="0"/>
                <a:ea typeface="Merriweather" pitchFamily="34" charset="-122"/>
                <a:cs typeface="Merriweather" pitchFamily="34" charset="-120"/>
              </a:rPr>
              <a:t>Strategic Awareness</a:t>
            </a:r>
            <a:endParaRPr lang="en-US" sz="1800" dirty="0"/>
          </a:p>
        </p:txBody>
      </p:sp>
      <p:sp>
        <p:nvSpPr>
          <p:cNvPr id="11" name="Text 5"/>
          <p:cNvSpPr/>
          <p:nvPr/>
        </p:nvSpPr>
        <p:spPr>
          <a:xfrm>
            <a:off x="5815013" y="3141107"/>
            <a:ext cx="4490918" cy="294680"/>
          </a:xfrm>
          <a:prstGeom prst="rect">
            <a:avLst/>
          </a:prstGeom>
          <a:noFill/>
          <a:ln/>
        </p:spPr>
        <p:txBody>
          <a:bodyPr wrap="none" lIns="0" tIns="0" rIns="0" bIns="0" rtlCol="0" anchor="t"/>
          <a:lstStyle/>
          <a:p>
            <a:pPr marL="0" indent="0" algn="l">
              <a:lnSpc>
                <a:spcPts val="2300"/>
              </a:lnSpc>
              <a:buNone/>
            </a:pPr>
            <a:r>
              <a:rPr lang="en-US" sz="1450" dirty="0">
                <a:solidFill>
                  <a:srgbClr val="E2E6E9"/>
                </a:solidFill>
                <a:latin typeface="Merriweather" pitchFamily="34" charset="0"/>
                <a:ea typeface="Merriweather" pitchFamily="34" charset="-122"/>
                <a:cs typeface="Merriweather" pitchFamily="34" charset="-120"/>
              </a:rPr>
              <a:t>Mindful course management and decision-making</a:t>
            </a:r>
            <a:endParaRPr lang="en-US" sz="1450" dirty="0"/>
          </a:p>
        </p:txBody>
      </p:sp>
      <p:sp>
        <p:nvSpPr>
          <p:cNvPr id="12" name="Shape 6"/>
          <p:cNvSpPr/>
          <p:nvPr/>
        </p:nvSpPr>
        <p:spPr>
          <a:xfrm>
            <a:off x="5676781" y="3633430"/>
            <a:ext cx="8262938" cy="11430"/>
          </a:xfrm>
          <a:prstGeom prst="roundRect">
            <a:avLst>
              <a:gd name="adj" fmla="val 676970"/>
            </a:avLst>
          </a:prstGeom>
          <a:solidFill>
            <a:srgbClr val="194A99"/>
          </a:solidFill>
          <a:ln/>
        </p:spPr>
      </p:sp>
      <p:pic>
        <p:nvPicPr>
          <p:cNvPr id="13" name="Image 4" descr="preencoded.png"/>
          <p:cNvPicPr>
            <a:picLocks noChangeAspect="1"/>
          </p:cNvPicPr>
          <p:nvPr/>
        </p:nvPicPr>
        <p:blipFill>
          <a:blip r:embed="rId7"/>
          <a:stretch>
            <a:fillRect/>
          </a:stretch>
        </p:blipFill>
        <p:spPr>
          <a:xfrm>
            <a:off x="1503521" y="3665934"/>
            <a:ext cx="4952762" cy="1061323"/>
          </a:xfrm>
          <a:prstGeom prst="rect">
            <a:avLst/>
          </a:prstGeom>
        </p:spPr>
      </p:pic>
      <p:pic>
        <p:nvPicPr>
          <p:cNvPr id="14" name="Image 5" descr="preencoded.png"/>
          <p:cNvPicPr>
            <a:picLocks noChangeAspect="1"/>
          </p:cNvPicPr>
          <p:nvPr/>
        </p:nvPicPr>
        <p:blipFill>
          <a:blip r:embed="rId8"/>
          <a:stretch>
            <a:fillRect/>
          </a:stretch>
        </p:blipFill>
        <p:spPr>
          <a:xfrm>
            <a:off x="3850362" y="4034671"/>
            <a:ext cx="258961" cy="323731"/>
          </a:xfrm>
          <a:prstGeom prst="rect">
            <a:avLst/>
          </a:prstGeom>
        </p:spPr>
      </p:pic>
      <p:sp>
        <p:nvSpPr>
          <p:cNvPr id="15" name="Text 7"/>
          <p:cNvSpPr/>
          <p:nvPr/>
        </p:nvSpPr>
        <p:spPr>
          <a:xfrm>
            <a:off x="6640473" y="3850124"/>
            <a:ext cx="2302907" cy="287774"/>
          </a:xfrm>
          <a:prstGeom prst="rect">
            <a:avLst/>
          </a:prstGeom>
          <a:noFill/>
          <a:ln/>
        </p:spPr>
        <p:txBody>
          <a:bodyPr wrap="none" lIns="0" tIns="0" rIns="0" bIns="0" rtlCol="0" anchor="t"/>
          <a:lstStyle/>
          <a:p>
            <a:pPr marL="0" indent="0" algn="l">
              <a:lnSpc>
                <a:spcPts val="2250"/>
              </a:lnSpc>
              <a:buNone/>
            </a:pPr>
            <a:r>
              <a:rPr lang="en-US" sz="1800" dirty="0">
                <a:solidFill>
                  <a:srgbClr val="E2E6E9"/>
                </a:solidFill>
                <a:latin typeface="Merriweather" pitchFamily="34" charset="0"/>
                <a:ea typeface="Merriweather" pitchFamily="34" charset="-122"/>
                <a:cs typeface="Merriweather" pitchFamily="34" charset="-120"/>
              </a:rPr>
              <a:t>Recovery Skills</a:t>
            </a:r>
            <a:endParaRPr lang="en-US" sz="1800" dirty="0"/>
          </a:p>
        </p:txBody>
      </p:sp>
      <p:sp>
        <p:nvSpPr>
          <p:cNvPr id="16" name="Text 8"/>
          <p:cNvSpPr/>
          <p:nvPr/>
        </p:nvSpPr>
        <p:spPr>
          <a:xfrm>
            <a:off x="6640473" y="4248388"/>
            <a:ext cx="4331494" cy="294680"/>
          </a:xfrm>
          <a:prstGeom prst="rect">
            <a:avLst/>
          </a:prstGeom>
          <a:noFill/>
          <a:ln/>
        </p:spPr>
        <p:txBody>
          <a:bodyPr wrap="none" lIns="0" tIns="0" rIns="0" bIns="0" rtlCol="0" anchor="t"/>
          <a:lstStyle/>
          <a:p>
            <a:pPr marL="0" indent="0" algn="l">
              <a:lnSpc>
                <a:spcPts val="2300"/>
              </a:lnSpc>
              <a:buNone/>
            </a:pPr>
            <a:r>
              <a:rPr lang="en-US" sz="1450" dirty="0">
                <a:solidFill>
                  <a:srgbClr val="E2E6E9"/>
                </a:solidFill>
                <a:latin typeface="Merriweather" pitchFamily="34" charset="0"/>
                <a:ea typeface="Merriweather" pitchFamily="34" charset="-122"/>
                <a:cs typeface="Merriweather" pitchFamily="34" charset="-120"/>
              </a:rPr>
              <a:t>Techniques for mental resilience after poor shots</a:t>
            </a:r>
            <a:endParaRPr lang="en-US" sz="1450" dirty="0"/>
          </a:p>
        </p:txBody>
      </p:sp>
      <p:sp>
        <p:nvSpPr>
          <p:cNvPr id="17" name="Shape 9"/>
          <p:cNvSpPr/>
          <p:nvPr/>
        </p:nvSpPr>
        <p:spPr>
          <a:xfrm>
            <a:off x="6502241" y="4740712"/>
            <a:ext cx="7437477" cy="11430"/>
          </a:xfrm>
          <a:prstGeom prst="roundRect">
            <a:avLst>
              <a:gd name="adj" fmla="val 676970"/>
            </a:avLst>
          </a:prstGeom>
          <a:solidFill>
            <a:srgbClr val="194A99"/>
          </a:solidFill>
          <a:ln/>
        </p:spPr>
      </p:sp>
      <p:pic>
        <p:nvPicPr>
          <p:cNvPr id="18" name="Image 6" descr="preencoded.png"/>
          <p:cNvPicPr>
            <a:picLocks noChangeAspect="1"/>
          </p:cNvPicPr>
          <p:nvPr/>
        </p:nvPicPr>
        <p:blipFill>
          <a:blip r:embed="rId9"/>
          <a:stretch>
            <a:fillRect/>
          </a:stretch>
        </p:blipFill>
        <p:spPr>
          <a:xfrm>
            <a:off x="678061" y="4773216"/>
            <a:ext cx="6603683" cy="1061323"/>
          </a:xfrm>
          <a:prstGeom prst="rect">
            <a:avLst/>
          </a:prstGeom>
        </p:spPr>
      </p:pic>
      <p:pic>
        <p:nvPicPr>
          <p:cNvPr id="19" name="Image 7" descr="preencoded.png"/>
          <p:cNvPicPr>
            <a:picLocks noChangeAspect="1"/>
          </p:cNvPicPr>
          <p:nvPr/>
        </p:nvPicPr>
        <p:blipFill>
          <a:blip r:embed="rId10"/>
          <a:stretch>
            <a:fillRect/>
          </a:stretch>
        </p:blipFill>
        <p:spPr>
          <a:xfrm>
            <a:off x="3850362" y="5141952"/>
            <a:ext cx="258961" cy="323731"/>
          </a:xfrm>
          <a:prstGeom prst="rect">
            <a:avLst/>
          </a:prstGeom>
        </p:spPr>
      </p:pic>
      <p:sp>
        <p:nvSpPr>
          <p:cNvPr id="20" name="Text 10"/>
          <p:cNvSpPr/>
          <p:nvPr/>
        </p:nvSpPr>
        <p:spPr>
          <a:xfrm>
            <a:off x="7465933" y="4957405"/>
            <a:ext cx="2465903" cy="287774"/>
          </a:xfrm>
          <a:prstGeom prst="rect">
            <a:avLst/>
          </a:prstGeom>
          <a:noFill/>
          <a:ln/>
        </p:spPr>
        <p:txBody>
          <a:bodyPr wrap="none" lIns="0" tIns="0" rIns="0" bIns="0" rtlCol="0" anchor="t"/>
          <a:lstStyle/>
          <a:p>
            <a:pPr marL="0" indent="0" algn="l">
              <a:lnSpc>
                <a:spcPts val="2250"/>
              </a:lnSpc>
              <a:buNone/>
            </a:pPr>
            <a:r>
              <a:rPr lang="en-US" sz="1800" dirty="0">
                <a:solidFill>
                  <a:srgbClr val="E2E6E9"/>
                </a:solidFill>
                <a:latin typeface="Merriweather" pitchFamily="34" charset="0"/>
                <a:ea typeface="Merriweather" pitchFamily="34" charset="-122"/>
                <a:cs typeface="Merriweather" pitchFamily="34" charset="-120"/>
              </a:rPr>
              <a:t>Personalized Routines</a:t>
            </a:r>
            <a:endParaRPr lang="en-US" sz="1800" dirty="0"/>
          </a:p>
        </p:txBody>
      </p:sp>
      <p:sp>
        <p:nvSpPr>
          <p:cNvPr id="21" name="Text 11"/>
          <p:cNvSpPr/>
          <p:nvPr/>
        </p:nvSpPr>
        <p:spPr>
          <a:xfrm>
            <a:off x="7465933" y="5355669"/>
            <a:ext cx="4555450" cy="294680"/>
          </a:xfrm>
          <a:prstGeom prst="rect">
            <a:avLst/>
          </a:prstGeom>
          <a:noFill/>
          <a:ln/>
        </p:spPr>
        <p:txBody>
          <a:bodyPr wrap="none" lIns="0" tIns="0" rIns="0" bIns="0" rtlCol="0" anchor="t"/>
          <a:lstStyle/>
          <a:p>
            <a:pPr marL="0" indent="0" algn="l">
              <a:lnSpc>
                <a:spcPts val="2300"/>
              </a:lnSpc>
              <a:buNone/>
            </a:pPr>
            <a:r>
              <a:rPr lang="en-US" sz="1450" dirty="0">
                <a:solidFill>
                  <a:srgbClr val="E2E6E9"/>
                </a:solidFill>
                <a:latin typeface="Merriweather" pitchFamily="34" charset="0"/>
                <a:ea typeface="Merriweather" pitchFamily="34" charset="-122"/>
                <a:cs typeface="Merriweather" pitchFamily="34" charset="-120"/>
              </a:rPr>
              <a:t>Custom pre-shot rituals for consistent performance</a:t>
            </a:r>
            <a:endParaRPr lang="en-US" sz="1450" dirty="0"/>
          </a:p>
        </p:txBody>
      </p:sp>
      <p:sp>
        <p:nvSpPr>
          <p:cNvPr id="22" name="Text 12"/>
          <p:cNvSpPr/>
          <p:nvPr/>
        </p:nvSpPr>
        <p:spPr>
          <a:xfrm>
            <a:off x="644723" y="6041707"/>
            <a:ext cx="13340953" cy="884039"/>
          </a:xfrm>
          <a:prstGeom prst="rect">
            <a:avLst/>
          </a:prstGeom>
          <a:noFill/>
          <a:ln/>
        </p:spPr>
        <p:txBody>
          <a:bodyPr wrap="square" lIns="0" tIns="0" rIns="0" bIns="0" rtlCol="0" anchor="t"/>
          <a:lstStyle/>
          <a:p>
            <a:pPr marL="0" indent="0" algn="l">
              <a:lnSpc>
                <a:spcPts val="2300"/>
              </a:lnSpc>
              <a:buNone/>
            </a:pPr>
            <a:r>
              <a:rPr lang="en-US" sz="1450" dirty="0">
                <a:solidFill>
                  <a:srgbClr val="E2E6E9"/>
                </a:solidFill>
                <a:latin typeface="Merriweather" pitchFamily="34" charset="0"/>
                <a:ea typeface="Merriweather" pitchFamily="34" charset="-122"/>
                <a:cs typeface="Merriweather" pitchFamily="34" charset="-120"/>
              </a:rPr>
              <a:t>Day four elevated the program with individualized coaching that addressed each participant's specific mental and technical challenges. Advanced mindfulness techniques focused on achieving optimal performance states, with participants learning to recognize and replicate their best mental conditions.</a:t>
            </a:r>
            <a:endParaRPr lang="en-US" sz="1450" dirty="0"/>
          </a:p>
        </p:txBody>
      </p:sp>
      <p:sp>
        <p:nvSpPr>
          <p:cNvPr id="23" name="Text 13"/>
          <p:cNvSpPr/>
          <p:nvPr/>
        </p:nvSpPr>
        <p:spPr>
          <a:xfrm>
            <a:off x="644723" y="7132915"/>
            <a:ext cx="13340953" cy="589359"/>
          </a:xfrm>
          <a:prstGeom prst="rect">
            <a:avLst/>
          </a:prstGeom>
          <a:noFill/>
          <a:ln/>
        </p:spPr>
        <p:txBody>
          <a:bodyPr wrap="square" lIns="0" tIns="0" rIns="0" bIns="0" rtlCol="0" anchor="t"/>
          <a:lstStyle/>
          <a:p>
            <a:pPr marL="0" indent="0" algn="l">
              <a:lnSpc>
                <a:spcPts val="2300"/>
              </a:lnSpc>
              <a:buNone/>
            </a:pPr>
            <a:r>
              <a:rPr lang="en-US" sz="1450" dirty="0">
                <a:solidFill>
                  <a:srgbClr val="E2E6E9"/>
                </a:solidFill>
                <a:latin typeface="Merriweather" pitchFamily="34" charset="0"/>
                <a:ea typeface="Merriweather" pitchFamily="34" charset="-122"/>
                <a:cs typeface="Merriweather" pitchFamily="34" charset="-120"/>
              </a:rPr>
              <a:t>The inclusion of Paralympic practitioners provided profound insights into adaptability and mental resilience, inspiring all participants to overcome their perceived limitations through focused awareness and positive mindset techniques.</a:t>
            </a:r>
            <a:endParaRPr lang="en-US" sz="14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123742" y="1184672"/>
            <a:ext cx="6447949" cy="569119"/>
          </a:xfrm>
          <a:prstGeom prst="rect">
            <a:avLst/>
          </a:prstGeom>
          <a:noFill/>
          <a:ln/>
        </p:spPr>
        <p:txBody>
          <a:bodyPr wrap="none" lIns="0" tIns="0" rIns="0" bIns="0" rtlCol="0" anchor="t"/>
          <a:lstStyle/>
          <a:p>
            <a:pPr marL="0" indent="0" algn="l">
              <a:lnSpc>
                <a:spcPts val="4450"/>
              </a:lnSpc>
              <a:buNone/>
            </a:pPr>
            <a:r>
              <a:rPr lang="en-US" sz="3550" dirty="0">
                <a:solidFill>
                  <a:srgbClr val="F5F0F0"/>
                </a:solidFill>
                <a:latin typeface="Merriweather" pitchFamily="34" charset="0"/>
                <a:ea typeface="Merriweather" pitchFamily="34" charset="-122"/>
                <a:cs typeface="Merriweather" pitchFamily="34" charset="-120"/>
              </a:rPr>
              <a:t>Paralympic Golf Practitioners</a:t>
            </a:r>
            <a:endParaRPr lang="en-US" sz="3550" dirty="0"/>
          </a:p>
        </p:txBody>
      </p:sp>
      <p:pic>
        <p:nvPicPr>
          <p:cNvPr id="4" name="Image 1" descr="preencoded.png"/>
          <p:cNvPicPr>
            <a:picLocks noChangeAspect="1"/>
          </p:cNvPicPr>
          <p:nvPr/>
        </p:nvPicPr>
        <p:blipFill>
          <a:blip r:embed="rId4"/>
          <a:stretch>
            <a:fillRect/>
          </a:stretch>
        </p:blipFill>
        <p:spPr>
          <a:xfrm>
            <a:off x="6123742" y="2026920"/>
            <a:ext cx="455295" cy="455295"/>
          </a:xfrm>
          <a:prstGeom prst="rect">
            <a:avLst/>
          </a:prstGeom>
        </p:spPr>
      </p:pic>
      <p:sp>
        <p:nvSpPr>
          <p:cNvPr id="5" name="Text 1"/>
          <p:cNvSpPr/>
          <p:nvPr/>
        </p:nvSpPr>
        <p:spPr>
          <a:xfrm>
            <a:off x="6123742" y="2664262"/>
            <a:ext cx="2276475" cy="284559"/>
          </a:xfrm>
          <a:prstGeom prst="rect">
            <a:avLst/>
          </a:prstGeom>
          <a:noFill/>
          <a:ln/>
        </p:spPr>
        <p:txBody>
          <a:bodyPr wrap="none" lIns="0" tIns="0" rIns="0" bIns="0" rtlCol="0" anchor="t"/>
          <a:lstStyle/>
          <a:p>
            <a:pPr marL="0" indent="0" algn="l">
              <a:lnSpc>
                <a:spcPts val="2200"/>
              </a:lnSpc>
              <a:buNone/>
            </a:pPr>
            <a:r>
              <a:rPr lang="en-US" sz="1750" dirty="0">
                <a:solidFill>
                  <a:srgbClr val="E2E6E9"/>
                </a:solidFill>
                <a:latin typeface="Merriweather" pitchFamily="34" charset="0"/>
                <a:ea typeface="Merriweather" pitchFamily="34" charset="-122"/>
                <a:cs typeface="Merriweather" pitchFamily="34" charset="-120"/>
              </a:rPr>
              <a:t>Adaptive Equipment</a:t>
            </a:r>
            <a:endParaRPr lang="en-US" sz="1750" dirty="0"/>
          </a:p>
        </p:txBody>
      </p:sp>
      <p:sp>
        <p:nvSpPr>
          <p:cNvPr id="6" name="Text 2"/>
          <p:cNvSpPr/>
          <p:nvPr/>
        </p:nvSpPr>
        <p:spPr>
          <a:xfrm>
            <a:off x="6123742" y="3058001"/>
            <a:ext cx="2471261" cy="2040255"/>
          </a:xfrm>
          <a:prstGeom prst="rect">
            <a:avLst/>
          </a:prstGeom>
          <a:noFill/>
          <a:ln/>
        </p:spPr>
        <p:txBody>
          <a:bodyPr wrap="square" lIns="0" tIns="0" rIns="0" bIns="0" rtlCol="0" anchor="t"/>
          <a:lstStyle/>
          <a:p>
            <a:pPr marL="0" indent="0" algn="l">
              <a:lnSpc>
                <a:spcPts val="2250"/>
              </a:lnSpc>
              <a:buNone/>
            </a:pPr>
            <a:r>
              <a:rPr lang="en-US" sz="1400" dirty="0">
                <a:solidFill>
                  <a:srgbClr val="E2E6E9"/>
                </a:solidFill>
                <a:latin typeface="Merriweather" pitchFamily="34" charset="0"/>
                <a:ea typeface="Merriweather" pitchFamily="34" charset="-122"/>
                <a:cs typeface="Merriweather" pitchFamily="34" charset="-120"/>
              </a:rPr>
              <a:t>Specialized clubs and mobility devices enabling superior performance despite physical challenges, demonstrating how mindfulness enhances adaptability.</a:t>
            </a:r>
            <a:endParaRPr lang="en-US" sz="1400" dirty="0"/>
          </a:p>
        </p:txBody>
      </p:sp>
      <p:pic>
        <p:nvPicPr>
          <p:cNvPr id="7" name="Image 2" descr="preencoded.png"/>
          <p:cNvPicPr>
            <a:picLocks noChangeAspect="1"/>
          </p:cNvPicPr>
          <p:nvPr/>
        </p:nvPicPr>
        <p:blipFill>
          <a:blip r:embed="rId5"/>
          <a:stretch>
            <a:fillRect/>
          </a:stretch>
        </p:blipFill>
        <p:spPr>
          <a:xfrm>
            <a:off x="8822650" y="2026920"/>
            <a:ext cx="455295" cy="455295"/>
          </a:xfrm>
          <a:prstGeom prst="rect">
            <a:avLst/>
          </a:prstGeom>
        </p:spPr>
      </p:pic>
      <p:sp>
        <p:nvSpPr>
          <p:cNvPr id="8" name="Text 3"/>
          <p:cNvSpPr/>
          <p:nvPr/>
        </p:nvSpPr>
        <p:spPr>
          <a:xfrm>
            <a:off x="8822650" y="2664262"/>
            <a:ext cx="2276475" cy="284559"/>
          </a:xfrm>
          <a:prstGeom prst="rect">
            <a:avLst/>
          </a:prstGeom>
          <a:noFill/>
          <a:ln/>
        </p:spPr>
        <p:txBody>
          <a:bodyPr wrap="none" lIns="0" tIns="0" rIns="0" bIns="0" rtlCol="0" anchor="t"/>
          <a:lstStyle/>
          <a:p>
            <a:pPr marL="0" indent="0" algn="l">
              <a:lnSpc>
                <a:spcPts val="2200"/>
              </a:lnSpc>
              <a:buNone/>
            </a:pPr>
            <a:r>
              <a:rPr lang="en-US" sz="1750" dirty="0">
                <a:solidFill>
                  <a:srgbClr val="E2E6E9"/>
                </a:solidFill>
                <a:latin typeface="Merriweather" pitchFamily="34" charset="0"/>
                <a:ea typeface="Merriweather" pitchFamily="34" charset="-122"/>
                <a:cs typeface="Merriweather" pitchFamily="34" charset="-120"/>
              </a:rPr>
              <a:t>Mental Resilience</a:t>
            </a:r>
            <a:endParaRPr lang="en-US" sz="1750" dirty="0"/>
          </a:p>
        </p:txBody>
      </p:sp>
      <p:sp>
        <p:nvSpPr>
          <p:cNvPr id="9" name="Text 4"/>
          <p:cNvSpPr/>
          <p:nvPr/>
        </p:nvSpPr>
        <p:spPr>
          <a:xfrm>
            <a:off x="8822650" y="3058001"/>
            <a:ext cx="2471380" cy="2040255"/>
          </a:xfrm>
          <a:prstGeom prst="rect">
            <a:avLst/>
          </a:prstGeom>
          <a:noFill/>
          <a:ln/>
        </p:spPr>
        <p:txBody>
          <a:bodyPr wrap="square" lIns="0" tIns="0" rIns="0" bIns="0" rtlCol="0" anchor="t"/>
          <a:lstStyle/>
          <a:p>
            <a:pPr marL="0" indent="0" algn="l">
              <a:lnSpc>
                <a:spcPts val="2250"/>
              </a:lnSpc>
              <a:buNone/>
            </a:pPr>
            <a:r>
              <a:rPr lang="en-US" sz="1400" dirty="0">
                <a:solidFill>
                  <a:srgbClr val="E2E6E9"/>
                </a:solidFill>
                <a:latin typeface="Merriweather" pitchFamily="34" charset="0"/>
                <a:ea typeface="Merriweather" pitchFamily="34" charset="-122"/>
                <a:cs typeface="Merriweather" pitchFamily="34" charset="-120"/>
              </a:rPr>
              <a:t>Paralympic athletes shared powerful techniques for maintaining focus despite additional challenges, providing perspective on overcoming mental barriers.</a:t>
            </a:r>
            <a:endParaRPr lang="en-US" sz="1400" dirty="0"/>
          </a:p>
        </p:txBody>
      </p:sp>
      <p:pic>
        <p:nvPicPr>
          <p:cNvPr id="10" name="Image 3" descr="preencoded.png"/>
          <p:cNvPicPr>
            <a:picLocks noChangeAspect="1"/>
          </p:cNvPicPr>
          <p:nvPr/>
        </p:nvPicPr>
        <p:blipFill>
          <a:blip r:embed="rId6"/>
          <a:stretch>
            <a:fillRect/>
          </a:stretch>
        </p:blipFill>
        <p:spPr>
          <a:xfrm>
            <a:off x="11521678" y="2026920"/>
            <a:ext cx="455295" cy="455295"/>
          </a:xfrm>
          <a:prstGeom prst="rect">
            <a:avLst/>
          </a:prstGeom>
        </p:spPr>
      </p:pic>
      <p:sp>
        <p:nvSpPr>
          <p:cNvPr id="11" name="Text 5"/>
          <p:cNvSpPr/>
          <p:nvPr/>
        </p:nvSpPr>
        <p:spPr>
          <a:xfrm>
            <a:off x="11521678" y="2664262"/>
            <a:ext cx="2471261" cy="569119"/>
          </a:xfrm>
          <a:prstGeom prst="rect">
            <a:avLst/>
          </a:prstGeom>
          <a:noFill/>
          <a:ln/>
        </p:spPr>
        <p:txBody>
          <a:bodyPr wrap="square" lIns="0" tIns="0" rIns="0" bIns="0" rtlCol="0" anchor="t"/>
          <a:lstStyle/>
          <a:p>
            <a:pPr marL="0" indent="0" algn="l">
              <a:lnSpc>
                <a:spcPts val="2200"/>
              </a:lnSpc>
              <a:buNone/>
            </a:pPr>
            <a:r>
              <a:rPr lang="en-US" sz="1750" dirty="0">
                <a:solidFill>
                  <a:srgbClr val="E2E6E9"/>
                </a:solidFill>
                <a:latin typeface="Merriweather" pitchFamily="34" charset="0"/>
                <a:ea typeface="Merriweather" pitchFamily="34" charset="-122"/>
                <a:cs typeface="Merriweather" pitchFamily="34" charset="-120"/>
              </a:rPr>
              <a:t>Creative Problem-Solving</a:t>
            </a:r>
            <a:endParaRPr lang="en-US" sz="1750" dirty="0"/>
          </a:p>
        </p:txBody>
      </p:sp>
      <p:sp>
        <p:nvSpPr>
          <p:cNvPr id="12" name="Text 6"/>
          <p:cNvSpPr/>
          <p:nvPr/>
        </p:nvSpPr>
        <p:spPr>
          <a:xfrm>
            <a:off x="11521678" y="3342561"/>
            <a:ext cx="2471261" cy="2040255"/>
          </a:xfrm>
          <a:prstGeom prst="rect">
            <a:avLst/>
          </a:prstGeom>
          <a:noFill/>
          <a:ln/>
        </p:spPr>
        <p:txBody>
          <a:bodyPr wrap="square" lIns="0" tIns="0" rIns="0" bIns="0" rtlCol="0" anchor="t"/>
          <a:lstStyle/>
          <a:p>
            <a:pPr marL="0" indent="0" algn="l">
              <a:lnSpc>
                <a:spcPts val="2250"/>
              </a:lnSpc>
              <a:buNone/>
            </a:pPr>
            <a:r>
              <a:rPr lang="en-US" sz="1400" dirty="0">
                <a:solidFill>
                  <a:srgbClr val="E2E6E9"/>
                </a:solidFill>
                <a:latin typeface="Merriweather" pitchFamily="34" charset="0"/>
                <a:ea typeface="Merriweather" pitchFamily="34" charset="-122"/>
                <a:cs typeface="Merriweather" pitchFamily="34" charset="-120"/>
              </a:rPr>
              <a:t>Innovative approaches to traditional technique demonstrated how mindfulness promotes adaptability and personalized solutions to technical challenges.</a:t>
            </a:r>
            <a:endParaRPr lang="en-US" sz="1400" dirty="0"/>
          </a:p>
        </p:txBody>
      </p:sp>
      <p:sp>
        <p:nvSpPr>
          <p:cNvPr id="13" name="Text 7"/>
          <p:cNvSpPr/>
          <p:nvPr/>
        </p:nvSpPr>
        <p:spPr>
          <a:xfrm>
            <a:off x="6123742" y="5587603"/>
            <a:ext cx="7869317" cy="1457325"/>
          </a:xfrm>
          <a:prstGeom prst="rect">
            <a:avLst/>
          </a:prstGeom>
          <a:noFill/>
          <a:ln/>
        </p:spPr>
        <p:txBody>
          <a:bodyPr wrap="square" lIns="0" tIns="0" rIns="0" bIns="0" rtlCol="0" anchor="t"/>
          <a:lstStyle/>
          <a:p>
            <a:pPr marL="0" indent="0" algn="l">
              <a:lnSpc>
                <a:spcPts val="2250"/>
              </a:lnSpc>
              <a:buNone/>
            </a:pPr>
            <a:r>
              <a:rPr lang="en-US" sz="1400" dirty="0">
                <a:solidFill>
                  <a:srgbClr val="E2E6E9"/>
                </a:solidFill>
                <a:latin typeface="Merriweather" pitchFamily="34" charset="0"/>
                <a:ea typeface="Merriweather" pitchFamily="34" charset="-122"/>
                <a:cs typeface="Merriweather" pitchFamily="34" charset="-120"/>
              </a:rPr>
              <a:t>The Paralympic practitioners session proved to be among the most impactful components of our program. Participants witnessed firsthand how mindfulness techniques help adaptive golfers achieve remarkable performance through enhanced body awareness and mental clarity. These demonstrations challenged conventional limitations and inspired new perspectives on what's possible through disciplined mental practice.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70535" y="369689"/>
            <a:ext cx="5320427" cy="420053"/>
          </a:xfrm>
          <a:prstGeom prst="rect">
            <a:avLst/>
          </a:prstGeom>
          <a:noFill/>
          <a:ln/>
        </p:spPr>
        <p:txBody>
          <a:bodyPr wrap="none" lIns="0" tIns="0" rIns="0" bIns="0" rtlCol="0" anchor="t"/>
          <a:lstStyle/>
          <a:p>
            <a:pPr marL="0" indent="0" algn="l">
              <a:lnSpc>
                <a:spcPts val="3300"/>
              </a:lnSpc>
              <a:buNone/>
            </a:pPr>
            <a:r>
              <a:rPr lang="en-US" sz="2600" dirty="0">
                <a:solidFill>
                  <a:srgbClr val="F5F0F0"/>
                </a:solidFill>
                <a:latin typeface="Merriweather" pitchFamily="34" charset="0"/>
                <a:ea typeface="Merriweather" pitchFamily="34" charset="-122"/>
                <a:cs typeface="Merriweather" pitchFamily="34" charset="-120"/>
              </a:rPr>
              <a:t>Participant Progress &amp; Outcomes</a:t>
            </a:r>
            <a:endParaRPr lang="en-US" sz="2600" dirty="0"/>
          </a:p>
        </p:txBody>
      </p:sp>
      <p:pic>
        <p:nvPicPr>
          <p:cNvPr id="3" name="Image 0" descr="preencoded.png"/>
          <p:cNvPicPr>
            <a:picLocks noChangeAspect="1"/>
          </p:cNvPicPr>
          <p:nvPr/>
        </p:nvPicPr>
        <p:blipFill>
          <a:blip r:embed="rId3"/>
          <a:stretch>
            <a:fillRect/>
          </a:stretch>
        </p:blipFill>
        <p:spPr>
          <a:xfrm>
            <a:off x="470535" y="1058585"/>
            <a:ext cx="13689330" cy="7262574"/>
          </a:xfrm>
          <a:prstGeom prst="rect">
            <a:avLst/>
          </a:prstGeom>
        </p:spPr>
      </p:pic>
      <p:sp>
        <p:nvSpPr>
          <p:cNvPr id="4" name="Shape 1"/>
          <p:cNvSpPr/>
          <p:nvPr/>
        </p:nvSpPr>
        <p:spPr>
          <a:xfrm>
            <a:off x="6025396" y="8321159"/>
            <a:ext cx="134422" cy="134422"/>
          </a:xfrm>
          <a:prstGeom prst="roundRect">
            <a:avLst>
              <a:gd name="adj" fmla="val 13605"/>
            </a:avLst>
          </a:prstGeom>
          <a:solidFill>
            <a:srgbClr val="0058E6"/>
          </a:solidFill>
          <a:ln/>
        </p:spPr>
      </p:sp>
      <p:sp>
        <p:nvSpPr>
          <p:cNvPr id="5" name="Text 2"/>
          <p:cNvSpPr/>
          <p:nvPr/>
        </p:nvSpPr>
        <p:spPr>
          <a:xfrm>
            <a:off x="6220778" y="8321159"/>
            <a:ext cx="1018223" cy="134422"/>
          </a:xfrm>
          <a:prstGeom prst="rect">
            <a:avLst/>
          </a:prstGeom>
          <a:noFill/>
          <a:ln/>
        </p:spPr>
        <p:txBody>
          <a:bodyPr wrap="none" lIns="0" tIns="0" rIns="0" bIns="0" rtlCol="0" anchor="t"/>
          <a:lstStyle/>
          <a:p>
            <a:pPr marL="0" indent="0" algn="l">
              <a:lnSpc>
                <a:spcPts val="1050"/>
              </a:lnSpc>
              <a:buNone/>
            </a:pPr>
            <a:r>
              <a:rPr lang="en-US" sz="1050" dirty="0">
                <a:solidFill>
                  <a:srgbClr val="E2E6E9"/>
                </a:solidFill>
                <a:latin typeface="Merriweather" pitchFamily="34" charset="0"/>
                <a:ea typeface="Merriweather" pitchFamily="34" charset="-122"/>
                <a:cs typeface="Merriweather" pitchFamily="34" charset="-120"/>
              </a:rPr>
              <a:t>Before Program</a:t>
            </a:r>
            <a:endParaRPr lang="en-US" sz="1050" dirty="0"/>
          </a:p>
        </p:txBody>
      </p:sp>
      <p:sp>
        <p:nvSpPr>
          <p:cNvPr id="6" name="Shape 3"/>
          <p:cNvSpPr/>
          <p:nvPr/>
        </p:nvSpPr>
        <p:spPr>
          <a:xfrm>
            <a:off x="7391400" y="8321159"/>
            <a:ext cx="134422" cy="134422"/>
          </a:xfrm>
          <a:prstGeom prst="roundRect">
            <a:avLst>
              <a:gd name="adj" fmla="val 13605"/>
            </a:avLst>
          </a:prstGeom>
          <a:solidFill>
            <a:srgbClr val="66A1FF"/>
          </a:solidFill>
          <a:ln/>
        </p:spPr>
      </p:sp>
      <p:sp>
        <p:nvSpPr>
          <p:cNvPr id="7" name="Text 4"/>
          <p:cNvSpPr/>
          <p:nvPr/>
        </p:nvSpPr>
        <p:spPr>
          <a:xfrm>
            <a:off x="7586782" y="8321159"/>
            <a:ext cx="927973" cy="134422"/>
          </a:xfrm>
          <a:prstGeom prst="rect">
            <a:avLst/>
          </a:prstGeom>
          <a:noFill/>
          <a:ln/>
        </p:spPr>
        <p:txBody>
          <a:bodyPr wrap="none" lIns="0" tIns="0" rIns="0" bIns="0" rtlCol="0" anchor="t"/>
          <a:lstStyle/>
          <a:p>
            <a:pPr marL="0" indent="0" algn="l">
              <a:lnSpc>
                <a:spcPts val="1050"/>
              </a:lnSpc>
              <a:buNone/>
            </a:pPr>
            <a:r>
              <a:rPr lang="en-US" sz="1050" dirty="0">
                <a:solidFill>
                  <a:srgbClr val="E2E6E9"/>
                </a:solidFill>
                <a:latin typeface="Merriweather" pitchFamily="34" charset="0"/>
                <a:ea typeface="Merriweather" pitchFamily="34" charset="-122"/>
                <a:cs typeface="Merriweather" pitchFamily="34" charset="-120"/>
              </a:rPr>
              <a:t>After Program</a:t>
            </a:r>
            <a:endParaRPr lang="en-US" sz="1050" dirty="0"/>
          </a:p>
        </p:txBody>
      </p:sp>
      <p:sp>
        <p:nvSpPr>
          <p:cNvPr id="8" name="Text 5"/>
          <p:cNvSpPr/>
          <p:nvPr/>
        </p:nvSpPr>
        <p:spPr>
          <a:xfrm>
            <a:off x="470535" y="8875752"/>
            <a:ext cx="13689330" cy="430054"/>
          </a:xfrm>
          <a:prstGeom prst="rect">
            <a:avLst/>
          </a:prstGeom>
          <a:noFill/>
          <a:ln/>
        </p:spPr>
        <p:txBody>
          <a:bodyPr wrap="square" lIns="0" tIns="0" rIns="0" bIns="0" rtlCol="0" anchor="t"/>
          <a:lstStyle/>
          <a:p>
            <a:pPr marL="0" indent="0" algn="l">
              <a:lnSpc>
                <a:spcPts val="1650"/>
              </a:lnSpc>
              <a:buNone/>
            </a:pPr>
            <a:r>
              <a:rPr lang="en-US" sz="1050" dirty="0">
                <a:solidFill>
                  <a:srgbClr val="E2E6E9"/>
                </a:solidFill>
                <a:latin typeface="Merriweather" pitchFamily="34" charset="0"/>
                <a:ea typeface="Merriweather" pitchFamily="34" charset="-122"/>
                <a:cs typeface="Merriweather" pitchFamily="34" charset="-120"/>
              </a:rPr>
              <a:t>The final day's evaluation revealed significant improvements across all measured performance metrics. Participants demonstrated measurable progress in mental focus, shot consistency, and especially stress management during challenging situations on the course.</a:t>
            </a:r>
            <a:endParaRPr lang="en-US" sz="1050" dirty="0"/>
          </a:p>
        </p:txBody>
      </p:sp>
      <p:sp>
        <p:nvSpPr>
          <p:cNvPr id="9" name="Text 6"/>
          <p:cNvSpPr/>
          <p:nvPr/>
        </p:nvSpPr>
        <p:spPr>
          <a:xfrm>
            <a:off x="470535" y="9457015"/>
            <a:ext cx="13689330" cy="430054"/>
          </a:xfrm>
          <a:prstGeom prst="rect">
            <a:avLst/>
          </a:prstGeom>
          <a:noFill/>
          <a:ln/>
        </p:spPr>
        <p:txBody>
          <a:bodyPr wrap="square" lIns="0" tIns="0" rIns="0" bIns="0" rtlCol="0" anchor="t"/>
          <a:lstStyle/>
          <a:p>
            <a:pPr marL="0" indent="0" algn="l">
              <a:lnSpc>
                <a:spcPts val="1650"/>
              </a:lnSpc>
              <a:buNone/>
            </a:pPr>
            <a:r>
              <a:rPr lang="en-US" sz="1050" dirty="0">
                <a:solidFill>
                  <a:srgbClr val="E2E6E9"/>
                </a:solidFill>
                <a:latin typeface="Merriweather" pitchFamily="34" charset="0"/>
                <a:ea typeface="Merriweather" pitchFamily="34" charset="-122"/>
                <a:cs typeface="Merriweather" pitchFamily="34" charset="-120"/>
              </a:rPr>
              <a:t>Group reflection sessions highlighted how mindfulness techniques had become integrated into participants' natural golf routines, suggesting lasting behavioral change. The Europass Mobility and Participation Certificates ceremony formally recognized these achievements while encouraging continued practice of the mindfulness principles learned.</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12934" y="619839"/>
            <a:ext cx="7882057" cy="547211"/>
          </a:xfrm>
          <a:prstGeom prst="rect">
            <a:avLst/>
          </a:prstGeom>
          <a:noFill/>
          <a:ln/>
        </p:spPr>
        <p:txBody>
          <a:bodyPr wrap="none" lIns="0" tIns="0" rIns="0" bIns="0" rtlCol="0" anchor="t"/>
          <a:lstStyle/>
          <a:p>
            <a:pPr marL="0" indent="0" algn="l">
              <a:lnSpc>
                <a:spcPts val="4300"/>
              </a:lnSpc>
              <a:buNone/>
            </a:pPr>
            <a:r>
              <a:rPr lang="en-US" sz="3400" dirty="0">
                <a:solidFill>
                  <a:srgbClr val="F5F0F0"/>
                </a:solidFill>
                <a:latin typeface="Merriweather" pitchFamily="34" charset="0"/>
                <a:ea typeface="Merriweather" pitchFamily="34" charset="-122"/>
                <a:cs typeface="Merriweather" pitchFamily="34" charset="-120"/>
              </a:rPr>
              <a:t>Key Takeaways &amp; Future Applications</a:t>
            </a:r>
            <a:endParaRPr lang="en-US" sz="3400" dirty="0"/>
          </a:p>
        </p:txBody>
      </p:sp>
      <p:sp>
        <p:nvSpPr>
          <p:cNvPr id="3" name="Shape 1"/>
          <p:cNvSpPr/>
          <p:nvPr/>
        </p:nvSpPr>
        <p:spPr>
          <a:xfrm>
            <a:off x="612934" y="1517213"/>
            <a:ext cx="1675567" cy="1008817"/>
          </a:xfrm>
          <a:prstGeom prst="roundRect">
            <a:avLst>
              <a:gd name="adj" fmla="val 7291"/>
            </a:avLst>
          </a:prstGeom>
          <a:solidFill>
            <a:srgbClr val="003180"/>
          </a:solidFill>
          <a:ln w="7620">
            <a:solidFill>
              <a:srgbClr val="194A99"/>
            </a:solidFill>
            <a:prstDash val="solid"/>
          </a:ln>
        </p:spPr>
      </p:sp>
      <p:pic>
        <p:nvPicPr>
          <p:cNvPr id="4" name="Image 0" descr="preencoded.png"/>
          <p:cNvPicPr>
            <a:picLocks noChangeAspect="1"/>
          </p:cNvPicPr>
          <p:nvPr/>
        </p:nvPicPr>
        <p:blipFill>
          <a:blip r:embed="rId3"/>
          <a:stretch>
            <a:fillRect/>
          </a:stretch>
        </p:blipFill>
        <p:spPr>
          <a:xfrm>
            <a:off x="1327547" y="1867733"/>
            <a:ext cx="246221" cy="307777"/>
          </a:xfrm>
          <a:prstGeom prst="rect">
            <a:avLst/>
          </a:prstGeom>
        </p:spPr>
      </p:pic>
      <p:sp>
        <p:nvSpPr>
          <p:cNvPr id="5" name="Text 2"/>
          <p:cNvSpPr/>
          <p:nvPr/>
        </p:nvSpPr>
        <p:spPr>
          <a:xfrm>
            <a:off x="2463522" y="1692235"/>
            <a:ext cx="2579251" cy="273606"/>
          </a:xfrm>
          <a:prstGeom prst="rect">
            <a:avLst/>
          </a:prstGeom>
          <a:noFill/>
          <a:ln/>
        </p:spPr>
        <p:txBody>
          <a:bodyPr wrap="none" lIns="0" tIns="0" rIns="0" bIns="0" rtlCol="0" anchor="t"/>
          <a:lstStyle/>
          <a:p>
            <a:pPr marL="0" indent="0" algn="l">
              <a:lnSpc>
                <a:spcPts val="2150"/>
              </a:lnSpc>
              <a:buNone/>
            </a:pPr>
            <a:r>
              <a:rPr lang="en-US" sz="1700" dirty="0">
                <a:solidFill>
                  <a:srgbClr val="E2E6E9"/>
                </a:solidFill>
                <a:latin typeface="Merriweather" pitchFamily="34" charset="0"/>
                <a:ea typeface="Merriweather" pitchFamily="34" charset="-122"/>
                <a:cs typeface="Merriweather" pitchFamily="34" charset="-120"/>
              </a:rPr>
              <a:t>Foundational Awareness</a:t>
            </a:r>
            <a:endParaRPr lang="en-US" sz="1700" dirty="0"/>
          </a:p>
        </p:txBody>
      </p:sp>
      <p:sp>
        <p:nvSpPr>
          <p:cNvPr id="6" name="Text 3"/>
          <p:cNvSpPr/>
          <p:nvPr/>
        </p:nvSpPr>
        <p:spPr>
          <a:xfrm>
            <a:off x="2463522" y="2070854"/>
            <a:ext cx="4140875" cy="280154"/>
          </a:xfrm>
          <a:prstGeom prst="rect">
            <a:avLst/>
          </a:prstGeom>
          <a:noFill/>
          <a:ln/>
        </p:spPr>
        <p:txBody>
          <a:bodyPr wrap="none" lIns="0" tIns="0" rIns="0" bIns="0" rtlCol="0" anchor="t"/>
          <a:lstStyle/>
          <a:p>
            <a:pPr marL="0" indent="0" algn="l">
              <a:lnSpc>
                <a:spcPts val="2200"/>
              </a:lnSpc>
              <a:buNone/>
            </a:pPr>
            <a:r>
              <a:rPr lang="en-US" sz="1350" dirty="0">
                <a:solidFill>
                  <a:srgbClr val="E2E6E9"/>
                </a:solidFill>
                <a:latin typeface="Merriweather" pitchFamily="34" charset="0"/>
                <a:ea typeface="Merriweather" pitchFamily="34" charset="-122"/>
                <a:cs typeface="Merriweather" pitchFamily="34" charset="-120"/>
              </a:rPr>
              <a:t>Mindfulness as the basis for all skill development</a:t>
            </a:r>
            <a:endParaRPr lang="en-US" sz="1350" dirty="0"/>
          </a:p>
        </p:txBody>
      </p:sp>
      <p:sp>
        <p:nvSpPr>
          <p:cNvPr id="7" name="Shape 4"/>
          <p:cNvSpPr/>
          <p:nvPr/>
        </p:nvSpPr>
        <p:spPr>
          <a:xfrm>
            <a:off x="2376011" y="2516505"/>
            <a:ext cx="11553944" cy="11430"/>
          </a:xfrm>
          <a:prstGeom prst="roundRect">
            <a:avLst>
              <a:gd name="adj" fmla="val 643524"/>
            </a:avLst>
          </a:prstGeom>
          <a:solidFill>
            <a:srgbClr val="194A99"/>
          </a:solidFill>
          <a:ln/>
        </p:spPr>
      </p:sp>
      <p:sp>
        <p:nvSpPr>
          <p:cNvPr id="8" name="Shape 5"/>
          <p:cNvSpPr/>
          <p:nvPr/>
        </p:nvSpPr>
        <p:spPr>
          <a:xfrm>
            <a:off x="612934" y="2613541"/>
            <a:ext cx="3351133" cy="1008817"/>
          </a:xfrm>
          <a:prstGeom prst="roundRect">
            <a:avLst>
              <a:gd name="adj" fmla="val 7291"/>
            </a:avLst>
          </a:prstGeom>
          <a:solidFill>
            <a:srgbClr val="003180"/>
          </a:solidFill>
          <a:ln w="7620">
            <a:solidFill>
              <a:srgbClr val="194A99"/>
            </a:solidFill>
            <a:prstDash val="solid"/>
          </a:ln>
        </p:spPr>
      </p:sp>
      <p:pic>
        <p:nvPicPr>
          <p:cNvPr id="9" name="Image 1" descr="preencoded.png"/>
          <p:cNvPicPr>
            <a:picLocks noChangeAspect="1"/>
          </p:cNvPicPr>
          <p:nvPr/>
        </p:nvPicPr>
        <p:blipFill>
          <a:blip r:embed="rId4"/>
          <a:stretch>
            <a:fillRect/>
          </a:stretch>
        </p:blipFill>
        <p:spPr>
          <a:xfrm>
            <a:off x="2165390" y="2964061"/>
            <a:ext cx="246221" cy="307777"/>
          </a:xfrm>
          <a:prstGeom prst="rect">
            <a:avLst/>
          </a:prstGeom>
        </p:spPr>
      </p:pic>
      <p:sp>
        <p:nvSpPr>
          <p:cNvPr id="10" name="Text 6"/>
          <p:cNvSpPr/>
          <p:nvPr/>
        </p:nvSpPr>
        <p:spPr>
          <a:xfrm>
            <a:off x="4139089" y="2788563"/>
            <a:ext cx="2189083" cy="273606"/>
          </a:xfrm>
          <a:prstGeom prst="rect">
            <a:avLst/>
          </a:prstGeom>
          <a:noFill/>
          <a:ln/>
        </p:spPr>
        <p:txBody>
          <a:bodyPr wrap="none" lIns="0" tIns="0" rIns="0" bIns="0" rtlCol="0" anchor="t"/>
          <a:lstStyle/>
          <a:p>
            <a:pPr marL="0" indent="0" algn="l">
              <a:lnSpc>
                <a:spcPts val="2150"/>
              </a:lnSpc>
              <a:buNone/>
            </a:pPr>
            <a:r>
              <a:rPr lang="en-US" sz="1700" dirty="0">
                <a:solidFill>
                  <a:srgbClr val="E2E6E9"/>
                </a:solidFill>
                <a:latin typeface="Merriweather" pitchFamily="34" charset="0"/>
                <a:ea typeface="Merriweather" pitchFamily="34" charset="-122"/>
                <a:cs typeface="Merriweather" pitchFamily="34" charset="-120"/>
              </a:rPr>
              <a:t>Integration Practice</a:t>
            </a:r>
            <a:endParaRPr lang="en-US" sz="1700" dirty="0"/>
          </a:p>
        </p:txBody>
      </p:sp>
      <p:sp>
        <p:nvSpPr>
          <p:cNvPr id="11" name="Text 7"/>
          <p:cNvSpPr/>
          <p:nvPr/>
        </p:nvSpPr>
        <p:spPr>
          <a:xfrm>
            <a:off x="4139089" y="3167182"/>
            <a:ext cx="4144566" cy="280154"/>
          </a:xfrm>
          <a:prstGeom prst="rect">
            <a:avLst/>
          </a:prstGeom>
          <a:noFill/>
          <a:ln/>
        </p:spPr>
        <p:txBody>
          <a:bodyPr wrap="none" lIns="0" tIns="0" rIns="0" bIns="0" rtlCol="0" anchor="t"/>
          <a:lstStyle/>
          <a:p>
            <a:pPr marL="0" indent="0" algn="l">
              <a:lnSpc>
                <a:spcPts val="2200"/>
              </a:lnSpc>
              <a:buNone/>
            </a:pPr>
            <a:r>
              <a:rPr lang="en-US" sz="1350" dirty="0">
                <a:solidFill>
                  <a:srgbClr val="E2E6E9"/>
                </a:solidFill>
                <a:latin typeface="Merriweather" pitchFamily="34" charset="0"/>
                <a:ea typeface="Merriweather" pitchFamily="34" charset="-122"/>
                <a:cs typeface="Merriweather" pitchFamily="34" charset="-120"/>
              </a:rPr>
              <a:t>Regular application during both practice and play</a:t>
            </a:r>
            <a:endParaRPr lang="en-US" sz="1350" dirty="0"/>
          </a:p>
        </p:txBody>
      </p:sp>
      <p:sp>
        <p:nvSpPr>
          <p:cNvPr id="12" name="Shape 8"/>
          <p:cNvSpPr/>
          <p:nvPr/>
        </p:nvSpPr>
        <p:spPr>
          <a:xfrm>
            <a:off x="4051578" y="3612833"/>
            <a:ext cx="9878378" cy="11430"/>
          </a:xfrm>
          <a:prstGeom prst="roundRect">
            <a:avLst>
              <a:gd name="adj" fmla="val 643524"/>
            </a:avLst>
          </a:prstGeom>
          <a:solidFill>
            <a:srgbClr val="194A99"/>
          </a:solidFill>
          <a:ln/>
        </p:spPr>
      </p:sp>
      <p:sp>
        <p:nvSpPr>
          <p:cNvPr id="13" name="Shape 9"/>
          <p:cNvSpPr/>
          <p:nvPr/>
        </p:nvSpPr>
        <p:spPr>
          <a:xfrm>
            <a:off x="612934" y="3709868"/>
            <a:ext cx="5026700" cy="1008817"/>
          </a:xfrm>
          <a:prstGeom prst="roundRect">
            <a:avLst>
              <a:gd name="adj" fmla="val 7291"/>
            </a:avLst>
          </a:prstGeom>
          <a:solidFill>
            <a:srgbClr val="003180"/>
          </a:solidFill>
          <a:ln w="7620">
            <a:solidFill>
              <a:srgbClr val="194A99"/>
            </a:solidFill>
            <a:prstDash val="solid"/>
          </a:ln>
        </p:spPr>
      </p:sp>
      <p:pic>
        <p:nvPicPr>
          <p:cNvPr id="14" name="Image 2" descr="preencoded.png"/>
          <p:cNvPicPr>
            <a:picLocks noChangeAspect="1"/>
          </p:cNvPicPr>
          <p:nvPr/>
        </p:nvPicPr>
        <p:blipFill>
          <a:blip r:embed="rId5"/>
          <a:stretch>
            <a:fillRect/>
          </a:stretch>
        </p:blipFill>
        <p:spPr>
          <a:xfrm>
            <a:off x="3003113" y="4060388"/>
            <a:ext cx="246221" cy="307777"/>
          </a:xfrm>
          <a:prstGeom prst="rect">
            <a:avLst/>
          </a:prstGeom>
        </p:spPr>
      </p:pic>
      <p:sp>
        <p:nvSpPr>
          <p:cNvPr id="15" name="Text 10"/>
          <p:cNvSpPr/>
          <p:nvPr/>
        </p:nvSpPr>
        <p:spPr>
          <a:xfrm>
            <a:off x="5814655" y="3884890"/>
            <a:ext cx="2879169" cy="273606"/>
          </a:xfrm>
          <a:prstGeom prst="rect">
            <a:avLst/>
          </a:prstGeom>
          <a:noFill/>
          <a:ln/>
        </p:spPr>
        <p:txBody>
          <a:bodyPr wrap="none" lIns="0" tIns="0" rIns="0" bIns="0" rtlCol="0" anchor="t"/>
          <a:lstStyle/>
          <a:p>
            <a:pPr marL="0" indent="0" algn="l">
              <a:lnSpc>
                <a:spcPts val="2150"/>
              </a:lnSpc>
              <a:buNone/>
            </a:pPr>
            <a:r>
              <a:rPr lang="en-US" sz="1700" dirty="0">
                <a:solidFill>
                  <a:srgbClr val="E2E6E9"/>
                </a:solidFill>
                <a:latin typeface="Merriweather" pitchFamily="34" charset="0"/>
                <a:ea typeface="Merriweather" pitchFamily="34" charset="-122"/>
                <a:cs typeface="Merriweather" pitchFamily="34" charset="-120"/>
              </a:rPr>
              <a:t>Performance Enhancement</a:t>
            </a:r>
            <a:endParaRPr lang="en-US" sz="1700" dirty="0"/>
          </a:p>
        </p:txBody>
      </p:sp>
      <p:sp>
        <p:nvSpPr>
          <p:cNvPr id="16" name="Text 11"/>
          <p:cNvSpPr/>
          <p:nvPr/>
        </p:nvSpPr>
        <p:spPr>
          <a:xfrm>
            <a:off x="5814655" y="4263509"/>
            <a:ext cx="4846439" cy="280154"/>
          </a:xfrm>
          <a:prstGeom prst="rect">
            <a:avLst/>
          </a:prstGeom>
          <a:noFill/>
          <a:ln/>
        </p:spPr>
        <p:txBody>
          <a:bodyPr wrap="none" lIns="0" tIns="0" rIns="0" bIns="0" rtlCol="0" anchor="t"/>
          <a:lstStyle/>
          <a:p>
            <a:pPr marL="0" indent="0" algn="l">
              <a:lnSpc>
                <a:spcPts val="2200"/>
              </a:lnSpc>
              <a:buNone/>
            </a:pPr>
            <a:r>
              <a:rPr lang="en-US" sz="1350" dirty="0">
                <a:solidFill>
                  <a:srgbClr val="E2E6E9"/>
                </a:solidFill>
                <a:latin typeface="Merriweather" pitchFamily="34" charset="0"/>
                <a:ea typeface="Merriweather" pitchFamily="34" charset="-122"/>
                <a:cs typeface="Merriweather" pitchFamily="34" charset="-120"/>
              </a:rPr>
              <a:t>Measurable improvement in technical and mental aspects</a:t>
            </a:r>
            <a:endParaRPr lang="en-US" sz="1350" dirty="0"/>
          </a:p>
        </p:txBody>
      </p:sp>
      <p:sp>
        <p:nvSpPr>
          <p:cNvPr id="17" name="Shape 12"/>
          <p:cNvSpPr/>
          <p:nvPr/>
        </p:nvSpPr>
        <p:spPr>
          <a:xfrm>
            <a:off x="5727144" y="4709160"/>
            <a:ext cx="8202811" cy="11430"/>
          </a:xfrm>
          <a:prstGeom prst="roundRect">
            <a:avLst>
              <a:gd name="adj" fmla="val 643524"/>
            </a:avLst>
          </a:prstGeom>
          <a:solidFill>
            <a:srgbClr val="194A99"/>
          </a:solidFill>
          <a:ln/>
        </p:spPr>
      </p:sp>
      <p:sp>
        <p:nvSpPr>
          <p:cNvPr id="18" name="Shape 13"/>
          <p:cNvSpPr/>
          <p:nvPr/>
        </p:nvSpPr>
        <p:spPr>
          <a:xfrm>
            <a:off x="612934" y="4806196"/>
            <a:ext cx="6702266" cy="1008817"/>
          </a:xfrm>
          <a:prstGeom prst="roundRect">
            <a:avLst>
              <a:gd name="adj" fmla="val 7291"/>
            </a:avLst>
          </a:prstGeom>
          <a:solidFill>
            <a:srgbClr val="003180"/>
          </a:solidFill>
          <a:ln w="7620">
            <a:solidFill>
              <a:srgbClr val="194A99"/>
            </a:solidFill>
            <a:prstDash val="solid"/>
          </a:ln>
        </p:spPr>
      </p:sp>
      <p:pic>
        <p:nvPicPr>
          <p:cNvPr id="19" name="Image 3" descr="preencoded.png"/>
          <p:cNvPicPr>
            <a:picLocks noChangeAspect="1"/>
          </p:cNvPicPr>
          <p:nvPr/>
        </p:nvPicPr>
        <p:blipFill>
          <a:blip r:embed="rId6"/>
          <a:stretch>
            <a:fillRect/>
          </a:stretch>
        </p:blipFill>
        <p:spPr>
          <a:xfrm>
            <a:off x="3840956" y="5156716"/>
            <a:ext cx="246221" cy="307777"/>
          </a:xfrm>
          <a:prstGeom prst="rect">
            <a:avLst/>
          </a:prstGeom>
        </p:spPr>
      </p:pic>
      <p:sp>
        <p:nvSpPr>
          <p:cNvPr id="20" name="Text 14"/>
          <p:cNvSpPr/>
          <p:nvPr/>
        </p:nvSpPr>
        <p:spPr>
          <a:xfrm>
            <a:off x="7490222" y="4981218"/>
            <a:ext cx="2189083" cy="273606"/>
          </a:xfrm>
          <a:prstGeom prst="rect">
            <a:avLst/>
          </a:prstGeom>
          <a:noFill/>
          <a:ln/>
        </p:spPr>
        <p:txBody>
          <a:bodyPr wrap="none" lIns="0" tIns="0" rIns="0" bIns="0" rtlCol="0" anchor="t"/>
          <a:lstStyle/>
          <a:p>
            <a:pPr marL="0" indent="0" algn="l">
              <a:lnSpc>
                <a:spcPts val="2150"/>
              </a:lnSpc>
              <a:buNone/>
            </a:pPr>
            <a:r>
              <a:rPr lang="en-US" sz="1700" dirty="0">
                <a:solidFill>
                  <a:srgbClr val="E2E6E9"/>
                </a:solidFill>
                <a:latin typeface="Merriweather" pitchFamily="34" charset="0"/>
                <a:ea typeface="Merriweather" pitchFamily="34" charset="-122"/>
                <a:cs typeface="Merriweather" pitchFamily="34" charset="-120"/>
              </a:rPr>
              <a:t>Life Application</a:t>
            </a:r>
            <a:endParaRPr lang="en-US" sz="1700" dirty="0"/>
          </a:p>
        </p:txBody>
      </p:sp>
      <p:sp>
        <p:nvSpPr>
          <p:cNvPr id="21" name="Text 15"/>
          <p:cNvSpPr/>
          <p:nvPr/>
        </p:nvSpPr>
        <p:spPr>
          <a:xfrm>
            <a:off x="7490222" y="5359837"/>
            <a:ext cx="4743688" cy="280154"/>
          </a:xfrm>
          <a:prstGeom prst="rect">
            <a:avLst/>
          </a:prstGeom>
          <a:noFill/>
          <a:ln/>
        </p:spPr>
        <p:txBody>
          <a:bodyPr wrap="none" lIns="0" tIns="0" rIns="0" bIns="0" rtlCol="0" anchor="t"/>
          <a:lstStyle/>
          <a:p>
            <a:pPr marL="0" indent="0" algn="l">
              <a:lnSpc>
                <a:spcPts val="2200"/>
              </a:lnSpc>
              <a:buNone/>
            </a:pPr>
            <a:r>
              <a:rPr lang="en-US" sz="1350" dirty="0">
                <a:solidFill>
                  <a:srgbClr val="E2E6E9"/>
                </a:solidFill>
                <a:latin typeface="Merriweather" pitchFamily="34" charset="0"/>
                <a:ea typeface="Merriweather" pitchFamily="34" charset="-122"/>
                <a:cs typeface="Merriweather" pitchFamily="34" charset="-120"/>
              </a:rPr>
              <a:t>Transferring skills to professional and personal contexts</a:t>
            </a:r>
            <a:endParaRPr lang="en-US" sz="1350" dirty="0"/>
          </a:p>
        </p:txBody>
      </p:sp>
      <p:sp>
        <p:nvSpPr>
          <p:cNvPr id="22" name="Text 16"/>
          <p:cNvSpPr/>
          <p:nvPr/>
        </p:nvSpPr>
        <p:spPr>
          <a:xfrm>
            <a:off x="612934" y="6011942"/>
            <a:ext cx="13404533" cy="560308"/>
          </a:xfrm>
          <a:prstGeom prst="rect">
            <a:avLst/>
          </a:prstGeom>
          <a:noFill/>
          <a:ln/>
        </p:spPr>
        <p:txBody>
          <a:bodyPr wrap="square" lIns="0" tIns="0" rIns="0" bIns="0" rtlCol="0" anchor="t"/>
          <a:lstStyle/>
          <a:p>
            <a:pPr marL="0" indent="0" algn="l">
              <a:lnSpc>
                <a:spcPts val="2200"/>
              </a:lnSpc>
              <a:buNone/>
            </a:pPr>
            <a:r>
              <a:rPr lang="en-US" sz="1350" dirty="0">
                <a:solidFill>
                  <a:srgbClr val="E2E6E9"/>
                </a:solidFill>
                <a:latin typeface="Merriweather" pitchFamily="34" charset="0"/>
                <a:ea typeface="Merriweather" pitchFamily="34" charset="-122"/>
                <a:cs typeface="Merriweather" pitchFamily="34" charset="-120"/>
              </a:rPr>
              <a:t>This pioneering program demonstrated that mindfulness techniques provide a powerful framework for enhancing golf performance. Participants now possess a comprehensive toolkit of mental skills applicable not only to golf but to other aspects of life requiring focus, resilience, and presence.</a:t>
            </a:r>
            <a:endParaRPr lang="en-US" sz="1350" dirty="0"/>
          </a:p>
        </p:txBody>
      </p:sp>
      <p:sp>
        <p:nvSpPr>
          <p:cNvPr id="23" name="Text 17"/>
          <p:cNvSpPr/>
          <p:nvPr/>
        </p:nvSpPr>
        <p:spPr>
          <a:xfrm>
            <a:off x="612934" y="6769179"/>
            <a:ext cx="13404533" cy="840462"/>
          </a:xfrm>
          <a:prstGeom prst="rect">
            <a:avLst/>
          </a:prstGeom>
          <a:noFill/>
          <a:ln/>
        </p:spPr>
        <p:txBody>
          <a:bodyPr wrap="square" lIns="0" tIns="0" rIns="0" bIns="0" rtlCol="0" anchor="t"/>
          <a:lstStyle/>
          <a:p>
            <a:pPr marL="0" indent="0" algn="l">
              <a:lnSpc>
                <a:spcPts val="2200"/>
              </a:lnSpc>
              <a:buNone/>
            </a:pPr>
            <a:r>
              <a:rPr lang="en-US" sz="1350" dirty="0">
                <a:solidFill>
                  <a:srgbClr val="E2E6E9"/>
                </a:solidFill>
                <a:latin typeface="Merriweather" pitchFamily="34" charset="0"/>
                <a:ea typeface="Merriweather" pitchFamily="34" charset="-122"/>
                <a:cs typeface="Merriweather" pitchFamily="34" charset="-120"/>
              </a:rPr>
              <a:t>Future programs will expand upon this foundation with longer-term tracking of participant progress and additional focus on specialized applications for competitive players. The integration of mindfulness into traditional golf instruction represents an exciting frontier with tremendous potential for holistic player development.</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50F6DD5-C20D-0275-8ADD-3C1CE8FBF190}"/>
              </a:ext>
            </a:extLst>
          </p:cNvPr>
          <p:cNvPicPr>
            <a:picLocks noChangeAspect="1"/>
          </p:cNvPicPr>
          <p:nvPr/>
        </p:nvPicPr>
        <p:blipFill>
          <a:blip r:embed="rId2"/>
          <a:stretch>
            <a:fillRect/>
          </a:stretch>
        </p:blipFill>
        <p:spPr>
          <a:xfrm>
            <a:off x="523240" y="1619250"/>
            <a:ext cx="6654800" cy="49911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a:extLst>
              <a:ext uri="{FF2B5EF4-FFF2-40B4-BE49-F238E27FC236}">
                <a16:creationId xmlns:a16="http://schemas.microsoft.com/office/drawing/2014/main" id="{2D215120-8172-3CA2-D3CE-4573458046DA}"/>
              </a:ext>
            </a:extLst>
          </p:cNvPr>
          <p:cNvPicPr>
            <a:picLocks noChangeAspect="1"/>
          </p:cNvPicPr>
          <p:nvPr/>
        </p:nvPicPr>
        <p:blipFill>
          <a:blip r:embed="rId3"/>
          <a:srcRect r="9489"/>
          <a:stretch/>
        </p:blipFill>
        <p:spPr>
          <a:xfrm>
            <a:off x="5323841" y="682371"/>
            <a:ext cx="8346440" cy="68648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745552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FF1D1BC-86ED-2565-1FBE-69BC716F52E8}"/>
              </a:ext>
            </a:extLst>
          </p:cNvPr>
          <p:cNvPicPr>
            <a:picLocks noChangeAspect="1"/>
          </p:cNvPicPr>
          <p:nvPr/>
        </p:nvPicPr>
        <p:blipFill>
          <a:blip r:embed="rId2"/>
          <a:stretch>
            <a:fillRect/>
          </a:stretch>
        </p:blipFill>
        <p:spPr>
          <a:xfrm>
            <a:off x="2902911" y="1026948"/>
            <a:ext cx="8704658" cy="40225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a:extLst>
              <a:ext uri="{FF2B5EF4-FFF2-40B4-BE49-F238E27FC236}">
                <a16:creationId xmlns:a16="http://schemas.microsoft.com/office/drawing/2014/main" id="{D12E27A8-5CEC-F57C-D61A-8F843B0296D8}"/>
              </a:ext>
            </a:extLst>
          </p:cNvPr>
          <p:cNvPicPr>
            <a:picLocks noChangeAspect="1"/>
          </p:cNvPicPr>
          <p:nvPr/>
        </p:nvPicPr>
        <p:blipFill>
          <a:blip r:embed="rId3"/>
          <a:stretch>
            <a:fillRect/>
          </a:stretch>
        </p:blipFill>
        <p:spPr>
          <a:xfrm>
            <a:off x="4957242" y="6181162"/>
            <a:ext cx="4287520" cy="899374"/>
          </a:xfrm>
          <a:prstGeom prst="rect">
            <a:avLst/>
          </a:prstGeom>
        </p:spPr>
      </p:pic>
      <p:pic>
        <p:nvPicPr>
          <p:cNvPr id="5" name="Picture 4">
            <a:extLst>
              <a:ext uri="{FF2B5EF4-FFF2-40B4-BE49-F238E27FC236}">
                <a16:creationId xmlns:a16="http://schemas.microsoft.com/office/drawing/2014/main" id="{A04D904D-68DB-DFE6-4104-F3CAC4D60D87}"/>
              </a:ext>
            </a:extLst>
          </p:cNvPr>
          <p:cNvPicPr>
            <a:picLocks noChangeAspect="1"/>
          </p:cNvPicPr>
          <p:nvPr/>
        </p:nvPicPr>
        <p:blipFill>
          <a:blip r:embed="rId4"/>
          <a:stretch>
            <a:fillRect/>
          </a:stretch>
        </p:blipFill>
        <p:spPr>
          <a:xfrm>
            <a:off x="198010" y="2489988"/>
            <a:ext cx="2530059" cy="5261304"/>
          </a:xfrm>
          <a:prstGeom prst="rect">
            <a:avLst/>
          </a:prstGeom>
        </p:spPr>
      </p:pic>
      <p:pic>
        <p:nvPicPr>
          <p:cNvPr id="6" name="Picture 5">
            <a:extLst>
              <a:ext uri="{FF2B5EF4-FFF2-40B4-BE49-F238E27FC236}">
                <a16:creationId xmlns:a16="http://schemas.microsoft.com/office/drawing/2014/main" id="{0106880C-2996-65D2-CABA-4E477A90F87A}"/>
              </a:ext>
            </a:extLst>
          </p:cNvPr>
          <p:cNvPicPr>
            <a:picLocks noChangeAspect="1"/>
          </p:cNvPicPr>
          <p:nvPr/>
        </p:nvPicPr>
        <p:blipFill>
          <a:blip r:embed="rId5"/>
          <a:stretch>
            <a:fillRect/>
          </a:stretch>
        </p:blipFill>
        <p:spPr>
          <a:xfrm>
            <a:off x="11778789" y="2618936"/>
            <a:ext cx="2437562" cy="5040720"/>
          </a:xfrm>
          <a:prstGeom prst="rect">
            <a:avLst/>
          </a:prstGeom>
        </p:spPr>
      </p:pic>
      <p:pic>
        <p:nvPicPr>
          <p:cNvPr id="8" name="Picture 7">
            <a:extLst>
              <a:ext uri="{FF2B5EF4-FFF2-40B4-BE49-F238E27FC236}">
                <a16:creationId xmlns:a16="http://schemas.microsoft.com/office/drawing/2014/main" id="{98D5B348-A8ED-83D4-14D8-1571D2C8B3A5}"/>
              </a:ext>
            </a:extLst>
          </p:cNvPr>
          <p:cNvPicPr>
            <a:picLocks noChangeAspect="1"/>
          </p:cNvPicPr>
          <p:nvPr/>
        </p:nvPicPr>
        <p:blipFill>
          <a:blip r:embed="rId6"/>
          <a:stretch>
            <a:fillRect/>
          </a:stretch>
        </p:blipFill>
        <p:spPr>
          <a:xfrm>
            <a:off x="12957377" y="606953"/>
            <a:ext cx="1053264" cy="1216782"/>
          </a:xfrm>
          <a:prstGeom prst="rect">
            <a:avLst/>
          </a:prstGeom>
        </p:spPr>
      </p:pic>
    </p:spTree>
    <p:extLst>
      <p:ext uri="{BB962C8B-B14F-4D97-AF65-F5344CB8AC3E}">
        <p14:creationId xmlns:p14="http://schemas.microsoft.com/office/powerpoint/2010/main" val="22525064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TotalTime>
  <Words>973</Words>
  <Application>Microsoft Office PowerPoint</Application>
  <PresentationFormat>Custom</PresentationFormat>
  <Paragraphs>93</Paragraphs>
  <Slides>11</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Merriweather</vt:lpstr>
      <vt:lpstr>Arial</vt:lpstr>
      <vt:lpstr>Merriweather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ANISOARA AYDIN</cp:lastModifiedBy>
  <cp:revision>5</cp:revision>
  <dcterms:created xsi:type="dcterms:W3CDTF">2025-05-18T16:44:35Z</dcterms:created>
  <dcterms:modified xsi:type="dcterms:W3CDTF">2026-09-27T13:34:56Z</dcterms:modified>
</cp:coreProperties>
</file>