
<file path=[Content_Types].xml><?xml version="1.0" encoding="utf-8"?>
<Types xmlns="http://schemas.openxmlformats.org/package/2006/content-types">
  <Default Extension="fntdata" ContentType="application/x-fontdata"/>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67" r:id="rId2"/>
    <p:sldId id="256" r:id="rId3"/>
    <p:sldId id="257" r:id="rId4"/>
    <p:sldId id="258" r:id="rId5"/>
    <p:sldId id="259" r:id="rId6"/>
    <p:sldId id="260" r:id="rId7"/>
    <p:sldId id="261" r:id="rId8"/>
    <p:sldId id="262" r:id="rId9"/>
    <p:sldId id="263" r:id="rId10"/>
    <p:sldId id="264" r:id="rId11"/>
    <p:sldId id="265" r:id="rId12"/>
  </p:sldIdLst>
  <p:sldSz cx="12192000" cy="6858000"/>
  <p:notesSz cx="6858000" cy="12192000"/>
  <p:embeddedFontLst>
    <p:embeddedFont>
      <p:font typeface="Imprint MT Shadow" panose="04020605060303030202" pitchFamily="82" charset="0"/>
      <p:regular r:id="rId14"/>
    </p:embeddedFont>
    <p:embeddedFont>
      <p:font typeface="Lora" pitchFamily="2" charset="0"/>
      <p:regular r:id="rId15"/>
    </p:embeddedFont>
    <p:embeddedFont>
      <p:font typeface="Source Sans 3" panose="020B0604020202020204" charset="0"/>
      <p:regular r:id="rId16"/>
    </p:embeddedFont>
    <p:embeddedFont>
      <p:font typeface="Source Sans 3 Bold" panose="020B0604020202020204" charset="0"/>
      <p:regular r:id="rId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A10D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5" d="100"/>
          <a:sy n="65" d="100"/>
        </p:scale>
        <p:origin x="90" y="5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365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52FD6-8999-5647-F0C5-1F06920D9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5FFF1-2BDE-2754-20AB-6E386D2F66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96254-49E0-F339-98E4-406CD1C19D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0029EE-81C2-A706-3F5A-67B1B46D4F38}"/>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813103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81A24"/>
          </a:solidFill>
          <a:ln/>
        </p:spPr>
      </p:sp>
      <p:sp>
        <p:nvSpPr>
          <p:cNvPr id="3" name="Shape 1"/>
          <p:cNvSpPr/>
          <p:nvPr/>
        </p:nvSpPr>
        <p:spPr>
          <a:xfrm>
            <a:off x="0" y="0"/>
            <a:ext cx="12191695" cy="6858000"/>
          </a:xfrm>
          <a:prstGeom prst="rect">
            <a:avLst/>
          </a:prstGeom>
          <a:solidFill>
            <a:srgbClr val="252833"/>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fi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43DA3-A628-391E-08E5-2319ACDE39F9}"/>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2567876B-A548-58CF-57E0-D277BDAF5301}"/>
              </a:ext>
            </a:extLst>
          </p:cNvPr>
          <p:cNvSpPr/>
          <p:nvPr/>
        </p:nvSpPr>
        <p:spPr>
          <a:xfrm>
            <a:off x="661475" y="1836539"/>
            <a:ext cx="6296860" cy="1705570"/>
          </a:xfrm>
          <a:prstGeom prst="rect">
            <a:avLst/>
          </a:prstGeom>
          <a:noFill/>
          <a:ln/>
        </p:spPr>
        <p:txBody>
          <a:bodyPr wrap="square" lIns="0" tIns="0" rIns="0" bIns="0" rtlCol="0" anchor="t">
            <a:normAutofit/>
          </a:bodyPr>
          <a:lstStyle/>
          <a:p>
            <a:pPr marL="0" indent="0" algn="l">
              <a:lnSpc>
                <a:spcPct val="104000"/>
              </a:lnSpc>
              <a:buNone/>
            </a:pPr>
            <a:endParaRPr lang="en-US" sz="3550" dirty="0"/>
          </a:p>
        </p:txBody>
      </p:sp>
      <p:sp>
        <p:nvSpPr>
          <p:cNvPr id="4" name="Text 1">
            <a:extLst>
              <a:ext uri="{FF2B5EF4-FFF2-40B4-BE49-F238E27FC236}">
                <a16:creationId xmlns:a16="http://schemas.microsoft.com/office/drawing/2014/main" id="{FE9F0539-2C3F-A1E6-20CD-E416E716BD87}"/>
              </a:ext>
            </a:extLst>
          </p:cNvPr>
          <p:cNvSpPr/>
          <p:nvPr/>
        </p:nvSpPr>
        <p:spPr>
          <a:xfrm>
            <a:off x="661475" y="3790156"/>
            <a:ext cx="6296860" cy="793849"/>
          </a:xfrm>
          <a:prstGeom prst="rect">
            <a:avLst/>
          </a:prstGeom>
          <a:noFill/>
          <a:ln/>
        </p:spPr>
        <p:txBody>
          <a:bodyPr wrap="square" lIns="0" tIns="0" rIns="0" bIns="0" rtlCol="0" anchor="t">
            <a:normAutofit/>
          </a:bodyPr>
          <a:lstStyle/>
          <a:p>
            <a:pPr marL="0" indent="0" algn="l">
              <a:lnSpc>
                <a:spcPct val="133000"/>
              </a:lnSpc>
              <a:buNone/>
            </a:pPr>
            <a:endParaRPr lang="en-US" sz="1300" dirty="0"/>
          </a:p>
        </p:txBody>
      </p:sp>
      <p:sp>
        <p:nvSpPr>
          <p:cNvPr id="6" name="Text 3">
            <a:extLst>
              <a:ext uri="{FF2B5EF4-FFF2-40B4-BE49-F238E27FC236}">
                <a16:creationId xmlns:a16="http://schemas.microsoft.com/office/drawing/2014/main" id="{E964B0FA-8966-EAE1-FA42-014D75FF30D8}"/>
              </a:ext>
            </a:extLst>
          </p:cNvPr>
          <p:cNvSpPr/>
          <p:nvPr/>
        </p:nvSpPr>
        <p:spPr>
          <a:xfrm>
            <a:off x="760691" y="4819650"/>
            <a:ext cx="1154977" cy="152202"/>
          </a:xfrm>
          <a:prstGeom prst="rect">
            <a:avLst/>
          </a:prstGeom>
          <a:noFill/>
          <a:ln/>
        </p:spPr>
        <p:txBody>
          <a:bodyPr wrap="none" lIns="0" tIns="0" rIns="0" bIns="0" rtlCol="0" anchor="t"/>
          <a:lstStyle/>
          <a:p>
            <a:pPr marL="0" indent="0" algn="l">
              <a:lnSpc>
                <a:spcPct val="96000"/>
              </a:lnSpc>
              <a:buNone/>
            </a:pPr>
            <a:endParaRPr lang="en-US" sz="1000" dirty="0"/>
          </a:p>
        </p:txBody>
      </p:sp>
      <p:pic>
        <p:nvPicPr>
          <p:cNvPr id="14" name="Picture 13">
            <a:extLst>
              <a:ext uri="{FF2B5EF4-FFF2-40B4-BE49-F238E27FC236}">
                <a16:creationId xmlns:a16="http://schemas.microsoft.com/office/drawing/2014/main" id="{1BADE2A0-4E62-E435-118E-36F177FEE394}"/>
              </a:ext>
            </a:extLst>
          </p:cNvPr>
          <p:cNvPicPr>
            <a:picLocks noChangeAspect="1"/>
          </p:cNvPicPr>
          <p:nvPr/>
        </p:nvPicPr>
        <p:blipFill>
          <a:blip r:embed="rId3"/>
          <a:stretch>
            <a:fillRect/>
          </a:stretch>
        </p:blipFill>
        <p:spPr>
          <a:xfrm>
            <a:off x="5431902" y="392162"/>
            <a:ext cx="2508070" cy="526107"/>
          </a:xfrm>
          <a:prstGeom prst="rect">
            <a:avLst/>
          </a:prstGeom>
        </p:spPr>
      </p:pic>
      <p:pic>
        <p:nvPicPr>
          <p:cNvPr id="16" name="Picture 15">
            <a:extLst>
              <a:ext uri="{FF2B5EF4-FFF2-40B4-BE49-F238E27FC236}">
                <a16:creationId xmlns:a16="http://schemas.microsoft.com/office/drawing/2014/main" id="{CBB63DD4-656D-CF0A-5AF1-C678BF00F5EE}"/>
              </a:ext>
            </a:extLst>
          </p:cNvPr>
          <p:cNvPicPr>
            <a:picLocks noChangeAspect="1"/>
          </p:cNvPicPr>
          <p:nvPr/>
        </p:nvPicPr>
        <p:blipFill>
          <a:blip r:embed="rId4"/>
          <a:stretch>
            <a:fillRect/>
          </a:stretch>
        </p:blipFill>
        <p:spPr>
          <a:xfrm>
            <a:off x="0" y="0"/>
            <a:ext cx="4572001" cy="6858000"/>
          </a:xfrm>
          <a:prstGeom prst="rect">
            <a:avLst/>
          </a:prstGeom>
        </p:spPr>
      </p:pic>
      <p:pic>
        <p:nvPicPr>
          <p:cNvPr id="18" name="Picture 17">
            <a:extLst>
              <a:ext uri="{FF2B5EF4-FFF2-40B4-BE49-F238E27FC236}">
                <a16:creationId xmlns:a16="http://schemas.microsoft.com/office/drawing/2014/main" id="{C76AEC15-DF8A-789C-4E06-6F00CFBB37E3}"/>
              </a:ext>
            </a:extLst>
          </p:cNvPr>
          <p:cNvPicPr>
            <a:picLocks noChangeAspect="1"/>
          </p:cNvPicPr>
          <p:nvPr/>
        </p:nvPicPr>
        <p:blipFill>
          <a:blip r:embed="rId5"/>
          <a:stretch>
            <a:fillRect/>
          </a:stretch>
        </p:blipFill>
        <p:spPr>
          <a:xfrm>
            <a:off x="11058044" y="147787"/>
            <a:ext cx="944962" cy="2078916"/>
          </a:xfrm>
          <a:prstGeom prst="rect">
            <a:avLst/>
          </a:prstGeom>
        </p:spPr>
      </p:pic>
      <p:sp>
        <p:nvSpPr>
          <p:cNvPr id="20" name="TextBox 19">
            <a:extLst>
              <a:ext uri="{FF2B5EF4-FFF2-40B4-BE49-F238E27FC236}">
                <a16:creationId xmlns:a16="http://schemas.microsoft.com/office/drawing/2014/main" id="{ABB3D9BA-05DD-D9F2-0726-F8E90309C8AE}"/>
              </a:ext>
            </a:extLst>
          </p:cNvPr>
          <p:cNvSpPr txBox="1"/>
          <p:nvPr/>
        </p:nvSpPr>
        <p:spPr>
          <a:xfrm>
            <a:off x="5033740" y="1632997"/>
            <a:ext cx="6098458" cy="3400996"/>
          </a:xfrm>
          <a:prstGeom prst="rect">
            <a:avLst/>
          </a:prstGeom>
          <a:noFill/>
        </p:spPr>
        <p:txBody>
          <a:bodyPr wrap="square">
            <a:spAutoFit/>
          </a:bodyPr>
          <a:lstStyle/>
          <a:p>
            <a:pPr marL="0" indent="0" algn="ctr">
              <a:lnSpc>
                <a:spcPts val="5300"/>
              </a:lnSpc>
              <a:buNone/>
            </a:pPr>
            <a:r>
              <a:rPr lang="en-US" sz="2400" b="1" dirty="0">
                <a:solidFill>
                  <a:srgbClr val="FF3399"/>
                </a:solidFill>
                <a:latin typeface="Imprint MT Shadow" panose="04020605060303030202" pitchFamily="82" charset="0"/>
              </a:rPr>
              <a:t>Sport </a:t>
            </a:r>
            <a:r>
              <a:rPr lang="en-US" sz="2400" b="1" dirty="0" err="1">
                <a:solidFill>
                  <a:srgbClr val="FF3399"/>
                </a:solidFill>
                <a:latin typeface="Imprint MT Shadow" panose="04020605060303030202" pitchFamily="82" charset="0"/>
              </a:rPr>
              <a:t>și</a:t>
            </a:r>
            <a:r>
              <a:rPr lang="en-US" sz="2400" b="1" dirty="0">
                <a:solidFill>
                  <a:srgbClr val="FF3399"/>
                </a:solidFill>
                <a:latin typeface="Imprint MT Shadow" panose="04020605060303030202" pitchFamily="82" charset="0"/>
              </a:rPr>
              <a:t> wellbeing</a:t>
            </a:r>
          </a:p>
          <a:p>
            <a:pPr marL="0" indent="0" algn="ctr">
              <a:lnSpc>
                <a:spcPts val="5300"/>
              </a:lnSpc>
              <a:buNone/>
            </a:pPr>
            <a:r>
              <a:rPr lang="en-US" sz="2400" b="1" dirty="0" err="1">
                <a:solidFill>
                  <a:srgbClr val="FF3399"/>
                </a:solidFill>
                <a:latin typeface="Imprint MT Shadow" panose="04020605060303030202" pitchFamily="82" charset="0"/>
              </a:rPr>
              <a:t>incluziune</a:t>
            </a:r>
            <a:r>
              <a:rPr lang="en-US" sz="2400" b="1" dirty="0">
                <a:solidFill>
                  <a:srgbClr val="FF3399"/>
                </a:solidFill>
                <a:latin typeface="Imprint MT Shadow" panose="04020605060303030202" pitchFamily="82" charset="0"/>
              </a:rPr>
              <a:t> </a:t>
            </a:r>
            <a:r>
              <a:rPr lang="en-US" sz="2400" b="1" dirty="0" err="1">
                <a:solidFill>
                  <a:srgbClr val="FF3399"/>
                </a:solidFill>
                <a:latin typeface="Imprint MT Shadow" panose="04020605060303030202" pitchFamily="82" charset="0"/>
              </a:rPr>
              <a:t>socială</a:t>
            </a:r>
            <a:r>
              <a:rPr lang="en-US" sz="2400" b="1" dirty="0">
                <a:solidFill>
                  <a:srgbClr val="FF3399"/>
                </a:solidFill>
                <a:latin typeface="Imprint MT Shadow" panose="04020605060303030202" pitchFamily="82" charset="0"/>
              </a:rPr>
              <a:t> </a:t>
            </a:r>
            <a:r>
              <a:rPr lang="en-US" sz="2400" b="1" dirty="0" err="1">
                <a:solidFill>
                  <a:srgbClr val="FF3399"/>
                </a:solidFill>
                <a:latin typeface="Imprint MT Shadow" panose="04020605060303030202" pitchFamily="82" charset="0"/>
              </a:rPr>
              <a:t>printr</a:t>
            </a:r>
            <a:r>
              <a:rPr lang="en-US" sz="2400" b="1" dirty="0">
                <a:solidFill>
                  <a:srgbClr val="FF3399"/>
                </a:solidFill>
                <a:latin typeface="Imprint MT Shadow" panose="04020605060303030202" pitchFamily="82" charset="0"/>
              </a:rPr>
              <a:t>-un sport </a:t>
            </a:r>
            <a:r>
              <a:rPr lang="en-US" sz="2400" b="1" dirty="0" err="1">
                <a:solidFill>
                  <a:srgbClr val="FF3399"/>
                </a:solidFill>
                <a:latin typeface="Imprint MT Shadow" panose="04020605060303030202" pitchFamily="82" charset="0"/>
              </a:rPr>
              <a:t>nobil</a:t>
            </a:r>
            <a:r>
              <a:rPr lang="en-US" sz="2400" b="1" dirty="0">
                <a:solidFill>
                  <a:srgbClr val="FF3399"/>
                </a:solidFill>
                <a:latin typeface="Imprint MT Shadow" panose="04020605060303030202" pitchFamily="82" charset="0"/>
              </a:rPr>
              <a:t>: </a:t>
            </a:r>
            <a:r>
              <a:rPr lang="en-US" sz="2400" b="1" dirty="0" err="1">
                <a:solidFill>
                  <a:srgbClr val="FF3399"/>
                </a:solidFill>
                <a:latin typeface="Imprint MT Shadow" panose="04020605060303030202" pitchFamily="82" charset="0"/>
              </a:rPr>
              <a:t>golful</a:t>
            </a:r>
            <a:endParaRPr lang="en-US" sz="2400" b="1" dirty="0">
              <a:solidFill>
                <a:srgbClr val="FF3399"/>
              </a:solidFill>
              <a:latin typeface="Imprint MT Shadow" panose="04020605060303030202" pitchFamily="82" charset="0"/>
            </a:endParaRPr>
          </a:p>
          <a:p>
            <a:pPr marL="0" indent="0" algn="ctr">
              <a:lnSpc>
                <a:spcPts val="5300"/>
              </a:lnSpc>
              <a:buNone/>
            </a:pPr>
            <a:r>
              <a:rPr lang="en-US" sz="2400" b="1" dirty="0">
                <a:solidFill>
                  <a:srgbClr val="FF3399"/>
                </a:solidFill>
                <a:latin typeface="Imprint MT Shadow" panose="04020605060303030202" pitchFamily="82" charset="0"/>
              </a:rPr>
              <a:t>Nr. de ref. </a:t>
            </a:r>
          </a:p>
          <a:p>
            <a:pPr marL="0" indent="0" algn="ctr">
              <a:lnSpc>
                <a:spcPts val="5300"/>
              </a:lnSpc>
              <a:buNone/>
            </a:pPr>
            <a:r>
              <a:rPr lang="en-US" sz="2400" b="1" dirty="0">
                <a:solidFill>
                  <a:srgbClr val="FF3399"/>
                </a:solidFill>
                <a:latin typeface="Imprint MT Shadow" panose="04020605060303030202" pitchFamily="82" charset="0"/>
              </a:rPr>
              <a:t>2024-2-RO01-KA182-SPO-000272991</a:t>
            </a:r>
            <a:endParaRPr lang="en-US" sz="2800" b="1" dirty="0">
              <a:solidFill>
                <a:srgbClr val="FF3399"/>
              </a:solidFill>
              <a:latin typeface="Imprint MT Shadow" panose="04020605060303030202" pitchFamily="82" charset="0"/>
            </a:endParaRPr>
          </a:p>
        </p:txBody>
      </p:sp>
      <p:sp>
        <p:nvSpPr>
          <p:cNvPr id="22" name="TextBox 21">
            <a:extLst>
              <a:ext uri="{FF2B5EF4-FFF2-40B4-BE49-F238E27FC236}">
                <a16:creationId xmlns:a16="http://schemas.microsoft.com/office/drawing/2014/main" id="{CE0470DF-B2BC-5A7F-DB93-DD93721FA5F4}"/>
              </a:ext>
            </a:extLst>
          </p:cNvPr>
          <p:cNvSpPr txBox="1"/>
          <p:nvPr/>
        </p:nvSpPr>
        <p:spPr>
          <a:xfrm>
            <a:off x="5432067" y="5483980"/>
            <a:ext cx="6098458" cy="1200329"/>
          </a:xfrm>
          <a:prstGeom prst="rect">
            <a:avLst/>
          </a:prstGeom>
          <a:noFill/>
        </p:spPr>
        <p:txBody>
          <a:bodyPr wrap="square">
            <a:spAutoFit/>
          </a:bodyPr>
          <a:lstStyle/>
          <a:p>
            <a:r>
              <a:rPr lang="ro-RO" sz="1200" dirty="0">
                <a:solidFill>
                  <a:schemeClr val="bg1"/>
                </a:solidFill>
              </a:rPr>
              <a:t>DISCLAIMER</a:t>
            </a:r>
          </a:p>
          <a:p>
            <a:endParaRPr lang="ro-RO" sz="1200" dirty="0">
              <a:solidFill>
                <a:schemeClr val="bg1"/>
              </a:solidFill>
            </a:endParaRPr>
          </a:p>
          <a:p>
            <a:r>
              <a:rPr lang="ro-RO" sz="1200" dirty="0">
                <a:solidFill>
                  <a:schemeClr val="bg1"/>
                </a:solidFill>
              </a:rPr>
              <a:t>Finanțat de Uniunea Europeană. Punctele de vedere și opiniile exprimate aparțin, însă, exclusiv autorului (autorilor) și nu reflectă neapărat punctele de vedere și opiniile Uniunii Europene sau ale Agenției Executive Europene pentru Educație și Cultură (EACEA). Nici Uniunea Europeană și nici EACEA nu pot fi considerate răspunzătoare pentru acestea.</a:t>
            </a:r>
          </a:p>
        </p:txBody>
      </p:sp>
      <p:pic>
        <p:nvPicPr>
          <p:cNvPr id="5" name="Picture 4">
            <a:extLst>
              <a:ext uri="{FF2B5EF4-FFF2-40B4-BE49-F238E27FC236}">
                <a16:creationId xmlns:a16="http://schemas.microsoft.com/office/drawing/2014/main" id="{3806311A-5D9A-4BD7-086C-C1192189F0DC}"/>
              </a:ext>
            </a:extLst>
          </p:cNvPr>
          <p:cNvPicPr>
            <a:picLocks noChangeAspect="1"/>
          </p:cNvPicPr>
          <p:nvPr/>
        </p:nvPicPr>
        <p:blipFill>
          <a:blip r:embed="rId6"/>
          <a:stretch>
            <a:fillRect/>
          </a:stretch>
        </p:blipFill>
        <p:spPr>
          <a:xfrm>
            <a:off x="11070237" y="1632997"/>
            <a:ext cx="932769" cy="1713124"/>
          </a:xfrm>
          <a:prstGeom prst="rect">
            <a:avLst/>
          </a:prstGeom>
        </p:spPr>
      </p:pic>
    </p:spTree>
    <p:extLst>
      <p:ext uri="{BB962C8B-B14F-4D97-AF65-F5344CB8AC3E}">
        <p14:creationId xmlns:p14="http://schemas.microsoft.com/office/powerpoint/2010/main" val="4127812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98086" y="2274888"/>
            <a:ext cx="6223638" cy="1026517"/>
          </a:xfrm>
          <a:prstGeom prst="rect">
            <a:avLst/>
          </a:prstGeom>
          <a:noFill/>
          <a:ln/>
        </p:spPr>
        <p:txBody>
          <a:bodyPr wrap="square" lIns="0" tIns="0" rIns="0" bIns="0" rtlCol="0" anchor="t">
            <a:normAutofit/>
          </a:bodyPr>
          <a:lstStyle/>
          <a:p>
            <a:pPr marL="0" indent="0" algn="l">
              <a:lnSpc>
                <a:spcPct val="104000"/>
              </a:lnSpc>
              <a:buNone/>
            </a:pPr>
            <a:r>
              <a:rPr lang="en-US" sz="3200" dirty="0">
                <a:solidFill>
                  <a:srgbClr val="F98AC7"/>
                </a:solidFill>
                <a:latin typeface="Lora" pitchFamily="34" charset="0"/>
                <a:ea typeface="Lora" pitchFamily="34" charset="-122"/>
                <a:cs typeface="Lora" pitchFamily="34" charset="-120"/>
              </a:rPr>
              <a:t>Trofeul </a:t>
            </a:r>
            <a:r>
              <a:rPr lang="en-US" sz="3200" dirty="0" err="1">
                <a:solidFill>
                  <a:srgbClr val="F98AC7"/>
                </a:solidFill>
                <a:latin typeface="Lora" pitchFamily="34" charset="0"/>
                <a:ea typeface="Lora" pitchFamily="34" charset="-122"/>
                <a:cs typeface="Lora" pitchFamily="34" charset="-120"/>
              </a:rPr>
              <a:t>Generațiilor</a:t>
            </a:r>
            <a:r>
              <a:rPr lang="en-US" sz="3200" dirty="0">
                <a:solidFill>
                  <a:srgbClr val="F98AC7"/>
                </a:solidFill>
                <a:latin typeface="Lora" pitchFamily="34" charset="0"/>
                <a:ea typeface="Lora" pitchFamily="34" charset="-122"/>
                <a:cs typeface="Lora" pitchFamily="34" charset="-120"/>
              </a:rPr>
              <a:t> </a:t>
            </a:r>
            <a:endParaRPr lang="ro-RO" sz="3200">
              <a:solidFill>
                <a:srgbClr val="F98AC7"/>
              </a:solidFill>
              <a:latin typeface="Lora" pitchFamily="34" charset="0"/>
              <a:ea typeface="Lora" pitchFamily="34" charset="-122"/>
              <a:cs typeface="Lora" pitchFamily="34" charset="-120"/>
            </a:endParaRPr>
          </a:p>
          <a:p>
            <a:pPr marL="0" indent="0" algn="l">
              <a:lnSpc>
                <a:spcPct val="104000"/>
              </a:lnSpc>
              <a:buNone/>
            </a:pPr>
            <a:r>
              <a:rPr lang="en-US" sz="3200">
                <a:solidFill>
                  <a:srgbClr val="F98AC7"/>
                </a:solidFill>
                <a:latin typeface="Lora" pitchFamily="34" charset="0"/>
                <a:ea typeface="Lora" pitchFamily="34" charset="-122"/>
                <a:cs typeface="Lora" pitchFamily="34" charset="-120"/>
              </a:rPr>
              <a:t>&amp; </a:t>
            </a:r>
            <a:r>
              <a:rPr lang="en-US" sz="3200" dirty="0">
                <a:solidFill>
                  <a:srgbClr val="F98AC7"/>
                </a:solidFill>
                <a:latin typeface="Lora" pitchFamily="34" charset="0"/>
                <a:ea typeface="Lora" pitchFamily="34" charset="-122"/>
                <a:cs typeface="Lora" pitchFamily="34" charset="-120"/>
              </a:rPr>
              <a:t>Fairway-ul Egalității</a:t>
            </a:r>
            <a:endParaRPr lang="en-US" sz="3200" dirty="0"/>
          </a:p>
        </p:txBody>
      </p:sp>
      <p:sp>
        <p:nvSpPr>
          <p:cNvPr id="4" name="Text 1"/>
          <p:cNvSpPr/>
          <p:nvPr/>
        </p:nvSpPr>
        <p:spPr>
          <a:xfrm>
            <a:off x="698086" y="3563144"/>
            <a:ext cx="6223638"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Două activități comunitare care transformă clubul de golf într-un spațiu deschis, incluziv și vibrant — pentru familii, vecini și toți membrii comunității locale.</a:t>
            </a:r>
            <a:endParaRPr lang="en-US" sz="1350" dirty="0"/>
          </a:p>
        </p:txBody>
      </p:sp>
      <p:sp>
        <p:nvSpPr>
          <p:cNvPr id="5" name="Shape 2"/>
          <p:cNvSpPr/>
          <p:nvPr/>
        </p:nvSpPr>
        <p:spPr>
          <a:xfrm>
            <a:off x="698086" y="4317901"/>
            <a:ext cx="2921225" cy="265113"/>
          </a:xfrm>
          <a:prstGeom prst="roundRect">
            <a:avLst>
              <a:gd name="adj" fmla="val 7901"/>
            </a:avLst>
          </a:prstGeom>
          <a:solidFill>
            <a:srgbClr val="49042A"/>
          </a:solidFill>
          <a:ln/>
        </p:spPr>
      </p:sp>
      <p:sp>
        <p:nvSpPr>
          <p:cNvPr id="6" name="Text 3"/>
          <p:cNvSpPr/>
          <p:nvPr/>
        </p:nvSpPr>
        <p:spPr>
          <a:xfrm>
            <a:off x="802759" y="4370189"/>
            <a:ext cx="3321463" cy="160536"/>
          </a:xfrm>
          <a:prstGeom prst="rect">
            <a:avLst/>
          </a:prstGeom>
          <a:noFill/>
          <a:ln/>
        </p:spPr>
        <p:txBody>
          <a:bodyPr wrap="none" lIns="0" tIns="0" rIns="0" bIns="0" rtlCol="0" anchor="t"/>
          <a:lstStyle/>
          <a:p>
            <a:pPr marL="0" indent="0" algn="l">
              <a:lnSpc>
                <a:spcPct val="96000"/>
              </a:lnSpc>
              <a:buNone/>
            </a:pPr>
            <a:r>
              <a:rPr lang="en-US" sz="1050" dirty="0">
                <a:solidFill>
                  <a:srgbClr val="D6E5EF"/>
                </a:solidFill>
                <a:latin typeface="Source Sans 3" pitchFamily="34" charset="0"/>
                <a:ea typeface="Source Sans 3" pitchFamily="34" charset="-122"/>
                <a:cs typeface="Source Sans 3" pitchFamily="34" charset="-120"/>
              </a:rPr>
              <a:t>CLUB ALBATROSS · COMUNITATE · INCLUZIUNE</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98086" y="1982887"/>
            <a:ext cx="10795524" cy="513259"/>
          </a:xfrm>
          <a:prstGeom prst="rect">
            <a:avLst/>
          </a:prstGeom>
          <a:noFill/>
          <a:ln/>
        </p:spPr>
        <p:txBody>
          <a:bodyPr wrap="none" lIns="0" tIns="0" rIns="0" bIns="0" rtlCol="0" anchor="t"/>
          <a:lstStyle/>
          <a:p>
            <a:pPr marL="0" indent="0" algn="l">
              <a:lnSpc>
                <a:spcPct val="104000"/>
              </a:lnSpc>
              <a:buNone/>
            </a:pPr>
            <a:r>
              <a:rPr lang="en-US" sz="3200" dirty="0">
                <a:solidFill>
                  <a:srgbClr val="F98AC7"/>
                </a:solidFill>
                <a:latin typeface="Lora" pitchFamily="34" charset="0"/>
                <a:ea typeface="Lora" pitchFamily="34" charset="-122"/>
                <a:cs typeface="Lora" pitchFamily="34" charset="-120"/>
              </a:rPr>
              <a:t>De ce deschidem porțile clubului?</a:t>
            </a:r>
            <a:endParaRPr lang="en-US" sz="3200" dirty="0"/>
          </a:p>
        </p:txBody>
      </p:sp>
      <p:sp>
        <p:nvSpPr>
          <p:cNvPr id="3" name="Text 1"/>
          <p:cNvSpPr/>
          <p:nvPr/>
        </p:nvSpPr>
        <p:spPr>
          <a:xfrm>
            <a:off x="698086" y="2845197"/>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Clubul de golf nu trebuie să fie un spațiu rezervat câtorva. Prin cele două activități comunitare propuse, dorim să demolăm percepția de „loc exclusivist" și să invităm întreaga comunitate să descopere golful ca sport de familie, instrument de wellbeing și platformă de dialog civic.</a:t>
            </a:r>
            <a:endParaRPr lang="en-US" sz="1350" dirty="0"/>
          </a:p>
        </p:txBody>
      </p:sp>
      <p:sp>
        <p:nvSpPr>
          <p:cNvPr id="4" name="Shape 2"/>
          <p:cNvSpPr/>
          <p:nvPr/>
        </p:nvSpPr>
        <p:spPr>
          <a:xfrm>
            <a:off x="698086" y="3599954"/>
            <a:ext cx="3482094" cy="1275159"/>
          </a:xfrm>
          <a:prstGeom prst="roundRect">
            <a:avLst>
              <a:gd name="adj" fmla="val 2053"/>
            </a:avLst>
          </a:prstGeom>
          <a:solidFill>
            <a:srgbClr val="444752"/>
          </a:solidFill>
          <a:ln/>
        </p:spPr>
      </p:sp>
      <p:sp>
        <p:nvSpPr>
          <p:cNvPr id="5" name="Text 3"/>
          <p:cNvSpPr/>
          <p:nvPr/>
        </p:nvSpPr>
        <p:spPr>
          <a:xfrm>
            <a:off x="872607" y="3774480"/>
            <a:ext cx="3133051" cy="263029"/>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r>
              <a:rPr lang="en-US" sz="1600" dirty="0">
                <a:solidFill>
                  <a:srgbClr val="D6E5EF"/>
                </a:solidFill>
                <a:latin typeface="Lora" pitchFamily="34" charset="0"/>
                <a:ea typeface="Lora" pitchFamily="34" charset="-122"/>
                <a:cs typeface="Lora" pitchFamily="34" charset="-120"/>
              </a:rPr>
              <a:t> Golf pentru toți</a:t>
            </a:r>
            <a:endParaRPr lang="en-US" sz="1600" dirty="0"/>
          </a:p>
        </p:txBody>
      </p:sp>
      <p:sp>
        <p:nvSpPr>
          <p:cNvPr id="6" name="Text 4"/>
          <p:cNvSpPr/>
          <p:nvPr/>
        </p:nvSpPr>
        <p:spPr>
          <a:xfrm>
            <a:off x="872607" y="4142184"/>
            <a:ext cx="3133051"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Un sport accesibil oricărei vârste și oricărui nivel de experiență.</a:t>
            </a:r>
            <a:endParaRPr lang="en-US" sz="1350" dirty="0"/>
          </a:p>
        </p:txBody>
      </p:sp>
      <p:sp>
        <p:nvSpPr>
          <p:cNvPr id="7" name="Shape 5"/>
          <p:cNvSpPr/>
          <p:nvPr/>
        </p:nvSpPr>
        <p:spPr>
          <a:xfrm>
            <a:off x="4354701" y="3599954"/>
            <a:ext cx="3482193" cy="1275159"/>
          </a:xfrm>
          <a:prstGeom prst="roundRect">
            <a:avLst>
              <a:gd name="adj" fmla="val 2053"/>
            </a:avLst>
          </a:prstGeom>
          <a:solidFill>
            <a:srgbClr val="444752"/>
          </a:solidFill>
          <a:ln/>
        </p:spPr>
      </p:sp>
      <p:sp>
        <p:nvSpPr>
          <p:cNvPr id="8" name="Text 6"/>
          <p:cNvSpPr/>
          <p:nvPr/>
        </p:nvSpPr>
        <p:spPr>
          <a:xfrm>
            <a:off x="4529223" y="3774480"/>
            <a:ext cx="3133151" cy="263029"/>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r>
              <a:rPr lang="en-US" sz="1600" dirty="0">
                <a:solidFill>
                  <a:srgbClr val="D6E5EF"/>
                </a:solidFill>
                <a:latin typeface="Lora" pitchFamily="34" charset="0"/>
                <a:ea typeface="Lora" pitchFamily="34" charset="-122"/>
                <a:cs typeface="Lora" pitchFamily="34" charset="-120"/>
              </a:rPr>
              <a:t> Conexiuni reale</a:t>
            </a:r>
            <a:endParaRPr lang="en-US" sz="1600" dirty="0"/>
          </a:p>
        </p:txBody>
      </p:sp>
      <p:sp>
        <p:nvSpPr>
          <p:cNvPr id="9" name="Text 7"/>
          <p:cNvSpPr/>
          <p:nvPr/>
        </p:nvSpPr>
        <p:spPr>
          <a:xfrm>
            <a:off x="4529223" y="4142184"/>
            <a:ext cx="3133151"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Interacțiuni autentice între membri ai clubului și comunitatea locală.</a:t>
            </a:r>
            <a:endParaRPr lang="en-US" sz="1350" dirty="0"/>
          </a:p>
        </p:txBody>
      </p:sp>
      <p:sp>
        <p:nvSpPr>
          <p:cNvPr id="10" name="Shape 8"/>
          <p:cNvSpPr/>
          <p:nvPr/>
        </p:nvSpPr>
        <p:spPr>
          <a:xfrm>
            <a:off x="8011416" y="3599954"/>
            <a:ext cx="3482193" cy="1275159"/>
          </a:xfrm>
          <a:prstGeom prst="roundRect">
            <a:avLst>
              <a:gd name="adj" fmla="val 2053"/>
            </a:avLst>
          </a:prstGeom>
          <a:solidFill>
            <a:srgbClr val="444752"/>
          </a:solidFill>
          <a:ln/>
        </p:spPr>
      </p:sp>
      <p:sp>
        <p:nvSpPr>
          <p:cNvPr id="11" name="Text 9"/>
          <p:cNvSpPr/>
          <p:nvPr/>
        </p:nvSpPr>
        <p:spPr>
          <a:xfrm>
            <a:off x="8185937" y="3774480"/>
            <a:ext cx="3133151" cy="263029"/>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r>
              <a:rPr lang="en-US" sz="1600" dirty="0">
                <a:solidFill>
                  <a:srgbClr val="D6E5EF"/>
                </a:solidFill>
                <a:latin typeface="Lora" pitchFamily="34" charset="0"/>
                <a:ea typeface="Lora" pitchFamily="34" charset="-122"/>
                <a:cs typeface="Lora" pitchFamily="34" charset="-120"/>
              </a:rPr>
              <a:t> Incluziune activă</a:t>
            </a:r>
            <a:endParaRPr lang="en-US" sz="1600" dirty="0"/>
          </a:p>
        </p:txBody>
      </p:sp>
      <p:sp>
        <p:nvSpPr>
          <p:cNvPr id="12" name="Text 10"/>
          <p:cNvSpPr/>
          <p:nvPr/>
        </p:nvSpPr>
        <p:spPr>
          <a:xfrm>
            <a:off x="8185937" y="4142184"/>
            <a:ext cx="3133151"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Sport adaptat și empatie cultivată prin experiență directă.</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Shape 0"/>
          <p:cNvSpPr/>
          <p:nvPr/>
        </p:nvSpPr>
        <p:spPr>
          <a:xfrm>
            <a:off x="698086" y="2198588"/>
            <a:ext cx="1039985" cy="265113"/>
          </a:xfrm>
          <a:prstGeom prst="roundRect">
            <a:avLst>
              <a:gd name="adj" fmla="val 7901"/>
            </a:avLst>
          </a:prstGeom>
          <a:solidFill>
            <a:srgbClr val="49042A"/>
          </a:solidFill>
          <a:ln/>
        </p:spPr>
      </p:sp>
      <p:sp>
        <p:nvSpPr>
          <p:cNvPr id="4" name="Text 1"/>
          <p:cNvSpPr/>
          <p:nvPr/>
        </p:nvSpPr>
        <p:spPr>
          <a:xfrm>
            <a:off x="802759" y="2250877"/>
            <a:ext cx="1440223" cy="160536"/>
          </a:xfrm>
          <a:prstGeom prst="rect">
            <a:avLst/>
          </a:prstGeom>
          <a:noFill/>
          <a:ln/>
        </p:spPr>
        <p:txBody>
          <a:bodyPr wrap="none" lIns="0" tIns="0" rIns="0" bIns="0" rtlCol="0" anchor="t"/>
          <a:lstStyle/>
          <a:p>
            <a:pPr marL="0" indent="0" algn="l">
              <a:lnSpc>
                <a:spcPct val="96000"/>
              </a:lnSpc>
              <a:buNone/>
            </a:pPr>
            <a:r>
              <a:rPr lang="en-US" sz="1050" dirty="0">
                <a:solidFill>
                  <a:srgbClr val="D6E5EF"/>
                </a:solidFill>
                <a:latin typeface="Source Sans 3" pitchFamily="34" charset="0"/>
                <a:ea typeface="Source Sans 3" pitchFamily="34" charset="-122"/>
                <a:cs typeface="Source Sans 3" pitchFamily="34" charset="-120"/>
              </a:rPr>
              <a:t>ACTIVITATEA 1</a:t>
            </a:r>
            <a:endParaRPr lang="en-US" sz="1050" dirty="0"/>
          </a:p>
        </p:txBody>
      </p:sp>
      <p:sp>
        <p:nvSpPr>
          <p:cNvPr id="5" name="Text 2"/>
          <p:cNvSpPr/>
          <p:nvPr/>
        </p:nvSpPr>
        <p:spPr>
          <a:xfrm>
            <a:off x="698086" y="2533452"/>
            <a:ext cx="6223638" cy="1026517"/>
          </a:xfrm>
          <a:prstGeom prst="rect">
            <a:avLst/>
          </a:prstGeom>
          <a:noFill/>
          <a:ln/>
        </p:spPr>
        <p:txBody>
          <a:bodyPr wrap="square" lIns="0" tIns="0" rIns="0" bIns="0" rtlCol="0" anchor="t">
            <a:normAutofit/>
          </a:bodyPr>
          <a:lstStyle/>
          <a:p>
            <a:pPr marL="0" indent="0" algn="l">
              <a:lnSpc>
                <a:spcPct val="104000"/>
              </a:lnSpc>
              <a:buNone/>
            </a:pPr>
            <a:r>
              <a:rPr lang="en-US" sz="3200" dirty="0">
                <a:solidFill>
                  <a:srgbClr val="F98AC7"/>
                </a:solidFill>
                <a:latin typeface="Lora" pitchFamily="34" charset="0"/>
                <a:ea typeface="Lora" pitchFamily="34" charset="-122"/>
                <a:cs typeface="Lora" pitchFamily="34" charset="-120"/>
              </a:rPr>
              <a:t>„Trofeul Generațiilor – Cupa Familiei și Incluziunii"</a:t>
            </a:r>
            <a:endParaRPr lang="en-US" sz="3200" dirty="0"/>
          </a:p>
        </p:txBody>
      </p:sp>
      <p:sp>
        <p:nvSpPr>
          <p:cNvPr id="6" name="Text 3"/>
          <p:cNvSpPr/>
          <p:nvPr/>
        </p:nvSpPr>
        <p:spPr>
          <a:xfrm>
            <a:off x="698086" y="3821708"/>
            <a:ext cx="6223638"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Un festival sportiv și comunitar de o zi, conceput pentru a aduce împreună familii din întreaga comunitate locală. Prin distracție, mișcare și povești împărtășite, golful devine un limbaj comun care unește generații.</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698086" y="1557834"/>
            <a:ext cx="1639846" cy="265113"/>
          </a:xfrm>
          <a:prstGeom prst="roundRect">
            <a:avLst>
              <a:gd name="adj" fmla="val 7901"/>
            </a:avLst>
          </a:prstGeom>
          <a:noFill/>
          <a:ln w="6350">
            <a:solidFill>
              <a:srgbClr val="F98AC7"/>
            </a:solidFill>
            <a:prstDash val="solid"/>
          </a:ln>
        </p:spPr>
      </p:sp>
      <p:sp>
        <p:nvSpPr>
          <p:cNvPr id="3" name="Text 1"/>
          <p:cNvSpPr/>
          <p:nvPr/>
        </p:nvSpPr>
        <p:spPr>
          <a:xfrm>
            <a:off x="802759" y="1610122"/>
            <a:ext cx="2040085" cy="160536"/>
          </a:xfrm>
          <a:prstGeom prst="rect">
            <a:avLst/>
          </a:prstGeom>
          <a:noFill/>
          <a:ln/>
        </p:spPr>
        <p:txBody>
          <a:bodyPr wrap="none" lIns="0" tIns="0" rIns="0" bIns="0" rtlCol="0" anchor="t"/>
          <a:lstStyle/>
          <a:p>
            <a:pPr marL="0" indent="0" algn="l">
              <a:lnSpc>
                <a:spcPct val="96000"/>
              </a:lnSpc>
              <a:buNone/>
            </a:pPr>
            <a:r>
              <a:rPr lang="en-US" sz="1050" dirty="0">
                <a:solidFill>
                  <a:srgbClr val="F98AC7"/>
                </a:solidFill>
                <a:latin typeface="Source Sans 3" pitchFamily="34" charset="0"/>
                <a:ea typeface="Source Sans 3" pitchFamily="34" charset="-122"/>
                <a:cs typeface="Source Sans 3" pitchFamily="34" charset="-120"/>
              </a:rPr>
              <a:t>TROFEUL GENERAȚIILOR</a:t>
            </a:r>
            <a:endParaRPr lang="en-US" sz="1050" dirty="0"/>
          </a:p>
        </p:txBody>
      </p:sp>
      <p:sp>
        <p:nvSpPr>
          <p:cNvPr id="4" name="Text 2"/>
          <p:cNvSpPr/>
          <p:nvPr/>
        </p:nvSpPr>
        <p:spPr>
          <a:xfrm>
            <a:off x="698086" y="1892697"/>
            <a:ext cx="10795524" cy="513259"/>
          </a:xfrm>
          <a:prstGeom prst="rect">
            <a:avLst/>
          </a:prstGeom>
          <a:noFill/>
          <a:ln/>
        </p:spPr>
        <p:txBody>
          <a:bodyPr wrap="none" lIns="0" tIns="0" rIns="0" bIns="0" rtlCol="0" anchor="t"/>
          <a:lstStyle/>
          <a:p>
            <a:pPr marL="0" indent="0" algn="l">
              <a:lnSpc>
                <a:spcPct val="104000"/>
              </a:lnSpc>
              <a:buNone/>
            </a:pPr>
            <a:r>
              <a:rPr lang="en-US" sz="3200" dirty="0">
                <a:solidFill>
                  <a:srgbClr val="F98AC7"/>
                </a:solidFill>
                <a:latin typeface="Lora" pitchFamily="34" charset="0"/>
                <a:ea typeface="Lora" pitchFamily="34" charset="-122"/>
                <a:cs typeface="Lora" pitchFamily="34" charset="-120"/>
              </a:rPr>
              <a:t>Cum se desfășoară evenimentul?</a:t>
            </a:r>
            <a:endParaRPr lang="en-US" sz="3200" dirty="0"/>
          </a:p>
        </p:txBody>
      </p:sp>
      <p:sp>
        <p:nvSpPr>
          <p:cNvPr id="5" name="Shape 3"/>
          <p:cNvSpPr/>
          <p:nvPr/>
        </p:nvSpPr>
        <p:spPr>
          <a:xfrm>
            <a:off x="698086" y="2667695"/>
            <a:ext cx="392698" cy="392708"/>
          </a:xfrm>
          <a:prstGeom prst="roundRect">
            <a:avLst>
              <a:gd name="adj" fmla="val 6667"/>
            </a:avLst>
          </a:prstGeom>
          <a:solidFill>
            <a:srgbClr val="444752"/>
          </a:solidFill>
          <a:ln/>
        </p:spPr>
      </p:sp>
      <p:sp>
        <p:nvSpPr>
          <p:cNvPr id="6" name="Text 4"/>
          <p:cNvSpPr/>
          <p:nvPr/>
        </p:nvSpPr>
        <p:spPr>
          <a:xfrm>
            <a:off x="771258" y="2710061"/>
            <a:ext cx="246354" cy="307975"/>
          </a:xfrm>
          <a:prstGeom prst="rect">
            <a:avLst/>
          </a:prstGeom>
          <a:noFill/>
          <a:ln/>
        </p:spPr>
        <p:txBody>
          <a:bodyPr wrap="none" lIns="0" tIns="0" rIns="0" bIns="0" rtlCol="0" anchor="ctr"/>
          <a:lstStyle/>
          <a:p>
            <a:pPr marL="0" indent="0" algn="ctr">
              <a:lnSpc>
                <a:spcPct val="100000"/>
              </a:lnSpc>
              <a:buNone/>
            </a:pPr>
            <a:r>
              <a:rPr lang="en-US" sz="1900" dirty="0">
                <a:solidFill>
                  <a:srgbClr val="D6E5EF"/>
                </a:solidFill>
                <a:latin typeface="Lora" pitchFamily="34" charset="0"/>
                <a:ea typeface="Lora" pitchFamily="34" charset="-122"/>
                <a:cs typeface="Lora" pitchFamily="34" charset="-120"/>
              </a:rPr>
              <a:t>1</a:t>
            </a:r>
            <a:endParaRPr lang="en-US" sz="1900" dirty="0"/>
          </a:p>
        </p:txBody>
      </p:sp>
      <p:sp>
        <p:nvSpPr>
          <p:cNvPr id="7" name="Text 5"/>
          <p:cNvSpPr/>
          <p:nvPr/>
        </p:nvSpPr>
        <p:spPr>
          <a:xfrm>
            <a:off x="1265305" y="2727623"/>
            <a:ext cx="2885804" cy="256679"/>
          </a:xfrm>
          <a:prstGeom prst="rect">
            <a:avLst/>
          </a:prstGeom>
          <a:noFill/>
          <a:ln/>
        </p:spPr>
        <p:txBody>
          <a:bodyPr wrap="none" lIns="0" tIns="0" rIns="0" bIns="0" rtlCol="0" anchor="t"/>
          <a:lstStyle/>
          <a:p>
            <a:pPr marL="0" indent="0" algn="l">
              <a:lnSpc>
                <a:spcPct val="104000"/>
              </a:lnSpc>
              <a:buNone/>
            </a:pPr>
            <a:r>
              <a:rPr lang="en-US" sz="1600" dirty="0">
                <a:solidFill>
                  <a:srgbClr val="D6E5EF"/>
                </a:solidFill>
                <a:latin typeface="Lora" pitchFamily="34" charset="0"/>
                <a:ea typeface="Lora" pitchFamily="34" charset="-122"/>
                <a:cs typeface="Lora" pitchFamily="34" charset="-120"/>
              </a:rPr>
              <a:t>Atelierele de Familie</a:t>
            </a:r>
            <a:endParaRPr lang="en-US" sz="1600" dirty="0"/>
          </a:p>
        </p:txBody>
      </p:sp>
      <p:sp>
        <p:nvSpPr>
          <p:cNvPr id="8" name="Text 6"/>
          <p:cNvSpPr/>
          <p:nvPr/>
        </p:nvSpPr>
        <p:spPr>
          <a:xfrm>
            <a:off x="1265305" y="3088977"/>
            <a:ext cx="2885804" cy="1954411"/>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Echipe formate din părinți/bunici și copii parcurg un traseu de </a:t>
            </a:r>
            <a:r>
              <a:rPr lang="en-US" sz="1350" b="1" dirty="0">
                <a:solidFill>
                  <a:srgbClr val="D6E5EF"/>
                </a:solidFill>
                <a:latin typeface="Source Sans 3 Bold" pitchFamily="34" charset="0"/>
                <a:ea typeface="Source Sans 3 Bold" pitchFamily="34" charset="-122"/>
                <a:cs typeface="Source Sans 3 Bold" pitchFamily="34" charset="-120"/>
              </a:rPr>
              <a:t>5 stații distractive</a:t>
            </a:r>
            <a:r>
              <a:rPr lang="en-US" sz="1350" dirty="0">
                <a:solidFill>
                  <a:srgbClr val="D6E5EF"/>
                </a:solidFill>
                <a:latin typeface="Source Sans 3" pitchFamily="34" charset="0"/>
                <a:ea typeface="Source Sans 3" pitchFamily="34" charset="-122"/>
                <a:cs typeface="Source Sans 3" pitchFamily="34" charset="-120"/>
              </a:rPr>
              <a:t> pe Putting Green și Chipping Area — slalom cu mingea de golf, darts uriaș cu mingi cu arici și alte jocuri creative care garantează râsete și amintiri frumoase.</a:t>
            </a:r>
            <a:endParaRPr lang="en-US" sz="1350" dirty="0"/>
          </a:p>
        </p:txBody>
      </p:sp>
      <p:sp>
        <p:nvSpPr>
          <p:cNvPr id="9" name="Shape 7"/>
          <p:cNvSpPr/>
          <p:nvPr/>
        </p:nvSpPr>
        <p:spPr>
          <a:xfrm>
            <a:off x="4369286" y="2667695"/>
            <a:ext cx="392698" cy="392708"/>
          </a:xfrm>
          <a:prstGeom prst="roundRect">
            <a:avLst>
              <a:gd name="adj" fmla="val 6667"/>
            </a:avLst>
          </a:prstGeom>
          <a:solidFill>
            <a:srgbClr val="444752"/>
          </a:solidFill>
          <a:ln/>
        </p:spPr>
      </p:sp>
      <p:sp>
        <p:nvSpPr>
          <p:cNvPr id="10" name="Text 8"/>
          <p:cNvSpPr/>
          <p:nvPr/>
        </p:nvSpPr>
        <p:spPr>
          <a:xfrm>
            <a:off x="4442458" y="2710061"/>
            <a:ext cx="246354" cy="307975"/>
          </a:xfrm>
          <a:prstGeom prst="rect">
            <a:avLst/>
          </a:prstGeom>
          <a:noFill/>
          <a:ln/>
        </p:spPr>
        <p:txBody>
          <a:bodyPr wrap="none" lIns="0" tIns="0" rIns="0" bIns="0" rtlCol="0" anchor="ctr"/>
          <a:lstStyle/>
          <a:p>
            <a:pPr marL="0" indent="0" algn="ctr">
              <a:lnSpc>
                <a:spcPct val="100000"/>
              </a:lnSpc>
              <a:buNone/>
            </a:pPr>
            <a:r>
              <a:rPr lang="en-US" sz="1900" dirty="0">
                <a:solidFill>
                  <a:srgbClr val="D6E5EF"/>
                </a:solidFill>
                <a:latin typeface="Lora" pitchFamily="34" charset="0"/>
                <a:ea typeface="Lora" pitchFamily="34" charset="-122"/>
                <a:cs typeface="Lora" pitchFamily="34" charset="-120"/>
              </a:rPr>
              <a:t>2</a:t>
            </a:r>
            <a:endParaRPr lang="en-US" sz="1900" dirty="0"/>
          </a:p>
        </p:txBody>
      </p:sp>
      <p:sp>
        <p:nvSpPr>
          <p:cNvPr id="11" name="Text 9"/>
          <p:cNvSpPr/>
          <p:nvPr/>
        </p:nvSpPr>
        <p:spPr>
          <a:xfrm>
            <a:off x="4936505" y="2727623"/>
            <a:ext cx="2885804" cy="513358"/>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D6E5EF"/>
                </a:solidFill>
                <a:latin typeface="Lora" pitchFamily="34" charset="0"/>
                <a:ea typeface="Lora" pitchFamily="34" charset="-122"/>
                <a:cs typeface="Lora" pitchFamily="34" charset="-120"/>
              </a:rPr>
              <a:t>Sesiunea „Primii Pași Jurnalistici"</a:t>
            </a:r>
            <a:endParaRPr lang="en-US" sz="1600" dirty="0"/>
          </a:p>
        </p:txBody>
      </p:sp>
      <p:sp>
        <p:nvSpPr>
          <p:cNvPr id="12" name="Text 10"/>
          <p:cNvSpPr/>
          <p:nvPr/>
        </p:nvSpPr>
        <p:spPr>
          <a:xfrm>
            <a:off x="4936505" y="3345656"/>
            <a:ext cx="2885804" cy="1954411"/>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Copii din comunitate iau interviuri mamelor și jucătorilor paralimpici din club despre curaj, sport și depășirea limitelor. Materialele rezultate sunt publicate pe canalele oficiale ale clubului, dând copiilor o voce reală în comunitate.</a:t>
            </a:r>
            <a:endParaRPr lang="en-US" sz="1350" dirty="0"/>
          </a:p>
        </p:txBody>
      </p:sp>
      <p:sp>
        <p:nvSpPr>
          <p:cNvPr id="13" name="Shape 11"/>
          <p:cNvSpPr/>
          <p:nvPr/>
        </p:nvSpPr>
        <p:spPr>
          <a:xfrm>
            <a:off x="8040486" y="2667695"/>
            <a:ext cx="392698" cy="392708"/>
          </a:xfrm>
          <a:prstGeom prst="roundRect">
            <a:avLst>
              <a:gd name="adj" fmla="val 6667"/>
            </a:avLst>
          </a:prstGeom>
          <a:solidFill>
            <a:srgbClr val="444752"/>
          </a:solidFill>
          <a:ln/>
        </p:spPr>
      </p:sp>
      <p:sp>
        <p:nvSpPr>
          <p:cNvPr id="14" name="Text 12"/>
          <p:cNvSpPr/>
          <p:nvPr/>
        </p:nvSpPr>
        <p:spPr>
          <a:xfrm>
            <a:off x="8113658" y="2710061"/>
            <a:ext cx="246354" cy="307975"/>
          </a:xfrm>
          <a:prstGeom prst="rect">
            <a:avLst/>
          </a:prstGeom>
          <a:noFill/>
          <a:ln/>
        </p:spPr>
        <p:txBody>
          <a:bodyPr wrap="none" lIns="0" tIns="0" rIns="0" bIns="0" rtlCol="0" anchor="ctr"/>
          <a:lstStyle/>
          <a:p>
            <a:pPr marL="0" indent="0" algn="ctr">
              <a:lnSpc>
                <a:spcPct val="100000"/>
              </a:lnSpc>
              <a:buNone/>
            </a:pPr>
            <a:r>
              <a:rPr lang="en-US" sz="1900" dirty="0">
                <a:solidFill>
                  <a:srgbClr val="D6E5EF"/>
                </a:solidFill>
                <a:latin typeface="Lora" pitchFamily="34" charset="0"/>
                <a:ea typeface="Lora" pitchFamily="34" charset="-122"/>
                <a:cs typeface="Lora" pitchFamily="34" charset="-120"/>
              </a:rPr>
              <a:t>3</a:t>
            </a:r>
            <a:endParaRPr lang="en-US" sz="1900" dirty="0"/>
          </a:p>
        </p:txBody>
      </p:sp>
      <p:sp>
        <p:nvSpPr>
          <p:cNvPr id="15" name="Text 13"/>
          <p:cNvSpPr/>
          <p:nvPr/>
        </p:nvSpPr>
        <p:spPr>
          <a:xfrm>
            <a:off x="8607706" y="2727623"/>
            <a:ext cx="2885904" cy="513358"/>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D6E5EF"/>
                </a:solidFill>
                <a:latin typeface="Lora" pitchFamily="34" charset="0"/>
                <a:ea typeface="Lora" pitchFamily="34" charset="-122"/>
                <a:cs typeface="Lora" pitchFamily="34" charset="-120"/>
              </a:rPr>
              <a:t>Picnic Comunitar &amp; Wellbeing Corner</a:t>
            </a:r>
            <a:endParaRPr lang="en-US" sz="1600" dirty="0"/>
          </a:p>
        </p:txBody>
      </p:sp>
      <p:sp>
        <p:nvSpPr>
          <p:cNvPr id="16" name="Text 14"/>
          <p:cNvSpPr/>
          <p:nvPr/>
        </p:nvSpPr>
        <p:spPr>
          <a:xfrm>
            <a:off x="8607706" y="3345656"/>
            <a:ext cx="2885904" cy="1396008"/>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O zonă de socializare relaxată pe iarbă, unde membrii clubului și vecinii din comunitate interacționează direct — eliminând pentru totdeauna percepția de spațiu închis sau exclusivist.</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698086" y="1473002"/>
            <a:ext cx="2001490" cy="265113"/>
          </a:xfrm>
          <a:prstGeom prst="roundRect">
            <a:avLst>
              <a:gd name="adj" fmla="val 7901"/>
            </a:avLst>
          </a:prstGeom>
          <a:noFill/>
          <a:ln w="6350">
            <a:solidFill>
              <a:srgbClr val="F98AC7"/>
            </a:solidFill>
            <a:prstDash val="solid"/>
          </a:ln>
        </p:spPr>
      </p:sp>
      <p:sp>
        <p:nvSpPr>
          <p:cNvPr id="3" name="Text 1"/>
          <p:cNvSpPr/>
          <p:nvPr/>
        </p:nvSpPr>
        <p:spPr>
          <a:xfrm>
            <a:off x="802759" y="1525290"/>
            <a:ext cx="2401728" cy="160536"/>
          </a:xfrm>
          <a:prstGeom prst="rect">
            <a:avLst/>
          </a:prstGeom>
          <a:noFill/>
          <a:ln/>
        </p:spPr>
        <p:txBody>
          <a:bodyPr wrap="none" lIns="0" tIns="0" rIns="0" bIns="0" rtlCol="0" anchor="t"/>
          <a:lstStyle/>
          <a:p>
            <a:pPr marL="0" indent="0" algn="l">
              <a:lnSpc>
                <a:spcPct val="96000"/>
              </a:lnSpc>
              <a:buNone/>
            </a:pPr>
            <a:r>
              <a:rPr lang="en-US" sz="1050" dirty="0">
                <a:solidFill>
                  <a:srgbClr val="F98AC7"/>
                </a:solidFill>
                <a:latin typeface="Source Sans 3" pitchFamily="34" charset="0"/>
                <a:ea typeface="Source Sans 3" pitchFamily="34" charset="-122"/>
                <a:cs typeface="Source Sans 3" pitchFamily="34" charset="-120"/>
              </a:rPr>
              <a:t>TROFEUL GENERAȚIILOR · KPIS</a:t>
            </a:r>
            <a:endParaRPr lang="en-US" sz="1050" dirty="0"/>
          </a:p>
        </p:txBody>
      </p:sp>
      <p:sp>
        <p:nvSpPr>
          <p:cNvPr id="4" name="Text 2"/>
          <p:cNvSpPr/>
          <p:nvPr/>
        </p:nvSpPr>
        <p:spPr>
          <a:xfrm>
            <a:off x="698086" y="1807865"/>
            <a:ext cx="10795524" cy="513259"/>
          </a:xfrm>
          <a:prstGeom prst="rect">
            <a:avLst/>
          </a:prstGeom>
          <a:noFill/>
          <a:ln/>
        </p:spPr>
        <p:txBody>
          <a:bodyPr wrap="none" lIns="0" tIns="0" rIns="0" bIns="0" rtlCol="0" anchor="t"/>
          <a:lstStyle/>
          <a:p>
            <a:pPr marL="0" indent="0" algn="l">
              <a:lnSpc>
                <a:spcPct val="104000"/>
              </a:lnSpc>
              <a:buNone/>
            </a:pPr>
            <a:r>
              <a:rPr lang="en-US" sz="3200" dirty="0">
                <a:solidFill>
                  <a:srgbClr val="F98AC7"/>
                </a:solidFill>
                <a:latin typeface="Lora" pitchFamily="34" charset="0"/>
                <a:ea typeface="Lora" pitchFamily="34" charset="-122"/>
                <a:cs typeface="Lora" pitchFamily="34" charset="-120"/>
              </a:rPr>
              <a:t>Cum măsurăm succesul?</a:t>
            </a:r>
            <a:endParaRPr lang="en-US" sz="3200" dirty="0"/>
          </a:p>
        </p:txBody>
      </p:sp>
      <p:sp>
        <p:nvSpPr>
          <p:cNvPr id="5" name="Shape 3"/>
          <p:cNvSpPr/>
          <p:nvPr/>
        </p:nvSpPr>
        <p:spPr>
          <a:xfrm>
            <a:off x="572379" y="2582863"/>
            <a:ext cx="5436258" cy="2802037"/>
          </a:xfrm>
          <a:prstGeom prst="roundRect">
            <a:avLst>
              <a:gd name="adj" fmla="val 934"/>
            </a:avLst>
          </a:prstGeom>
          <a:solidFill>
            <a:srgbClr val="F98AC7"/>
          </a:solidFill>
          <a:ln/>
        </p:spPr>
      </p:sp>
      <p:sp>
        <p:nvSpPr>
          <p:cNvPr id="6" name="Text 4"/>
          <p:cNvSpPr/>
          <p:nvPr/>
        </p:nvSpPr>
        <p:spPr>
          <a:xfrm>
            <a:off x="746900" y="2757388"/>
            <a:ext cx="5087215" cy="263029"/>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r>
              <a:rPr lang="en-US" sz="1600" dirty="0">
                <a:solidFill>
                  <a:srgbClr val="000000"/>
                </a:solidFill>
                <a:latin typeface="Lora" pitchFamily="34" charset="0"/>
                <a:ea typeface="Lora" pitchFamily="34" charset="-122"/>
                <a:cs typeface="Lora" pitchFamily="34" charset="-120"/>
              </a:rPr>
              <a:t> Indicator Cantitativ</a:t>
            </a:r>
            <a:endParaRPr lang="en-US" sz="1600" dirty="0"/>
          </a:p>
        </p:txBody>
      </p:sp>
      <p:sp>
        <p:nvSpPr>
          <p:cNvPr id="7" name="Text 5"/>
          <p:cNvSpPr/>
          <p:nvPr/>
        </p:nvSpPr>
        <p:spPr>
          <a:xfrm>
            <a:off x="746900" y="3194943"/>
            <a:ext cx="5087215"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000000"/>
                </a:solidFill>
                <a:latin typeface="Source Sans 3" pitchFamily="34" charset="0"/>
                <a:ea typeface="Source Sans 3" pitchFamily="34" charset="-122"/>
                <a:cs typeface="Source Sans 3" pitchFamily="34" charset="-120"/>
              </a:rPr>
              <a:t>Minimum </a:t>
            </a:r>
            <a:r>
              <a:rPr lang="en-US" sz="1350" b="1" dirty="0">
                <a:solidFill>
                  <a:srgbClr val="000000"/>
                </a:solidFill>
                <a:latin typeface="Source Sans 3 Bold" pitchFamily="34" charset="0"/>
                <a:ea typeface="Source Sans 3 Bold" pitchFamily="34" charset="-122"/>
                <a:cs typeface="Source Sans 3 Bold" pitchFamily="34" charset="-120"/>
              </a:rPr>
              <a:t>80 de participanți unici</a:t>
            </a:r>
            <a:r>
              <a:rPr lang="en-US" sz="1350" dirty="0">
                <a:solidFill>
                  <a:srgbClr val="000000"/>
                </a:solidFill>
                <a:latin typeface="Source Sans 3" pitchFamily="34" charset="0"/>
                <a:ea typeface="Source Sans 3" pitchFamily="34" charset="-122"/>
                <a:cs typeface="Source Sans 3" pitchFamily="34" charset="-120"/>
              </a:rPr>
              <a:t> din comunitatea locală (non-membri ai clubului) prezenți la eveniment. Fiecare participant nou reprezintă o ușă deschisă către golf și comunitate.</a:t>
            </a:r>
            <a:endParaRPr lang="en-US" sz="1350" dirty="0"/>
          </a:p>
        </p:txBody>
      </p:sp>
      <p:sp>
        <p:nvSpPr>
          <p:cNvPr id="8" name="Text 6"/>
          <p:cNvSpPr/>
          <p:nvPr/>
        </p:nvSpPr>
        <p:spPr>
          <a:xfrm>
            <a:off x="6315115" y="2757388"/>
            <a:ext cx="5184844" cy="263029"/>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r>
              <a:rPr lang="en-US" sz="1600" dirty="0">
                <a:solidFill>
                  <a:srgbClr val="F98AC7"/>
                </a:solidFill>
                <a:latin typeface="Lora" pitchFamily="34" charset="0"/>
                <a:ea typeface="Lora" pitchFamily="34" charset="-122"/>
                <a:cs typeface="Lora" pitchFamily="34" charset="-120"/>
              </a:rPr>
              <a:t> Indicator Calitativ</a:t>
            </a:r>
            <a:endParaRPr lang="en-US" sz="1600" dirty="0"/>
          </a:p>
        </p:txBody>
      </p:sp>
      <p:sp>
        <p:nvSpPr>
          <p:cNvPr id="9" name="Text 7"/>
          <p:cNvSpPr/>
          <p:nvPr/>
        </p:nvSpPr>
        <p:spPr>
          <a:xfrm>
            <a:off x="6315115" y="3194943"/>
            <a:ext cx="5184844"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Evaluarea gradului de coeziune socială prin colectarea de mesaje în </a:t>
            </a:r>
            <a:r>
              <a:rPr lang="en-US" sz="1350" b="1" dirty="0">
                <a:solidFill>
                  <a:srgbClr val="D6E5EF"/>
                </a:solidFill>
                <a:latin typeface="Source Sans 3 Bold" pitchFamily="34" charset="0"/>
                <a:ea typeface="Source Sans 3 Bold" pitchFamily="34" charset="-122"/>
                <a:cs typeface="Source Sans 3 Bold" pitchFamily="34" charset="-120"/>
              </a:rPr>
              <a:t>„Cartea de Onoare a Comunității Albatross"</a:t>
            </a:r>
            <a:r>
              <a:rPr lang="en-US" sz="1350" dirty="0">
                <a:solidFill>
                  <a:srgbClr val="D6E5EF"/>
                </a:solidFill>
                <a:latin typeface="Source Sans 3" pitchFamily="34" charset="0"/>
                <a:ea typeface="Source Sans 3" pitchFamily="34" charset="-122"/>
                <a:cs typeface="Source Sans 3" pitchFamily="34" charset="-120"/>
              </a:rPr>
              <a:t>. Ținta: </a:t>
            </a:r>
            <a:r>
              <a:rPr lang="en-US" sz="1350" b="1" dirty="0">
                <a:solidFill>
                  <a:srgbClr val="D6E5EF"/>
                </a:solidFill>
                <a:latin typeface="Source Sans 3 Bold" pitchFamily="34" charset="0"/>
                <a:ea typeface="Source Sans 3 Bold" pitchFamily="34" charset="-122"/>
                <a:cs typeface="Source Sans 3 Bold" pitchFamily="34" charset="-120"/>
              </a:rPr>
              <a:t>100% mesaje pozitive</a:t>
            </a:r>
            <a:r>
              <a:rPr lang="en-US" sz="1350" dirty="0">
                <a:solidFill>
                  <a:srgbClr val="D6E5EF"/>
                </a:solidFill>
                <a:latin typeface="Source Sans 3" pitchFamily="34" charset="0"/>
                <a:ea typeface="Source Sans 3" pitchFamily="34" charset="-122"/>
                <a:cs typeface="Source Sans 3" pitchFamily="34" charset="-120"/>
              </a:rPr>
              <a:t> — un termometru autentic al impactului emoțional al zilei.</a:t>
            </a:r>
            <a:endParaRPr lang="en-US" sz="1350" dirty="0"/>
          </a:p>
        </p:txBody>
      </p:sp>
      <p:sp>
        <p:nvSpPr>
          <p:cNvPr id="10" name="Shape 8"/>
          <p:cNvSpPr/>
          <p:nvPr/>
        </p:nvSpPr>
        <p:spPr>
          <a:xfrm>
            <a:off x="6315115" y="4228902"/>
            <a:ext cx="5184844" cy="959644"/>
          </a:xfrm>
          <a:prstGeom prst="roundRect">
            <a:avLst>
              <a:gd name="adj" fmla="val 2728"/>
            </a:avLst>
          </a:prstGeom>
          <a:solidFill>
            <a:srgbClr val="790645"/>
          </a:solidFill>
          <a:ln/>
        </p:spPr>
      </p:sp>
      <p:pic>
        <p:nvPicPr>
          <p:cNvPr id="11" name="Image 0" descr="preencoded.png"/>
          <p:cNvPicPr>
            <a:picLocks noChangeAspect="1"/>
          </p:cNvPicPr>
          <p:nvPr/>
        </p:nvPicPr>
        <p:blipFill>
          <a:blip r:embed="rId3"/>
          <a:stretch>
            <a:fillRect/>
          </a:stretch>
        </p:blipFill>
        <p:spPr>
          <a:xfrm>
            <a:off x="6489637" y="4484688"/>
            <a:ext cx="218177" cy="174526"/>
          </a:xfrm>
          <a:prstGeom prst="rect">
            <a:avLst/>
          </a:prstGeom>
        </p:spPr>
      </p:pic>
      <p:sp>
        <p:nvSpPr>
          <p:cNvPr id="12" name="Text 9"/>
          <p:cNvSpPr/>
          <p:nvPr/>
        </p:nvSpPr>
        <p:spPr>
          <a:xfrm>
            <a:off x="6882335" y="4429522"/>
            <a:ext cx="4443103"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FFFFFF"/>
                </a:solidFill>
                <a:latin typeface="Source Sans 3" pitchFamily="34" charset="0"/>
                <a:ea typeface="Source Sans 3" pitchFamily="34" charset="-122"/>
                <a:cs typeface="Source Sans 3" pitchFamily="34" charset="-120"/>
              </a:rPr>
              <a:t>Cartea de Onoare devine un document viu al comunității, păstrat și expus cu mândrie în club.</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Shape 0"/>
          <p:cNvSpPr/>
          <p:nvPr/>
        </p:nvSpPr>
        <p:spPr>
          <a:xfrm>
            <a:off x="5269971" y="2058988"/>
            <a:ext cx="1039985" cy="265113"/>
          </a:xfrm>
          <a:prstGeom prst="roundRect">
            <a:avLst>
              <a:gd name="adj" fmla="val 7901"/>
            </a:avLst>
          </a:prstGeom>
          <a:solidFill>
            <a:srgbClr val="49042A"/>
          </a:solidFill>
          <a:ln/>
        </p:spPr>
      </p:sp>
      <p:sp>
        <p:nvSpPr>
          <p:cNvPr id="4" name="Text 1"/>
          <p:cNvSpPr/>
          <p:nvPr/>
        </p:nvSpPr>
        <p:spPr>
          <a:xfrm>
            <a:off x="5374644" y="2111276"/>
            <a:ext cx="1440223" cy="160536"/>
          </a:xfrm>
          <a:prstGeom prst="rect">
            <a:avLst/>
          </a:prstGeom>
          <a:noFill/>
          <a:ln/>
        </p:spPr>
        <p:txBody>
          <a:bodyPr wrap="none" lIns="0" tIns="0" rIns="0" bIns="0" rtlCol="0" anchor="t"/>
          <a:lstStyle/>
          <a:p>
            <a:pPr marL="0" indent="0" algn="l">
              <a:lnSpc>
                <a:spcPct val="96000"/>
              </a:lnSpc>
              <a:buNone/>
            </a:pPr>
            <a:r>
              <a:rPr lang="en-US" sz="1050" dirty="0">
                <a:solidFill>
                  <a:srgbClr val="D6E5EF"/>
                </a:solidFill>
                <a:latin typeface="Source Sans 3" pitchFamily="34" charset="0"/>
                <a:ea typeface="Source Sans 3" pitchFamily="34" charset="-122"/>
                <a:cs typeface="Source Sans 3" pitchFamily="34" charset="-120"/>
              </a:rPr>
              <a:t>ACTIVITATEA 2</a:t>
            </a:r>
            <a:endParaRPr lang="en-US" sz="1050" dirty="0"/>
          </a:p>
        </p:txBody>
      </p:sp>
      <p:sp>
        <p:nvSpPr>
          <p:cNvPr id="5" name="Text 2"/>
          <p:cNvSpPr/>
          <p:nvPr/>
        </p:nvSpPr>
        <p:spPr>
          <a:xfrm>
            <a:off x="5269971" y="2393851"/>
            <a:ext cx="6223638" cy="1026517"/>
          </a:xfrm>
          <a:prstGeom prst="rect">
            <a:avLst/>
          </a:prstGeom>
          <a:noFill/>
          <a:ln/>
        </p:spPr>
        <p:txBody>
          <a:bodyPr wrap="square" lIns="0" tIns="0" rIns="0" bIns="0" rtlCol="0" anchor="t">
            <a:normAutofit/>
          </a:bodyPr>
          <a:lstStyle/>
          <a:p>
            <a:pPr marL="0" indent="0" algn="l">
              <a:lnSpc>
                <a:spcPct val="104000"/>
              </a:lnSpc>
              <a:buNone/>
            </a:pPr>
            <a:r>
              <a:rPr lang="en-US" sz="3200" dirty="0">
                <a:solidFill>
                  <a:srgbClr val="F98AC7"/>
                </a:solidFill>
                <a:latin typeface="Lora" pitchFamily="34" charset="0"/>
                <a:ea typeface="Lora" pitchFamily="34" charset="-122"/>
                <a:cs typeface="Lora" pitchFamily="34" charset="-120"/>
              </a:rPr>
              <a:t>„Fairway-ul Egalității – Dialog Comunitar și Sport Adaptat"</a:t>
            </a:r>
            <a:endParaRPr lang="en-US" sz="3200" dirty="0"/>
          </a:p>
        </p:txBody>
      </p:sp>
      <p:sp>
        <p:nvSpPr>
          <p:cNvPr id="6" name="Text 3"/>
          <p:cNvSpPr/>
          <p:nvPr/>
        </p:nvSpPr>
        <p:spPr>
          <a:xfrm>
            <a:off x="5269971" y="3682107"/>
            <a:ext cx="6223638" cy="1116806"/>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O activitate cu un puternic caracter civic și de conștientizare publică, organizată în parteneriat cu ONG-uri locale și asociații pentru persoane cu dizabilități. Golful adaptat devine vehiculul prin care comunitatea descoperă ce înseamnă cu adevărat egalitatea în sport.</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698086" y="1611412"/>
            <a:ext cx="1561267" cy="265113"/>
          </a:xfrm>
          <a:prstGeom prst="roundRect">
            <a:avLst>
              <a:gd name="adj" fmla="val 7901"/>
            </a:avLst>
          </a:prstGeom>
          <a:noFill/>
          <a:ln w="6350">
            <a:solidFill>
              <a:srgbClr val="F98AC7"/>
            </a:solidFill>
            <a:prstDash val="solid"/>
          </a:ln>
        </p:spPr>
      </p:sp>
      <p:sp>
        <p:nvSpPr>
          <p:cNvPr id="3" name="Text 1"/>
          <p:cNvSpPr/>
          <p:nvPr/>
        </p:nvSpPr>
        <p:spPr>
          <a:xfrm>
            <a:off x="802759" y="1663700"/>
            <a:ext cx="1961506" cy="160536"/>
          </a:xfrm>
          <a:prstGeom prst="rect">
            <a:avLst/>
          </a:prstGeom>
          <a:noFill/>
          <a:ln/>
        </p:spPr>
        <p:txBody>
          <a:bodyPr wrap="none" lIns="0" tIns="0" rIns="0" bIns="0" rtlCol="0" anchor="t"/>
          <a:lstStyle/>
          <a:p>
            <a:pPr marL="0" indent="0" algn="l">
              <a:lnSpc>
                <a:spcPct val="96000"/>
              </a:lnSpc>
              <a:buNone/>
            </a:pPr>
            <a:r>
              <a:rPr lang="en-US" sz="1050" dirty="0">
                <a:solidFill>
                  <a:srgbClr val="F98AC7"/>
                </a:solidFill>
                <a:latin typeface="Source Sans 3" pitchFamily="34" charset="0"/>
                <a:ea typeface="Source Sans 3" pitchFamily="34" charset="-122"/>
                <a:cs typeface="Source Sans 3" pitchFamily="34" charset="-120"/>
              </a:rPr>
              <a:t>FAIRWAY-UL EGALITĂȚII</a:t>
            </a:r>
            <a:endParaRPr lang="en-US" sz="1050" dirty="0"/>
          </a:p>
        </p:txBody>
      </p:sp>
      <p:sp>
        <p:nvSpPr>
          <p:cNvPr id="4" name="Text 2"/>
          <p:cNvSpPr/>
          <p:nvPr/>
        </p:nvSpPr>
        <p:spPr>
          <a:xfrm>
            <a:off x="698086" y="1946275"/>
            <a:ext cx="10795524" cy="513259"/>
          </a:xfrm>
          <a:prstGeom prst="rect">
            <a:avLst/>
          </a:prstGeom>
          <a:noFill/>
          <a:ln/>
        </p:spPr>
        <p:txBody>
          <a:bodyPr wrap="none" lIns="0" tIns="0" rIns="0" bIns="0" rtlCol="0" anchor="t"/>
          <a:lstStyle/>
          <a:p>
            <a:pPr marL="0" indent="0" algn="l">
              <a:lnSpc>
                <a:spcPct val="104000"/>
              </a:lnSpc>
              <a:buNone/>
            </a:pPr>
            <a:r>
              <a:rPr lang="en-US" sz="3200" dirty="0">
                <a:solidFill>
                  <a:srgbClr val="F98AC7"/>
                </a:solidFill>
                <a:latin typeface="Lora" pitchFamily="34" charset="0"/>
                <a:ea typeface="Lora" pitchFamily="34" charset="-122"/>
                <a:cs typeface="Lora" pitchFamily="34" charset="-120"/>
              </a:rPr>
              <a:t>Structura activității în trei acte</a:t>
            </a:r>
            <a:endParaRPr lang="en-US" sz="3200" dirty="0"/>
          </a:p>
        </p:txBody>
      </p:sp>
      <p:pic>
        <p:nvPicPr>
          <p:cNvPr id="5" name="Image 0" descr="preencoded.png"/>
          <p:cNvPicPr>
            <a:picLocks noChangeAspect="1"/>
          </p:cNvPicPr>
          <p:nvPr/>
        </p:nvPicPr>
        <p:blipFill>
          <a:blip r:embed="rId3"/>
          <a:stretch>
            <a:fillRect/>
          </a:stretch>
        </p:blipFill>
        <p:spPr>
          <a:xfrm>
            <a:off x="698086" y="2721273"/>
            <a:ext cx="3598475" cy="698103"/>
          </a:xfrm>
          <a:prstGeom prst="rect">
            <a:avLst/>
          </a:prstGeom>
        </p:spPr>
      </p:pic>
      <p:sp>
        <p:nvSpPr>
          <p:cNvPr id="6" name="Text 3"/>
          <p:cNvSpPr/>
          <p:nvPr/>
        </p:nvSpPr>
        <p:spPr>
          <a:xfrm>
            <a:off x="872607" y="3593902"/>
            <a:ext cx="3249432" cy="256679"/>
          </a:xfrm>
          <a:prstGeom prst="rect">
            <a:avLst/>
          </a:prstGeom>
          <a:noFill/>
          <a:ln/>
        </p:spPr>
        <p:txBody>
          <a:bodyPr wrap="none" lIns="0" tIns="0" rIns="0" bIns="0" rtlCol="0" anchor="t"/>
          <a:lstStyle/>
          <a:p>
            <a:pPr marL="0" indent="0" algn="l">
              <a:lnSpc>
                <a:spcPct val="104000"/>
              </a:lnSpc>
              <a:buNone/>
            </a:pPr>
            <a:r>
              <a:rPr lang="en-US" sz="1600" dirty="0">
                <a:solidFill>
                  <a:srgbClr val="D6E5EF"/>
                </a:solidFill>
                <a:latin typeface="Lora" pitchFamily="34" charset="0"/>
                <a:ea typeface="Lora" pitchFamily="34" charset="-122"/>
                <a:cs typeface="Lora" pitchFamily="34" charset="-120"/>
              </a:rPr>
              <a:t>Panel de Dialog</a:t>
            </a:r>
            <a:endParaRPr lang="en-US" sz="1600" dirty="0"/>
          </a:p>
        </p:txBody>
      </p:sp>
      <p:sp>
        <p:nvSpPr>
          <p:cNvPr id="7" name="Text 4"/>
          <p:cNvSpPr/>
          <p:nvPr/>
        </p:nvSpPr>
        <p:spPr>
          <a:xfrm>
            <a:off x="872607" y="3955256"/>
            <a:ext cx="3249432" cy="1116806"/>
          </a:xfrm>
          <a:prstGeom prst="rect">
            <a:avLst/>
          </a:prstGeom>
          <a:noFill/>
          <a:ln/>
        </p:spPr>
        <p:txBody>
          <a:bodyPr wrap="square" lIns="0" tIns="0" rIns="0" bIns="0" rtlCol="0" anchor="t">
            <a:normAutofit/>
          </a:bodyPr>
          <a:lstStyle/>
          <a:p>
            <a:pPr marL="0" indent="0" algn="l">
              <a:lnSpc>
                <a:spcPct val="133000"/>
              </a:lnSpc>
              <a:buNone/>
            </a:pPr>
            <a:r>
              <a:rPr lang="en-US" sz="1350" b="1" dirty="0">
                <a:solidFill>
                  <a:srgbClr val="D6E5EF"/>
                </a:solidFill>
                <a:latin typeface="Source Sans 3 Bold" pitchFamily="34" charset="0"/>
                <a:ea typeface="Source Sans 3 Bold" pitchFamily="34" charset="-122"/>
                <a:cs typeface="Source Sans 3 Bold" pitchFamily="34" charset="-120"/>
              </a:rPr>
              <a:t>60 minute</a:t>
            </a:r>
            <a:r>
              <a:rPr lang="en-US" sz="1350" dirty="0">
                <a:solidFill>
                  <a:srgbClr val="D6E5EF"/>
                </a:solidFill>
                <a:latin typeface="Source Sans 3" pitchFamily="34" charset="0"/>
                <a:ea typeface="Source Sans 3" pitchFamily="34" charset="-122"/>
                <a:cs typeface="Source Sans 3" pitchFamily="34" charset="-120"/>
              </a:rPr>
              <a:t> în zona de conferințe. Staff-ul proiectului, sportivi paralimpici și lideri comunitari discută despre sport ca terapie neuro-motorie și mentală.</a:t>
            </a:r>
            <a:endParaRPr lang="en-US" sz="1350" dirty="0"/>
          </a:p>
        </p:txBody>
      </p:sp>
      <p:pic>
        <p:nvPicPr>
          <p:cNvPr id="8" name="Image 1" descr="preencoded.png"/>
          <p:cNvPicPr>
            <a:picLocks noChangeAspect="1"/>
          </p:cNvPicPr>
          <p:nvPr/>
        </p:nvPicPr>
        <p:blipFill>
          <a:blip r:embed="rId4"/>
          <a:stretch>
            <a:fillRect/>
          </a:stretch>
        </p:blipFill>
        <p:spPr>
          <a:xfrm>
            <a:off x="4296560" y="2721273"/>
            <a:ext cx="3598475" cy="698103"/>
          </a:xfrm>
          <a:prstGeom prst="rect">
            <a:avLst/>
          </a:prstGeom>
        </p:spPr>
      </p:pic>
      <p:sp>
        <p:nvSpPr>
          <p:cNvPr id="9" name="Text 5"/>
          <p:cNvSpPr/>
          <p:nvPr/>
        </p:nvSpPr>
        <p:spPr>
          <a:xfrm>
            <a:off x="4471082" y="3593902"/>
            <a:ext cx="3249432" cy="256679"/>
          </a:xfrm>
          <a:prstGeom prst="rect">
            <a:avLst/>
          </a:prstGeom>
          <a:noFill/>
          <a:ln/>
        </p:spPr>
        <p:txBody>
          <a:bodyPr wrap="none" lIns="0" tIns="0" rIns="0" bIns="0" rtlCol="0" anchor="t"/>
          <a:lstStyle/>
          <a:p>
            <a:pPr marL="0" indent="0" algn="l">
              <a:lnSpc>
                <a:spcPct val="104000"/>
              </a:lnSpc>
              <a:buNone/>
            </a:pPr>
            <a:r>
              <a:rPr lang="en-US" sz="1600" dirty="0">
                <a:solidFill>
                  <a:srgbClr val="D6E5EF"/>
                </a:solidFill>
                <a:latin typeface="Lora" pitchFamily="34" charset="0"/>
                <a:ea typeface="Lora" pitchFamily="34" charset="-122"/>
                <a:cs typeface="Lora" pitchFamily="34" charset="-120"/>
              </a:rPr>
              <a:t>Atelier de Incluziune Inversă</a:t>
            </a:r>
            <a:endParaRPr lang="en-US" sz="1600" dirty="0"/>
          </a:p>
        </p:txBody>
      </p:sp>
      <p:sp>
        <p:nvSpPr>
          <p:cNvPr id="10" name="Text 6"/>
          <p:cNvSpPr/>
          <p:nvPr/>
        </p:nvSpPr>
        <p:spPr>
          <a:xfrm>
            <a:off x="4471082" y="3955256"/>
            <a:ext cx="3249432" cy="1116806"/>
          </a:xfrm>
          <a:prstGeom prst="rect">
            <a:avLst/>
          </a:prstGeom>
          <a:noFill/>
          <a:ln/>
        </p:spPr>
        <p:txBody>
          <a:bodyPr wrap="square" lIns="0" tIns="0" rIns="0" bIns="0" rtlCol="0" anchor="t">
            <a:normAutofit/>
          </a:bodyPr>
          <a:lstStyle/>
          <a:p>
            <a:pPr marL="0" indent="0" algn="l">
              <a:lnSpc>
                <a:spcPct val="133000"/>
              </a:lnSpc>
              <a:buNone/>
            </a:pPr>
            <a:r>
              <a:rPr lang="en-US" sz="1350" b="1" dirty="0">
                <a:solidFill>
                  <a:srgbClr val="D6E5EF"/>
                </a:solidFill>
                <a:latin typeface="Source Sans 3 Bold" pitchFamily="34" charset="0"/>
                <a:ea typeface="Source Sans 3 Bold" pitchFamily="34" charset="-122"/>
                <a:cs typeface="Source Sans 3 Bold" pitchFamily="34" charset="-120"/>
              </a:rPr>
              <a:t>60 minute</a:t>
            </a:r>
            <a:r>
              <a:rPr lang="en-US" sz="1350" dirty="0">
                <a:solidFill>
                  <a:srgbClr val="D6E5EF"/>
                </a:solidFill>
                <a:latin typeface="Source Sans 3" pitchFamily="34" charset="0"/>
                <a:ea typeface="Source Sans 3" pitchFamily="34" charset="-122"/>
                <a:cs typeface="Source Sans 3" pitchFamily="34" charset="-120"/>
              </a:rPr>
              <a:t> pe teren. Jucătorii valizi testează lovituri de golf din poziția șezând, folosind scaunele adaptive ale clubului — o experiență de empatie profundă.</a:t>
            </a:r>
            <a:endParaRPr lang="en-US" sz="1350" dirty="0"/>
          </a:p>
        </p:txBody>
      </p:sp>
      <p:pic>
        <p:nvPicPr>
          <p:cNvPr id="11" name="Image 2" descr="preencoded.png"/>
          <p:cNvPicPr>
            <a:picLocks noChangeAspect="1"/>
          </p:cNvPicPr>
          <p:nvPr/>
        </p:nvPicPr>
        <p:blipFill>
          <a:blip r:embed="rId5"/>
          <a:stretch>
            <a:fillRect/>
          </a:stretch>
        </p:blipFill>
        <p:spPr>
          <a:xfrm>
            <a:off x="7895035" y="2721273"/>
            <a:ext cx="3598475" cy="698103"/>
          </a:xfrm>
          <a:prstGeom prst="rect">
            <a:avLst/>
          </a:prstGeom>
        </p:spPr>
      </p:pic>
      <p:sp>
        <p:nvSpPr>
          <p:cNvPr id="12" name="Text 7"/>
          <p:cNvSpPr/>
          <p:nvPr/>
        </p:nvSpPr>
        <p:spPr>
          <a:xfrm>
            <a:off x="8069557" y="3593902"/>
            <a:ext cx="3249432" cy="256679"/>
          </a:xfrm>
          <a:prstGeom prst="rect">
            <a:avLst/>
          </a:prstGeom>
          <a:noFill/>
          <a:ln/>
        </p:spPr>
        <p:txBody>
          <a:bodyPr wrap="none" lIns="0" tIns="0" rIns="0" bIns="0" rtlCol="0" anchor="t"/>
          <a:lstStyle/>
          <a:p>
            <a:pPr marL="0" indent="0" algn="l">
              <a:lnSpc>
                <a:spcPct val="104000"/>
              </a:lnSpc>
              <a:buNone/>
            </a:pPr>
            <a:r>
              <a:rPr lang="en-US" sz="1600" dirty="0">
                <a:solidFill>
                  <a:srgbClr val="D6E5EF"/>
                </a:solidFill>
                <a:latin typeface="Lora" pitchFamily="34" charset="0"/>
                <a:ea typeface="Lora" pitchFamily="34" charset="-122"/>
                <a:cs typeface="Lora" pitchFamily="34" charset="-120"/>
              </a:rPr>
              <a:t>Lansarea Ghidului</a:t>
            </a:r>
            <a:endParaRPr lang="en-US" sz="1600" dirty="0"/>
          </a:p>
        </p:txBody>
      </p:sp>
      <p:sp>
        <p:nvSpPr>
          <p:cNvPr id="13" name="Text 8"/>
          <p:cNvSpPr/>
          <p:nvPr/>
        </p:nvSpPr>
        <p:spPr>
          <a:xfrm>
            <a:off x="8069557" y="3955256"/>
            <a:ext cx="3249432"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Prezentarea oficială a </a:t>
            </a:r>
            <a:r>
              <a:rPr lang="en-US" sz="1350" b="1" dirty="0">
                <a:solidFill>
                  <a:srgbClr val="D6E5EF"/>
                </a:solidFill>
                <a:latin typeface="Source Sans 3 Bold" pitchFamily="34" charset="0"/>
                <a:ea typeface="Source Sans 3 Bold" pitchFamily="34" charset="-122"/>
                <a:cs typeface="Source Sans 3 Bold" pitchFamily="34" charset="-120"/>
              </a:rPr>
              <a:t>Ghidului de Bune Practici</a:t>
            </a:r>
            <a:r>
              <a:rPr lang="en-US" sz="1350" dirty="0">
                <a:solidFill>
                  <a:srgbClr val="D6E5EF"/>
                </a:solidFill>
                <a:latin typeface="Source Sans 3" pitchFamily="34" charset="0"/>
                <a:ea typeface="Source Sans 3" pitchFamily="34" charset="-122"/>
                <a:cs typeface="Source Sans 3" pitchFamily="34" charset="-120"/>
              </a:rPr>
              <a:t> către reprezentanții altor cluburi și asociații din București și România.</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698086" y="1661220"/>
            <a:ext cx="2089098" cy="265113"/>
          </a:xfrm>
          <a:prstGeom prst="roundRect">
            <a:avLst>
              <a:gd name="adj" fmla="val 7901"/>
            </a:avLst>
          </a:prstGeom>
          <a:noFill/>
          <a:ln w="6350">
            <a:solidFill>
              <a:srgbClr val="F98AC7"/>
            </a:solidFill>
            <a:prstDash val="solid"/>
          </a:ln>
        </p:spPr>
      </p:sp>
      <p:sp>
        <p:nvSpPr>
          <p:cNvPr id="3" name="Text 1"/>
          <p:cNvSpPr/>
          <p:nvPr/>
        </p:nvSpPr>
        <p:spPr>
          <a:xfrm>
            <a:off x="802759" y="1713508"/>
            <a:ext cx="2489336" cy="160536"/>
          </a:xfrm>
          <a:prstGeom prst="rect">
            <a:avLst/>
          </a:prstGeom>
          <a:noFill/>
          <a:ln/>
        </p:spPr>
        <p:txBody>
          <a:bodyPr wrap="none" lIns="0" tIns="0" rIns="0" bIns="0" rtlCol="0" anchor="t"/>
          <a:lstStyle/>
          <a:p>
            <a:pPr marL="0" indent="0" algn="l">
              <a:lnSpc>
                <a:spcPct val="96000"/>
              </a:lnSpc>
              <a:buNone/>
            </a:pPr>
            <a:r>
              <a:rPr lang="en-US" sz="1050" dirty="0">
                <a:solidFill>
                  <a:srgbClr val="F98AC7"/>
                </a:solidFill>
                <a:latin typeface="Source Sans 3" pitchFamily="34" charset="0"/>
                <a:ea typeface="Source Sans 3" pitchFamily="34" charset="-122"/>
                <a:cs typeface="Source Sans 3" pitchFamily="34" charset="-120"/>
              </a:rPr>
              <a:t>FAIRWAY-UL EGALITĂȚII · IMPACT</a:t>
            </a:r>
            <a:endParaRPr lang="en-US" sz="1050" dirty="0"/>
          </a:p>
        </p:txBody>
      </p:sp>
      <p:sp>
        <p:nvSpPr>
          <p:cNvPr id="4" name="Text 2"/>
          <p:cNvSpPr/>
          <p:nvPr/>
        </p:nvSpPr>
        <p:spPr>
          <a:xfrm>
            <a:off x="698086" y="1996083"/>
            <a:ext cx="10795524" cy="513259"/>
          </a:xfrm>
          <a:prstGeom prst="rect">
            <a:avLst/>
          </a:prstGeom>
          <a:noFill/>
          <a:ln/>
        </p:spPr>
        <p:txBody>
          <a:bodyPr wrap="none" lIns="0" tIns="0" rIns="0" bIns="0" rtlCol="0" anchor="t"/>
          <a:lstStyle/>
          <a:p>
            <a:pPr marL="0" indent="0" algn="l">
              <a:lnSpc>
                <a:spcPct val="104000"/>
              </a:lnSpc>
              <a:buNone/>
            </a:pPr>
            <a:r>
              <a:rPr lang="en-US" sz="3200" dirty="0">
                <a:solidFill>
                  <a:srgbClr val="F98AC7"/>
                </a:solidFill>
                <a:latin typeface="Lora" pitchFamily="34" charset="0"/>
                <a:ea typeface="Lora" pitchFamily="34" charset="-122"/>
                <a:cs typeface="Lora" pitchFamily="34" charset="-120"/>
              </a:rPr>
              <a:t>Atelierul de Incluziune Inversă — de ce contează?</a:t>
            </a:r>
            <a:endParaRPr lang="en-US" sz="3200" dirty="0"/>
          </a:p>
        </p:txBody>
      </p:sp>
      <p:sp>
        <p:nvSpPr>
          <p:cNvPr id="5" name="Text 3"/>
          <p:cNvSpPr/>
          <p:nvPr/>
        </p:nvSpPr>
        <p:spPr>
          <a:xfrm>
            <a:off x="698086" y="2928144"/>
            <a:ext cx="5745912" cy="2111474"/>
          </a:xfrm>
          <a:prstGeom prst="rect">
            <a:avLst/>
          </a:prstGeom>
          <a:noFill/>
          <a:ln/>
        </p:spPr>
        <p:txBody>
          <a:bodyPr wrap="square" lIns="0" tIns="0" rIns="0" bIns="0" rtlCol="0" anchor="t">
            <a:normAutofit/>
          </a:bodyPr>
          <a:lstStyle/>
          <a:p>
            <a:pPr marL="0" indent="0" algn="l">
              <a:lnSpc>
                <a:spcPct val="133000"/>
              </a:lnSpc>
              <a:spcAft>
                <a:spcPts val="1200"/>
              </a:spcAft>
              <a:buNone/>
            </a:pPr>
            <a:r>
              <a:rPr lang="en-US" sz="1350" dirty="0">
                <a:solidFill>
                  <a:srgbClr val="D6E5EF"/>
                </a:solidFill>
                <a:latin typeface="Source Sans 3" pitchFamily="34" charset="0"/>
                <a:ea typeface="Source Sans 3" pitchFamily="34" charset="-122"/>
                <a:cs typeface="Source Sans 3" pitchFamily="34" charset="-120"/>
              </a:rPr>
              <a:t>Există o diferență fundamentală între a </a:t>
            </a:r>
            <a:r>
              <a:rPr lang="en-US" sz="1350" i="1" dirty="0">
                <a:solidFill>
                  <a:srgbClr val="D6E5EF"/>
                </a:solidFill>
                <a:latin typeface="Source Sans 3" pitchFamily="34" charset="0"/>
                <a:ea typeface="Source Sans 3" pitchFamily="34" charset="-122"/>
                <a:cs typeface="Source Sans 3" pitchFamily="34" charset="-120"/>
              </a:rPr>
              <a:t>înțelege</a:t>
            </a:r>
            <a:r>
              <a:rPr lang="en-US" sz="1350" dirty="0">
                <a:solidFill>
                  <a:srgbClr val="D6E5EF"/>
                </a:solidFill>
                <a:latin typeface="Source Sans 3" pitchFamily="34" charset="0"/>
                <a:ea typeface="Source Sans 3" pitchFamily="34" charset="-122"/>
                <a:cs typeface="Source Sans 3" pitchFamily="34" charset="-120"/>
              </a:rPr>
              <a:t> conceptul de accesibilitate și a-l </a:t>
            </a:r>
            <a:r>
              <a:rPr lang="en-US" sz="1350" i="1" dirty="0">
                <a:solidFill>
                  <a:srgbClr val="D6E5EF"/>
                </a:solidFill>
                <a:latin typeface="Source Sans 3" pitchFamily="34" charset="0"/>
                <a:ea typeface="Source Sans 3" pitchFamily="34" charset="-122"/>
                <a:cs typeface="Source Sans 3" pitchFamily="34" charset="-120"/>
              </a:rPr>
              <a:t>trăi</a:t>
            </a:r>
            <a:r>
              <a:rPr lang="en-US" sz="1350" dirty="0">
                <a:solidFill>
                  <a:srgbClr val="D6E5EF"/>
                </a:solidFill>
                <a:latin typeface="Source Sans 3" pitchFamily="34" charset="0"/>
                <a:ea typeface="Source Sans 3" pitchFamily="34" charset="-122"/>
                <a:cs typeface="Source Sans 3" pitchFamily="34" charset="-120"/>
              </a:rPr>
              <a:t>. Prin invitarea jucătorilor valizi — membri ai clubului sau autorități locale — să execute lovituri de golf din poziția șezând, în scaunele adaptive ale clubului, creăm un moment de revelație autentică.</a:t>
            </a:r>
            <a:endParaRPr lang="en-US" sz="1350" dirty="0"/>
          </a:p>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Această experiență unică demonstrează complexitatea reală a golfului adaptat și construiește o empatie durabilă, care depășește cu mult simpla conștientizare teoretică.</a:t>
            </a:r>
            <a:endParaRPr lang="en-US" sz="1350" dirty="0"/>
          </a:p>
        </p:txBody>
      </p:sp>
      <p:sp>
        <p:nvSpPr>
          <p:cNvPr id="6" name="Shape 4"/>
          <p:cNvSpPr/>
          <p:nvPr/>
        </p:nvSpPr>
        <p:spPr>
          <a:xfrm>
            <a:off x="6750476" y="2771080"/>
            <a:ext cx="4875190" cy="2425601"/>
          </a:xfrm>
          <a:prstGeom prst="roundRect">
            <a:avLst>
              <a:gd name="adj" fmla="val 1079"/>
            </a:avLst>
          </a:prstGeom>
          <a:solidFill>
            <a:srgbClr val="F98AC7"/>
          </a:solidFill>
          <a:ln/>
        </p:spPr>
      </p:sp>
      <p:sp>
        <p:nvSpPr>
          <p:cNvPr id="7" name="Text 5"/>
          <p:cNvSpPr/>
          <p:nvPr/>
        </p:nvSpPr>
        <p:spPr>
          <a:xfrm>
            <a:off x="6924998" y="2945606"/>
            <a:ext cx="4526147" cy="263029"/>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r>
              <a:rPr lang="en-US" sz="1600" dirty="0">
                <a:solidFill>
                  <a:srgbClr val="000000"/>
                </a:solidFill>
                <a:latin typeface="Lora" pitchFamily="34" charset="0"/>
                <a:ea typeface="Lora" pitchFamily="34" charset="-122"/>
                <a:cs typeface="Lora" pitchFamily="34" charset="-120"/>
              </a:rPr>
              <a:t> Efectul scontat</a:t>
            </a:r>
            <a:endParaRPr lang="en-US" sz="1600" dirty="0"/>
          </a:p>
        </p:txBody>
      </p:sp>
      <p:sp>
        <p:nvSpPr>
          <p:cNvPr id="8" name="Text 6"/>
          <p:cNvSpPr/>
          <p:nvPr/>
        </p:nvSpPr>
        <p:spPr>
          <a:xfrm>
            <a:off x="6924998" y="3383161"/>
            <a:ext cx="4526147"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000000"/>
                </a:solidFill>
                <a:latin typeface="Source Sans 3" pitchFamily="34" charset="0"/>
                <a:ea typeface="Source Sans 3" pitchFamily="34" charset="-122"/>
                <a:cs typeface="Source Sans 3" pitchFamily="34" charset="-120"/>
              </a:rPr>
              <a:t>Participanții nu mai privesc golful adaptat ca pe o activitate „simplificată" — îl recunosc ca pe o performanță atletică remarcabilă ce merită respect și susținere.</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698086" y="1596132"/>
            <a:ext cx="1922910" cy="265113"/>
          </a:xfrm>
          <a:prstGeom prst="roundRect">
            <a:avLst>
              <a:gd name="adj" fmla="val 7901"/>
            </a:avLst>
          </a:prstGeom>
          <a:noFill/>
          <a:ln w="6350">
            <a:solidFill>
              <a:srgbClr val="F98AC7"/>
            </a:solidFill>
            <a:prstDash val="solid"/>
          </a:ln>
        </p:spPr>
      </p:sp>
      <p:sp>
        <p:nvSpPr>
          <p:cNvPr id="3" name="Text 1"/>
          <p:cNvSpPr/>
          <p:nvPr/>
        </p:nvSpPr>
        <p:spPr>
          <a:xfrm>
            <a:off x="802759" y="1648420"/>
            <a:ext cx="2323149" cy="160536"/>
          </a:xfrm>
          <a:prstGeom prst="rect">
            <a:avLst/>
          </a:prstGeom>
          <a:noFill/>
          <a:ln/>
        </p:spPr>
        <p:txBody>
          <a:bodyPr wrap="none" lIns="0" tIns="0" rIns="0" bIns="0" rtlCol="0" anchor="t"/>
          <a:lstStyle/>
          <a:p>
            <a:pPr marL="0" indent="0" algn="l">
              <a:lnSpc>
                <a:spcPct val="96000"/>
              </a:lnSpc>
              <a:buNone/>
            </a:pPr>
            <a:r>
              <a:rPr lang="en-US" sz="1050" dirty="0">
                <a:solidFill>
                  <a:srgbClr val="F98AC7"/>
                </a:solidFill>
                <a:latin typeface="Source Sans 3" pitchFamily="34" charset="0"/>
                <a:ea typeface="Source Sans 3" pitchFamily="34" charset="-122"/>
                <a:cs typeface="Source Sans 3" pitchFamily="34" charset="-120"/>
              </a:rPr>
              <a:t>FAIRWAY-UL EGALITĂȚII · KPIS</a:t>
            </a:r>
            <a:endParaRPr lang="en-US" sz="1050" dirty="0"/>
          </a:p>
        </p:txBody>
      </p:sp>
      <p:sp>
        <p:nvSpPr>
          <p:cNvPr id="4" name="Text 2"/>
          <p:cNvSpPr/>
          <p:nvPr/>
        </p:nvSpPr>
        <p:spPr>
          <a:xfrm>
            <a:off x="698086" y="1930995"/>
            <a:ext cx="10795524" cy="513259"/>
          </a:xfrm>
          <a:prstGeom prst="rect">
            <a:avLst/>
          </a:prstGeom>
          <a:noFill/>
          <a:ln/>
        </p:spPr>
        <p:txBody>
          <a:bodyPr wrap="none" lIns="0" tIns="0" rIns="0" bIns="0" rtlCol="0" anchor="t"/>
          <a:lstStyle/>
          <a:p>
            <a:pPr marL="0" indent="0" algn="l">
              <a:lnSpc>
                <a:spcPct val="104000"/>
              </a:lnSpc>
              <a:buNone/>
            </a:pPr>
            <a:r>
              <a:rPr lang="en-US" sz="3200" dirty="0">
                <a:solidFill>
                  <a:srgbClr val="F98AC7"/>
                </a:solidFill>
                <a:latin typeface="Lora" pitchFamily="34" charset="0"/>
                <a:ea typeface="Lora" pitchFamily="34" charset="-122"/>
                <a:cs typeface="Lora" pitchFamily="34" charset="-120"/>
              </a:rPr>
              <a:t>Indicatori de succes și impact civic</a:t>
            </a:r>
            <a:endParaRPr lang="en-US" sz="3200" dirty="0"/>
          </a:p>
        </p:txBody>
      </p:sp>
      <p:sp>
        <p:nvSpPr>
          <p:cNvPr id="5" name="Text 3"/>
          <p:cNvSpPr/>
          <p:nvPr/>
        </p:nvSpPr>
        <p:spPr>
          <a:xfrm>
            <a:off x="698086" y="2793206"/>
            <a:ext cx="3453024" cy="575965"/>
          </a:xfrm>
          <a:prstGeom prst="rect">
            <a:avLst/>
          </a:prstGeom>
          <a:noFill/>
          <a:ln/>
        </p:spPr>
        <p:txBody>
          <a:bodyPr wrap="none" lIns="0" tIns="0" rIns="0" bIns="0" rtlCol="0" anchor="t"/>
          <a:lstStyle/>
          <a:p>
            <a:pPr marL="0" indent="0" algn="ctr">
              <a:lnSpc>
                <a:spcPct val="83000"/>
              </a:lnSpc>
              <a:buNone/>
            </a:pPr>
            <a:r>
              <a:rPr lang="en-US" sz="4500" dirty="0">
                <a:solidFill>
                  <a:srgbClr val="D6E5EF"/>
                </a:solidFill>
                <a:latin typeface="Lora" pitchFamily="34" charset="0"/>
                <a:ea typeface="Lora" pitchFamily="34" charset="-122"/>
                <a:cs typeface="Lora" pitchFamily="34" charset="-120"/>
              </a:rPr>
              <a:t>3+</a:t>
            </a:r>
            <a:endParaRPr lang="en-US" sz="4500" dirty="0"/>
          </a:p>
        </p:txBody>
      </p:sp>
      <p:sp>
        <p:nvSpPr>
          <p:cNvPr id="6" name="Text 4"/>
          <p:cNvSpPr/>
          <p:nvPr/>
        </p:nvSpPr>
        <p:spPr>
          <a:xfrm>
            <a:off x="698086" y="3587254"/>
            <a:ext cx="3453024" cy="256679"/>
          </a:xfrm>
          <a:prstGeom prst="rect">
            <a:avLst/>
          </a:prstGeom>
          <a:noFill/>
          <a:ln/>
        </p:spPr>
        <p:txBody>
          <a:bodyPr wrap="none" lIns="0" tIns="0" rIns="0" bIns="0" rtlCol="0" anchor="t"/>
          <a:lstStyle/>
          <a:p>
            <a:pPr marL="0" indent="0" algn="ctr">
              <a:lnSpc>
                <a:spcPct val="104000"/>
              </a:lnSpc>
              <a:buNone/>
            </a:pPr>
            <a:r>
              <a:rPr lang="en-US" sz="1600" dirty="0">
                <a:solidFill>
                  <a:srgbClr val="D6E5EF"/>
                </a:solidFill>
                <a:latin typeface="Lora" pitchFamily="34" charset="0"/>
                <a:ea typeface="Lora" pitchFamily="34" charset="-122"/>
                <a:cs typeface="Lora" pitchFamily="34" charset="-120"/>
              </a:rPr>
              <a:t>ONG-uri &amp; Asociații</a:t>
            </a:r>
            <a:endParaRPr lang="en-US" sz="1600" dirty="0"/>
          </a:p>
        </p:txBody>
      </p:sp>
      <p:sp>
        <p:nvSpPr>
          <p:cNvPr id="7" name="Text 5"/>
          <p:cNvSpPr/>
          <p:nvPr/>
        </p:nvSpPr>
        <p:spPr>
          <a:xfrm>
            <a:off x="698086" y="3948609"/>
            <a:ext cx="3453024" cy="558403"/>
          </a:xfrm>
          <a:prstGeom prst="rect">
            <a:avLst/>
          </a:prstGeom>
          <a:noFill/>
          <a:ln/>
        </p:spPr>
        <p:txBody>
          <a:bodyPr wrap="square" lIns="0" tIns="0" rIns="0" bIns="0" rtlCol="0" anchor="t">
            <a:normAutofit/>
          </a:bodyPr>
          <a:lstStyle/>
          <a:p>
            <a:pPr marL="0" indent="0" algn="ctr">
              <a:lnSpc>
                <a:spcPct val="133000"/>
              </a:lnSpc>
              <a:buNone/>
            </a:pPr>
            <a:r>
              <a:rPr lang="en-US" sz="1350" dirty="0">
                <a:solidFill>
                  <a:srgbClr val="D6E5EF"/>
                </a:solidFill>
                <a:latin typeface="Source Sans 3" pitchFamily="34" charset="0"/>
                <a:ea typeface="Source Sans 3" pitchFamily="34" charset="-122"/>
                <a:cs typeface="Source Sans 3" pitchFamily="34" charset="-120"/>
              </a:rPr>
              <a:t>Minimum 3 organizații partenere prezente și implicate activ în ziua evenimentului.</a:t>
            </a:r>
            <a:endParaRPr lang="en-US" sz="1350" dirty="0"/>
          </a:p>
        </p:txBody>
      </p:sp>
      <p:sp>
        <p:nvSpPr>
          <p:cNvPr id="8" name="Text 6"/>
          <p:cNvSpPr/>
          <p:nvPr/>
        </p:nvSpPr>
        <p:spPr>
          <a:xfrm>
            <a:off x="4369286" y="2793206"/>
            <a:ext cx="3453024" cy="575965"/>
          </a:xfrm>
          <a:prstGeom prst="rect">
            <a:avLst/>
          </a:prstGeom>
          <a:noFill/>
          <a:ln/>
        </p:spPr>
        <p:txBody>
          <a:bodyPr wrap="none" lIns="0" tIns="0" rIns="0" bIns="0" rtlCol="0" anchor="t"/>
          <a:lstStyle/>
          <a:p>
            <a:pPr marL="0" indent="0" algn="ctr">
              <a:lnSpc>
                <a:spcPct val="83000"/>
              </a:lnSpc>
              <a:buNone/>
            </a:pPr>
            <a:r>
              <a:rPr lang="en-US" sz="4500" dirty="0">
                <a:solidFill>
                  <a:srgbClr val="D6E5EF"/>
                </a:solidFill>
                <a:latin typeface="Lora" pitchFamily="34" charset="0"/>
                <a:ea typeface="Lora" pitchFamily="34" charset="-122"/>
                <a:cs typeface="Lora" pitchFamily="34" charset="-120"/>
              </a:rPr>
              <a:t>15</a:t>
            </a:r>
            <a:endParaRPr lang="en-US" sz="4500" dirty="0"/>
          </a:p>
        </p:txBody>
      </p:sp>
      <p:sp>
        <p:nvSpPr>
          <p:cNvPr id="9" name="Text 7"/>
          <p:cNvSpPr/>
          <p:nvPr/>
        </p:nvSpPr>
        <p:spPr>
          <a:xfrm>
            <a:off x="4369286" y="3587254"/>
            <a:ext cx="3453024" cy="256679"/>
          </a:xfrm>
          <a:prstGeom prst="rect">
            <a:avLst/>
          </a:prstGeom>
          <a:noFill/>
          <a:ln/>
        </p:spPr>
        <p:txBody>
          <a:bodyPr wrap="none" lIns="0" tIns="0" rIns="0" bIns="0" rtlCol="0" anchor="t"/>
          <a:lstStyle/>
          <a:p>
            <a:pPr marL="0" indent="0" algn="ctr">
              <a:lnSpc>
                <a:spcPct val="104000"/>
              </a:lnSpc>
              <a:buNone/>
            </a:pPr>
            <a:r>
              <a:rPr lang="en-US" sz="1600" dirty="0">
                <a:solidFill>
                  <a:srgbClr val="D6E5EF"/>
                </a:solidFill>
                <a:latin typeface="Lora" pitchFamily="34" charset="0"/>
                <a:ea typeface="Lora" pitchFamily="34" charset="-122"/>
                <a:cs typeface="Lora" pitchFamily="34" charset="-120"/>
              </a:rPr>
              <a:t>Persoane cu dizabilități</a:t>
            </a:r>
            <a:endParaRPr lang="en-US" sz="1600" dirty="0"/>
          </a:p>
        </p:txBody>
      </p:sp>
      <p:sp>
        <p:nvSpPr>
          <p:cNvPr id="10" name="Text 8"/>
          <p:cNvSpPr/>
          <p:nvPr/>
        </p:nvSpPr>
        <p:spPr>
          <a:xfrm>
            <a:off x="4369286" y="3948609"/>
            <a:ext cx="3453024" cy="558403"/>
          </a:xfrm>
          <a:prstGeom prst="rect">
            <a:avLst/>
          </a:prstGeom>
          <a:noFill/>
          <a:ln/>
        </p:spPr>
        <p:txBody>
          <a:bodyPr wrap="square" lIns="0" tIns="0" rIns="0" bIns="0" rtlCol="0" anchor="t">
            <a:normAutofit/>
          </a:bodyPr>
          <a:lstStyle/>
          <a:p>
            <a:pPr marL="0" indent="0" algn="ctr">
              <a:lnSpc>
                <a:spcPct val="133000"/>
              </a:lnSpc>
              <a:buNone/>
            </a:pPr>
            <a:r>
              <a:rPr lang="en-US" sz="1350" dirty="0">
                <a:solidFill>
                  <a:srgbClr val="D6E5EF"/>
                </a:solidFill>
                <a:latin typeface="Source Sans 3" pitchFamily="34" charset="0"/>
                <a:ea typeface="Source Sans 3" pitchFamily="34" charset="-122"/>
                <a:cs typeface="Source Sans 3" pitchFamily="34" charset="-120"/>
              </a:rPr>
              <a:t>Implicare directă, activă și vizibilă în cadrul demonstrațiilor și dialogului comunitar.</a:t>
            </a:r>
            <a:endParaRPr lang="en-US" sz="1350" dirty="0"/>
          </a:p>
        </p:txBody>
      </p:sp>
      <p:sp>
        <p:nvSpPr>
          <p:cNvPr id="11" name="Text 9"/>
          <p:cNvSpPr/>
          <p:nvPr/>
        </p:nvSpPr>
        <p:spPr>
          <a:xfrm>
            <a:off x="8040486" y="2793206"/>
            <a:ext cx="3453123" cy="575965"/>
          </a:xfrm>
          <a:prstGeom prst="rect">
            <a:avLst/>
          </a:prstGeom>
          <a:noFill/>
          <a:ln/>
        </p:spPr>
        <p:txBody>
          <a:bodyPr wrap="none" lIns="0" tIns="0" rIns="0" bIns="0" rtlCol="0" anchor="t"/>
          <a:lstStyle/>
          <a:p>
            <a:pPr marL="0" indent="0" algn="ctr">
              <a:lnSpc>
                <a:spcPct val="83000"/>
              </a:lnSpc>
              <a:buNone/>
            </a:pPr>
            <a:r>
              <a:rPr lang="en-US" sz="4500" dirty="0">
                <a:solidFill>
                  <a:srgbClr val="D6E5EF"/>
                </a:solidFill>
                <a:latin typeface="Lora" pitchFamily="34" charset="0"/>
                <a:ea typeface="Lora" pitchFamily="34" charset="-122"/>
                <a:cs typeface="Lora" pitchFamily="34" charset="-120"/>
              </a:rPr>
              <a:t>85%</a:t>
            </a:r>
            <a:endParaRPr lang="en-US" sz="4500" dirty="0"/>
          </a:p>
        </p:txBody>
      </p:sp>
      <p:sp>
        <p:nvSpPr>
          <p:cNvPr id="12" name="Text 10"/>
          <p:cNvSpPr/>
          <p:nvPr/>
        </p:nvSpPr>
        <p:spPr>
          <a:xfrm>
            <a:off x="8040486" y="3587254"/>
            <a:ext cx="3453123" cy="256679"/>
          </a:xfrm>
          <a:prstGeom prst="rect">
            <a:avLst/>
          </a:prstGeom>
          <a:noFill/>
          <a:ln/>
        </p:spPr>
        <p:txBody>
          <a:bodyPr wrap="none" lIns="0" tIns="0" rIns="0" bIns="0" rtlCol="0" anchor="t"/>
          <a:lstStyle/>
          <a:p>
            <a:pPr marL="0" indent="0" algn="ctr">
              <a:lnSpc>
                <a:spcPct val="104000"/>
              </a:lnSpc>
              <a:buNone/>
            </a:pPr>
            <a:r>
              <a:rPr lang="en-US" sz="1600" dirty="0">
                <a:solidFill>
                  <a:srgbClr val="D6E5EF"/>
                </a:solidFill>
                <a:latin typeface="Lora" pitchFamily="34" charset="0"/>
                <a:ea typeface="Lora" pitchFamily="34" charset="-122"/>
                <a:cs typeface="Lora" pitchFamily="34" charset="-120"/>
              </a:rPr>
              <a:t>Indicele de Conștientizare</a:t>
            </a:r>
            <a:endParaRPr lang="en-US" sz="1600" dirty="0"/>
          </a:p>
        </p:txBody>
      </p:sp>
      <p:sp>
        <p:nvSpPr>
          <p:cNvPr id="13" name="Text 11"/>
          <p:cNvSpPr/>
          <p:nvPr/>
        </p:nvSpPr>
        <p:spPr>
          <a:xfrm>
            <a:off x="8040486" y="3948609"/>
            <a:ext cx="3453123" cy="558403"/>
          </a:xfrm>
          <a:prstGeom prst="rect">
            <a:avLst/>
          </a:prstGeom>
          <a:noFill/>
          <a:ln/>
        </p:spPr>
        <p:txBody>
          <a:bodyPr wrap="square" lIns="0" tIns="0" rIns="0" bIns="0" rtlCol="0" anchor="t">
            <a:normAutofit/>
          </a:bodyPr>
          <a:lstStyle/>
          <a:p>
            <a:pPr marL="0" indent="0" algn="ctr">
              <a:lnSpc>
                <a:spcPct val="133000"/>
              </a:lnSpc>
              <a:buNone/>
            </a:pPr>
            <a:r>
              <a:rPr lang="en-US" sz="1350" dirty="0">
                <a:solidFill>
                  <a:srgbClr val="D6E5EF"/>
                </a:solidFill>
                <a:latin typeface="Source Sans 3" pitchFamily="34" charset="0"/>
                <a:ea typeface="Source Sans 3" pitchFamily="34" charset="-122"/>
                <a:cs typeface="Source Sans 3" pitchFamily="34" charset="-120"/>
              </a:rPr>
              <a:t>Proporția participanților valizi care declară că activitatea le-a schimbat complet perspectiva.</a:t>
            </a:r>
            <a:endParaRPr lang="en-US" sz="1350" dirty="0"/>
          </a:p>
        </p:txBody>
      </p:sp>
      <p:sp>
        <p:nvSpPr>
          <p:cNvPr id="14" name="Text 12"/>
          <p:cNvSpPr/>
          <p:nvPr/>
        </p:nvSpPr>
        <p:spPr>
          <a:xfrm>
            <a:off x="698086" y="4703366"/>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Indicele de Conștientizare Publică este măsurat printr-un </a:t>
            </a:r>
            <a:r>
              <a:rPr lang="en-US" sz="1350" b="1" dirty="0">
                <a:solidFill>
                  <a:srgbClr val="D6E5EF"/>
                </a:solidFill>
                <a:latin typeface="Source Sans 3 Bold" pitchFamily="34" charset="0"/>
                <a:ea typeface="Source Sans 3 Bold" pitchFamily="34" charset="-122"/>
                <a:cs typeface="Source Sans 3 Bold" pitchFamily="34" charset="-120"/>
              </a:rPr>
              <a:t>chestionar fulger de 3 întrebări</a:t>
            </a:r>
            <a:r>
              <a:rPr lang="en-US" sz="1350" dirty="0">
                <a:solidFill>
                  <a:srgbClr val="D6E5EF"/>
                </a:solidFill>
                <a:latin typeface="Source Sans 3" pitchFamily="34" charset="0"/>
                <a:ea typeface="Source Sans 3" pitchFamily="34" charset="-122"/>
                <a:cs typeface="Source Sans 3" pitchFamily="34" charset="-120"/>
              </a:rPr>
              <a:t> aplicat participanților valizi imediat după atelier — un instrument simplu, rapid și extrem de relevant pentru a cuantifica impactul emoțional și cognitiv al zilei.</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98086" y="603548"/>
            <a:ext cx="6223638" cy="465138"/>
          </a:xfrm>
          <a:prstGeom prst="rect">
            <a:avLst/>
          </a:prstGeom>
          <a:noFill/>
          <a:ln/>
        </p:spPr>
        <p:txBody>
          <a:bodyPr wrap="none" lIns="0" tIns="0" rIns="0" bIns="0" rtlCol="0" anchor="t"/>
          <a:lstStyle/>
          <a:p>
            <a:pPr marL="0" indent="0" algn="l">
              <a:lnSpc>
                <a:spcPct val="104000"/>
              </a:lnSpc>
              <a:buNone/>
            </a:pPr>
            <a:r>
              <a:rPr lang="en-US" sz="2900" dirty="0">
                <a:solidFill>
                  <a:srgbClr val="F98AC7"/>
                </a:solidFill>
                <a:latin typeface="Lora" pitchFamily="34" charset="0"/>
                <a:ea typeface="Lora" pitchFamily="34" charset="-122"/>
                <a:cs typeface="Lora" pitchFamily="34" charset="-120"/>
              </a:rPr>
              <a:t>Împreună, redesenăm comunitatea</a:t>
            </a:r>
            <a:endParaRPr lang="en-US" sz="2900" dirty="0"/>
          </a:p>
        </p:txBody>
      </p:sp>
      <p:sp>
        <p:nvSpPr>
          <p:cNvPr id="4" name="Text 1"/>
          <p:cNvSpPr/>
          <p:nvPr/>
        </p:nvSpPr>
        <p:spPr>
          <a:xfrm>
            <a:off x="698086" y="1283692"/>
            <a:ext cx="6223638" cy="723305"/>
          </a:xfrm>
          <a:prstGeom prst="rect">
            <a:avLst/>
          </a:prstGeom>
          <a:noFill/>
          <a:ln/>
        </p:spPr>
        <p:txBody>
          <a:bodyPr wrap="square" lIns="0" tIns="0" rIns="0" bIns="0" rtlCol="0" anchor="t">
            <a:normAutofit/>
          </a:bodyPr>
          <a:lstStyle/>
          <a:p>
            <a:pPr marL="0" indent="0" algn="l">
              <a:lnSpc>
                <a:spcPct val="127000"/>
              </a:lnSpc>
              <a:buNone/>
            </a:pPr>
            <a:r>
              <a:rPr lang="en-US" sz="1200" dirty="0">
                <a:solidFill>
                  <a:srgbClr val="D6E5EF"/>
                </a:solidFill>
                <a:latin typeface="Source Sans 3" pitchFamily="34" charset="0"/>
                <a:ea typeface="Source Sans 3" pitchFamily="34" charset="-122"/>
                <a:cs typeface="Source Sans 3" pitchFamily="34" charset="-120"/>
              </a:rPr>
              <a:t>Cele două activități nu sunt simple evenimente punctuale — ele sunt primii pași ai unei transformări de durată. </a:t>
            </a:r>
            <a:r>
              <a:rPr lang="en-US" sz="1200" b="1" dirty="0">
                <a:solidFill>
                  <a:srgbClr val="F98AC7"/>
                </a:solidFill>
                <a:latin typeface="Source Sans 3 Bold" pitchFamily="34" charset="0"/>
                <a:ea typeface="Source Sans 3 Bold" pitchFamily="34" charset="-122"/>
                <a:cs typeface="Source Sans 3 Bold" pitchFamily="34" charset="-120"/>
              </a:rPr>
              <a:t>Trofeul Generațiilor</a:t>
            </a:r>
            <a:r>
              <a:rPr lang="en-US" sz="1200" dirty="0">
                <a:solidFill>
                  <a:srgbClr val="D6E5EF"/>
                </a:solidFill>
                <a:latin typeface="Source Sans 3" pitchFamily="34" charset="0"/>
                <a:ea typeface="Source Sans 3" pitchFamily="34" charset="-122"/>
                <a:cs typeface="Source Sans 3" pitchFamily="34" charset="-120"/>
              </a:rPr>
              <a:t> și </a:t>
            </a:r>
            <a:r>
              <a:rPr lang="en-US" sz="1200" b="1" dirty="0">
                <a:solidFill>
                  <a:srgbClr val="F98AC7"/>
                </a:solidFill>
                <a:latin typeface="Source Sans 3 Bold" pitchFamily="34" charset="0"/>
                <a:ea typeface="Source Sans 3 Bold" pitchFamily="34" charset="-122"/>
                <a:cs typeface="Source Sans 3 Bold" pitchFamily="34" charset="-120"/>
              </a:rPr>
              <a:t>Fairway-ul Egalității</a:t>
            </a:r>
            <a:r>
              <a:rPr lang="en-US" sz="1200" dirty="0">
                <a:solidFill>
                  <a:srgbClr val="D6E5EF"/>
                </a:solidFill>
                <a:latin typeface="Source Sans 3" pitchFamily="34" charset="0"/>
                <a:ea typeface="Source Sans 3" pitchFamily="34" charset="-122"/>
                <a:cs typeface="Source Sans 3" pitchFamily="34" charset="-120"/>
              </a:rPr>
              <a:t> demonstrează că un club de golf poate fi inima unei comunități: un loc al întâlnirii, al dialogului și al schimbării reale.</a:t>
            </a:r>
            <a:endParaRPr lang="en-US" sz="1200" dirty="0"/>
          </a:p>
        </p:txBody>
      </p:sp>
      <p:sp>
        <p:nvSpPr>
          <p:cNvPr id="5" name="Shape 2"/>
          <p:cNvSpPr/>
          <p:nvPr/>
        </p:nvSpPr>
        <p:spPr>
          <a:xfrm>
            <a:off x="698086" y="2168227"/>
            <a:ext cx="6223638" cy="914102"/>
          </a:xfrm>
          <a:prstGeom prst="roundRect">
            <a:avLst>
              <a:gd name="adj" fmla="val 2596"/>
            </a:avLst>
          </a:prstGeom>
          <a:solidFill>
            <a:srgbClr val="252833"/>
          </a:solidFill>
          <a:ln w="19050">
            <a:solidFill>
              <a:srgbClr val="5D606B"/>
            </a:solidFill>
            <a:prstDash val="solid"/>
          </a:ln>
        </p:spPr>
      </p:sp>
      <p:sp>
        <p:nvSpPr>
          <p:cNvPr id="6" name="Text 3"/>
          <p:cNvSpPr/>
          <p:nvPr/>
        </p:nvSpPr>
        <p:spPr>
          <a:xfrm>
            <a:off x="875286" y="2345432"/>
            <a:ext cx="5869238" cy="232668"/>
          </a:xfrm>
          <a:prstGeom prst="rect">
            <a:avLst/>
          </a:prstGeom>
          <a:noFill/>
          <a:ln/>
        </p:spPr>
        <p:txBody>
          <a:bodyPr wrap="none" lIns="0" tIns="0" rIns="0" bIns="0" rtlCol="0" anchor="t"/>
          <a:lstStyle/>
          <a:p>
            <a:pPr marL="0" indent="0" algn="l">
              <a:lnSpc>
                <a:spcPct val="104000"/>
              </a:lnSpc>
              <a:buNone/>
            </a:pPr>
            <a:r>
              <a:rPr lang="en-US" sz="1450" dirty="0">
                <a:solidFill>
                  <a:srgbClr val="000000"/>
                </a:solidFill>
                <a:latin typeface="Noto Color Emoji" pitchFamily="34" charset="0"/>
                <a:ea typeface="Noto Color Emoji" pitchFamily="34" charset="-122"/>
                <a:cs typeface="Noto Color Emoji" pitchFamily="34" charset="-120"/>
              </a:rPr>
              <a:t>🏆</a:t>
            </a:r>
            <a:r>
              <a:rPr lang="en-US" sz="1450" dirty="0">
                <a:solidFill>
                  <a:srgbClr val="D6E5EF"/>
                </a:solidFill>
                <a:latin typeface="Lora" pitchFamily="34" charset="0"/>
                <a:ea typeface="Lora" pitchFamily="34" charset="-122"/>
                <a:cs typeface="Lora" pitchFamily="34" charset="-120"/>
              </a:rPr>
              <a:t> Familii unite</a:t>
            </a:r>
            <a:endParaRPr lang="en-US" sz="1450" dirty="0"/>
          </a:p>
        </p:txBody>
      </p:sp>
      <p:sp>
        <p:nvSpPr>
          <p:cNvPr id="7" name="Text 4"/>
          <p:cNvSpPr/>
          <p:nvPr/>
        </p:nvSpPr>
        <p:spPr>
          <a:xfrm>
            <a:off x="875286" y="2664023"/>
            <a:ext cx="5869238" cy="241102"/>
          </a:xfrm>
          <a:prstGeom prst="rect">
            <a:avLst/>
          </a:prstGeom>
          <a:noFill/>
          <a:ln/>
        </p:spPr>
        <p:txBody>
          <a:bodyPr wrap="none" lIns="0" tIns="0" rIns="0" bIns="0" rtlCol="0" anchor="t"/>
          <a:lstStyle/>
          <a:p>
            <a:pPr marL="0" indent="0" algn="l">
              <a:lnSpc>
                <a:spcPct val="127000"/>
              </a:lnSpc>
              <a:buNone/>
            </a:pPr>
            <a:r>
              <a:rPr lang="en-US" sz="1200" dirty="0">
                <a:solidFill>
                  <a:srgbClr val="D6E5EF"/>
                </a:solidFill>
                <a:latin typeface="Source Sans 3" pitchFamily="34" charset="0"/>
                <a:ea typeface="Source Sans 3" pitchFamily="34" charset="-122"/>
                <a:cs typeface="Source Sans 3" pitchFamily="34" charset="-120"/>
              </a:rPr>
              <a:t>Golf ca experiență intergenerațională de neuitat.</a:t>
            </a:r>
            <a:endParaRPr lang="en-US" sz="1200" dirty="0"/>
          </a:p>
        </p:txBody>
      </p:sp>
      <p:sp>
        <p:nvSpPr>
          <p:cNvPr id="8" name="Shape 5"/>
          <p:cNvSpPr/>
          <p:nvPr/>
        </p:nvSpPr>
        <p:spPr>
          <a:xfrm>
            <a:off x="698086" y="3225602"/>
            <a:ext cx="6223638" cy="914102"/>
          </a:xfrm>
          <a:prstGeom prst="roundRect">
            <a:avLst>
              <a:gd name="adj" fmla="val 2596"/>
            </a:avLst>
          </a:prstGeom>
          <a:solidFill>
            <a:srgbClr val="252833"/>
          </a:solidFill>
          <a:ln w="19050">
            <a:solidFill>
              <a:srgbClr val="5D606B"/>
            </a:solidFill>
            <a:prstDash val="solid"/>
          </a:ln>
        </p:spPr>
      </p:sp>
      <p:sp>
        <p:nvSpPr>
          <p:cNvPr id="9" name="Text 6"/>
          <p:cNvSpPr/>
          <p:nvPr/>
        </p:nvSpPr>
        <p:spPr>
          <a:xfrm>
            <a:off x="875286" y="3402806"/>
            <a:ext cx="5869238" cy="232668"/>
          </a:xfrm>
          <a:prstGeom prst="rect">
            <a:avLst/>
          </a:prstGeom>
          <a:noFill/>
          <a:ln/>
        </p:spPr>
        <p:txBody>
          <a:bodyPr wrap="none" lIns="0" tIns="0" rIns="0" bIns="0" rtlCol="0" anchor="t"/>
          <a:lstStyle/>
          <a:p>
            <a:pPr marL="0" indent="0" algn="l">
              <a:lnSpc>
                <a:spcPct val="104000"/>
              </a:lnSpc>
              <a:buNone/>
            </a:pPr>
            <a:r>
              <a:rPr lang="en-US" sz="1450" dirty="0">
                <a:solidFill>
                  <a:srgbClr val="000000"/>
                </a:solidFill>
                <a:latin typeface="Noto Color Emoji" pitchFamily="34" charset="0"/>
                <a:ea typeface="Noto Color Emoji" pitchFamily="34" charset="-122"/>
                <a:cs typeface="Noto Color Emoji" pitchFamily="34" charset="-120"/>
              </a:rPr>
              <a:t>🌍</a:t>
            </a:r>
            <a:r>
              <a:rPr lang="en-US" sz="1450" dirty="0">
                <a:solidFill>
                  <a:srgbClr val="D6E5EF"/>
                </a:solidFill>
                <a:latin typeface="Lora" pitchFamily="34" charset="0"/>
                <a:ea typeface="Lora" pitchFamily="34" charset="-122"/>
                <a:cs typeface="Lora" pitchFamily="34" charset="-120"/>
              </a:rPr>
              <a:t> Comunitate deschisă</a:t>
            </a:r>
            <a:endParaRPr lang="en-US" sz="1450" dirty="0"/>
          </a:p>
        </p:txBody>
      </p:sp>
      <p:sp>
        <p:nvSpPr>
          <p:cNvPr id="10" name="Text 7"/>
          <p:cNvSpPr/>
          <p:nvPr/>
        </p:nvSpPr>
        <p:spPr>
          <a:xfrm>
            <a:off x="875286" y="3721398"/>
            <a:ext cx="5869238" cy="241102"/>
          </a:xfrm>
          <a:prstGeom prst="rect">
            <a:avLst/>
          </a:prstGeom>
          <a:noFill/>
          <a:ln/>
        </p:spPr>
        <p:txBody>
          <a:bodyPr wrap="none" lIns="0" tIns="0" rIns="0" bIns="0" rtlCol="0" anchor="t"/>
          <a:lstStyle/>
          <a:p>
            <a:pPr marL="0" indent="0" algn="l">
              <a:lnSpc>
                <a:spcPct val="127000"/>
              </a:lnSpc>
              <a:buNone/>
            </a:pPr>
            <a:r>
              <a:rPr lang="en-US" sz="1200" dirty="0">
                <a:solidFill>
                  <a:srgbClr val="D6E5EF"/>
                </a:solidFill>
                <a:latin typeface="Source Sans 3" pitchFamily="34" charset="0"/>
                <a:ea typeface="Source Sans 3" pitchFamily="34" charset="-122"/>
                <a:cs typeface="Source Sans 3" pitchFamily="34" charset="-120"/>
              </a:rPr>
              <a:t>Porți deschise pentru toți vecinii și partenerii locali.</a:t>
            </a:r>
            <a:endParaRPr lang="en-US" sz="1200" dirty="0"/>
          </a:p>
        </p:txBody>
      </p:sp>
      <p:sp>
        <p:nvSpPr>
          <p:cNvPr id="11" name="Shape 8"/>
          <p:cNvSpPr/>
          <p:nvPr/>
        </p:nvSpPr>
        <p:spPr>
          <a:xfrm>
            <a:off x="698086" y="4282976"/>
            <a:ext cx="6223638" cy="914102"/>
          </a:xfrm>
          <a:prstGeom prst="roundRect">
            <a:avLst>
              <a:gd name="adj" fmla="val 2596"/>
            </a:avLst>
          </a:prstGeom>
          <a:solidFill>
            <a:srgbClr val="252833"/>
          </a:solidFill>
          <a:ln w="19050">
            <a:solidFill>
              <a:srgbClr val="5D606B"/>
            </a:solidFill>
            <a:prstDash val="solid"/>
          </a:ln>
        </p:spPr>
      </p:sp>
      <p:sp>
        <p:nvSpPr>
          <p:cNvPr id="12" name="Text 9"/>
          <p:cNvSpPr/>
          <p:nvPr/>
        </p:nvSpPr>
        <p:spPr>
          <a:xfrm>
            <a:off x="875286" y="4460180"/>
            <a:ext cx="5869238" cy="232668"/>
          </a:xfrm>
          <a:prstGeom prst="rect">
            <a:avLst/>
          </a:prstGeom>
          <a:noFill/>
          <a:ln/>
        </p:spPr>
        <p:txBody>
          <a:bodyPr wrap="none" lIns="0" tIns="0" rIns="0" bIns="0" rtlCol="0" anchor="t"/>
          <a:lstStyle/>
          <a:p>
            <a:pPr marL="0" indent="0" algn="l">
              <a:lnSpc>
                <a:spcPct val="104000"/>
              </a:lnSpc>
              <a:buNone/>
            </a:pPr>
            <a:r>
              <a:rPr lang="en-US" sz="1450" dirty="0">
                <a:solidFill>
                  <a:srgbClr val="000000"/>
                </a:solidFill>
                <a:latin typeface="Noto Color Emoji" pitchFamily="34" charset="0"/>
                <a:ea typeface="Noto Color Emoji" pitchFamily="34" charset="-122"/>
                <a:cs typeface="Noto Color Emoji" pitchFamily="34" charset="-120"/>
              </a:rPr>
              <a:t>♿</a:t>
            </a:r>
            <a:r>
              <a:rPr lang="en-US" sz="1450" dirty="0">
                <a:solidFill>
                  <a:srgbClr val="D6E5EF"/>
                </a:solidFill>
                <a:latin typeface="Lora" pitchFamily="34" charset="0"/>
                <a:ea typeface="Lora" pitchFamily="34" charset="-122"/>
                <a:cs typeface="Lora" pitchFamily="34" charset="-120"/>
              </a:rPr>
              <a:t> Incluziune reală</a:t>
            </a:r>
            <a:endParaRPr lang="en-US" sz="1450" dirty="0"/>
          </a:p>
        </p:txBody>
      </p:sp>
      <p:sp>
        <p:nvSpPr>
          <p:cNvPr id="13" name="Text 10"/>
          <p:cNvSpPr/>
          <p:nvPr/>
        </p:nvSpPr>
        <p:spPr>
          <a:xfrm>
            <a:off x="875286" y="4778772"/>
            <a:ext cx="5869238" cy="241102"/>
          </a:xfrm>
          <a:prstGeom prst="rect">
            <a:avLst/>
          </a:prstGeom>
          <a:noFill/>
          <a:ln/>
        </p:spPr>
        <p:txBody>
          <a:bodyPr wrap="none" lIns="0" tIns="0" rIns="0" bIns="0" rtlCol="0" anchor="t"/>
          <a:lstStyle/>
          <a:p>
            <a:pPr marL="0" indent="0" algn="l">
              <a:lnSpc>
                <a:spcPct val="127000"/>
              </a:lnSpc>
              <a:buNone/>
            </a:pPr>
            <a:r>
              <a:rPr lang="en-US" sz="1200" dirty="0">
                <a:solidFill>
                  <a:srgbClr val="D6E5EF"/>
                </a:solidFill>
                <a:latin typeface="Source Sans 3" pitchFamily="34" charset="0"/>
                <a:ea typeface="Source Sans 3" pitchFamily="34" charset="-122"/>
                <a:cs typeface="Source Sans 3" pitchFamily="34" charset="-120"/>
              </a:rPr>
              <a:t>Empatie construită prin experiență directă, nu prin vorbe.</a:t>
            </a:r>
            <a:endParaRPr lang="en-US" sz="1200" dirty="0"/>
          </a:p>
        </p:txBody>
      </p:sp>
      <p:sp>
        <p:nvSpPr>
          <p:cNvPr id="14" name="Shape 11"/>
          <p:cNvSpPr/>
          <p:nvPr/>
        </p:nvSpPr>
        <p:spPr>
          <a:xfrm>
            <a:off x="698086" y="5340350"/>
            <a:ext cx="6223638" cy="914102"/>
          </a:xfrm>
          <a:prstGeom prst="roundRect">
            <a:avLst>
              <a:gd name="adj" fmla="val 2596"/>
            </a:avLst>
          </a:prstGeom>
          <a:solidFill>
            <a:srgbClr val="252833"/>
          </a:solidFill>
          <a:ln w="19050">
            <a:solidFill>
              <a:srgbClr val="5D606B"/>
            </a:solidFill>
            <a:prstDash val="solid"/>
          </a:ln>
        </p:spPr>
      </p:sp>
      <p:sp>
        <p:nvSpPr>
          <p:cNvPr id="15" name="Text 12"/>
          <p:cNvSpPr/>
          <p:nvPr/>
        </p:nvSpPr>
        <p:spPr>
          <a:xfrm>
            <a:off x="875286" y="5517555"/>
            <a:ext cx="5869238" cy="232668"/>
          </a:xfrm>
          <a:prstGeom prst="rect">
            <a:avLst/>
          </a:prstGeom>
          <a:noFill/>
          <a:ln/>
        </p:spPr>
        <p:txBody>
          <a:bodyPr wrap="none" lIns="0" tIns="0" rIns="0" bIns="0" rtlCol="0" anchor="t"/>
          <a:lstStyle/>
          <a:p>
            <a:pPr marL="0" indent="0" algn="l">
              <a:lnSpc>
                <a:spcPct val="104000"/>
              </a:lnSpc>
              <a:buNone/>
            </a:pPr>
            <a:r>
              <a:rPr lang="en-US" sz="1450" dirty="0">
                <a:solidFill>
                  <a:srgbClr val="000000"/>
                </a:solidFill>
                <a:latin typeface="Noto Color Emoji" pitchFamily="34" charset="0"/>
                <a:ea typeface="Noto Color Emoji" pitchFamily="34" charset="-122"/>
                <a:cs typeface="Noto Color Emoji" pitchFamily="34" charset="-120"/>
              </a:rPr>
              <a:t>📖</a:t>
            </a:r>
            <a:r>
              <a:rPr lang="en-US" sz="1450" dirty="0">
                <a:solidFill>
                  <a:srgbClr val="D6E5EF"/>
                </a:solidFill>
                <a:latin typeface="Lora" pitchFamily="34" charset="0"/>
                <a:ea typeface="Lora" pitchFamily="34" charset="-122"/>
                <a:cs typeface="Lora" pitchFamily="34" charset="-120"/>
              </a:rPr>
              <a:t> Moștenire vie</a:t>
            </a:r>
            <a:endParaRPr lang="en-US" sz="1450" dirty="0"/>
          </a:p>
        </p:txBody>
      </p:sp>
      <p:sp>
        <p:nvSpPr>
          <p:cNvPr id="16" name="Text 13"/>
          <p:cNvSpPr/>
          <p:nvPr/>
        </p:nvSpPr>
        <p:spPr>
          <a:xfrm>
            <a:off x="875286" y="5836146"/>
            <a:ext cx="5869238" cy="241102"/>
          </a:xfrm>
          <a:prstGeom prst="rect">
            <a:avLst/>
          </a:prstGeom>
          <a:noFill/>
          <a:ln/>
        </p:spPr>
        <p:txBody>
          <a:bodyPr wrap="none" lIns="0" tIns="0" rIns="0" bIns="0" rtlCol="0" anchor="t"/>
          <a:lstStyle/>
          <a:p>
            <a:pPr marL="0" indent="0" algn="l">
              <a:lnSpc>
                <a:spcPct val="127000"/>
              </a:lnSpc>
              <a:buNone/>
            </a:pPr>
            <a:r>
              <a:rPr lang="en-US" sz="1200" dirty="0">
                <a:solidFill>
                  <a:srgbClr val="D6E5EF"/>
                </a:solidFill>
                <a:latin typeface="Source Sans 3" pitchFamily="34" charset="0"/>
                <a:ea typeface="Source Sans 3" pitchFamily="34" charset="-122"/>
                <a:cs typeface="Source Sans 3" pitchFamily="34" charset="-120"/>
              </a:rPr>
              <a:t>Ghid de bune practici și povești care inspiră alte cluburi din România.</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950</Words>
  <Application>Microsoft Office PowerPoint</Application>
  <PresentationFormat>Widescreen</PresentationFormat>
  <Paragraphs>90</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Source Sans 3</vt:lpstr>
      <vt:lpstr>Source Sans 3 Bold</vt:lpstr>
      <vt:lpstr>Imprint MT Shadow</vt:lpstr>
      <vt:lpstr>Arial</vt:lpstr>
      <vt:lpstr>Noto Color Emoji</vt:lpstr>
      <vt:lpstr>Lora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ANISOARA AYDIN</cp:lastModifiedBy>
  <cp:revision>4</cp:revision>
  <dcterms:created xsi:type="dcterms:W3CDTF">2026-09-26T19:34:21Z</dcterms:created>
  <dcterms:modified xsi:type="dcterms:W3CDTF">2026-09-27T14:37:05Z</dcterms:modified>
</cp:coreProperties>
</file>