
<file path=[Content_Types].xml><?xml version="1.0" encoding="utf-8"?>
<Types xmlns="http://schemas.openxmlformats.org/package/2006/content-types">
  <Default Extension="fntdata" ContentType="application/x-fontdata"/>
  <Default Extension="jfif"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64" r:id="rId2"/>
    <p:sldId id="256" r:id="rId3"/>
    <p:sldId id="257" r:id="rId4"/>
    <p:sldId id="258" r:id="rId5"/>
    <p:sldId id="259" r:id="rId6"/>
    <p:sldId id="260" r:id="rId7"/>
    <p:sldId id="261" r:id="rId8"/>
    <p:sldId id="262" r:id="rId9"/>
    <p:sldId id="263" r:id="rId10"/>
  </p:sldIdLst>
  <p:sldSz cx="9144000" cy="5143500" type="screen16x9"/>
  <p:notesSz cx="5143500" cy="9144000"/>
  <p:embeddedFontLst>
    <p:embeddedFont>
      <p:font typeface="Merriweather" panose="00000500000000000000" pitchFamily="2" charset="0"/>
      <p:regular r:id="rId12"/>
    </p:embeddedFont>
    <p:embeddedFont>
      <p:font typeface="Prata" panose="020B0604020202020204" charset="0"/>
      <p:regular r:id="rId13"/>
    </p:embeddedFont>
    <p:embeddedFont>
      <p:font typeface="Raleway" pitchFamily="2" charset="0"/>
      <p:regular r:id="rId14"/>
      <p:bold r:id="rId1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62" d="100"/>
          <a:sy n="162" d="100"/>
        </p:scale>
        <p:origin x="14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103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1B1C1D"/>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fif"/></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sv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92252D-90BB-8E1D-8699-AF4BB2CD5482}"/>
              </a:ext>
            </a:extLst>
          </p:cNvPr>
          <p:cNvSpPr txBox="1"/>
          <p:nvPr/>
        </p:nvSpPr>
        <p:spPr>
          <a:xfrm>
            <a:off x="731520" y="1774090"/>
            <a:ext cx="7621966" cy="2123658"/>
          </a:xfrm>
          <a:prstGeom prst="rect">
            <a:avLst/>
          </a:prstGeom>
          <a:noFill/>
        </p:spPr>
        <p:txBody>
          <a:bodyPr wrap="square">
            <a:spAutoFit/>
          </a:bodyPr>
          <a:lstStyle/>
          <a:p>
            <a:pPr algn="l"/>
            <a:endParaRPr lang="ro-RO" sz="1200" b="0" i="0" u="none" strike="noStrike" baseline="0" dirty="0">
              <a:solidFill>
                <a:srgbClr val="000000"/>
              </a:solidFill>
              <a:latin typeface="Merriweather" panose="00000500000000000000" pitchFamily="2" charset="0"/>
            </a:endParaRPr>
          </a:p>
          <a:p>
            <a:pPr algn="ctr"/>
            <a:r>
              <a:rPr lang="ro-RO" sz="1200" b="0" i="0" u="none" strike="noStrike" baseline="0" dirty="0">
                <a:solidFill>
                  <a:srgbClr val="000000"/>
                </a:solidFill>
                <a:latin typeface="Merriweather" panose="00000500000000000000" pitchFamily="2" charset="0"/>
              </a:rPr>
              <a:t> </a:t>
            </a:r>
            <a:r>
              <a:rPr lang="ro-RO" sz="2400" b="0" i="0" u="none" strike="noStrike" baseline="0" dirty="0">
                <a:solidFill>
                  <a:srgbClr val="F5EFEF"/>
                </a:solidFill>
                <a:latin typeface="Merriweather" panose="00000500000000000000" pitchFamily="2" charset="0"/>
              </a:rPr>
              <a:t>Sport și wellbeing:</a:t>
            </a:r>
          </a:p>
          <a:p>
            <a:pPr algn="ctr"/>
            <a:r>
              <a:rPr lang="ro-RO" sz="2400" b="0" i="0" u="none" strike="noStrike" baseline="0" dirty="0">
                <a:solidFill>
                  <a:srgbClr val="F5EFEF"/>
                </a:solidFill>
                <a:latin typeface="Merriweather" panose="00000500000000000000" pitchFamily="2" charset="0"/>
              </a:rPr>
              <a:t>Incluziune socială printr-un sport nobil: golful</a:t>
            </a:r>
          </a:p>
          <a:p>
            <a:pPr algn="ctr"/>
            <a:r>
              <a:rPr lang="ro-RO" sz="2400" b="0" i="0" u="none" strike="noStrike" baseline="0" dirty="0">
                <a:solidFill>
                  <a:srgbClr val="F5EFEF"/>
                </a:solidFill>
                <a:latin typeface="Merriweather" panose="00000500000000000000" pitchFamily="2" charset="0"/>
              </a:rPr>
              <a:t>Nr. de ref. </a:t>
            </a:r>
          </a:p>
          <a:p>
            <a:pPr algn="ctr"/>
            <a:r>
              <a:rPr lang="ro-RO" sz="2400" b="0" i="0" u="none" strike="noStrike" baseline="0" dirty="0">
                <a:solidFill>
                  <a:srgbClr val="F5EFEF"/>
                </a:solidFill>
                <a:latin typeface="Merriweather" panose="00000500000000000000" pitchFamily="2" charset="0"/>
              </a:rPr>
              <a:t>2024-2-RO01-KA182-SPO-000272991</a:t>
            </a:r>
          </a:p>
          <a:p>
            <a:pPr algn="ctr"/>
            <a:r>
              <a:rPr lang="ro-RO" sz="2400" dirty="0">
                <a:solidFill>
                  <a:srgbClr val="F5EFEF"/>
                </a:solidFill>
                <a:latin typeface="Merriweather" panose="00000500000000000000" pitchFamily="2" charset="0"/>
              </a:rPr>
              <a:t>15 iunie 2026</a:t>
            </a:r>
            <a:endParaRPr lang="ro-RO" dirty="0"/>
          </a:p>
        </p:txBody>
      </p:sp>
      <p:pic>
        <p:nvPicPr>
          <p:cNvPr id="5" name="Picture 4">
            <a:extLst>
              <a:ext uri="{FF2B5EF4-FFF2-40B4-BE49-F238E27FC236}">
                <a16:creationId xmlns:a16="http://schemas.microsoft.com/office/drawing/2014/main" id="{6E30FE4B-561B-7C97-14AF-314B94D0D985}"/>
              </a:ext>
            </a:extLst>
          </p:cNvPr>
          <p:cNvPicPr>
            <a:picLocks noChangeAspect="1"/>
          </p:cNvPicPr>
          <p:nvPr/>
        </p:nvPicPr>
        <p:blipFill>
          <a:blip r:embed="rId2"/>
          <a:stretch>
            <a:fillRect/>
          </a:stretch>
        </p:blipFill>
        <p:spPr>
          <a:xfrm>
            <a:off x="6943541" y="4628600"/>
            <a:ext cx="2140194" cy="450301"/>
          </a:xfrm>
          <a:prstGeom prst="rect">
            <a:avLst/>
          </a:prstGeom>
        </p:spPr>
      </p:pic>
      <p:pic>
        <p:nvPicPr>
          <p:cNvPr id="7" name="Picture 6">
            <a:extLst>
              <a:ext uri="{FF2B5EF4-FFF2-40B4-BE49-F238E27FC236}">
                <a16:creationId xmlns:a16="http://schemas.microsoft.com/office/drawing/2014/main" id="{2220E015-3B3E-A909-42AD-7F549855DF76}"/>
              </a:ext>
            </a:extLst>
          </p:cNvPr>
          <p:cNvPicPr>
            <a:picLocks noChangeAspect="1"/>
          </p:cNvPicPr>
          <p:nvPr/>
        </p:nvPicPr>
        <p:blipFill>
          <a:blip r:embed="rId3"/>
          <a:stretch>
            <a:fillRect/>
          </a:stretch>
        </p:blipFill>
        <p:spPr>
          <a:xfrm>
            <a:off x="-143332" y="155089"/>
            <a:ext cx="1749704" cy="2341067"/>
          </a:xfrm>
          <a:prstGeom prst="rect">
            <a:avLst/>
          </a:prstGeom>
        </p:spPr>
      </p:pic>
      <p:pic>
        <p:nvPicPr>
          <p:cNvPr id="9" name="Picture 8">
            <a:extLst>
              <a:ext uri="{FF2B5EF4-FFF2-40B4-BE49-F238E27FC236}">
                <a16:creationId xmlns:a16="http://schemas.microsoft.com/office/drawing/2014/main" id="{0F0285A5-8814-B8E7-D131-5152970C0BCA}"/>
              </a:ext>
            </a:extLst>
          </p:cNvPr>
          <p:cNvPicPr>
            <a:picLocks noChangeAspect="1"/>
          </p:cNvPicPr>
          <p:nvPr/>
        </p:nvPicPr>
        <p:blipFill>
          <a:blip r:embed="rId4"/>
          <a:stretch>
            <a:fillRect/>
          </a:stretch>
        </p:blipFill>
        <p:spPr>
          <a:xfrm>
            <a:off x="7414620" y="0"/>
            <a:ext cx="1877731" cy="1774090"/>
          </a:xfrm>
          <a:prstGeom prst="rect">
            <a:avLst/>
          </a:prstGeom>
        </p:spPr>
      </p:pic>
    </p:spTree>
    <p:extLst>
      <p:ext uri="{BB962C8B-B14F-4D97-AF65-F5344CB8AC3E}">
        <p14:creationId xmlns:p14="http://schemas.microsoft.com/office/powerpoint/2010/main" val="414291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1572592"/>
            <a:ext cx="4001319" cy="442987"/>
          </a:xfrm>
          <a:prstGeom prst="rect">
            <a:avLst/>
          </a:prstGeom>
          <a:noFill/>
          <a:ln/>
        </p:spPr>
        <p:txBody>
          <a:bodyPr wrap="none" lIns="0" tIns="0" rIns="0" bIns="0" rtlCol="0" anchor="t"/>
          <a:lstStyle/>
          <a:p>
            <a:pPr marL="0" indent="0" algn="l">
              <a:lnSpc>
                <a:spcPct val="104000"/>
              </a:lnSpc>
              <a:buNone/>
            </a:pPr>
            <a:r>
              <a:rPr lang="en-US" sz="2750" dirty="0">
                <a:solidFill>
                  <a:srgbClr val="F2E782"/>
                </a:solidFill>
                <a:latin typeface="Prata" pitchFamily="34" charset="0"/>
                <a:ea typeface="Prata" pitchFamily="34" charset="-122"/>
                <a:cs typeface="Prata" pitchFamily="34" charset="-120"/>
              </a:rPr>
              <a:t>Golf pentru Toți</a:t>
            </a:r>
            <a:endParaRPr lang="en-US" sz="2750" dirty="0"/>
          </a:p>
        </p:txBody>
      </p:sp>
      <p:sp>
        <p:nvSpPr>
          <p:cNvPr id="4" name="Text 1"/>
          <p:cNvSpPr/>
          <p:nvPr/>
        </p:nvSpPr>
        <p:spPr>
          <a:xfrm>
            <a:off x="496119" y="2228180"/>
            <a:ext cx="4722763" cy="907256"/>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CFCBBF"/>
                </a:solidFill>
                <a:latin typeface="Raleway" pitchFamily="34" charset="0"/>
                <a:ea typeface="Raleway" pitchFamily="34" charset="-122"/>
                <a:cs typeface="Raleway" pitchFamily="34" charset="-120"/>
              </a:rPr>
              <a:t>Workshop Erasmus+ </a:t>
            </a:r>
            <a:r>
              <a:rPr lang="en-US" sz="1100" dirty="0" err="1">
                <a:solidFill>
                  <a:srgbClr val="CFCBBF"/>
                </a:solidFill>
                <a:latin typeface="Raleway" pitchFamily="34" charset="0"/>
                <a:ea typeface="Raleway" pitchFamily="34" charset="-122"/>
                <a:cs typeface="Raleway" pitchFamily="34" charset="-120"/>
              </a:rPr>
              <a:t>dedicat</a:t>
            </a:r>
            <a:r>
              <a:rPr lang="en-US" sz="1100" dirty="0">
                <a:solidFill>
                  <a:srgbClr val="CFCBBF"/>
                </a:solidFill>
                <a:latin typeface="Raleway" pitchFamily="34" charset="0"/>
                <a:ea typeface="Raleway" pitchFamily="34" charset="-122"/>
                <a:cs typeface="Raleway" pitchFamily="34" charset="-120"/>
              </a:rPr>
              <a:t> </a:t>
            </a:r>
            <a:r>
              <a:rPr lang="en-US" sz="1100" b="1" dirty="0">
                <a:solidFill>
                  <a:srgbClr val="CFCBBF"/>
                </a:solidFill>
                <a:latin typeface="Raleway" pitchFamily="34" charset="0"/>
                <a:ea typeface="Raleway" pitchFamily="34" charset="-122"/>
                <a:cs typeface="Raleway" pitchFamily="34" charset="-120"/>
              </a:rPr>
              <a:t>diversității, incluziunii sociale și sănătății prin sport</a:t>
            </a:r>
            <a:r>
              <a:rPr lang="en-US" sz="1100" dirty="0">
                <a:solidFill>
                  <a:srgbClr val="CFCBBF"/>
                </a:solidFill>
                <a:latin typeface="Raleway" pitchFamily="34" charset="0"/>
                <a:ea typeface="Raleway" pitchFamily="34" charset="-122"/>
                <a:cs typeface="Raleway" pitchFamily="34" charset="-120"/>
              </a:rPr>
              <a:t>. Un spațiu interactiv, bazat pe educație non-formală, pentru manageri sportivi, antrenori, tineri și reprezentanți ai comunităților vulnerabile.</a:t>
            </a:r>
            <a:endParaRPr lang="en-US" sz="1100" dirty="0"/>
          </a:p>
        </p:txBody>
      </p:sp>
      <p:sp>
        <p:nvSpPr>
          <p:cNvPr id="5" name="Shape 2"/>
          <p:cNvSpPr/>
          <p:nvPr/>
        </p:nvSpPr>
        <p:spPr>
          <a:xfrm>
            <a:off x="496119" y="3299668"/>
            <a:ext cx="1393552" cy="266402"/>
          </a:xfrm>
          <a:prstGeom prst="roundRect">
            <a:avLst>
              <a:gd name="adj" fmla="val 6386"/>
            </a:avLst>
          </a:prstGeom>
          <a:solidFill>
            <a:srgbClr val="443D09"/>
          </a:solidFill>
          <a:ln/>
        </p:spPr>
      </p:sp>
      <p:sp>
        <p:nvSpPr>
          <p:cNvPr id="6" name="Text 3"/>
          <p:cNvSpPr/>
          <p:nvPr/>
        </p:nvSpPr>
        <p:spPr>
          <a:xfrm>
            <a:off x="581174" y="3342159"/>
            <a:ext cx="1680642" cy="181421"/>
          </a:xfrm>
          <a:prstGeom prst="rect">
            <a:avLst/>
          </a:prstGeom>
          <a:noFill/>
          <a:ln/>
        </p:spPr>
        <p:txBody>
          <a:bodyPr wrap="none" lIns="0" tIns="0" rIns="0" bIns="0" rtlCol="0" anchor="t"/>
          <a:lstStyle/>
          <a:p>
            <a:pPr marL="0" indent="0" algn="l">
              <a:lnSpc>
                <a:spcPct val="133000"/>
              </a:lnSpc>
              <a:buNone/>
            </a:pPr>
            <a:r>
              <a:rPr lang="en-US" sz="850" dirty="0">
                <a:solidFill>
                  <a:srgbClr val="CFCBBF"/>
                </a:solidFill>
                <a:latin typeface="Raleway" pitchFamily="34" charset="0"/>
                <a:ea typeface="Raleway" pitchFamily="34" charset="-122"/>
                <a:cs typeface="Raleway" pitchFamily="34" charset="-120"/>
              </a:rPr>
              <a:t>ERASMUS+ KA180-SPO</a:t>
            </a:r>
            <a:endParaRPr lang="en-US" sz="850" dirty="0"/>
          </a:p>
        </p:txBody>
      </p:sp>
      <p:sp>
        <p:nvSpPr>
          <p:cNvPr id="7" name="Shape 4"/>
          <p:cNvSpPr/>
          <p:nvPr/>
        </p:nvSpPr>
        <p:spPr>
          <a:xfrm>
            <a:off x="1960513" y="3294906"/>
            <a:ext cx="824210" cy="275927"/>
          </a:xfrm>
          <a:prstGeom prst="roundRect">
            <a:avLst>
              <a:gd name="adj" fmla="val 6165"/>
            </a:avLst>
          </a:prstGeom>
          <a:noFill/>
          <a:ln w="4763">
            <a:solidFill>
              <a:srgbClr val="EEE27D"/>
            </a:solidFill>
            <a:prstDash val="solid"/>
          </a:ln>
        </p:spPr>
      </p:sp>
      <p:sp>
        <p:nvSpPr>
          <p:cNvPr id="8" name="Text 5"/>
          <p:cNvSpPr/>
          <p:nvPr/>
        </p:nvSpPr>
        <p:spPr>
          <a:xfrm>
            <a:off x="2050331" y="3342159"/>
            <a:ext cx="1101775" cy="181421"/>
          </a:xfrm>
          <a:prstGeom prst="rect">
            <a:avLst/>
          </a:prstGeom>
          <a:noFill/>
          <a:ln/>
        </p:spPr>
        <p:txBody>
          <a:bodyPr wrap="none" lIns="0" tIns="0" rIns="0" bIns="0" rtlCol="0" anchor="t"/>
          <a:lstStyle/>
          <a:p>
            <a:pPr marL="0" indent="0" algn="l">
              <a:lnSpc>
                <a:spcPct val="133000"/>
              </a:lnSpc>
              <a:buNone/>
            </a:pPr>
            <a:r>
              <a:rPr lang="en-US" sz="850" dirty="0">
                <a:solidFill>
                  <a:srgbClr val="EEE27D"/>
                </a:solidFill>
                <a:latin typeface="Raleway" pitchFamily="34" charset="0"/>
                <a:ea typeface="Raleway" pitchFamily="34" charset="-122"/>
                <a:cs typeface="Raleway" pitchFamily="34" charset="-120"/>
              </a:rPr>
              <a:t>120 MINUTE</a:t>
            </a:r>
            <a:endParaRPr lang="en-US" sz="850" dirty="0"/>
          </a:p>
        </p:txBody>
      </p:sp>
      <p:sp>
        <p:nvSpPr>
          <p:cNvPr id="9" name="Shape 6"/>
          <p:cNvSpPr/>
          <p:nvPr/>
        </p:nvSpPr>
        <p:spPr>
          <a:xfrm>
            <a:off x="2855565" y="3294906"/>
            <a:ext cx="1312069" cy="275927"/>
          </a:xfrm>
          <a:prstGeom prst="roundRect">
            <a:avLst>
              <a:gd name="adj" fmla="val 6165"/>
            </a:avLst>
          </a:prstGeom>
          <a:noFill/>
          <a:ln w="4763">
            <a:solidFill>
              <a:srgbClr val="EEE27D"/>
            </a:solidFill>
            <a:prstDash val="solid"/>
          </a:ln>
        </p:spPr>
      </p:sp>
      <p:sp>
        <p:nvSpPr>
          <p:cNvPr id="10" name="Text 7"/>
          <p:cNvSpPr/>
          <p:nvPr/>
        </p:nvSpPr>
        <p:spPr>
          <a:xfrm>
            <a:off x="2945383" y="3342159"/>
            <a:ext cx="1589633" cy="181421"/>
          </a:xfrm>
          <a:prstGeom prst="rect">
            <a:avLst/>
          </a:prstGeom>
          <a:noFill/>
          <a:ln/>
        </p:spPr>
        <p:txBody>
          <a:bodyPr wrap="none" lIns="0" tIns="0" rIns="0" bIns="0" rtlCol="0" anchor="t"/>
          <a:lstStyle/>
          <a:p>
            <a:pPr marL="0" indent="0" algn="l">
              <a:lnSpc>
                <a:spcPct val="133000"/>
              </a:lnSpc>
              <a:buNone/>
            </a:pPr>
            <a:r>
              <a:rPr lang="en-US" sz="850" dirty="0">
                <a:solidFill>
                  <a:srgbClr val="EEE27D"/>
                </a:solidFill>
                <a:latin typeface="Raleway" pitchFamily="34" charset="0"/>
                <a:ea typeface="Raleway" pitchFamily="34" charset="-122"/>
                <a:cs typeface="Raleway" pitchFamily="34" charset="-120"/>
              </a:rPr>
              <a:t>LEARNING BY DOING</a:t>
            </a:r>
            <a:endParaRPr lang="en-US" sz="850" dirty="0"/>
          </a:p>
        </p:txBody>
      </p:sp>
      <p:pic>
        <p:nvPicPr>
          <p:cNvPr id="12" name="Picture 11">
            <a:extLst>
              <a:ext uri="{FF2B5EF4-FFF2-40B4-BE49-F238E27FC236}">
                <a16:creationId xmlns:a16="http://schemas.microsoft.com/office/drawing/2014/main" id="{5F53C3B2-F365-C563-58A4-6903B1E4C4EF}"/>
              </a:ext>
            </a:extLst>
          </p:cNvPr>
          <p:cNvPicPr>
            <a:picLocks noChangeAspect="1"/>
          </p:cNvPicPr>
          <p:nvPr/>
        </p:nvPicPr>
        <p:blipFill>
          <a:blip r:embed="rId4"/>
          <a:stretch>
            <a:fillRect/>
          </a:stretch>
        </p:blipFill>
        <p:spPr>
          <a:xfrm>
            <a:off x="4084030" y="267436"/>
            <a:ext cx="1382911" cy="29008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Shape 0"/>
          <p:cNvSpPr/>
          <p:nvPr/>
        </p:nvSpPr>
        <p:spPr>
          <a:xfrm>
            <a:off x="496119" y="530647"/>
            <a:ext cx="771748" cy="249882"/>
          </a:xfrm>
          <a:prstGeom prst="roundRect">
            <a:avLst>
              <a:gd name="adj" fmla="val 6489"/>
            </a:avLst>
          </a:prstGeom>
          <a:solidFill>
            <a:srgbClr val="443D09"/>
          </a:solidFill>
          <a:ln/>
        </p:spPr>
      </p:sp>
      <p:sp>
        <p:nvSpPr>
          <p:cNvPr id="4" name="Text 1"/>
          <p:cNvSpPr/>
          <p:nvPr/>
        </p:nvSpPr>
        <p:spPr>
          <a:xfrm>
            <a:off x="577155" y="571128"/>
            <a:ext cx="1066874" cy="168920"/>
          </a:xfrm>
          <a:prstGeom prst="rect">
            <a:avLst/>
          </a:prstGeom>
          <a:noFill/>
          <a:ln/>
        </p:spPr>
        <p:txBody>
          <a:bodyPr wrap="none" lIns="0" tIns="0" rIns="0" bIns="0" rtlCol="0" anchor="t"/>
          <a:lstStyle/>
          <a:p>
            <a:pPr marL="0" indent="0" algn="l">
              <a:lnSpc>
                <a:spcPct val="130000"/>
              </a:lnSpc>
              <a:buNone/>
            </a:pPr>
            <a:r>
              <a:rPr lang="en-US" sz="850" dirty="0">
                <a:solidFill>
                  <a:srgbClr val="CFCBBF"/>
                </a:solidFill>
                <a:latin typeface="Raleway" pitchFamily="34" charset="0"/>
                <a:ea typeface="Raleway" pitchFamily="34" charset="-122"/>
                <a:cs typeface="Raleway" pitchFamily="34" charset="-120"/>
              </a:rPr>
              <a:t>MODULUL 1</a:t>
            </a:r>
            <a:endParaRPr lang="en-US" sz="850" dirty="0"/>
          </a:p>
        </p:txBody>
      </p:sp>
      <p:sp>
        <p:nvSpPr>
          <p:cNvPr id="5" name="Text 2"/>
          <p:cNvSpPr/>
          <p:nvPr/>
        </p:nvSpPr>
        <p:spPr>
          <a:xfrm>
            <a:off x="496119" y="832024"/>
            <a:ext cx="4722763" cy="844600"/>
          </a:xfrm>
          <a:prstGeom prst="rect">
            <a:avLst/>
          </a:prstGeom>
          <a:noFill/>
          <a:ln/>
        </p:spPr>
        <p:txBody>
          <a:bodyPr wrap="square" lIns="0" tIns="0" rIns="0" bIns="0" rtlCol="0" anchor="t">
            <a:normAutofit/>
          </a:bodyPr>
          <a:lstStyle/>
          <a:p>
            <a:pPr marL="0" indent="0" algn="l">
              <a:lnSpc>
                <a:spcPct val="104000"/>
              </a:lnSpc>
              <a:buNone/>
            </a:pPr>
            <a:r>
              <a:rPr lang="en-US" sz="2650" dirty="0">
                <a:solidFill>
                  <a:srgbClr val="F2E782"/>
                </a:solidFill>
                <a:latin typeface="Prata" pitchFamily="34" charset="0"/>
                <a:ea typeface="Prata" pitchFamily="34" charset="-122"/>
                <a:cs typeface="Prata" pitchFamily="34" charset="-120"/>
              </a:rPr>
              <a:t>Spargerea Gheții și Conectarea</a:t>
            </a:r>
            <a:endParaRPr lang="en-US" sz="2650" dirty="0"/>
          </a:p>
        </p:txBody>
      </p:sp>
      <p:sp>
        <p:nvSpPr>
          <p:cNvPr id="6" name="Text 3"/>
          <p:cNvSpPr/>
          <p:nvPr/>
        </p:nvSpPr>
        <p:spPr>
          <a:xfrm>
            <a:off x="496119" y="1869802"/>
            <a:ext cx="5179963" cy="211113"/>
          </a:xfrm>
          <a:prstGeom prst="rect">
            <a:avLst/>
          </a:prstGeom>
          <a:noFill/>
          <a:ln/>
        </p:spPr>
        <p:txBody>
          <a:bodyPr wrap="none" lIns="0" tIns="0" rIns="0" bIns="0" rtlCol="0" anchor="t"/>
          <a:lstStyle/>
          <a:p>
            <a:pPr marL="0" indent="0" algn="l">
              <a:lnSpc>
                <a:spcPct val="130000"/>
              </a:lnSpc>
              <a:buNone/>
            </a:pPr>
            <a:r>
              <a:rPr lang="en-US" sz="1050" b="1" dirty="0">
                <a:solidFill>
                  <a:srgbClr val="CFCBBF"/>
                </a:solidFill>
                <a:latin typeface="Raleway" pitchFamily="34" charset="0"/>
                <a:ea typeface="Raleway" pitchFamily="34" charset="-122"/>
                <a:cs typeface="Raleway" pitchFamily="34" charset="-120"/>
              </a:rPr>
              <a:t>Minutele 0–20</a:t>
            </a:r>
            <a:r>
              <a:rPr lang="en-US" sz="1050" dirty="0">
                <a:solidFill>
                  <a:srgbClr val="CFCBBF"/>
                </a:solidFill>
                <a:latin typeface="Raleway" pitchFamily="34" charset="0"/>
                <a:ea typeface="Raleway" pitchFamily="34" charset="-122"/>
                <a:cs typeface="Raleway" pitchFamily="34" charset="-120"/>
              </a:rPr>
              <a:t> · Ritm dinamic, energie pozitivă</a:t>
            </a:r>
            <a:endParaRPr lang="en-US" sz="10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069" y="2225799"/>
            <a:ext cx="4741813" cy="1234678"/>
          </a:xfrm>
          <a:prstGeom prst="rect">
            <a:avLst/>
          </a:prstGeom>
        </p:spPr>
      </p:pic>
      <p:sp>
        <p:nvSpPr>
          <p:cNvPr id="8" name="Text 4"/>
          <p:cNvSpPr/>
          <p:nvPr/>
        </p:nvSpPr>
        <p:spPr>
          <a:xfrm>
            <a:off x="707380" y="2379911"/>
            <a:ext cx="2747367" cy="215875"/>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Prata" pitchFamily="34" charset="0"/>
                <a:ea typeface="Prata" pitchFamily="34" charset="-122"/>
                <a:cs typeface="Prata" pitchFamily="34" charset="-120"/>
              </a:rPr>
              <a:t>🤝</a:t>
            </a:r>
            <a:r>
              <a:rPr lang="en-US" sz="1300" dirty="0">
                <a:solidFill>
                  <a:srgbClr val="CFCBBF"/>
                </a:solidFill>
                <a:latin typeface="Prata" pitchFamily="34" charset="0"/>
                <a:ea typeface="Prata" pitchFamily="34" charset="-122"/>
                <a:cs typeface="Prata" pitchFamily="34" charset="-120"/>
              </a:rPr>
              <a:t> Bun Venit &amp; Context Erasmus+</a:t>
            </a:r>
            <a:endParaRPr lang="en-US" sz="1300" dirty="0"/>
          </a:p>
        </p:txBody>
      </p:sp>
      <p:sp>
        <p:nvSpPr>
          <p:cNvPr id="9" name="Text 5"/>
          <p:cNvSpPr/>
          <p:nvPr/>
        </p:nvSpPr>
        <p:spPr>
          <a:xfrm>
            <a:off x="707380" y="2673028"/>
            <a:ext cx="4357390" cy="633338"/>
          </a:xfrm>
          <a:prstGeom prst="rect">
            <a:avLst/>
          </a:prstGeom>
          <a:noFill/>
          <a:ln/>
        </p:spPr>
        <p:txBody>
          <a:bodyPr wrap="square" lIns="0" tIns="0" rIns="0" bIns="0" rtlCol="0" anchor="t">
            <a:normAutofit/>
          </a:bodyPr>
          <a:lstStyle/>
          <a:p>
            <a:pPr marL="0" indent="0" algn="l">
              <a:lnSpc>
                <a:spcPct val="130000"/>
              </a:lnSpc>
              <a:buNone/>
            </a:pPr>
            <a:r>
              <a:rPr lang="en-US" sz="1050" dirty="0">
                <a:solidFill>
                  <a:srgbClr val="CFCBBF"/>
                </a:solidFill>
                <a:latin typeface="Raleway" pitchFamily="34" charset="0"/>
                <a:ea typeface="Raleway" pitchFamily="34" charset="-122"/>
                <a:cs typeface="Raleway" pitchFamily="34" charset="-120"/>
              </a:rPr>
              <a:t>Introducere în obiectivele proiectului KA180-SPO. Stabilim împreună regulile de grup: </a:t>
            </a:r>
            <a:r>
              <a:rPr lang="en-US" sz="1050" b="1" dirty="0">
                <a:solidFill>
                  <a:srgbClr val="CFCBBF"/>
                </a:solidFill>
                <a:latin typeface="Raleway" pitchFamily="34" charset="0"/>
                <a:ea typeface="Raleway" pitchFamily="34" charset="-122"/>
                <a:cs typeface="Raleway" pitchFamily="34" charset="-120"/>
              </a:rPr>
              <a:t>respect, ascultare activă și spațiu sigur</a:t>
            </a:r>
            <a:r>
              <a:rPr lang="en-US" sz="1050" dirty="0">
                <a:solidFill>
                  <a:srgbClr val="CFCBBF"/>
                </a:solidFill>
                <a:latin typeface="Raleway" pitchFamily="34" charset="0"/>
                <a:ea typeface="Raleway" pitchFamily="34" charset="-122"/>
                <a:cs typeface="Raleway" pitchFamily="34" charset="-120"/>
              </a:rPr>
              <a:t> pentru toți participanții.</a:t>
            </a:r>
            <a:endParaRPr lang="en-US" sz="10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7069" y="3589213"/>
            <a:ext cx="4741813" cy="1023565"/>
          </a:xfrm>
          <a:prstGeom prst="rect">
            <a:avLst/>
          </a:prstGeom>
        </p:spPr>
      </p:pic>
      <p:sp>
        <p:nvSpPr>
          <p:cNvPr id="11" name="Text 6"/>
          <p:cNvSpPr/>
          <p:nvPr/>
        </p:nvSpPr>
        <p:spPr>
          <a:xfrm>
            <a:off x="707380" y="3743325"/>
            <a:ext cx="2413769" cy="215875"/>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Prata" pitchFamily="34" charset="0"/>
                <a:ea typeface="Prata" pitchFamily="34" charset="-122"/>
                <a:cs typeface="Prata" pitchFamily="34" charset="-120"/>
              </a:rPr>
              <a:t>🏐</a:t>
            </a:r>
            <a:r>
              <a:rPr lang="en-US" sz="1300" dirty="0">
                <a:solidFill>
                  <a:srgbClr val="CFCBBF"/>
                </a:solidFill>
                <a:latin typeface="Prata" pitchFamily="34" charset="0"/>
                <a:ea typeface="Prata" pitchFamily="34" charset="-122"/>
                <a:cs typeface="Prata" pitchFamily="34" charset="-120"/>
              </a:rPr>
              <a:t> Activitate: „Bariere și Filee"</a:t>
            </a:r>
            <a:endParaRPr lang="en-US" sz="1300" dirty="0"/>
          </a:p>
        </p:txBody>
      </p:sp>
      <p:sp>
        <p:nvSpPr>
          <p:cNvPr id="12" name="Text 7"/>
          <p:cNvSpPr/>
          <p:nvPr/>
        </p:nvSpPr>
        <p:spPr>
          <a:xfrm>
            <a:off x="707380" y="4036442"/>
            <a:ext cx="4357390" cy="422225"/>
          </a:xfrm>
          <a:prstGeom prst="rect">
            <a:avLst/>
          </a:prstGeom>
          <a:noFill/>
          <a:ln/>
        </p:spPr>
        <p:txBody>
          <a:bodyPr wrap="square" lIns="0" tIns="0" rIns="0" bIns="0" rtlCol="0" anchor="t">
            <a:normAutofit/>
          </a:bodyPr>
          <a:lstStyle/>
          <a:p>
            <a:pPr marL="0" indent="0" algn="l">
              <a:lnSpc>
                <a:spcPct val="130000"/>
              </a:lnSpc>
              <a:buNone/>
            </a:pPr>
            <a:r>
              <a:rPr lang="en-US" sz="1050" dirty="0">
                <a:solidFill>
                  <a:srgbClr val="CFCBBF"/>
                </a:solidFill>
                <a:latin typeface="Raleway" pitchFamily="34" charset="0"/>
                <a:ea typeface="Raleway" pitchFamily="34" charset="-122"/>
                <a:cs typeface="Raleway" pitchFamily="34" charset="-120"/>
              </a:rPr>
              <a:t>Perechile identifică rapid un mit despre golf. Scopul: </a:t>
            </a:r>
            <a:r>
              <a:rPr lang="en-US" sz="1050" b="1" dirty="0">
                <a:solidFill>
                  <a:srgbClr val="CFCBBF"/>
                </a:solidFill>
                <a:latin typeface="Raleway" pitchFamily="34" charset="0"/>
                <a:ea typeface="Raleway" pitchFamily="34" charset="-122"/>
                <a:cs typeface="Raleway" pitchFamily="34" charset="-120"/>
              </a:rPr>
              <a:t>demontarea stereotipului</a:t>
            </a:r>
            <a:r>
              <a:rPr lang="en-US" sz="1050" dirty="0">
                <a:solidFill>
                  <a:srgbClr val="CFCBBF"/>
                </a:solidFill>
                <a:latin typeface="Raleway" pitchFamily="34" charset="0"/>
                <a:ea typeface="Raleway" pitchFamily="34" charset="-122"/>
                <a:cs typeface="Raleway" pitchFamily="34" charset="-120"/>
              </a:rPr>
              <a:t> că golful este un sport exclusivist, accesibil doar elitelor.</a:t>
            </a:r>
            <a:endParaRPr lang="en-US" sz="1050" dirty="0"/>
          </a:p>
        </p:txBody>
      </p:sp>
      <p:pic>
        <p:nvPicPr>
          <p:cNvPr id="14" name="Picture 13">
            <a:extLst>
              <a:ext uri="{FF2B5EF4-FFF2-40B4-BE49-F238E27FC236}">
                <a16:creationId xmlns:a16="http://schemas.microsoft.com/office/drawing/2014/main" id="{57FAFEAF-74E2-FCCC-E5B6-17368F83065C}"/>
              </a:ext>
            </a:extLst>
          </p:cNvPr>
          <p:cNvPicPr>
            <a:picLocks noChangeAspect="1"/>
          </p:cNvPicPr>
          <p:nvPr/>
        </p:nvPicPr>
        <p:blipFill>
          <a:blip r:embed="rId6"/>
          <a:stretch>
            <a:fillRect/>
          </a:stretch>
        </p:blipFill>
        <p:spPr>
          <a:xfrm>
            <a:off x="7551174" y="4797786"/>
            <a:ext cx="1531290" cy="32218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50912" y="389855"/>
            <a:ext cx="640779" cy="192658"/>
          </a:xfrm>
          <a:prstGeom prst="roundRect">
            <a:avLst>
              <a:gd name="adj" fmla="val 6899"/>
            </a:avLst>
          </a:prstGeom>
          <a:solidFill>
            <a:srgbClr val="443D09"/>
          </a:solidFill>
          <a:ln/>
        </p:spPr>
      </p:sp>
      <p:sp>
        <p:nvSpPr>
          <p:cNvPr id="3" name="Text 1"/>
          <p:cNvSpPr/>
          <p:nvPr/>
        </p:nvSpPr>
        <p:spPr>
          <a:xfrm>
            <a:off x="817364" y="423044"/>
            <a:ext cx="965076" cy="126281"/>
          </a:xfrm>
          <a:prstGeom prst="rect">
            <a:avLst/>
          </a:prstGeom>
          <a:noFill/>
          <a:ln/>
        </p:spPr>
        <p:txBody>
          <a:bodyPr wrap="none" lIns="0" tIns="0" rIns="0" bIns="0" rtlCol="0" anchor="t"/>
          <a:lstStyle/>
          <a:p>
            <a:pPr marL="0" indent="0" algn="l">
              <a:lnSpc>
                <a:spcPct val="119000"/>
              </a:lnSpc>
              <a:buNone/>
            </a:pPr>
            <a:r>
              <a:rPr lang="en-US" sz="650" dirty="0">
                <a:solidFill>
                  <a:srgbClr val="CFCBBF"/>
                </a:solidFill>
                <a:latin typeface="Raleway" pitchFamily="34" charset="0"/>
                <a:ea typeface="Raleway" pitchFamily="34" charset="-122"/>
                <a:cs typeface="Raleway" pitchFamily="34" charset="-120"/>
              </a:rPr>
              <a:t>MODULUL 2</a:t>
            </a:r>
            <a:endParaRPr lang="en-US" sz="650" dirty="0"/>
          </a:p>
        </p:txBody>
      </p:sp>
      <p:sp>
        <p:nvSpPr>
          <p:cNvPr id="4" name="Text 2"/>
          <p:cNvSpPr/>
          <p:nvPr/>
        </p:nvSpPr>
        <p:spPr>
          <a:xfrm>
            <a:off x="750912" y="617116"/>
            <a:ext cx="4303961" cy="346100"/>
          </a:xfrm>
          <a:prstGeom prst="rect">
            <a:avLst/>
          </a:prstGeom>
          <a:noFill/>
          <a:ln/>
        </p:spPr>
        <p:txBody>
          <a:bodyPr wrap="none" lIns="0" tIns="0" rIns="0" bIns="0" rtlCol="0" anchor="t"/>
          <a:lstStyle/>
          <a:p>
            <a:pPr marL="0" indent="0" algn="l">
              <a:lnSpc>
                <a:spcPct val="104000"/>
              </a:lnSpc>
              <a:buNone/>
            </a:pPr>
            <a:r>
              <a:rPr lang="en-US" sz="2150" dirty="0">
                <a:solidFill>
                  <a:srgbClr val="F2E782"/>
                </a:solidFill>
                <a:latin typeface="Prata" pitchFamily="34" charset="0"/>
                <a:ea typeface="Prata" pitchFamily="34" charset="-122"/>
                <a:cs typeface="Prata" pitchFamily="34" charset="-120"/>
              </a:rPr>
              <a:t>Sănătatea pe Terenul de Golf</a:t>
            </a:r>
            <a:endParaRPr lang="en-US" sz="2150" dirty="0"/>
          </a:p>
        </p:txBody>
      </p:sp>
      <p:sp>
        <p:nvSpPr>
          <p:cNvPr id="5" name="Text 3"/>
          <p:cNvSpPr/>
          <p:nvPr/>
        </p:nvSpPr>
        <p:spPr>
          <a:xfrm>
            <a:off x="750912" y="1092994"/>
            <a:ext cx="8099301" cy="157758"/>
          </a:xfrm>
          <a:prstGeom prst="rect">
            <a:avLst/>
          </a:prstGeom>
          <a:noFill/>
          <a:ln/>
        </p:spPr>
        <p:txBody>
          <a:bodyPr wrap="none" lIns="0" tIns="0" rIns="0" bIns="0" rtlCol="0" anchor="t"/>
          <a:lstStyle/>
          <a:p>
            <a:pPr marL="0" indent="0" algn="l">
              <a:lnSpc>
                <a:spcPct val="119000"/>
              </a:lnSpc>
              <a:buNone/>
            </a:pPr>
            <a:r>
              <a:rPr lang="en-US" sz="850" b="1" dirty="0">
                <a:solidFill>
                  <a:srgbClr val="CFCBBF"/>
                </a:solidFill>
                <a:latin typeface="Raleway" pitchFamily="34" charset="0"/>
                <a:ea typeface="Raleway" pitchFamily="34" charset="-122"/>
                <a:cs typeface="Raleway" pitchFamily="34" charset="-120"/>
              </a:rPr>
              <a:t>Minutele 20–50</a:t>
            </a:r>
            <a:r>
              <a:rPr lang="en-US" sz="850" dirty="0">
                <a:solidFill>
                  <a:srgbClr val="CFCBBF"/>
                </a:solidFill>
                <a:latin typeface="Raleway" pitchFamily="34" charset="0"/>
                <a:ea typeface="Raleway" pitchFamily="34" charset="-122"/>
                <a:cs typeface="Raleway" pitchFamily="34" charset="-120"/>
              </a:rPr>
              <a:t> · Beneficii fizice și mentale demonstrate prin activitate practică</a:t>
            </a:r>
            <a:endParaRPr lang="en-US" sz="850" dirty="0"/>
          </a:p>
        </p:txBody>
      </p:sp>
      <p:pic>
        <p:nvPicPr>
          <p:cNvPr id="6" name="Image 0" descr="preencoded.png"/>
          <p:cNvPicPr>
            <a:picLocks noChangeAspect="1"/>
          </p:cNvPicPr>
          <p:nvPr/>
        </p:nvPicPr>
        <p:blipFill>
          <a:blip r:embed="rId3"/>
          <a:stretch>
            <a:fillRect/>
          </a:stretch>
        </p:blipFill>
        <p:spPr>
          <a:xfrm>
            <a:off x="750912" y="1670670"/>
            <a:ext cx="4872782" cy="2761208"/>
          </a:xfrm>
          <a:prstGeom prst="rect">
            <a:avLst/>
          </a:prstGeom>
        </p:spPr>
      </p:pic>
      <p:sp>
        <p:nvSpPr>
          <p:cNvPr id="7" name="Text 4"/>
          <p:cNvSpPr/>
          <p:nvPr/>
        </p:nvSpPr>
        <p:spPr>
          <a:xfrm>
            <a:off x="5898579" y="1434554"/>
            <a:ext cx="1841599" cy="177775"/>
          </a:xfrm>
          <a:prstGeom prst="rect">
            <a:avLst/>
          </a:prstGeom>
          <a:noFill/>
          <a:ln/>
        </p:spPr>
        <p:txBody>
          <a:bodyPr wrap="none" lIns="0" tIns="0" rIns="0" bIns="0" rtlCol="0" anchor="t"/>
          <a:lstStyle/>
          <a:p>
            <a:pPr marL="0" indent="0" algn="l">
              <a:lnSpc>
                <a:spcPct val="104000"/>
              </a:lnSpc>
              <a:buNone/>
            </a:pPr>
            <a:r>
              <a:rPr lang="en-US" sz="1050" dirty="0">
                <a:solidFill>
                  <a:srgbClr val="000000"/>
                </a:solidFill>
                <a:latin typeface="Prata" pitchFamily="34" charset="0"/>
                <a:ea typeface="Prata" pitchFamily="34" charset="-122"/>
                <a:cs typeface="Prata" pitchFamily="34" charset="-120"/>
              </a:rPr>
              <a:t>🏃</a:t>
            </a:r>
            <a:r>
              <a:rPr lang="en-US" sz="1050" dirty="0">
                <a:solidFill>
                  <a:srgbClr val="F2E782"/>
                </a:solidFill>
                <a:latin typeface="Prata" pitchFamily="34" charset="0"/>
                <a:ea typeface="Prata" pitchFamily="34" charset="-122"/>
                <a:cs typeface="Prata" pitchFamily="34" charset="-120"/>
              </a:rPr>
              <a:t> Sănătate Fizică</a:t>
            </a:r>
            <a:endParaRPr lang="en-US" sz="1050" dirty="0"/>
          </a:p>
        </p:txBody>
      </p:sp>
      <p:sp>
        <p:nvSpPr>
          <p:cNvPr id="8" name="Text 5"/>
          <p:cNvSpPr/>
          <p:nvPr/>
        </p:nvSpPr>
        <p:spPr>
          <a:xfrm>
            <a:off x="5898579" y="1698799"/>
            <a:ext cx="2499122" cy="1006971"/>
          </a:xfrm>
          <a:prstGeom prst="rect">
            <a:avLst/>
          </a:prstGeom>
          <a:noFill/>
          <a:ln/>
        </p:spPr>
        <p:txBody>
          <a:bodyPr wrap="square" lIns="0" tIns="0" rIns="0" bIns="0" rtlCol="0" anchor="t">
            <a:normAutofit/>
          </a:bodyPr>
          <a:lstStyle/>
          <a:p>
            <a:pPr marL="342900" indent="-342900" algn="l">
              <a:lnSpc>
                <a:spcPct val="119000"/>
              </a:lnSpc>
              <a:buSzPct val="100000"/>
              <a:buChar char="•"/>
            </a:pPr>
            <a:r>
              <a:rPr lang="en-US" sz="850" dirty="0">
                <a:solidFill>
                  <a:srgbClr val="CFCBBF"/>
                </a:solidFill>
                <a:latin typeface="Raleway" pitchFamily="34" charset="0"/>
                <a:ea typeface="Raleway" pitchFamily="34" charset="-122"/>
                <a:cs typeface="Raleway" pitchFamily="34" charset="-120"/>
              </a:rPr>
              <a:t>Impact redus asupra articulațiilor — ideal pentru toate vârstele</a:t>
            </a:r>
            <a:endParaRPr lang="en-US" sz="850" dirty="0"/>
          </a:p>
          <a:p>
            <a:pPr marL="342900" indent="-342900" algn="l">
              <a:lnSpc>
                <a:spcPct val="119000"/>
              </a:lnSpc>
              <a:buSzPct val="100000"/>
              <a:buChar char="•"/>
            </a:pPr>
            <a:r>
              <a:rPr lang="en-US" sz="850" dirty="0">
                <a:solidFill>
                  <a:srgbClr val="CFCBBF"/>
                </a:solidFill>
                <a:latin typeface="Raleway" pitchFamily="34" charset="0"/>
                <a:ea typeface="Raleway" pitchFamily="34" charset="-122"/>
                <a:cs typeface="Raleway" pitchFamily="34" charset="-120"/>
              </a:rPr>
              <a:t>Cardioprotecție prin mers (peste </a:t>
            </a:r>
            <a:r>
              <a:rPr lang="en-US" sz="850" b="1" dirty="0">
                <a:solidFill>
                  <a:srgbClr val="CFCBBF"/>
                </a:solidFill>
                <a:latin typeface="Raleway" pitchFamily="34" charset="0"/>
                <a:ea typeface="Raleway" pitchFamily="34" charset="-122"/>
                <a:cs typeface="Raleway" pitchFamily="34" charset="-120"/>
              </a:rPr>
              <a:t>10.000 de pași</a:t>
            </a:r>
            <a:r>
              <a:rPr lang="en-US" sz="850" dirty="0">
                <a:solidFill>
                  <a:srgbClr val="CFCBBF"/>
                </a:solidFill>
                <a:latin typeface="Raleway" pitchFamily="34" charset="0"/>
                <a:ea typeface="Raleway" pitchFamily="34" charset="-122"/>
                <a:cs typeface="Raleway" pitchFamily="34" charset="-120"/>
              </a:rPr>
              <a:t> pe rundă)</a:t>
            </a:r>
            <a:endParaRPr lang="en-US" sz="850" dirty="0"/>
          </a:p>
          <a:p>
            <a:pPr marL="342900" indent="-342900" algn="l">
              <a:lnSpc>
                <a:spcPct val="119000"/>
              </a:lnSpc>
              <a:buSzPct val="100000"/>
              <a:buChar char="•"/>
            </a:pPr>
            <a:r>
              <a:rPr lang="en-US" sz="850" dirty="0">
                <a:solidFill>
                  <a:srgbClr val="CFCBBF"/>
                </a:solidFill>
                <a:latin typeface="Raleway" pitchFamily="34" charset="0"/>
                <a:ea typeface="Raleway" pitchFamily="34" charset="-122"/>
                <a:cs typeface="Raleway" pitchFamily="34" charset="-120"/>
              </a:rPr>
              <a:t>Îmbunătățirea echilibrului și a musculaturii core</a:t>
            </a:r>
            <a:endParaRPr lang="en-US" sz="850" dirty="0"/>
          </a:p>
        </p:txBody>
      </p:sp>
      <p:sp>
        <p:nvSpPr>
          <p:cNvPr id="9" name="Text 6"/>
          <p:cNvSpPr/>
          <p:nvPr/>
        </p:nvSpPr>
        <p:spPr>
          <a:xfrm>
            <a:off x="5898579" y="2792239"/>
            <a:ext cx="1841599" cy="177775"/>
          </a:xfrm>
          <a:prstGeom prst="rect">
            <a:avLst/>
          </a:prstGeom>
          <a:noFill/>
          <a:ln/>
        </p:spPr>
        <p:txBody>
          <a:bodyPr wrap="none" lIns="0" tIns="0" rIns="0" bIns="0" rtlCol="0" anchor="t"/>
          <a:lstStyle/>
          <a:p>
            <a:pPr marL="0" indent="0" algn="l">
              <a:lnSpc>
                <a:spcPct val="104000"/>
              </a:lnSpc>
              <a:buNone/>
            </a:pPr>
            <a:r>
              <a:rPr lang="en-US" sz="1050" dirty="0">
                <a:solidFill>
                  <a:srgbClr val="000000"/>
                </a:solidFill>
                <a:latin typeface="Prata" pitchFamily="34" charset="0"/>
                <a:ea typeface="Prata" pitchFamily="34" charset="-122"/>
                <a:cs typeface="Prata" pitchFamily="34" charset="-120"/>
              </a:rPr>
              <a:t>🧠</a:t>
            </a:r>
            <a:r>
              <a:rPr lang="en-US" sz="1050" dirty="0">
                <a:solidFill>
                  <a:srgbClr val="F2E782"/>
                </a:solidFill>
                <a:latin typeface="Prata" pitchFamily="34" charset="0"/>
                <a:ea typeface="Prata" pitchFamily="34" charset="-122"/>
                <a:cs typeface="Prata" pitchFamily="34" charset="-120"/>
              </a:rPr>
              <a:t> Sănătate Mentală</a:t>
            </a:r>
            <a:endParaRPr lang="en-US" sz="1050" dirty="0"/>
          </a:p>
        </p:txBody>
      </p:sp>
      <p:sp>
        <p:nvSpPr>
          <p:cNvPr id="10" name="Text 7"/>
          <p:cNvSpPr/>
          <p:nvPr/>
        </p:nvSpPr>
        <p:spPr>
          <a:xfrm>
            <a:off x="5898579" y="3056483"/>
            <a:ext cx="2499122" cy="661243"/>
          </a:xfrm>
          <a:prstGeom prst="rect">
            <a:avLst/>
          </a:prstGeom>
          <a:noFill/>
          <a:ln/>
        </p:spPr>
        <p:txBody>
          <a:bodyPr wrap="square" lIns="0" tIns="0" rIns="0" bIns="0" rtlCol="0" anchor="t">
            <a:normAutofit/>
          </a:bodyPr>
          <a:lstStyle/>
          <a:p>
            <a:pPr marL="342900" indent="-342900" algn="l">
              <a:lnSpc>
                <a:spcPct val="119000"/>
              </a:lnSpc>
              <a:buSzPct val="100000"/>
              <a:buChar char="•"/>
            </a:pPr>
            <a:r>
              <a:rPr lang="en-US" sz="850" dirty="0">
                <a:solidFill>
                  <a:srgbClr val="CFCBBF"/>
                </a:solidFill>
                <a:latin typeface="Raleway" pitchFamily="34" charset="0"/>
                <a:ea typeface="Raleway" pitchFamily="34" charset="-122"/>
                <a:cs typeface="Raleway" pitchFamily="34" charset="-120"/>
              </a:rPr>
              <a:t>Reducerea anxietății prin contactul cu natura („green exercise")</a:t>
            </a:r>
            <a:endParaRPr lang="en-US" sz="850" dirty="0"/>
          </a:p>
          <a:p>
            <a:pPr marL="342900" indent="-342900" algn="l">
              <a:lnSpc>
                <a:spcPct val="119000"/>
              </a:lnSpc>
              <a:buSzPct val="100000"/>
              <a:buChar char="•"/>
            </a:pPr>
            <a:r>
              <a:rPr lang="en-US" sz="850" dirty="0">
                <a:solidFill>
                  <a:srgbClr val="CFCBBF"/>
                </a:solidFill>
                <a:latin typeface="Raleway" pitchFamily="34" charset="0"/>
                <a:ea typeface="Raleway" pitchFamily="34" charset="-122"/>
                <a:cs typeface="Raleway" pitchFamily="34" charset="-120"/>
              </a:rPr>
              <a:t>Antrenarea focusului, răbdării și managementul frustrării</a:t>
            </a:r>
            <a:endParaRPr lang="en-US" sz="850" dirty="0"/>
          </a:p>
        </p:txBody>
      </p:sp>
      <p:sp>
        <p:nvSpPr>
          <p:cNvPr id="11" name="Shape 8"/>
          <p:cNvSpPr/>
          <p:nvPr/>
        </p:nvSpPr>
        <p:spPr>
          <a:xfrm>
            <a:off x="5898579" y="3815060"/>
            <a:ext cx="2499122" cy="842070"/>
          </a:xfrm>
          <a:prstGeom prst="roundRect">
            <a:avLst>
              <a:gd name="adj" fmla="val 1973"/>
            </a:avLst>
          </a:prstGeom>
          <a:solidFill>
            <a:srgbClr val="443D09"/>
          </a:solidFill>
          <a:ln/>
        </p:spPr>
      </p:sp>
      <p:pic>
        <p:nvPicPr>
          <p:cNvPr id="12" name="Image 1" descr="preencoded.png"/>
          <p:cNvPicPr>
            <a:picLocks noChangeAspect="1"/>
          </p:cNvPicPr>
          <p:nvPr/>
        </p:nvPicPr>
        <p:blipFill>
          <a:blip r:embed="rId4"/>
          <a:stretch>
            <a:fillRect/>
          </a:stretch>
        </p:blipFill>
        <p:spPr>
          <a:xfrm>
            <a:off x="6009308" y="3975646"/>
            <a:ext cx="138410" cy="110728"/>
          </a:xfrm>
          <a:prstGeom prst="rect">
            <a:avLst/>
          </a:prstGeom>
        </p:spPr>
      </p:pic>
      <p:sp>
        <p:nvSpPr>
          <p:cNvPr id="13" name="Text 9"/>
          <p:cNvSpPr/>
          <p:nvPr/>
        </p:nvSpPr>
        <p:spPr>
          <a:xfrm>
            <a:off x="6258446" y="3920579"/>
            <a:ext cx="2028527" cy="631031"/>
          </a:xfrm>
          <a:prstGeom prst="rect">
            <a:avLst/>
          </a:prstGeom>
          <a:noFill/>
          <a:ln/>
        </p:spPr>
        <p:txBody>
          <a:bodyPr wrap="square" lIns="0" tIns="0" rIns="0" bIns="0" rtlCol="0" anchor="t">
            <a:normAutofit/>
          </a:bodyPr>
          <a:lstStyle/>
          <a:p>
            <a:pPr marL="0" indent="0" algn="l">
              <a:lnSpc>
                <a:spcPct val="119000"/>
              </a:lnSpc>
              <a:buNone/>
            </a:pPr>
            <a:r>
              <a:rPr lang="en-US" sz="850" dirty="0">
                <a:solidFill>
                  <a:srgbClr val="FFFFFF"/>
                </a:solidFill>
                <a:latin typeface="Raleway" pitchFamily="34" charset="0"/>
                <a:ea typeface="Raleway" pitchFamily="34" charset="-122"/>
                <a:cs typeface="Raleway" pitchFamily="34" charset="-120"/>
              </a:rPr>
              <a:t>Atelier: Grupuri mici creează un „infografic rapid" cu beneficiile golfului pentru o categorie specifică (seniori, tineri stresați etc.).</a:t>
            </a:r>
            <a:endParaRPr lang="en-US" sz="850" dirty="0"/>
          </a:p>
        </p:txBody>
      </p:sp>
      <p:pic>
        <p:nvPicPr>
          <p:cNvPr id="15" name="Picture 14">
            <a:extLst>
              <a:ext uri="{FF2B5EF4-FFF2-40B4-BE49-F238E27FC236}">
                <a16:creationId xmlns:a16="http://schemas.microsoft.com/office/drawing/2014/main" id="{D810B359-B106-7863-ED53-F88E26834BA7}"/>
              </a:ext>
            </a:extLst>
          </p:cNvPr>
          <p:cNvPicPr>
            <a:picLocks noChangeAspect="1"/>
          </p:cNvPicPr>
          <p:nvPr/>
        </p:nvPicPr>
        <p:blipFill>
          <a:blip r:embed="rId5"/>
          <a:stretch>
            <a:fillRect/>
          </a:stretch>
        </p:blipFill>
        <p:spPr>
          <a:xfrm>
            <a:off x="7557074" y="4785196"/>
            <a:ext cx="1543088" cy="32466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Shape 0"/>
          <p:cNvSpPr/>
          <p:nvPr/>
        </p:nvSpPr>
        <p:spPr>
          <a:xfrm>
            <a:off x="3925119" y="421258"/>
            <a:ext cx="795710" cy="255240"/>
          </a:xfrm>
          <a:prstGeom prst="roundRect">
            <a:avLst>
              <a:gd name="adj" fmla="val 6457"/>
            </a:avLst>
          </a:prstGeom>
          <a:solidFill>
            <a:srgbClr val="443D09"/>
          </a:solidFill>
          <a:ln/>
        </p:spPr>
      </p:sp>
      <p:sp>
        <p:nvSpPr>
          <p:cNvPr id="4" name="Text 1"/>
          <p:cNvSpPr/>
          <p:nvPr/>
        </p:nvSpPr>
        <p:spPr>
          <a:xfrm>
            <a:off x="4007495" y="462409"/>
            <a:ext cx="1088157" cy="172938"/>
          </a:xfrm>
          <a:prstGeom prst="rect">
            <a:avLst/>
          </a:prstGeom>
          <a:noFill/>
          <a:ln/>
        </p:spPr>
        <p:txBody>
          <a:bodyPr wrap="none" lIns="0" tIns="0" rIns="0" bIns="0" rtlCol="0" anchor="t"/>
          <a:lstStyle/>
          <a:p>
            <a:pPr marL="0" indent="0" algn="l">
              <a:lnSpc>
                <a:spcPct val="131000"/>
              </a:lnSpc>
              <a:buNone/>
            </a:pPr>
            <a:r>
              <a:rPr lang="en-US" sz="850" dirty="0">
                <a:solidFill>
                  <a:srgbClr val="CFCBBF"/>
                </a:solidFill>
                <a:latin typeface="Raleway" pitchFamily="34" charset="0"/>
                <a:ea typeface="Raleway" pitchFamily="34" charset="-122"/>
                <a:cs typeface="Raleway" pitchFamily="34" charset="-120"/>
              </a:rPr>
              <a:t>MODULUL 3</a:t>
            </a:r>
            <a:endParaRPr lang="en-US" sz="850" dirty="0"/>
          </a:p>
        </p:txBody>
      </p:sp>
      <p:sp>
        <p:nvSpPr>
          <p:cNvPr id="5" name="Text 2"/>
          <p:cNvSpPr/>
          <p:nvPr/>
        </p:nvSpPr>
        <p:spPr>
          <a:xfrm>
            <a:off x="3925119" y="729704"/>
            <a:ext cx="4722763" cy="858292"/>
          </a:xfrm>
          <a:prstGeom prst="rect">
            <a:avLst/>
          </a:prstGeom>
          <a:noFill/>
          <a:ln/>
        </p:spPr>
        <p:txBody>
          <a:bodyPr wrap="square" lIns="0" tIns="0" rIns="0" bIns="0" rtlCol="0" anchor="t">
            <a:normAutofit/>
          </a:bodyPr>
          <a:lstStyle/>
          <a:p>
            <a:pPr marL="0" indent="0" algn="l">
              <a:lnSpc>
                <a:spcPct val="104000"/>
              </a:lnSpc>
              <a:buNone/>
            </a:pPr>
            <a:r>
              <a:rPr lang="en-US" sz="2700" dirty="0">
                <a:solidFill>
                  <a:srgbClr val="F2E782"/>
                </a:solidFill>
                <a:latin typeface="Prata" pitchFamily="34" charset="0"/>
                <a:ea typeface="Prata" pitchFamily="34" charset="-122"/>
                <a:cs typeface="Prata" pitchFamily="34" charset="-120"/>
              </a:rPr>
              <a:t>Diversitate și Incluziune – Golf pentru Toți</a:t>
            </a:r>
            <a:endParaRPr lang="en-US" sz="2700" dirty="0"/>
          </a:p>
        </p:txBody>
      </p:sp>
      <p:sp>
        <p:nvSpPr>
          <p:cNvPr id="6" name="Text 3"/>
          <p:cNvSpPr/>
          <p:nvPr/>
        </p:nvSpPr>
        <p:spPr>
          <a:xfrm>
            <a:off x="3925119" y="1787500"/>
            <a:ext cx="5179963" cy="216322"/>
          </a:xfrm>
          <a:prstGeom prst="rect">
            <a:avLst/>
          </a:prstGeom>
          <a:noFill/>
          <a:ln/>
        </p:spPr>
        <p:txBody>
          <a:bodyPr wrap="none" lIns="0" tIns="0" rIns="0" bIns="0" rtlCol="0" anchor="t"/>
          <a:lstStyle/>
          <a:p>
            <a:pPr marL="0" indent="0" algn="l">
              <a:lnSpc>
                <a:spcPct val="131000"/>
              </a:lnSpc>
              <a:buNone/>
            </a:pPr>
            <a:r>
              <a:rPr lang="en-US" sz="1050" b="1" dirty="0">
                <a:solidFill>
                  <a:srgbClr val="CFCBBF"/>
                </a:solidFill>
                <a:latin typeface="Raleway" pitchFamily="34" charset="0"/>
                <a:ea typeface="Raleway" pitchFamily="34" charset="-122"/>
                <a:cs typeface="Raleway" pitchFamily="34" charset="-120"/>
              </a:rPr>
              <a:t>Minutele 50–90</a:t>
            </a:r>
            <a:r>
              <a:rPr lang="en-US" sz="1050" dirty="0">
                <a:solidFill>
                  <a:srgbClr val="CFCBBF"/>
                </a:solidFill>
                <a:latin typeface="Raleway" pitchFamily="34" charset="0"/>
                <a:ea typeface="Raleway" pitchFamily="34" charset="-122"/>
                <a:cs typeface="Raleway" pitchFamily="34" charset="-120"/>
              </a:rPr>
              <a:t> · Empatie, co-creare și strategii concrete</a:t>
            </a:r>
            <a:endParaRPr lang="en-US" sz="1050" dirty="0"/>
          </a:p>
        </p:txBody>
      </p:sp>
      <p:sp>
        <p:nvSpPr>
          <p:cNvPr id="7" name="Shape 4"/>
          <p:cNvSpPr/>
          <p:nvPr/>
        </p:nvSpPr>
        <p:spPr>
          <a:xfrm>
            <a:off x="3925119" y="2153469"/>
            <a:ext cx="4722763" cy="1217861"/>
          </a:xfrm>
          <a:prstGeom prst="roundRect">
            <a:avLst>
              <a:gd name="adj" fmla="val 1692"/>
            </a:avLst>
          </a:prstGeom>
          <a:solidFill>
            <a:srgbClr val="3A3B3C"/>
          </a:solidFill>
          <a:ln/>
        </p:spPr>
      </p:sp>
      <p:sp>
        <p:nvSpPr>
          <p:cNvPr id="8" name="Text 5"/>
          <p:cNvSpPr/>
          <p:nvPr/>
        </p:nvSpPr>
        <p:spPr>
          <a:xfrm>
            <a:off x="4062413" y="2290763"/>
            <a:ext cx="1991171" cy="214536"/>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Prata" pitchFamily="34" charset="0"/>
                <a:ea typeface="Prata" pitchFamily="34" charset="-122"/>
                <a:cs typeface="Prata" pitchFamily="34" charset="-120"/>
              </a:rPr>
              <a:t>👣</a:t>
            </a:r>
            <a:r>
              <a:rPr lang="en-US" sz="1350" dirty="0">
                <a:solidFill>
                  <a:srgbClr val="CFCBBF"/>
                </a:solidFill>
                <a:latin typeface="Prata" pitchFamily="34" charset="0"/>
                <a:ea typeface="Prata" pitchFamily="34" charset="-122"/>
                <a:cs typeface="Prata" pitchFamily="34" charset="-120"/>
              </a:rPr>
              <a:t> Exercițiu de Empatie</a:t>
            </a:r>
            <a:endParaRPr lang="en-US" sz="1350" dirty="0"/>
          </a:p>
        </p:txBody>
      </p:sp>
      <p:sp>
        <p:nvSpPr>
          <p:cNvPr id="9" name="Text 6"/>
          <p:cNvSpPr/>
          <p:nvPr/>
        </p:nvSpPr>
        <p:spPr>
          <a:xfrm>
            <a:off x="4062413" y="2585070"/>
            <a:ext cx="4448175" cy="648965"/>
          </a:xfrm>
          <a:prstGeom prst="rect">
            <a:avLst/>
          </a:prstGeom>
          <a:noFill/>
          <a:ln/>
        </p:spPr>
        <p:txBody>
          <a:bodyPr wrap="square" lIns="0" tIns="0" rIns="0" bIns="0" rtlCol="0" anchor="t">
            <a:normAutofit/>
          </a:bodyPr>
          <a:lstStyle/>
          <a:p>
            <a:pPr marL="0" indent="0" algn="l">
              <a:lnSpc>
                <a:spcPct val="131000"/>
              </a:lnSpc>
              <a:buNone/>
            </a:pPr>
            <a:r>
              <a:rPr lang="en-US" sz="1050" dirty="0">
                <a:solidFill>
                  <a:srgbClr val="CFCBBF"/>
                </a:solidFill>
                <a:latin typeface="Raleway" pitchFamily="34" charset="0"/>
                <a:ea typeface="Raleway" pitchFamily="34" charset="-122"/>
                <a:cs typeface="Raleway" pitchFamily="34" charset="-120"/>
              </a:rPr>
              <a:t>„Pași spre Egalitate" — fiecare participant primește un rol secret și răspunde la afirmații despre accesul la sport. Debriefing despre decalaje și adaptare.</a:t>
            </a:r>
            <a:endParaRPr lang="en-US" sz="1050" dirty="0"/>
          </a:p>
        </p:txBody>
      </p:sp>
      <p:sp>
        <p:nvSpPr>
          <p:cNvPr id="10" name="Shape 7"/>
          <p:cNvSpPr/>
          <p:nvPr/>
        </p:nvSpPr>
        <p:spPr>
          <a:xfrm>
            <a:off x="3925119" y="3504307"/>
            <a:ext cx="4722763" cy="1217861"/>
          </a:xfrm>
          <a:prstGeom prst="roundRect">
            <a:avLst>
              <a:gd name="adj" fmla="val 1692"/>
            </a:avLst>
          </a:prstGeom>
          <a:solidFill>
            <a:srgbClr val="3A3B3C"/>
          </a:solidFill>
          <a:ln/>
        </p:spPr>
      </p:sp>
      <p:sp>
        <p:nvSpPr>
          <p:cNvPr id="11" name="Text 8"/>
          <p:cNvSpPr/>
          <p:nvPr/>
        </p:nvSpPr>
        <p:spPr>
          <a:xfrm>
            <a:off x="4062413" y="3641601"/>
            <a:ext cx="2053456" cy="214536"/>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Prata" pitchFamily="34" charset="0"/>
                <a:ea typeface="Prata" pitchFamily="34" charset="-122"/>
                <a:cs typeface="Prata" pitchFamily="34" charset="-120"/>
              </a:rPr>
              <a:t>💡</a:t>
            </a:r>
            <a:r>
              <a:rPr lang="en-US" sz="1350" dirty="0">
                <a:solidFill>
                  <a:srgbClr val="CFCBBF"/>
                </a:solidFill>
                <a:latin typeface="Prata" pitchFamily="34" charset="0"/>
                <a:ea typeface="Prata" pitchFamily="34" charset="-122"/>
                <a:cs typeface="Prata" pitchFamily="34" charset="-120"/>
              </a:rPr>
              <a:t> Co-creare de Strategii</a:t>
            </a:r>
            <a:endParaRPr lang="en-US" sz="1350" dirty="0"/>
          </a:p>
        </p:txBody>
      </p:sp>
      <p:sp>
        <p:nvSpPr>
          <p:cNvPr id="12" name="Text 9"/>
          <p:cNvSpPr/>
          <p:nvPr/>
        </p:nvSpPr>
        <p:spPr>
          <a:xfrm>
            <a:off x="4062413" y="3935909"/>
            <a:ext cx="4448175" cy="648965"/>
          </a:xfrm>
          <a:prstGeom prst="rect">
            <a:avLst/>
          </a:prstGeom>
          <a:noFill/>
          <a:ln/>
        </p:spPr>
        <p:txBody>
          <a:bodyPr wrap="square" lIns="0" tIns="0" rIns="0" bIns="0" rtlCol="0" anchor="t">
            <a:normAutofit/>
          </a:bodyPr>
          <a:lstStyle/>
          <a:p>
            <a:pPr marL="0" indent="0" algn="l">
              <a:lnSpc>
                <a:spcPct val="131000"/>
              </a:lnSpc>
              <a:buNone/>
            </a:pPr>
            <a:r>
              <a:rPr lang="en-US" sz="1050" dirty="0">
                <a:solidFill>
                  <a:srgbClr val="CFCBBF"/>
                </a:solidFill>
                <a:latin typeface="Raleway" pitchFamily="34" charset="0"/>
                <a:ea typeface="Raleway" pitchFamily="34" charset="-122"/>
                <a:cs typeface="Raleway" pitchFamily="34" charset="-120"/>
              </a:rPr>
              <a:t>Brainstorming în grupuri: </a:t>
            </a:r>
            <a:r>
              <a:rPr lang="en-US" sz="1050" b="1" dirty="0">
                <a:solidFill>
                  <a:srgbClr val="CFCBBF"/>
                </a:solidFill>
                <a:latin typeface="Raleway" pitchFamily="34" charset="0"/>
                <a:ea typeface="Raleway" pitchFamily="34" charset="-122"/>
                <a:cs typeface="Raleway" pitchFamily="34" charset="-120"/>
              </a:rPr>
              <a:t>„Cum atragem grupuri vulnerabile prin golf?"</a:t>
            </a:r>
            <a:r>
              <a:rPr lang="en-US" sz="1050" dirty="0">
                <a:solidFill>
                  <a:srgbClr val="CFCBBF"/>
                </a:solidFill>
                <a:latin typeface="Raleway" pitchFamily="34" charset="0"/>
                <a:ea typeface="Raleway" pitchFamily="34" charset="-122"/>
                <a:cs typeface="Raleway" pitchFamily="34" charset="-120"/>
              </a:rPr>
              <a:t> Soluții Erasmus+: parteneriate locale, evenimente „Open Gates", echipamente modificate.</a:t>
            </a:r>
            <a:endParaRPr lang="en-US" sz="1050" dirty="0"/>
          </a:p>
        </p:txBody>
      </p:sp>
      <p:pic>
        <p:nvPicPr>
          <p:cNvPr id="14" name="Picture 13">
            <a:extLst>
              <a:ext uri="{FF2B5EF4-FFF2-40B4-BE49-F238E27FC236}">
                <a16:creationId xmlns:a16="http://schemas.microsoft.com/office/drawing/2014/main" id="{D47F957D-0368-89CC-0A40-20C38CBD5EDA}"/>
              </a:ext>
            </a:extLst>
          </p:cNvPr>
          <p:cNvPicPr>
            <a:picLocks noChangeAspect="1"/>
          </p:cNvPicPr>
          <p:nvPr/>
        </p:nvPicPr>
        <p:blipFill>
          <a:blip r:embed="rId4"/>
          <a:stretch>
            <a:fillRect/>
          </a:stretch>
        </p:blipFill>
        <p:spPr>
          <a:xfrm>
            <a:off x="7562660" y="4767696"/>
            <a:ext cx="1542422" cy="3231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1515145" y="402952"/>
            <a:ext cx="514350" cy="145256"/>
          </a:xfrm>
          <a:prstGeom prst="roundRect">
            <a:avLst>
              <a:gd name="adj" fmla="val 7320"/>
            </a:avLst>
          </a:prstGeom>
          <a:solidFill>
            <a:srgbClr val="443D09"/>
          </a:solidFill>
          <a:ln/>
        </p:spPr>
      </p:sp>
      <p:sp>
        <p:nvSpPr>
          <p:cNvPr id="3" name="Text 1"/>
          <p:cNvSpPr/>
          <p:nvPr/>
        </p:nvSpPr>
        <p:spPr>
          <a:xfrm>
            <a:off x="1568276" y="429518"/>
            <a:ext cx="865287" cy="92125"/>
          </a:xfrm>
          <a:prstGeom prst="rect">
            <a:avLst/>
          </a:prstGeom>
          <a:noFill/>
          <a:ln/>
        </p:spPr>
        <p:txBody>
          <a:bodyPr wrap="none" lIns="0" tIns="0" rIns="0" bIns="0" rtlCol="0" anchor="t"/>
          <a:lstStyle/>
          <a:p>
            <a:pPr marL="0" indent="0" algn="l">
              <a:lnSpc>
                <a:spcPct val="108000"/>
              </a:lnSpc>
              <a:buNone/>
            </a:pPr>
            <a:r>
              <a:rPr lang="en-US" sz="550" dirty="0">
                <a:solidFill>
                  <a:srgbClr val="CFCBBF"/>
                </a:solidFill>
                <a:latin typeface="Raleway" pitchFamily="34" charset="0"/>
                <a:ea typeface="Raleway" pitchFamily="34" charset="-122"/>
                <a:cs typeface="Raleway" pitchFamily="34" charset="-120"/>
              </a:rPr>
              <a:t>MODULUL 4</a:t>
            </a:r>
            <a:endParaRPr lang="en-US" sz="550" dirty="0"/>
          </a:p>
        </p:txBody>
      </p:sp>
      <p:sp>
        <p:nvSpPr>
          <p:cNvPr id="4" name="Text 2"/>
          <p:cNvSpPr/>
          <p:nvPr/>
        </p:nvSpPr>
        <p:spPr>
          <a:xfrm>
            <a:off x="1515145" y="570309"/>
            <a:ext cx="3676576" cy="276895"/>
          </a:xfrm>
          <a:prstGeom prst="rect">
            <a:avLst/>
          </a:prstGeom>
          <a:noFill/>
          <a:ln/>
        </p:spPr>
        <p:txBody>
          <a:bodyPr wrap="none" lIns="0" tIns="0" rIns="0" bIns="0" rtlCol="0" anchor="t"/>
          <a:lstStyle/>
          <a:p>
            <a:pPr marL="0" indent="0" algn="l">
              <a:lnSpc>
                <a:spcPct val="104000"/>
              </a:lnSpc>
              <a:buNone/>
            </a:pPr>
            <a:r>
              <a:rPr lang="en-US" sz="1700" dirty="0">
                <a:solidFill>
                  <a:srgbClr val="F2E782"/>
                </a:solidFill>
                <a:latin typeface="Prata" pitchFamily="34" charset="0"/>
                <a:ea typeface="Prata" pitchFamily="34" charset="-122"/>
                <a:cs typeface="Prata" pitchFamily="34" charset="-120"/>
              </a:rPr>
              <a:t>Planul de Acțiune și Evaluarea</a:t>
            </a:r>
            <a:endParaRPr lang="en-US" sz="1700" dirty="0"/>
          </a:p>
        </p:txBody>
      </p:sp>
      <p:sp>
        <p:nvSpPr>
          <p:cNvPr id="5" name="Text 3"/>
          <p:cNvSpPr/>
          <p:nvPr/>
        </p:nvSpPr>
        <p:spPr>
          <a:xfrm>
            <a:off x="1515145" y="930250"/>
            <a:ext cx="6570911" cy="115193"/>
          </a:xfrm>
          <a:prstGeom prst="rect">
            <a:avLst/>
          </a:prstGeom>
          <a:noFill/>
          <a:ln/>
        </p:spPr>
        <p:txBody>
          <a:bodyPr wrap="none" lIns="0" tIns="0" rIns="0" bIns="0" rtlCol="0" anchor="t"/>
          <a:lstStyle/>
          <a:p>
            <a:pPr marL="0" indent="0" algn="l">
              <a:lnSpc>
                <a:spcPct val="108000"/>
              </a:lnSpc>
              <a:buNone/>
            </a:pPr>
            <a:r>
              <a:rPr lang="en-US" sz="650" b="1" dirty="0">
                <a:solidFill>
                  <a:srgbClr val="CFCBBF"/>
                </a:solidFill>
                <a:latin typeface="Raleway" pitchFamily="34" charset="0"/>
                <a:ea typeface="Raleway" pitchFamily="34" charset="-122"/>
                <a:cs typeface="Raleway" pitchFamily="34" charset="-120"/>
              </a:rPr>
              <a:t>Minutele 90–120</a:t>
            </a:r>
            <a:r>
              <a:rPr lang="en-US" sz="650" dirty="0">
                <a:solidFill>
                  <a:srgbClr val="CFCBBF"/>
                </a:solidFill>
                <a:latin typeface="Raleway" pitchFamily="34" charset="0"/>
                <a:ea typeface="Raleway" pitchFamily="34" charset="-122"/>
                <a:cs typeface="Raleway" pitchFamily="34" charset="-120"/>
              </a:rPr>
              <a:t> · De la idei la angajament concret</a:t>
            </a:r>
            <a:endParaRPr lang="en-US" sz="650" dirty="0"/>
          </a:p>
        </p:txBody>
      </p:sp>
      <p:pic>
        <p:nvPicPr>
          <p:cNvPr id="6" name="Image 0" descr="preencoded.png"/>
          <p:cNvPicPr>
            <a:picLocks noChangeAspect="1"/>
          </p:cNvPicPr>
          <p:nvPr/>
        </p:nvPicPr>
        <p:blipFill>
          <a:blip r:embed="rId3"/>
          <a:stretch>
            <a:fillRect/>
          </a:stretch>
        </p:blipFill>
        <p:spPr>
          <a:xfrm>
            <a:off x="1515145" y="1107728"/>
            <a:ext cx="6113711" cy="2683743"/>
          </a:xfrm>
          <a:prstGeom prst="rect">
            <a:avLst/>
          </a:prstGeom>
        </p:spPr>
      </p:pic>
      <p:sp>
        <p:nvSpPr>
          <p:cNvPr id="7" name="Text 4"/>
          <p:cNvSpPr/>
          <p:nvPr/>
        </p:nvSpPr>
        <p:spPr>
          <a:xfrm>
            <a:off x="2552270" y="3069166"/>
            <a:ext cx="1071672" cy="165609"/>
          </a:xfrm>
          <a:prstGeom prst="rect">
            <a:avLst/>
          </a:prstGeom>
          <a:noFill/>
          <a:ln/>
        </p:spPr>
        <p:txBody>
          <a:bodyPr wrap="none" lIns="0" tIns="0" rIns="0" bIns="0" rtlCol="0" anchor="t"/>
          <a:lstStyle/>
          <a:p>
            <a:pPr marL="0" indent="0" algn="ctr">
              <a:lnSpc>
                <a:spcPct val="104000"/>
              </a:lnSpc>
              <a:buNone/>
            </a:pPr>
            <a:r>
              <a:rPr lang="en-US" sz="1000" dirty="0">
                <a:solidFill>
                  <a:srgbClr val="F2E782"/>
                </a:solidFill>
                <a:latin typeface="Prata" pitchFamily="34" charset="0"/>
                <a:ea typeface="Prata" pitchFamily="34" charset="-122"/>
                <a:cs typeface="Prata" pitchFamily="34" charset="-120"/>
              </a:rPr>
              <a:t>Pitch-ul Ideilor</a:t>
            </a:r>
            <a:endParaRPr lang="en-US" sz="1000" dirty="0"/>
          </a:p>
        </p:txBody>
      </p:sp>
      <p:sp>
        <p:nvSpPr>
          <p:cNvPr id="8" name="Text 5"/>
          <p:cNvSpPr/>
          <p:nvPr/>
        </p:nvSpPr>
        <p:spPr>
          <a:xfrm>
            <a:off x="2552270" y="3281882"/>
            <a:ext cx="1071672" cy="215291"/>
          </a:xfrm>
          <a:prstGeom prst="rect">
            <a:avLst/>
          </a:prstGeom>
          <a:noFill/>
          <a:ln/>
        </p:spPr>
        <p:txBody>
          <a:bodyPr wrap="square" lIns="0" tIns="0" rIns="0" bIns="0" rtlCol="0" anchor="t">
            <a:normAutofit/>
          </a:bodyPr>
          <a:lstStyle/>
          <a:p>
            <a:pPr marL="0" indent="0" algn="ctr">
              <a:lnSpc>
                <a:spcPct val="85000"/>
              </a:lnSpc>
              <a:buNone/>
            </a:pPr>
            <a:r>
              <a:rPr lang="en-US" sz="800" dirty="0">
                <a:solidFill>
                  <a:srgbClr val="CFCBBF"/>
                </a:solidFill>
                <a:latin typeface="Raleway" pitchFamily="34" charset="0"/>
                <a:ea typeface="Raleway" pitchFamily="34" charset="-122"/>
                <a:cs typeface="Raleway" pitchFamily="34" charset="-120"/>
              </a:rPr>
              <a:t>Fiecare grup prezintă în 2 minute</a:t>
            </a:r>
            <a:endParaRPr lang="en-US" sz="800" dirty="0"/>
          </a:p>
        </p:txBody>
      </p:sp>
      <p:sp>
        <p:nvSpPr>
          <p:cNvPr id="9" name="Text 6"/>
          <p:cNvSpPr/>
          <p:nvPr/>
        </p:nvSpPr>
        <p:spPr>
          <a:xfrm>
            <a:off x="5561195" y="3027948"/>
            <a:ext cx="1071672" cy="165608"/>
          </a:xfrm>
          <a:prstGeom prst="rect">
            <a:avLst/>
          </a:prstGeom>
          <a:noFill/>
          <a:ln/>
        </p:spPr>
        <p:txBody>
          <a:bodyPr wrap="none" lIns="0" tIns="0" rIns="0" bIns="0" rtlCol="0" anchor="t"/>
          <a:lstStyle/>
          <a:p>
            <a:pPr marL="0" indent="0" algn="ctr">
              <a:lnSpc>
                <a:spcPct val="104000"/>
              </a:lnSpc>
              <a:buNone/>
            </a:pPr>
            <a:r>
              <a:rPr lang="en-US" sz="1000" dirty="0">
                <a:solidFill>
                  <a:srgbClr val="F2E782"/>
                </a:solidFill>
                <a:latin typeface="Prata" pitchFamily="34" charset="0"/>
                <a:ea typeface="Prata" pitchFamily="34" charset="-122"/>
                <a:cs typeface="Prata" pitchFamily="34" charset="-120"/>
              </a:rPr>
              <a:t>Evaluare Finală</a:t>
            </a:r>
            <a:endParaRPr lang="en-US" sz="1000" dirty="0"/>
          </a:p>
        </p:txBody>
      </p:sp>
      <p:sp>
        <p:nvSpPr>
          <p:cNvPr id="10" name="Text 7"/>
          <p:cNvSpPr/>
          <p:nvPr/>
        </p:nvSpPr>
        <p:spPr>
          <a:xfrm>
            <a:off x="5561195" y="3240663"/>
            <a:ext cx="1071672" cy="215292"/>
          </a:xfrm>
          <a:prstGeom prst="rect">
            <a:avLst/>
          </a:prstGeom>
          <a:noFill/>
          <a:ln/>
        </p:spPr>
        <p:txBody>
          <a:bodyPr wrap="square" lIns="0" tIns="0" rIns="0" bIns="0" rtlCol="0" anchor="t">
            <a:normAutofit/>
          </a:bodyPr>
          <a:lstStyle/>
          <a:p>
            <a:pPr marL="0" indent="0" algn="ctr">
              <a:lnSpc>
                <a:spcPct val="85000"/>
              </a:lnSpc>
              <a:buNone/>
            </a:pPr>
            <a:r>
              <a:rPr lang="en-US" sz="800" dirty="0">
                <a:solidFill>
                  <a:srgbClr val="CFCBBF"/>
                </a:solidFill>
                <a:latin typeface="Raleway" pitchFamily="34" charset="0"/>
                <a:ea typeface="Raleway" pitchFamily="34" charset="-122"/>
                <a:cs typeface="Raleway" pitchFamily="34" charset="-120"/>
              </a:rPr>
              <a:t>Formular competențe și poza de grup</a:t>
            </a:r>
            <a:endParaRPr lang="en-US" sz="800" dirty="0"/>
          </a:p>
        </p:txBody>
      </p:sp>
      <p:sp>
        <p:nvSpPr>
          <p:cNvPr id="11" name="Text 8"/>
          <p:cNvSpPr/>
          <p:nvPr/>
        </p:nvSpPr>
        <p:spPr>
          <a:xfrm>
            <a:off x="4065565" y="1389158"/>
            <a:ext cx="1071672" cy="331217"/>
          </a:xfrm>
          <a:prstGeom prst="rect">
            <a:avLst/>
          </a:prstGeom>
          <a:noFill/>
          <a:ln/>
        </p:spPr>
        <p:txBody>
          <a:bodyPr wrap="square" lIns="0" tIns="0" rIns="0" bIns="0" rtlCol="0" anchor="t">
            <a:normAutofit/>
          </a:bodyPr>
          <a:lstStyle/>
          <a:p>
            <a:pPr marL="0" indent="0" algn="ctr">
              <a:lnSpc>
                <a:spcPct val="104000"/>
              </a:lnSpc>
              <a:buNone/>
            </a:pPr>
            <a:r>
              <a:rPr lang="en-US" sz="1000" dirty="0">
                <a:solidFill>
                  <a:srgbClr val="F2E782"/>
                </a:solidFill>
                <a:latin typeface="Prata" pitchFamily="34" charset="0"/>
                <a:ea typeface="Prata" pitchFamily="34" charset="-122"/>
                <a:cs typeface="Prata" pitchFamily="34" charset="-120"/>
              </a:rPr>
              <a:t>Feedback Expert</a:t>
            </a:r>
            <a:endParaRPr lang="en-US" sz="1000" dirty="0"/>
          </a:p>
        </p:txBody>
      </p:sp>
      <p:sp>
        <p:nvSpPr>
          <p:cNvPr id="12" name="Text 9"/>
          <p:cNvSpPr/>
          <p:nvPr/>
        </p:nvSpPr>
        <p:spPr>
          <a:xfrm>
            <a:off x="4065565" y="1767482"/>
            <a:ext cx="1071672" cy="215291"/>
          </a:xfrm>
          <a:prstGeom prst="rect">
            <a:avLst/>
          </a:prstGeom>
          <a:noFill/>
          <a:ln/>
        </p:spPr>
        <p:txBody>
          <a:bodyPr wrap="square" lIns="0" tIns="0" rIns="0" bIns="0" rtlCol="0" anchor="t">
            <a:normAutofit/>
          </a:bodyPr>
          <a:lstStyle/>
          <a:p>
            <a:pPr marL="0" indent="0" algn="ctr">
              <a:lnSpc>
                <a:spcPct val="85000"/>
              </a:lnSpc>
              <a:buNone/>
            </a:pPr>
            <a:r>
              <a:rPr lang="en-US" sz="800" dirty="0">
                <a:solidFill>
                  <a:srgbClr val="CFCBBF"/>
                </a:solidFill>
                <a:latin typeface="Raleway" pitchFamily="34" charset="0"/>
                <a:ea typeface="Raleway" pitchFamily="34" charset="-122"/>
                <a:cs typeface="Raleway" pitchFamily="34" charset="-120"/>
              </a:rPr>
              <a:t>Sustenabilitate și finanțări europene</a:t>
            </a:r>
            <a:endParaRPr lang="en-US" sz="800" dirty="0"/>
          </a:p>
        </p:txBody>
      </p:sp>
      <p:sp>
        <p:nvSpPr>
          <p:cNvPr id="13" name="Text 10"/>
          <p:cNvSpPr/>
          <p:nvPr/>
        </p:nvSpPr>
        <p:spPr>
          <a:xfrm>
            <a:off x="1515145" y="3853755"/>
            <a:ext cx="6570911" cy="115193"/>
          </a:xfrm>
          <a:prstGeom prst="rect">
            <a:avLst/>
          </a:prstGeom>
          <a:noFill/>
          <a:ln/>
        </p:spPr>
        <p:txBody>
          <a:bodyPr wrap="none" lIns="0" tIns="0" rIns="0" bIns="0" rtlCol="0" anchor="t"/>
          <a:lstStyle/>
          <a:p>
            <a:pPr marL="0" indent="0" algn="l">
              <a:lnSpc>
                <a:spcPct val="108000"/>
              </a:lnSpc>
              <a:buNone/>
            </a:pPr>
            <a:r>
              <a:rPr lang="en-US" sz="650" dirty="0">
                <a:solidFill>
                  <a:srgbClr val="CFCBBF"/>
                </a:solidFill>
                <a:latin typeface="Raleway" pitchFamily="34" charset="0"/>
                <a:ea typeface="Raleway" pitchFamily="34" charset="-122"/>
                <a:cs typeface="Raleway" pitchFamily="34" charset="-120"/>
              </a:rPr>
              <a:t>Cele trei etape finale transformă ideile din workshop în angajamente concrete, cu feedback direct de la expert și evaluarea competențelor dobândite.</a:t>
            </a:r>
            <a:endParaRPr lang="en-US" sz="650" dirty="0"/>
          </a:p>
        </p:txBody>
      </p:sp>
      <p:sp>
        <p:nvSpPr>
          <p:cNvPr id="14" name="Text 11"/>
          <p:cNvSpPr/>
          <p:nvPr/>
        </p:nvSpPr>
        <p:spPr>
          <a:xfrm>
            <a:off x="1515145" y="4075509"/>
            <a:ext cx="1991767" cy="292373"/>
          </a:xfrm>
          <a:prstGeom prst="rect">
            <a:avLst/>
          </a:prstGeom>
          <a:noFill/>
          <a:ln/>
        </p:spPr>
        <p:txBody>
          <a:bodyPr wrap="none" lIns="0" tIns="0" rIns="0" bIns="0" rtlCol="0" anchor="t"/>
          <a:lstStyle/>
          <a:p>
            <a:pPr marL="0" indent="0" algn="ctr">
              <a:lnSpc>
                <a:spcPct val="83000"/>
              </a:lnSpc>
              <a:buNone/>
            </a:pPr>
            <a:r>
              <a:rPr lang="en-US" sz="2300" dirty="0">
                <a:solidFill>
                  <a:srgbClr val="CFCBBF"/>
                </a:solidFill>
                <a:latin typeface="Prata" pitchFamily="34" charset="0"/>
                <a:ea typeface="Prata" pitchFamily="34" charset="-122"/>
                <a:cs typeface="Prata" pitchFamily="34" charset="-120"/>
              </a:rPr>
              <a:t>2min</a:t>
            </a:r>
            <a:endParaRPr lang="en-US" sz="2300" dirty="0"/>
          </a:p>
        </p:txBody>
      </p:sp>
      <p:sp>
        <p:nvSpPr>
          <p:cNvPr id="15" name="Text 12"/>
          <p:cNvSpPr/>
          <p:nvPr/>
        </p:nvSpPr>
        <p:spPr>
          <a:xfrm>
            <a:off x="1957239" y="4453682"/>
            <a:ext cx="1107504" cy="138410"/>
          </a:xfrm>
          <a:prstGeom prst="rect">
            <a:avLst/>
          </a:prstGeom>
          <a:noFill/>
          <a:ln/>
        </p:spPr>
        <p:txBody>
          <a:bodyPr wrap="none" lIns="0" tIns="0" rIns="0" bIns="0" rtlCol="0" anchor="t"/>
          <a:lstStyle/>
          <a:p>
            <a:pPr marL="0" indent="0" algn="ctr">
              <a:lnSpc>
                <a:spcPct val="104000"/>
              </a:lnSpc>
              <a:buNone/>
            </a:pPr>
            <a:r>
              <a:rPr lang="en-US" sz="850" dirty="0">
                <a:solidFill>
                  <a:srgbClr val="CFCBBF"/>
                </a:solidFill>
                <a:latin typeface="Prata" pitchFamily="34" charset="0"/>
                <a:ea typeface="Prata" pitchFamily="34" charset="-122"/>
                <a:cs typeface="Prata" pitchFamily="34" charset="-120"/>
              </a:rPr>
              <a:t>Pitch per grup</a:t>
            </a:r>
            <a:endParaRPr lang="en-US" sz="850" dirty="0"/>
          </a:p>
        </p:txBody>
      </p:sp>
      <p:sp>
        <p:nvSpPr>
          <p:cNvPr id="16" name="Text 13"/>
          <p:cNvSpPr/>
          <p:nvPr/>
        </p:nvSpPr>
        <p:spPr>
          <a:xfrm>
            <a:off x="1515145" y="4625280"/>
            <a:ext cx="1991767" cy="115193"/>
          </a:xfrm>
          <a:prstGeom prst="rect">
            <a:avLst/>
          </a:prstGeom>
          <a:noFill/>
          <a:ln/>
        </p:spPr>
        <p:txBody>
          <a:bodyPr wrap="none" lIns="0" tIns="0" rIns="0" bIns="0" rtlCol="0" anchor="t"/>
          <a:lstStyle/>
          <a:p>
            <a:pPr marL="0" indent="0" algn="ctr">
              <a:lnSpc>
                <a:spcPct val="108000"/>
              </a:lnSpc>
              <a:buNone/>
            </a:pPr>
            <a:r>
              <a:rPr lang="en-US" sz="650" dirty="0">
                <a:solidFill>
                  <a:srgbClr val="CFCBBF"/>
                </a:solidFill>
                <a:latin typeface="Raleway" pitchFamily="34" charset="0"/>
                <a:ea typeface="Raleway" pitchFamily="34" charset="-122"/>
                <a:cs typeface="Raleway" pitchFamily="34" charset="-120"/>
              </a:rPr>
              <a:t>O idee concretă, prezentată rapid</a:t>
            </a:r>
            <a:endParaRPr lang="en-US" sz="650" dirty="0"/>
          </a:p>
        </p:txBody>
      </p:sp>
      <p:sp>
        <p:nvSpPr>
          <p:cNvPr id="17" name="Text 14"/>
          <p:cNvSpPr/>
          <p:nvPr/>
        </p:nvSpPr>
        <p:spPr>
          <a:xfrm>
            <a:off x="3576117" y="4075509"/>
            <a:ext cx="1991767" cy="292373"/>
          </a:xfrm>
          <a:prstGeom prst="rect">
            <a:avLst/>
          </a:prstGeom>
          <a:noFill/>
          <a:ln/>
        </p:spPr>
        <p:txBody>
          <a:bodyPr wrap="none" lIns="0" tIns="0" rIns="0" bIns="0" rtlCol="0" anchor="t"/>
          <a:lstStyle/>
          <a:p>
            <a:pPr marL="0" indent="0" algn="ctr">
              <a:lnSpc>
                <a:spcPct val="83000"/>
              </a:lnSpc>
              <a:buNone/>
            </a:pPr>
            <a:r>
              <a:rPr lang="en-US" sz="2300" dirty="0">
                <a:solidFill>
                  <a:srgbClr val="CFCBBF"/>
                </a:solidFill>
                <a:latin typeface="Prata" pitchFamily="34" charset="0"/>
                <a:ea typeface="Prata" pitchFamily="34" charset="-122"/>
                <a:cs typeface="Prata" pitchFamily="34" charset="-120"/>
              </a:rPr>
              <a:t>120</a:t>
            </a:r>
            <a:endParaRPr lang="en-US" sz="2300" dirty="0"/>
          </a:p>
        </p:txBody>
      </p:sp>
      <p:sp>
        <p:nvSpPr>
          <p:cNvPr id="18" name="Text 15"/>
          <p:cNvSpPr/>
          <p:nvPr/>
        </p:nvSpPr>
        <p:spPr>
          <a:xfrm>
            <a:off x="4018211" y="4453682"/>
            <a:ext cx="1107504" cy="138410"/>
          </a:xfrm>
          <a:prstGeom prst="rect">
            <a:avLst/>
          </a:prstGeom>
          <a:noFill/>
          <a:ln/>
        </p:spPr>
        <p:txBody>
          <a:bodyPr wrap="none" lIns="0" tIns="0" rIns="0" bIns="0" rtlCol="0" anchor="t"/>
          <a:lstStyle/>
          <a:p>
            <a:pPr marL="0" indent="0" algn="ctr">
              <a:lnSpc>
                <a:spcPct val="104000"/>
              </a:lnSpc>
              <a:buNone/>
            </a:pPr>
            <a:r>
              <a:rPr lang="en-US" sz="850" dirty="0">
                <a:solidFill>
                  <a:srgbClr val="CFCBBF"/>
                </a:solidFill>
                <a:latin typeface="Prata" pitchFamily="34" charset="0"/>
                <a:ea typeface="Prata" pitchFamily="34" charset="-122"/>
                <a:cs typeface="Prata" pitchFamily="34" charset="-120"/>
              </a:rPr>
              <a:t>Minute totale</a:t>
            </a:r>
            <a:endParaRPr lang="en-US" sz="850" dirty="0"/>
          </a:p>
        </p:txBody>
      </p:sp>
      <p:sp>
        <p:nvSpPr>
          <p:cNvPr id="19" name="Text 16"/>
          <p:cNvSpPr/>
          <p:nvPr/>
        </p:nvSpPr>
        <p:spPr>
          <a:xfrm>
            <a:off x="3576117" y="4625280"/>
            <a:ext cx="1991767" cy="115193"/>
          </a:xfrm>
          <a:prstGeom prst="rect">
            <a:avLst/>
          </a:prstGeom>
          <a:noFill/>
          <a:ln/>
        </p:spPr>
        <p:txBody>
          <a:bodyPr wrap="none" lIns="0" tIns="0" rIns="0" bIns="0" rtlCol="0" anchor="t"/>
          <a:lstStyle/>
          <a:p>
            <a:pPr marL="0" indent="0" algn="ctr">
              <a:lnSpc>
                <a:spcPct val="108000"/>
              </a:lnSpc>
              <a:buNone/>
            </a:pPr>
            <a:r>
              <a:rPr lang="en-US" sz="650" dirty="0">
                <a:solidFill>
                  <a:srgbClr val="CFCBBF"/>
                </a:solidFill>
                <a:latin typeface="Raleway" pitchFamily="34" charset="0"/>
                <a:ea typeface="Raleway" pitchFamily="34" charset="-122"/>
                <a:cs typeface="Raleway" pitchFamily="34" charset="-120"/>
              </a:rPr>
              <a:t>Workshop complet, fără pauze lungi</a:t>
            </a:r>
            <a:endParaRPr lang="en-US" sz="650" dirty="0"/>
          </a:p>
        </p:txBody>
      </p:sp>
      <p:sp>
        <p:nvSpPr>
          <p:cNvPr id="20" name="Text 17"/>
          <p:cNvSpPr/>
          <p:nvPr/>
        </p:nvSpPr>
        <p:spPr>
          <a:xfrm>
            <a:off x="5637088" y="4075509"/>
            <a:ext cx="1991767" cy="292373"/>
          </a:xfrm>
          <a:prstGeom prst="rect">
            <a:avLst/>
          </a:prstGeom>
          <a:noFill/>
          <a:ln/>
        </p:spPr>
        <p:txBody>
          <a:bodyPr wrap="none" lIns="0" tIns="0" rIns="0" bIns="0" rtlCol="0" anchor="t"/>
          <a:lstStyle/>
          <a:p>
            <a:pPr marL="0" indent="0" algn="ctr">
              <a:lnSpc>
                <a:spcPct val="83000"/>
              </a:lnSpc>
              <a:buNone/>
            </a:pPr>
            <a:r>
              <a:rPr lang="en-US" sz="2300" dirty="0">
                <a:solidFill>
                  <a:srgbClr val="CFCBBF"/>
                </a:solidFill>
                <a:latin typeface="Prata" pitchFamily="34" charset="0"/>
                <a:ea typeface="Prata" pitchFamily="34" charset="-122"/>
                <a:cs typeface="Prata" pitchFamily="34" charset="-120"/>
              </a:rPr>
              <a:t>3</a:t>
            </a:r>
            <a:endParaRPr lang="en-US" sz="2300" dirty="0"/>
          </a:p>
        </p:txBody>
      </p:sp>
      <p:sp>
        <p:nvSpPr>
          <p:cNvPr id="21" name="Text 18"/>
          <p:cNvSpPr/>
          <p:nvPr/>
        </p:nvSpPr>
        <p:spPr>
          <a:xfrm>
            <a:off x="6079182" y="4453682"/>
            <a:ext cx="1107504" cy="138410"/>
          </a:xfrm>
          <a:prstGeom prst="rect">
            <a:avLst/>
          </a:prstGeom>
          <a:noFill/>
          <a:ln/>
        </p:spPr>
        <p:txBody>
          <a:bodyPr wrap="none" lIns="0" tIns="0" rIns="0" bIns="0" rtlCol="0" anchor="t"/>
          <a:lstStyle/>
          <a:p>
            <a:pPr marL="0" indent="0" algn="ctr">
              <a:lnSpc>
                <a:spcPct val="104000"/>
              </a:lnSpc>
              <a:buNone/>
            </a:pPr>
            <a:r>
              <a:rPr lang="en-US" sz="850" dirty="0">
                <a:solidFill>
                  <a:srgbClr val="CFCBBF"/>
                </a:solidFill>
                <a:latin typeface="Prata" pitchFamily="34" charset="0"/>
                <a:ea typeface="Prata" pitchFamily="34" charset="-122"/>
                <a:cs typeface="Prata" pitchFamily="34" charset="-120"/>
              </a:rPr>
              <a:t>Întrebări de reflecție</a:t>
            </a:r>
            <a:endParaRPr lang="en-US" sz="850" dirty="0"/>
          </a:p>
        </p:txBody>
      </p:sp>
      <p:sp>
        <p:nvSpPr>
          <p:cNvPr id="22" name="Text 19"/>
          <p:cNvSpPr/>
          <p:nvPr/>
        </p:nvSpPr>
        <p:spPr>
          <a:xfrm>
            <a:off x="5637088" y="4625280"/>
            <a:ext cx="1991767" cy="115193"/>
          </a:xfrm>
          <a:prstGeom prst="rect">
            <a:avLst/>
          </a:prstGeom>
          <a:noFill/>
          <a:ln/>
        </p:spPr>
        <p:txBody>
          <a:bodyPr wrap="none" lIns="0" tIns="0" rIns="0" bIns="0" rtlCol="0" anchor="t"/>
          <a:lstStyle/>
          <a:p>
            <a:pPr marL="0" indent="0" algn="ctr">
              <a:lnSpc>
                <a:spcPct val="108000"/>
              </a:lnSpc>
              <a:buNone/>
            </a:pPr>
            <a:r>
              <a:rPr lang="en-US" sz="650" dirty="0">
                <a:solidFill>
                  <a:srgbClr val="CFCBBF"/>
                </a:solidFill>
                <a:latin typeface="Raleway" pitchFamily="34" charset="0"/>
                <a:ea typeface="Raleway" pitchFamily="34" charset="-122"/>
                <a:cs typeface="Raleway" pitchFamily="34" charset="-120"/>
              </a:rPr>
              <a:t>Concluzii și conexiune cu teoria</a:t>
            </a:r>
            <a:endParaRPr lang="en-US" sz="650" dirty="0"/>
          </a:p>
        </p:txBody>
      </p:sp>
      <p:pic>
        <p:nvPicPr>
          <p:cNvPr id="24" name="Picture 23">
            <a:extLst>
              <a:ext uri="{FF2B5EF4-FFF2-40B4-BE49-F238E27FC236}">
                <a16:creationId xmlns:a16="http://schemas.microsoft.com/office/drawing/2014/main" id="{6005CECB-0FFB-1904-F065-EDDECF38CC69}"/>
              </a:ext>
            </a:extLst>
          </p:cNvPr>
          <p:cNvPicPr>
            <a:picLocks noChangeAspect="1"/>
          </p:cNvPicPr>
          <p:nvPr/>
        </p:nvPicPr>
        <p:blipFill>
          <a:blip r:embed="rId4"/>
          <a:stretch>
            <a:fillRect/>
          </a:stretch>
        </p:blipFill>
        <p:spPr>
          <a:xfrm>
            <a:off x="7558679" y="4773661"/>
            <a:ext cx="1542422" cy="3231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496119" y="443954"/>
            <a:ext cx="987847" cy="212824"/>
          </a:xfrm>
          <a:prstGeom prst="roundRect">
            <a:avLst>
              <a:gd name="adj" fmla="val 6745"/>
            </a:avLst>
          </a:prstGeom>
          <a:solidFill>
            <a:srgbClr val="443D09"/>
          </a:solidFill>
          <a:ln/>
        </p:spPr>
      </p:sp>
      <p:sp>
        <p:nvSpPr>
          <p:cNvPr id="3" name="Text 1"/>
          <p:cNvSpPr/>
          <p:nvPr/>
        </p:nvSpPr>
        <p:spPr>
          <a:xfrm>
            <a:off x="567854" y="479822"/>
            <a:ext cx="1301576" cy="141089"/>
          </a:xfrm>
          <a:prstGeom prst="rect">
            <a:avLst/>
          </a:prstGeom>
          <a:noFill/>
          <a:ln/>
        </p:spPr>
        <p:txBody>
          <a:bodyPr wrap="none" lIns="0" tIns="0" rIns="0" bIns="0" rtlCol="0" anchor="t"/>
          <a:lstStyle/>
          <a:p>
            <a:pPr marL="0" indent="0" algn="l">
              <a:lnSpc>
                <a:spcPct val="123000"/>
              </a:lnSpc>
              <a:buNone/>
            </a:pPr>
            <a:r>
              <a:rPr lang="en-US" sz="750" dirty="0">
                <a:solidFill>
                  <a:srgbClr val="CFCBBF"/>
                </a:solidFill>
                <a:latin typeface="Raleway" pitchFamily="34" charset="0"/>
                <a:ea typeface="Raleway" pitchFamily="34" charset="-122"/>
                <a:cs typeface="Raleway" pitchFamily="34" charset="-120"/>
              </a:rPr>
              <a:t>PARTEA PRACTICĂ</a:t>
            </a:r>
            <a:endParaRPr lang="en-US" sz="750" dirty="0"/>
          </a:p>
        </p:txBody>
      </p:sp>
      <p:sp>
        <p:nvSpPr>
          <p:cNvPr id="4" name="Text 2"/>
          <p:cNvSpPr/>
          <p:nvPr/>
        </p:nvSpPr>
        <p:spPr>
          <a:xfrm>
            <a:off x="496119" y="697111"/>
            <a:ext cx="7129016" cy="373782"/>
          </a:xfrm>
          <a:prstGeom prst="rect">
            <a:avLst/>
          </a:prstGeom>
          <a:noFill/>
          <a:ln/>
        </p:spPr>
        <p:txBody>
          <a:bodyPr wrap="none" lIns="0" tIns="0" rIns="0" bIns="0" rtlCol="0" anchor="t"/>
          <a:lstStyle/>
          <a:p>
            <a:pPr marL="0" indent="0" algn="l">
              <a:lnSpc>
                <a:spcPct val="104000"/>
              </a:lnSpc>
              <a:buNone/>
            </a:pPr>
            <a:r>
              <a:rPr lang="en-US" sz="2350" dirty="0">
                <a:solidFill>
                  <a:srgbClr val="F2E782"/>
                </a:solidFill>
                <a:latin typeface="Prata" pitchFamily="34" charset="0"/>
                <a:ea typeface="Prata" pitchFamily="34" charset="-122"/>
                <a:cs typeface="Prata" pitchFamily="34" charset="-120"/>
              </a:rPr>
              <a:t>Program Practic: Golf Incluziv în 60 de Minute</a:t>
            </a:r>
            <a:endParaRPr lang="en-US" sz="2350" dirty="0"/>
          </a:p>
        </p:txBody>
      </p:sp>
      <p:pic>
        <p:nvPicPr>
          <p:cNvPr id="5" name="Image 0" descr="preencoded.png"/>
          <p:cNvPicPr>
            <a:picLocks noChangeAspect="1"/>
          </p:cNvPicPr>
          <p:nvPr/>
        </p:nvPicPr>
        <p:blipFill>
          <a:blip r:embed="rId3"/>
          <a:stretch>
            <a:fillRect/>
          </a:stretch>
        </p:blipFill>
        <p:spPr>
          <a:xfrm>
            <a:off x="496119" y="1488504"/>
            <a:ext cx="5196483" cy="2944639"/>
          </a:xfrm>
          <a:prstGeom prst="rect">
            <a:avLst/>
          </a:prstGeom>
        </p:spPr>
      </p:pic>
      <p:sp>
        <p:nvSpPr>
          <p:cNvPr id="6" name="Text 3"/>
          <p:cNvSpPr/>
          <p:nvPr/>
        </p:nvSpPr>
        <p:spPr>
          <a:xfrm>
            <a:off x="5989216" y="1323156"/>
            <a:ext cx="2077641" cy="191616"/>
          </a:xfrm>
          <a:prstGeom prst="rect">
            <a:avLst/>
          </a:prstGeom>
          <a:noFill/>
          <a:ln/>
        </p:spPr>
        <p:txBody>
          <a:bodyPr wrap="none" lIns="0" tIns="0" rIns="0" bIns="0" rtlCol="0" anchor="t"/>
          <a:lstStyle/>
          <a:p>
            <a:pPr marL="0" indent="0" algn="l">
              <a:lnSpc>
                <a:spcPct val="104000"/>
              </a:lnSpc>
              <a:buNone/>
            </a:pPr>
            <a:r>
              <a:rPr lang="en-US" sz="1150" dirty="0">
                <a:solidFill>
                  <a:srgbClr val="000000"/>
                </a:solidFill>
                <a:latin typeface="Prata" pitchFamily="34" charset="0"/>
                <a:ea typeface="Prata" pitchFamily="34" charset="-122"/>
                <a:cs typeface="Prata" pitchFamily="34" charset="-120"/>
              </a:rPr>
              <a:t>📦</a:t>
            </a:r>
            <a:r>
              <a:rPr lang="en-US" sz="1150" dirty="0">
                <a:solidFill>
                  <a:srgbClr val="F2E782"/>
                </a:solidFill>
                <a:latin typeface="Prata" pitchFamily="34" charset="0"/>
                <a:ea typeface="Prata" pitchFamily="34" charset="-122"/>
                <a:cs typeface="Prata" pitchFamily="34" charset="-120"/>
              </a:rPr>
              <a:t> Materiale Necesare</a:t>
            </a:r>
            <a:endParaRPr lang="en-US" sz="1150" dirty="0"/>
          </a:p>
        </p:txBody>
      </p:sp>
      <p:sp>
        <p:nvSpPr>
          <p:cNvPr id="7" name="Text 4"/>
          <p:cNvSpPr/>
          <p:nvPr/>
        </p:nvSpPr>
        <p:spPr>
          <a:xfrm>
            <a:off x="5989216" y="1615678"/>
            <a:ext cx="2663354" cy="987623"/>
          </a:xfrm>
          <a:prstGeom prst="rect">
            <a:avLst/>
          </a:prstGeom>
          <a:noFill/>
          <a:ln/>
        </p:spPr>
        <p:txBody>
          <a:bodyPr wrap="square" lIns="0" tIns="0" rIns="0" bIns="0" rtlCol="0" anchor="t">
            <a:normAutofit/>
          </a:bodyPr>
          <a:lstStyle/>
          <a:p>
            <a:pPr marL="342900" indent="-342900" algn="l">
              <a:lnSpc>
                <a:spcPct val="123000"/>
              </a:lnSpc>
              <a:buSzPct val="100000"/>
              <a:buChar char="•"/>
            </a:pPr>
            <a:r>
              <a:rPr lang="en-US" sz="900" dirty="0">
                <a:solidFill>
                  <a:srgbClr val="CFCBBF"/>
                </a:solidFill>
                <a:latin typeface="Raleway" pitchFamily="34" charset="0"/>
                <a:ea typeface="Raleway" pitchFamily="34" charset="-122"/>
                <a:cs typeface="Raleway" pitchFamily="34" charset="-120"/>
              </a:rPr>
              <a:t>Foi de flipchart și markere colorate</a:t>
            </a:r>
            <a:endParaRPr lang="en-US" sz="900" dirty="0"/>
          </a:p>
          <a:p>
            <a:pPr marL="342900" indent="-342900" algn="l">
              <a:lnSpc>
                <a:spcPct val="123000"/>
              </a:lnSpc>
              <a:buSzPct val="100000"/>
              <a:buChar char="•"/>
            </a:pPr>
            <a:r>
              <a:rPr lang="en-US" sz="900" dirty="0">
                <a:solidFill>
                  <a:srgbClr val="CFCBBF"/>
                </a:solidFill>
                <a:latin typeface="Raleway" pitchFamily="34" charset="0"/>
                <a:ea typeface="Raleway" pitchFamily="34" charset="-122"/>
                <a:cs typeface="Raleway" pitchFamily="34" charset="-120"/>
              </a:rPr>
              <a:t>Bilete de rol pentru exercițiul de empatie</a:t>
            </a:r>
            <a:endParaRPr lang="en-US" sz="900" dirty="0"/>
          </a:p>
          <a:p>
            <a:pPr marL="342900" indent="-342900" algn="l">
              <a:lnSpc>
                <a:spcPct val="123000"/>
              </a:lnSpc>
              <a:buSzPct val="100000"/>
              <a:buChar char="•"/>
            </a:pPr>
            <a:r>
              <a:rPr lang="en-US" sz="900" dirty="0">
                <a:solidFill>
                  <a:srgbClr val="CFCBBF"/>
                </a:solidFill>
                <a:latin typeface="Raleway" pitchFamily="34" charset="0"/>
                <a:ea typeface="Raleway" pitchFamily="34" charset="-122"/>
                <a:cs typeface="Raleway" pitchFamily="34" charset="-120"/>
              </a:rPr>
              <a:t>2-3 crose de golf (puttere) și mingi de spumă</a:t>
            </a:r>
            <a:endParaRPr lang="en-US" sz="900" dirty="0"/>
          </a:p>
          <a:p>
            <a:pPr marL="342900" indent="-342900" algn="l">
              <a:lnSpc>
                <a:spcPct val="123000"/>
              </a:lnSpc>
              <a:buSzPct val="100000"/>
              <a:buChar char="•"/>
            </a:pPr>
            <a:r>
              <a:rPr lang="en-US" sz="900" dirty="0">
                <a:solidFill>
                  <a:srgbClr val="CFCBBF"/>
                </a:solidFill>
                <a:latin typeface="Raleway" pitchFamily="34" charset="0"/>
                <a:ea typeface="Raleway" pitchFamily="34" charset="-122"/>
                <a:cs typeface="Raleway" pitchFamily="34" charset="-120"/>
              </a:rPr>
              <a:t>Ținte colorate: cercuri Hula-Hoop, conuri sau covorașe</a:t>
            </a:r>
            <a:endParaRPr lang="en-US" sz="900" dirty="0"/>
          </a:p>
        </p:txBody>
      </p:sp>
      <p:sp>
        <p:nvSpPr>
          <p:cNvPr id="8" name="Text 5"/>
          <p:cNvSpPr/>
          <p:nvPr/>
        </p:nvSpPr>
        <p:spPr>
          <a:xfrm>
            <a:off x="5989216" y="2704207"/>
            <a:ext cx="2110978" cy="191616"/>
          </a:xfrm>
          <a:prstGeom prst="rect">
            <a:avLst/>
          </a:prstGeom>
          <a:noFill/>
          <a:ln/>
        </p:spPr>
        <p:txBody>
          <a:bodyPr wrap="none" lIns="0" tIns="0" rIns="0" bIns="0" rtlCol="0" anchor="t"/>
          <a:lstStyle/>
          <a:p>
            <a:pPr marL="0" indent="0" algn="l">
              <a:lnSpc>
                <a:spcPct val="104000"/>
              </a:lnSpc>
              <a:buNone/>
            </a:pPr>
            <a:r>
              <a:rPr lang="en-US" sz="1150" dirty="0">
                <a:solidFill>
                  <a:srgbClr val="000000"/>
                </a:solidFill>
                <a:latin typeface="Prata" pitchFamily="34" charset="0"/>
                <a:ea typeface="Prata" pitchFamily="34" charset="-122"/>
                <a:cs typeface="Prata" pitchFamily="34" charset="-120"/>
              </a:rPr>
              <a:t>👥</a:t>
            </a:r>
            <a:r>
              <a:rPr lang="en-US" sz="1150" dirty="0">
                <a:solidFill>
                  <a:srgbClr val="F2E782"/>
                </a:solidFill>
                <a:latin typeface="Prata" pitchFamily="34" charset="0"/>
                <a:ea typeface="Prata" pitchFamily="34" charset="-122"/>
                <a:cs typeface="Prata" pitchFamily="34" charset="-120"/>
              </a:rPr>
              <a:t> Echipa de Facilitare</a:t>
            </a:r>
            <a:endParaRPr lang="en-US" sz="1150" dirty="0"/>
          </a:p>
        </p:txBody>
      </p:sp>
      <p:sp>
        <p:nvSpPr>
          <p:cNvPr id="9" name="Text 6"/>
          <p:cNvSpPr/>
          <p:nvPr/>
        </p:nvSpPr>
        <p:spPr>
          <a:xfrm>
            <a:off x="5989216" y="2996729"/>
            <a:ext cx="2663354" cy="529084"/>
          </a:xfrm>
          <a:prstGeom prst="rect">
            <a:avLst/>
          </a:prstGeom>
          <a:noFill/>
          <a:ln/>
        </p:spPr>
        <p:txBody>
          <a:bodyPr wrap="square" lIns="0" tIns="0" rIns="0" bIns="0" rtlCol="0" anchor="t">
            <a:normAutofit/>
          </a:bodyPr>
          <a:lstStyle/>
          <a:p>
            <a:pPr marL="0" indent="0" algn="l">
              <a:lnSpc>
                <a:spcPct val="123000"/>
              </a:lnSpc>
              <a:buNone/>
            </a:pPr>
            <a:r>
              <a:rPr lang="en-US" sz="900" b="1" dirty="0">
                <a:solidFill>
                  <a:srgbClr val="CFCBBF"/>
                </a:solidFill>
                <a:latin typeface="Raleway" pitchFamily="34" charset="0"/>
                <a:ea typeface="Raleway" pitchFamily="34" charset="-122"/>
                <a:cs typeface="Raleway" pitchFamily="34" charset="-120"/>
              </a:rPr>
              <a:t>Instructori:</a:t>
            </a:r>
            <a:r>
              <a:rPr lang="en-US" sz="900" dirty="0">
                <a:solidFill>
                  <a:srgbClr val="CFCBBF"/>
                </a:solidFill>
                <a:latin typeface="Raleway" pitchFamily="34" charset="0"/>
                <a:ea typeface="Raleway" pitchFamily="34" charset="-122"/>
                <a:cs typeface="Raleway" pitchFamily="34" charset="-120"/>
              </a:rPr>
              <a:t> Scott Molzof, Alexandru-Mihai Vlăescu</a:t>
            </a:r>
            <a:endParaRPr lang="en-US" sz="900" dirty="0"/>
          </a:p>
          <a:p>
            <a:pPr marL="0" indent="0" algn="l">
              <a:lnSpc>
                <a:spcPct val="123000"/>
              </a:lnSpc>
              <a:buNone/>
            </a:pPr>
            <a:r>
              <a:rPr lang="en-US" sz="900" b="1" dirty="0">
                <a:solidFill>
                  <a:srgbClr val="CFCBBF"/>
                </a:solidFill>
                <a:latin typeface="Raleway" pitchFamily="34" charset="0"/>
                <a:ea typeface="Raleway" pitchFamily="34" charset="-122"/>
                <a:cs typeface="Raleway" pitchFamily="34" charset="-120"/>
              </a:rPr>
              <a:t>Facilitator:</a:t>
            </a:r>
            <a:r>
              <a:rPr lang="en-US" sz="900" dirty="0">
                <a:solidFill>
                  <a:srgbClr val="CFCBBF"/>
                </a:solidFill>
                <a:latin typeface="Raleway" pitchFamily="34" charset="0"/>
                <a:ea typeface="Raleway" pitchFamily="34" charset="-122"/>
                <a:cs typeface="Raleway" pitchFamily="34" charset="-120"/>
              </a:rPr>
              <a:t> Anișoara Aydin</a:t>
            </a:r>
            <a:endParaRPr lang="en-US" sz="900" dirty="0"/>
          </a:p>
        </p:txBody>
      </p:sp>
      <p:sp>
        <p:nvSpPr>
          <p:cNvPr id="10" name="Shape 7"/>
          <p:cNvSpPr/>
          <p:nvPr/>
        </p:nvSpPr>
        <p:spPr>
          <a:xfrm>
            <a:off x="5989216" y="3639294"/>
            <a:ext cx="2663354" cy="946696"/>
          </a:xfrm>
          <a:prstGeom prst="roundRect">
            <a:avLst>
              <a:gd name="adj" fmla="val 1895"/>
            </a:avLst>
          </a:prstGeom>
          <a:solidFill>
            <a:srgbClr val="022349"/>
          </a:solidFill>
          <a:ln/>
        </p:spPr>
      </p:sp>
      <p:pic>
        <p:nvPicPr>
          <p:cNvPr id="11" name="Image 1" descr="preencoded.png"/>
          <p:cNvPicPr>
            <a:picLocks noChangeAspect="1"/>
          </p:cNvPicPr>
          <p:nvPr/>
        </p:nvPicPr>
        <p:blipFill>
          <a:blip r:embed="rId4"/>
          <a:stretch>
            <a:fillRect/>
          </a:stretch>
        </p:blipFill>
        <p:spPr>
          <a:xfrm>
            <a:off x="6108799" y="3812604"/>
            <a:ext cx="149498" cy="119583"/>
          </a:xfrm>
          <a:prstGeom prst="rect">
            <a:avLst/>
          </a:prstGeom>
        </p:spPr>
      </p:pic>
      <p:sp>
        <p:nvSpPr>
          <p:cNvPr id="12" name="Text 8"/>
          <p:cNvSpPr/>
          <p:nvPr/>
        </p:nvSpPr>
        <p:spPr>
          <a:xfrm>
            <a:off x="6377880" y="3759919"/>
            <a:ext cx="2155106" cy="705445"/>
          </a:xfrm>
          <a:prstGeom prst="rect">
            <a:avLst/>
          </a:prstGeom>
          <a:noFill/>
          <a:ln/>
        </p:spPr>
        <p:txBody>
          <a:bodyPr wrap="square" lIns="0" tIns="0" rIns="0" bIns="0" rtlCol="0" anchor="t">
            <a:normAutofit/>
          </a:bodyPr>
          <a:lstStyle/>
          <a:p>
            <a:pPr marL="0" indent="0" algn="l">
              <a:lnSpc>
                <a:spcPct val="123000"/>
              </a:lnSpc>
              <a:buNone/>
            </a:pPr>
            <a:r>
              <a:rPr lang="en-US" sz="900" dirty="0">
                <a:solidFill>
                  <a:srgbClr val="FFFFFF"/>
                </a:solidFill>
                <a:latin typeface="Raleway" pitchFamily="34" charset="0"/>
                <a:ea typeface="Raleway" pitchFamily="34" charset="-122"/>
                <a:cs typeface="Raleway" pitchFamily="34" charset="-120"/>
              </a:rPr>
              <a:t>Resurse alternative: crosele profesionale pot fi înlocuite cu bastoane de floorball sau crose din plastic pentru copii.</a:t>
            </a:r>
            <a:endParaRPr lang="en-US" sz="900" dirty="0"/>
          </a:p>
        </p:txBody>
      </p:sp>
      <p:pic>
        <p:nvPicPr>
          <p:cNvPr id="14" name="Picture 13">
            <a:extLst>
              <a:ext uri="{FF2B5EF4-FFF2-40B4-BE49-F238E27FC236}">
                <a16:creationId xmlns:a16="http://schemas.microsoft.com/office/drawing/2014/main" id="{CBA44E8E-6D3D-62B6-8B7C-0EF626A1E4F0}"/>
              </a:ext>
            </a:extLst>
          </p:cNvPr>
          <p:cNvPicPr>
            <a:picLocks noChangeAspect="1"/>
          </p:cNvPicPr>
          <p:nvPr/>
        </p:nvPicPr>
        <p:blipFill>
          <a:blip r:embed="rId5"/>
          <a:stretch>
            <a:fillRect/>
          </a:stretch>
        </p:blipFill>
        <p:spPr>
          <a:xfrm>
            <a:off x="7552778" y="4764035"/>
            <a:ext cx="1542422" cy="3231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Shape 0"/>
          <p:cNvSpPr/>
          <p:nvPr/>
        </p:nvSpPr>
        <p:spPr>
          <a:xfrm>
            <a:off x="3925119" y="399380"/>
            <a:ext cx="1272406" cy="218033"/>
          </a:xfrm>
          <a:prstGeom prst="roundRect">
            <a:avLst>
              <a:gd name="adj" fmla="val 6705"/>
            </a:avLst>
          </a:prstGeom>
          <a:solidFill>
            <a:srgbClr val="443D09"/>
          </a:solidFill>
          <a:ln/>
        </p:spPr>
      </p:sp>
      <p:sp>
        <p:nvSpPr>
          <p:cNvPr id="4" name="Text 1"/>
          <p:cNvSpPr/>
          <p:nvPr/>
        </p:nvSpPr>
        <p:spPr>
          <a:xfrm>
            <a:off x="3998193" y="435918"/>
            <a:ext cx="1583457" cy="144959"/>
          </a:xfrm>
          <a:prstGeom prst="rect">
            <a:avLst/>
          </a:prstGeom>
          <a:noFill/>
          <a:ln/>
        </p:spPr>
        <p:txBody>
          <a:bodyPr wrap="none" lIns="0" tIns="0" rIns="0" bIns="0" rtlCol="0" anchor="t"/>
          <a:lstStyle/>
          <a:p>
            <a:pPr marL="0" indent="0" algn="l">
              <a:lnSpc>
                <a:spcPct val="124000"/>
              </a:lnSpc>
              <a:buNone/>
            </a:pPr>
            <a:r>
              <a:rPr lang="en-US" sz="750" dirty="0">
                <a:solidFill>
                  <a:srgbClr val="CFCBBF"/>
                </a:solidFill>
                <a:latin typeface="Raleway" pitchFamily="34" charset="0"/>
                <a:ea typeface="Raleway" pitchFamily="34" charset="-122"/>
                <a:cs typeface="Raleway" pitchFamily="34" charset="-120"/>
              </a:rPr>
              <a:t>CRONOLOGIE PRACTICĂ</a:t>
            </a:r>
            <a:endParaRPr lang="en-US" sz="750" dirty="0"/>
          </a:p>
        </p:txBody>
      </p:sp>
      <p:sp>
        <p:nvSpPr>
          <p:cNvPr id="5" name="Text 2"/>
          <p:cNvSpPr/>
          <p:nvPr/>
        </p:nvSpPr>
        <p:spPr>
          <a:xfrm>
            <a:off x="3925119" y="659234"/>
            <a:ext cx="4010769" cy="380702"/>
          </a:xfrm>
          <a:prstGeom prst="rect">
            <a:avLst/>
          </a:prstGeom>
          <a:noFill/>
          <a:ln/>
        </p:spPr>
        <p:txBody>
          <a:bodyPr wrap="none" lIns="0" tIns="0" rIns="0" bIns="0" rtlCol="0" anchor="t"/>
          <a:lstStyle/>
          <a:p>
            <a:pPr marL="0" indent="0" algn="l">
              <a:lnSpc>
                <a:spcPct val="104000"/>
              </a:lnSpc>
              <a:buNone/>
            </a:pPr>
            <a:r>
              <a:rPr lang="en-US" sz="2350" dirty="0">
                <a:solidFill>
                  <a:srgbClr val="F2E782"/>
                </a:solidFill>
                <a:latin typeface="Prata" pitchFamily="34" charset="0"/>
                <a:ea typeface="Prata" pitchFamily="34" charset="-122"/>
                <a:cs typeface="Prata" pitchFamily="34" charset="-120"/>
              </a:rPr>
              <a:t>Cele 4 Activități Practice</a:t>
            </a:r>
            <a:endParaRPr lang="en-US" sz="2350" dirty="0"/>
          </a:p>
        </p:txBody>
      </p:sp>
      <p:sp>
        <p:nvSpPr>
          <p:cNvPr id="6" name="Shape 3"/>
          <p:cNvSpPr/>
          <p:nvPr/>
        </p:nvSpPr>
        <p:spPr>
          <a:xfrm>
            <a:off x="4062115" y="1196950"/>
            <a:ext cx="14288" cy="2895079"/>
          </a:xfrm>
          <a:prstGeom prst="roundRect">
            <a:avLst>
              <a:gd name="adj" fmla="val 127902"/>
            </a:avLst>
          </a:prstGeom>
          <a:solidFill>
            <a:srgbClr val="535455"/>
          </a:solidFill>
          <a:ln/>
        </p:spPr>
      </p:sp>
      <p:sp>
        <p:nvSpPr>
          <p:cNvPr id="7" name="Shape 4"/>
          <p:cNvSpPr/>
          <p:nvPr/>
        </p:nvSpPr>
        <p:spPr>
          <a:xfrm>
            <a:off x="4184861" y="1326803"/>
            <a:ext cx="365447" cy="14288"/>
          </a:xfrm>
          <a:prstGeom prst="roundRect">
            <a:avLst>
              <a:gd name="adj" fmla="val 127902"/>
            </a:avLst>
          </a:prstGeom>
          <a:solidFill>
            <a:srgbClr val="535455"/>
          </a:solidFill>
          <a:ln/>
        </p:spPr>
      </p:sp>
      <p:sp>
        <p:nvSpPr>
          <p:cNvPr id="8" name="Shape 5"/>
          <p:cNvSpPr/>
          <p:nvPr/>
        </p:nvSpPr>
        <p:spPr>
          <a:xfrm>
            <a:off x="3925081" y="1196950"/>
            <a:ext cx="274067" cy="274067"/>
          </a:xfrm>
          <a:prstGeom prst="roundRect">
            <a:avLst>
              <a:gd name="adj" fmla="val 6668"/>
            </a:avLst>
          </a:prstGeom>
          <a:solidFill>
            <a:srgbClr val="3A3B3C"/>
          </a:solidFill>
          <a:ln/>
        </p:spPr>
      </p:sp>
      <p:sp>
        <p:nvSpPr>
          <p:cNvPr id="9" name="Text 6"/>
          <p:cNvSpPr/>
          <p:nvPr/>
        </p:nvSpPr>
        <p:spPr>
          <a:xfrm>
            <a:off x="3970734" y="1219758"/>
            <a:ext cx="182687" cy="228377"/>
          </a:xfrm>
          <a:prstGeom prst="rect">
            <a:avLst/>
          </a:prstGeom>
          <a:noFill/>
          <a:ln/>
        </p:spPr>
        <p:txBody>
          <a:bodyPr wrap="none" lIns="0" tIns="0" rIns="0" bIns="0" rtlCol="0" anchor="ctr"/>
          <a:lstStyle/>
          <a:p>
            <a:pPr marL="0" indent="0" algn="ctr">
              <a:lnSpc>
                <a:spcPct val="100000"/>
              </a:lnSpc>
              <a:buNone/>
            </a:pPr>
            <a:r>
              <a:rPr lang="en-US" sz="1400" dirty="0">
                <a:solidFill>
                  <a:srgbClr val="CFCBBF"/>
                </a:solidFill>
                <a:latin typeface="Prata" pitchFamily="34" charset="0"/>
                <a:ea typeface="Prata" pitchFamily="34" charset="-122"/>
                <a:cs typeface="Prata" pitchFamily="34" charset="-120"/>
              </a:rPr>
              <a:t>1</a:t>
            </a:r>
            <a:endParaRPr lang="en-US" sz="1400" dirty="0"/>
          </a:p>
        </p:txBody>
      </p:sp>
      <p:sp>
        <p:nvSpPr>
          <p:cNvPr id="10" name="Text 7"/>
          <p:cNvSpPr/>
          <p:nvPr/>
        </p:nvSpPr>
        <p:spPr>
          <a:xfrm>
            <a:off x="4671268" y="1238771"/>
            <a:ext cx="1710110" cy="190351"/>
          </a:xfrm>
          <a:prstGeom prst="rect">
            <a:avLst/>
          </a:prstGeom>
          <a:noFill/>
          <a:ln/>
        </p:spPr>
        <p:txBody>
          <a:bodyPr wrap="none" lIns="0" tIns="0" rIns="0" bIns="0" rtlCol="0" anchor="t"/>
          <a:lstStyle/>
          <a:p>
            <a:pPr marL="0" indent="0" algn="l">
              <a:lnSpc>
                <a:spcPct val="104000"/>
              </a:lnSpc>
              <a:buNone/>
            </a:pPr>
            <a:r>
              <a:rPr lang="en-US" sz="1150" dirty="0">
                <a:solidFill>
                  <a:srgbClr val="CFCBBF"/>
                </a:solidFill>
                <a:latin typeface="Prata" pitchFamily="34" charset="0"/>
                <a:ea typeface="Prata" pitchFamily="34" charset="-122"/>
                <a:cs typeface="Prata" pitchFamily="34" charset="-120"/>
              </a:rPr>
              <a:t>00:00–00:10 · Încălzire</a:t>
            </a:r>
            <a:endParaRPr lang="en-US" sz="1150" dirty="0"/>
          </a:p>
        </p:txBody>
      </p:sp>
      <p:sp>
        <p:nvSpPr>
          <p:cNvPr id="11" name="Text 8"/>
          <p:cNvSpPr/>
          <p:nvPr/>
        </p:nvSpPr>
        <p:spPr>
          <a:xfrm>
            <a:off x="4671268" y="1491928"/>
            <a:ext cx="3976613" cy="181198"/>
          </a:xfrm>
          <a:prstGeom prst="rect">
            <a:avLst/>
          </a:prstGeom>
          <a:noFill/>
          <a:ln/>
        </p:spPr>
        <p:txBody>
          <a:bodyPr wrap="none" lIns="0" tIns="0" rIns="0" bIns="0" rtlCol="0" anchor="t"/>
          <a:lstStyle/>
          <a:p>
            <a:pPr marL="0" indent="0" algn="l">
              <a:lnSpc>
                <a:spcPct val="124000"/>
              </a:lnSpc>
              <a:buNone/>
            </a:pPr>
            <a:r>
              <a:rPr lang="en-US" sz="950" dirty="0">
                <a:solidFill>
                  <a:srgbClr val="CFCBBF"/>
                </a:solidFill>
                <a:latin typeface="Raleway" pitchFamily="34" charset="0"/>
                <a:ea typeface="Raleway" pitchFamily="34" charset="-122"/>
                <a:cs typeface="Raleway" pitchFamily="34" charset="-120"/>
              </a:rPr>
              <a:t>„Ștafeta Croselor" — mișcări simple, impact zero, adaptabile pentru toți.</a:t>
            </a:r>
            <a:endParaRPr lang="en-US" sz="950" dirty="0"/>
          </a:p>
        </p:txBody>
      </p:sp>
      <p:sp>
        <p:nvSpPr>
          <p:cNvPr id="12" name="Shape 9"/>
          <p:cNvSpPr/>
          <p:nvPr/>
        </p:nvSpPr>
        <p:spPr>
          <a:xfrm>
            <a:off x="4184861" y="2012305"/>
            <a:ext cx="365447" cy="14288"/>
          </a:xfrm>
          <a:prstGeom prst="roundRect">
            <a:avLst>
              <a:gd name="adj" fmla="val 127902"/>
            </a:avLst>
          </a:prstGeom>
          <a:solidFill>
            <a:srgbClr val="535455"/>
          </a:solidFill>
          <a:ln/>
        </p:spPr>
      </p:sp>
      <p:sp>
        <p:nvSpPr>
          <p:cNvPr id="13" name="Shape 10"/>
          <p:cNvSpPr/>
          <p:nvPr/>
        </p:nvSpPr>
        <p:spPr>
          <a:xfrm>
            <a:off x="3925081" y="1882453"/>
            <a:ext cx="274067" cy="274067"/>
          </a:xfrm>
          <a:prstGeom prst="roundRect">
            <a:avLst>
              <a:gd name="adj" fmla="val 6668"/>
            </a:avLst>
          </a:prstGeom>
          <a:solidFill>
            <a:srgbClr val="3A3B3C"/>
          </a:solidFill>
          <a:ln/>
        </p:spPr>
      </p:sp>
      <p:sp>
        <p:nvSpPr>
          <p:cNvPr id="14" name="Text 11"/>
          <p:cNvSpPr/>
          <p:nvPr/>
        </p:nvSpPr>
        <p:spPr>
          <a:xfrm>
            <a:off x="3970734" y="1905260"/>
            <a:ext cx="182687" cy="228377"/>
          </a:xfrm>
          <a:prstGeom prst="rect">
            <a:avLst/>
          </a:prstGeom>
          <a:noFill/>
          <a:ln/>
        </p:spPr>
        <p:txBody>
          <a:bodyPr wrap="none" lIns="0" tIns="0" rIns="0" bIns="0" rtlCol="0" anchor="ctr"/>
          <a:lstStyle/>
          <a:p>
            <a:pPr marL="0" indent="0" algn="ctr">
              <a:lnSpc>
                <a:spcPct val="100000"/>
              </a:lnSpc>
              <a:buNone/>
            </a:pPr>
            <a:r>
              <a:rPr lang="en-US" sz="1400" dirty="0">
                <a:solidFill>
                  <a:srgbClr val="CFCBBF"/>
                </a:solidFill>
                <a:latin typeface="Prata" pitchFamily="34" charset="0"/>
                <a:ea typeface="Prata" pitchFamily="34" charset="-122"/>
                <a:cs typeface="Prata" pitchFamily="34" charset="-120"/>
              </a:rPr>
              <a:t>2</a:t>
            </a:r>
            <a:endParaRPr lang="en-US" sz="1400" dirty="0"/>
          </a:p>
        </p:txBody>
      </p:sp>
      <p:sp>
        <p:nvSpPr>
          <p:cNvPr id="15" name="Text 12"/>
          <p:cNvSpPr/>
          <p:nvPr/>
        </p:nvSpPr>
        <p:spPr>
          <a:xfrm>
            <a:off x="4671268" y="1924273"/>
            <a:ext cx="1632049" cy="190351"/>
          </a:xfrm>
          <a:prstGeom prst="rect">
            <a:avLst/>
          </a:prstGeom>
          <a:noFill/>
          <a:ln/>
        </p:spPr>
        <p:txBody>
          <a:bodyPr wrap="none" lIns="0" tIns="0" rIns="0" bIns="0" rtlCol="0" anchor="t"/>
          <a:lstStyle/>
          <a:p>
            <a:pPr marL="0" indent="0" algn="l">
              <a:lnSpc>
                <a:spcPct val="104000"/>
              </a:lnSpc>
              <a:buNone/>
            </a:pPr>
            <a:r>
              <a:rPr lang="en-US" sz="1150" dirty="0">
                <a:solidFill>
                  <a:srgbClr val="CFCBBF"/>
                </a:solidFill>
                <a:latin typeface="Prata" pitchFamily="34" charset="0"/>
                <a:ea typeface="Prata" pitchFamily="34" charset="-122"/>
                <a:cs typeface="Prata" pitchFamily="34" charset="-120"/>
              </a:rPr>
              <a:t>00:10–00:25 · Tehnică</a:t>
            </a:r>
            <a:endParaRPr lang="en-US" sz="1150" dirty="0"/>
          </a:p>
        </p:txBody>
      </p:sp>
      <p:sp>
        <p:nvSpPr>
          <p:cNvPr id="16" name="Text 13"/>
          <p:cNvSpPr/>
          <p:nvPr/>
        </p:nvSpPr>
        <p:spPr>
          <a:xfrm>
            <a:off x="4671268" y="2177430"/>
            <a:ext cx="3976613" cy="181198"/>
          </a:xfrm>
          <a:prstGeom prst="rect">
            <a:avLst/>
          </a:prstGeom>
          <a:noFill/>
          <a:ln/>
        </p:spPr>
        <p:txBody>
          <a:bodyPr wrap="none" lIns="0" tIns="0" rIns="0" bIns="0" rtlCol="0" anchor="t"/>
          <a:lstStyle/>
          <a:p>
            <a:pPr marL="0" indent="0" algn="l">
              <a:lnSpc>
                <a:spcPct val="124000"/>
              </a:lnSpc>
              <a:buNone/>
            </a:pPr>
            <a:r>
              <a:rPr lang="en-US" sz="950" dirty="0">
                <a:solidFill>
                  <a:srgbClr val="CFCBBF"/>
                </a:solidFill>
                <a:latin typeface="Raleway" pitchFamily="34" charset="0"/>
                <a:ea typeface="Raleway" pitchFamily="34" charset="-122"/>
                <a:cs typeface="Raleway" pitchFamily="34" charset="-120"/>
              </a:rPr>
              <a:t>„Țintește Incluziunea" — grip, swing de putter, coordonare ochi-mână.</a:t>
            </a:r>
            <a:endParaRPr lang="en-US" sz="950" dirty="0"/>
          </a:p>
        </p:txBody>
      </p:sp>
      <p:sp>
        <p:nvSpPr>
          <p:cNvPr id="17" name="Shape 14"/>
          <p:cNvSpPr/>
          <p:nvPr/>
        </p:nvSpPr>
        <p:spPr>
          <a:xfrm>
            <a:off x="4184861" y="2697807"/>
            <a:ext cx="365447" cy="14288"/>
          </a:xfrm>
          <a:prstGeom prst="roundRect">
            <a:avLst>
              <a:gd name="adj" fmla="val 127902"/>
            </a:avLst>
          </a:prstGeom>
          <a:solidFill>
            <a:srgbClr val="535455"/>
          </a:solidFill>
          <a:ln/>
        </p:spPr>
      </p:sp>
      <p:sp>
        <p:nvSpPr>
          <p:cNvPr id="18" name="Shape 15"/>
          <p:cNvSpPr/>
          <p:nvPr/>
        </p:nvSpPr>
        <p:spPr>
          <a:xfrm>
            <a:off x="3925081" y="2567955"/>
            <a:ext cx="274067" cy="274067"/>
          </a:xfrm>
          <a:prstGeom prst="roundRect">
            <a:avLst>
              <a:gd name="adj" fmla="val 6668"/>
            </a:avLst>
          </a:prstGeom>
          <a:solidFill>
            <a:srgbClr val="3A3B3C"/>
          </a:solidFill>
          <a:ln/>
        </p:spPr>
      </p:sp>
      <p:sp>
        <p:nvSpPr>
          <p:cNvPr id="19" name="Text 16"/>
          <p:cNvSpPr/>
          <p:nvPr/>
        </p:nvSpPr>
        <p:spPr>
          <a:xfrm>
            <a:off x="3970734" y="2590763"/>
            <a:ext cx="182687" cy="228377"/>
          </a:xfrm>
          <a:prstGeom prst="rect">
            <a:avLst/>
          </a:prstGeom>
          <a:noFill/>
          <a:ln/>
        </p:spPr>
        <p:txBody>
          <a:bodyPr wrap="none" lIns="0" tIns="0" rIns="0" bIns="0" rtlCol="0" anchor="ctr"/>
          <a:lstStyle/>
          <a:p>
            <a:pPr marL="0" indent="0" algn="ctr">
              <a:lnSpc>
                <a:spcPct val="100000"/>
              </a:lnSpc>
              <a:buNone/>
            </a:pPr>
            <a:r>
              <a:rPr lang="en-US" sz="1400" dirty="0">
                <a:solidFill>
                  <a:srgbClr val="CFCBBF"/>
                </a:solidFill>
                <a:latin typeface="Prata" pitchFamily="34" charset="0"/>
                <a:ea typeface="Prata" pitchFamily="34" charset="-122"/>
                <a:cs typeface="Prata" pitchFamily="34" charset="-120"/>
              </a:rPr>
              <a:t>3</a:t>
            </a:r>
            <a:endParaRPr lang="en-US" sz="1400" dirty="0"/>
          </a:p>
        </p:txBody>
      </p:sp>
      <p:sp>
        <p:nvSpPr>
          <p:cNvPr id="20" name="Text 17"/>
          <p:cNvSpPr/>
          <p:nvPr/>
        </p:nvSpPr>
        <p:spPr>
          <a:xfrm>
            <a:off x="4671268" y="2609776"/>
            <a:ext cx="1884462" cy="190351"/>
          </a:xfrm>
          <a:prstGeom prst="rect">
            <a:avLst/>
          </a:prstGeom>
          <a:noFill/>
          <a:ln/>
        </p:spPr>
        <p:txBody>
          <a:bodyPr wrap="none" lIns="0" tIns="0" rIns="0" bIns="0" rtlCol="0" anchor="t"/>
          <a:lstStyle/>
          <a:p>
            <a:pPr marL="0" indent="0" algn="l">
              <a:lnSpc>
                <a:spcPct val="104000"/>
              </a:lnSpc>
              <a:buNone/>
            </a:pPr>
            <a:r>
              <a:rPr lang="en-US" sz="1150" dirty="0">
                <a:solidFill>
                  <a:srgbClr val="CFCBBF"/>
                </a:solidFill>
                <a:latin typeface="Prata" pitchFamily="34" charset="0"/>
                <a:ea typeface="Prata" pitchFamily="34" charset="-122"/>
                <a:cs typeface="Prata" pitchFamily="34" charset="-120"/>
              </a:rPr>
              <a:t>00:25–00:45 · Competiție</a:t>
            </a:r>
            <a:endParaRPr lang="en-US" sz="1150" dirty="0"/>
          </a:p>
        </p:txBody>
      </p:sp>
      <p:sp>
        <p:nvSpPr>
          <p:cNvPr id="21" name="Text 18"/>
          <p:cNvSpPr/>
          <p:nvPr/>
        </p:nvSpPr>
        <p:spPr>
          <a:xfrm>
            <a:off x="4671268" y="2862932"/>
            <a:ext cx="3976613" cy="362396"/>
          </a:xfrm>
          <a:prstGeom prst="rect">
            <a:avLst/>
          </a:prstGeom>
          <a:noFill/>
          <a:ln/>
        </p:spPr>
        <p:txBody>
          <a:bodyPr wrap="square" lIns="0" tIns="0" rIns="0" bIns="0" rtlCol="0" anchor="t">
            <a:normAutofit/>
          </a:bodyPr>
          <a:lstStyle/>
          <a:p>
            <a:pPr marL="0" indent="0" algn="l">
              <a:lnSpc>
                <a:spcPct val="124000"/>
              </a:lnSpc>
              <a:buNone/>
            </a:pPr>
            <a:r>
              <a:rPr lang="en-US" sz="950" dirty="0">
                <a:solidFill>
                  <a:srgbClr val="CFCBBF"/>
                </a:solidFill>
                <a:latin typeface="Raleway" pitchFamily="34" charset="0"/>
                <a:ea typeface="Raleway" pitchFamily="34" charset="-122"/>
                <a:cs typeface="Raleway" pitchFamily="34" charset="-120"/>
              </a:rPr>
              <a:t>„Scorul Comunității" — puncte colective, reguli incluzive, succes comun.</a:t>
            </a:r>
            <a:endParaRPr lang="en-US" sz="950" dirty="0"/>
          </a:p>
        </p:txBody>
      </p:sp>
      <p:sp>
        <p:nvSpPr>
          <p:cNvPr id="22" name="Shape 19"/>
          <p:cNvSpPr/>
          <p:nvPr/>
        </p:nvSpPr>
        <p:spPr>
          <a:xfrm>
            <a:off x="4184861" y="3564508"/>
            <a:ext cx="365447" cy="14288"/>
          </a:xfrm>
          <a:prstGeom prst="roundRect">
            <a:avLst>
              <a:gd name="adj" fmla="val 127902"/>
            </a:avLst>
          </a:prstGeom>
          <a:solidFill>
            <a:srgbClr val="535455"/>
          </a:solidFill>
          <a:ln/>
        </p:spPr>
      </p:sp>
      <p:sp>
        <p:nvSpPr>
          <p:cNvPr id="23" name="Shape 20"/>
          <p:cNvSpPr/>
          <p:nvPr/>
        </p:nvSpPr>
        <p:spPr>
          <a:xfrm>
            <a:off x="3925081" y="3434655"/>
            <a:ext cx="274067" cy="274067"/>
          </a:xfrm>
          <a:prstGeom prst="roundRect">
            <a:avLst>
              <a:gd name="adj" fmla="val 6668"/>
            </a:avLst>
          </a:prstGeom>
          <a:solidFill>
            <a:srgbClr val="3A3B3C"/>
          </a:solidFill>
          <a:ln/>
        </p:spPr>
      </p:sp>
      <p:sp>
        <p:nvSpPr>
          <p:cNvPr id="24" name="Text 21"/>
          <p:cNvSpPr/>
          <p:nvPr/>
        </p:nvSpPr>
        <p:spPr>
          <a:xfrm>
            <a:off x="3970734" y="3457463"/>
            <a:ext cx="182687" cy="228377"/>
          </a:xfrm>
          <a:prstGeom prst="rect">
            <a:avLst/>
          </a:prstGeom>
          <a:noFill/>
          <a:ln/>
        </p:spPr>
        <p:txBody>
          <a:bodyPr wrap="none" lIns="0" tIns="0" rIns="0" bIns="0" rtlCol="0" anchor="ctr"/>
          <a:lstStyle/>
          <a:p>
            <a:pPr marL="0" indent="0" algn="ctr">
              <a:lnSpc>
                <a:spcPct val="100000"/>
              </a:lnSpc>
              <a:buNone/>
            </a:pPr>
            <a:r>
              <a:rPr lang="en-US" sz="1400" dirty="0">
                <a:solidFill>
                  <a:srgbClr val="CFCBBF"/>
                </a:solidFill>
                <a:latin typeface="Prata" pitchFamily="34" charset="0"/>
                <a:ea typeface="Prata" pitchFamily="34" charset="-122"/>
                <a:cs typeface="Prata" pitchFamily="34" charset="-120"/>
              </a:rPr>
              <a:t>4</a:t>
            </a:r>
            <a:endParaRPr lang="en-US" sz="1400" dirty="0"/>
          </a:p>
        </p:txBody>
      </p:sp>
      <p:sp>
        <p:nvSpPr>
          <p:cNvPr id="25" name="Text 22"/>
          <p:cNvSpPr/>
          <p:nvPr/>
        </p:nvSpPr>
        <p:spPr>
          <a:xfrm>
            <a:off x="4671268" y="3476476"/>
            <a:ext cx="1824782" cy="190351"/>
          </a:xfrm>
          <a:prstGeom prst="rect">
            <a:avLst/>
          </a:prstGeom>
          <a:noFill/>
          <a:ln/>
        </p:spPr>
        <p:txBody>
          <a:bodyPr wrap="none" lIns="0" tIns="0" rIns="0" bIns="0" rtlCol="0" anchor="t"/>
          <a:lstStyle/>
          <a:p>
            <a:pPr marL="0" indent="0" algn="l">
              <a:lnSpc>
                <a:spcPct val="104000"/>
              </a:lnSpc>
              <a:buNone/>
            </a:pPr>
            <a:r>
              <a:rPr lang="en-US" sz="1150" dirty="0">
                <a:solidFill>
                  <a:srgbClr val="CFCBBF"/>
                </a:solidFill>
                <a:latin typeface="Prata" pitchFamily="34" charset="0"/>
                <a:ea typeface="Prata" pitchFamily="34" charset="-122"/>
                <a:cs typeface="Prata" pitchFamily="34" charset="-120"/>
              </a:rPr>
              <a:t>00:45–01:00 · Debriefing</a:t>
            </a:r>
            <a:endParaRPr lang="en-US" sz="1150" dirty="0"/>
          </a:p>
        </p:txBody>
      </p:sp>
      <p:sp>
        <p:nvSpPr>
          <p:cNvPr id="26" name="Text 23"/>
          <p:cNvSpPr/>
          <p:nvPr/>
        </p:nvSpPr>
        <p:spPr>
          <a:xfrm>
            <a:off x="4671268" y="3729633"/>
            <a:ext cx="3976613" cy="362396"/>
          </a:xfrm>
          <a:prstGeom prst="rect">
            <a:avLst/>
          </a:prstGeom>
          <a:noFill/>
          <a:ln/>
        </p:spPr>
        <p:txBody>
          <a:bodyPr wrap="square" lIns="0" tIns="0" rIns="0" bIns="0" rtlCol="0" anchor="t">
            <a:normAutofit/>
          </a:bodyPr>
          <a:lstStyle/>
          <a:p>
            <a:pPr marL="0" indent="0" algn="l">
              <a:lnSpc>
                <a:spcPct val="124000"/>
              </a:lnSpc>
              <a:buNone/>
            </a:pPr>
            <a:r>
              <a:rPr lang="en-US" sz="950" dirty="0">
                <a:solidFill>
                  <a:srgbClr val="CFCBBF"/>
                </a:solidFill>
                <a:latin typeface="Raleway" pitchFamily="34" charset="0"/>
                <a:ea typeface="Raleway" pitchFamily="34" charset="-122"/>
                <a:cs typeface="Raleway" pitchFamily="34" charset="-120"/>
              </a:rPr>
              <a:t>„Cercul de Reflecție" — 3 întrebări despre sănătate, diversitate și sustenabilitate.</a:t>
            </a:r>
            <a:endParaRPr lang="en-US" sz="950" dirty="0"/>
          </a:p>
        </p:txBody>
      </p:sp>
      <p:sp>
        <p:nvSpPr>
          <p:cNvPr id="27" name="Text 24"/>
          <p:cNvSpPr/>
          <p:nvPr/>
        </p:nvSpPr>
        <p:spPr>
          <a:xfrm>
            <a:off x="4107805" y="4327475"/>
            <a:ext cx="4997276" cy="181198"/>
          </a:xfrm>
          <a:prstGeom prst="rect">
            <a:avLst/>
          </a:prstGeom>
          <a:noFill/>
          <a:ln/>
        </p:spPr>
        <p:txBody>
          <a:bodyPr wrap="none" lIns="0" tIns="0" rIns="0" bIns="0" rtlCol="0" anchor="t"/>
          <a:lstStyle/>
          <a:p>
            <a:pPr marL="0" indent="0" algn="l">
              <a:lnSpc>
                <a:spcPct val="124000"/>
              </a:lnSpc>
              <a:buNone/>
            </a:pPr>
            <a:r>
              <a:rPr lang="en-US" sz="950" b="1" dirty="0">
                <a:solidFill>
                  <a:srgbClr val="CFCBBF"/>
                </a:solidFill>
                <a:latin typeface="Raleway" pitchFamily="34" charset="0"/>
                <a:ea typeface="Raleway" pitchFamily="34" charset="-122"/>
                <a:cs typeface="Raleway" pitchFamily="34" charset="-120"/>
              </a:rPr>
              <a:t>Mesajul central:</a:t>
            </a:r>
            <a:r>
              <a:rPr lang="en-US" sz="950" dirty="0">
                <a:solidFill>
                  <a:srgbClr val="CFCBBF"/>
                </a:solidFill>
                <a:latin typeface="Raleway" pitchFamily="34" charset="0"/>
                <a:ea typeface="Raleway" pitchFamily="34" charset="-122"/>
                <a:cs typeface="Raleway" pitchFamily="34" charset="-120"/>
              </a:rPr>
              <a:t> Sportul se adaptează la om, nu omul la sport.</a:t>
            </a:r>
            <a:endParaRPr lang="en-US" sz="950" dirty="0"/>
          </a:p>
        </p:txBody>
      </p:sp>
      <p:pic>
        <p:nvPicPr>
          <p:cNvPr id="29" name="Picture 28">
            <a:extLst>
              <a:ext uri="{FF2B5EF4-FFF2-40B4-BE49-F238E27FC236}">
                <a16:creationId xmlns:a16="http://schemas.microsoft.com/office/drawing/2014/main" id="{C342B76E-17A6-ED9C-F52A-28401AED81A8}"/>
              </a:ext>
            </a:extLst>
          </p:cNvPr>
          <p:cNvPicPr>
            <a:picLocks noChangeAspect="1"/>
          </p:cNvPicPr>
          <p:nvPr/>
        </p:nvPicPr>
        <p:blipFill>
          <a:blip r:embed="rId4"/>
          <a:stretch>
            <a:fillRect/>
          </a:stretch>
        </p:blipFill>
        <p:spPr>
          <a:xfrm>
            <a:off x="7549839" y="4742613"/>
            <a:ext cx="1542422" cy="3231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5F7464-2F36-7693-95AA-9FD88091FFDC}"/>
              </a:ext>
            </a:extLst>
          </p:cNvPr>
          <p:cNvSpPr txBox="1"/>
          <p:nvPr/>
        </p:nvSpPr>
        <p:spPr>
          <a:xfrm>
            <a:off x="507346" y="413678"/>
            <a:ext cx="4324226" cy="3544368"/>
          </a:xfrm>
          <a:prstGeom prst="rect">
            <a:avLst/>
          </a:prstGeom>
          <a:noFill/>
        </p:spPr>
        <p:txBody>
          <a:bodyPr wrap="square">
            <a:spAutoFit/>
          </a:bodyPr>
          <a:lstStyle/>
          <a:p>
            <a:pPr>
              <a:lnSpc>
                <a:spcPct val="107000"/>
              </a:lnSpc>
              <a:spcAft>
                <a:spcPts val="800"/>
              </a:spcAft>
              <a:buNone/>
            </a:pPr>
            <a:r>
              <a:rPr lang="ro-RO" sz="18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DISCLAIMER</a:t>
            </a:r>
          </a:p>
          <a:p>
            <a:pPr>
              <a:lnSpc>
                <a:spcPct val="107000"/>
              </a:lnSpc>
              <a:spcAft>
                <a:spcPts val="800"/>
              </a:spcAft>
              <a:buNone/>
            </a:pPr>
            <a:r>
              <a:rPr lang="ro-RO" sz="18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buNone/>
            </a:pPr>
            <a:r>
              <a:rPr lang="ro-RO" sz="18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8AE5976D-30AD-B94A-29B8-20988771610B}"/>
              </a:ext>
            </a:extLst>
          </p:cNvPr>
          <p:cNvPicPr>
            <a:picLocks noChangeAspect="1"/>
          </p:cNvPicPr>
          <p:nvPr/>
        </p:nvPicPr>
        <p:blipFill>
          <a:blip r:embed="rId2"/>
          <a:stretch>
            <a:fillRect/>
          </a:stretch>
        </p:blipFill>
        <p:spPr>
          <a:xfrm>
            <a:off x="4920062" y="4257462"/>
            <a:ext cx="4223938" cy="886037"/>
          </a:xfrm>
          <a:prstGeom prst="rect">
            <a:avLst/>
          </a:prstGeom>
        </p:spPr>
      </p:pic>
    </p:spTree>
    <p:extLst>
      <p:ext uri="{BB962C8B-B14F-4D97-AF65-F5344CB8AC3E}">
        <p14:creationId xmlns:p14="http://schemas.microsoft.com/office/powerpoint/2010/main" val="640066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642</Words>
  <Application>Microsoft Office PowerPoint</Application>
  <PresentationFormat>On-screen Show (16:9)</PresentationFormat>
  <Paragraphs>91</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Prata</vt:lpstr>
      <vt:lpstr>Arial</vt:lpstr>
      <vt:lpstr>Merriweather</vt:lpstr>
      <vt:lpstr>Raleway</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8</cp:revision>
  <dcterms:created xsi:type="dcterms:W3CDTF">2026-06-14T16:11:32Z</dcterms:created>
  <dcterms:modified xsi:type="dcterms:W3CDTF">2026-09-27T13:36:40Z</dcterms:modified>
</cp:coreProperties>
</file>