
<file path=[Content_Types].xml><?xml version="1.0" encoding="utf-8"?>
<Types xmlns="http://schemas.openxmlformats.org/package/2006/content-types">
  <Default Extension="fntdata" ContentType="application/x-fontdata"/>
  <Default Extension="jfif"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8"/>
  </p:notesMasterIdLst>
  <p:sldIdLst>
    <p:sldId id="264" r:id="rId2"/>
    <p:sldId id="256" r:id="rId3"/>
    <p:sldId id="257" r:id="rId4"/>
    <p:sldId id="258" r:id="rId5"/>
    <p:sldId id="259" r:id="rId6"/>
    <p:sldId id="263" r:id="rId7"/>
  </p:sldIdLst>
  <p:sldSz cx="9144000" cy="5143500" type="screen16x9"/>
  <p:notesSz cx="5143500" cy="9144000"/>
  <p:embeddedFontLst>
    <p:embeddedFont>
      <p:font typeface="Merriweather" panose="00000500000000000000" pitchFamily="2" charset="0"/>
      <p:regular r:id="rId9"/>
    </p:embeddedFont>
    <p:embeddedFont>
      <p:font typeface="Prata" panose="020B0604020202020204" charset="0"/>
      <p:regular r:id="rId10"/>
    </p:embeddedFont>
    <p:embeddedFont>
      <p:font typeface="Raleway" pitchFamily="2" charset="0"/>
      <p:regular r:id="rId11"/>
      <p:bold r:id="rId12"/>
      <p:italic r:id="rId13"/>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62" d="100"/>
          <a:sy n="162" d="100"/>
        </p:scale>
        <p:origin x="144" y="1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font" Target="fonts/font5.fntdata"/><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005662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master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9144000" cy="5143500"/>
          </a:xfrm>
          <a:prstGeom prst="rect">
            <a:avLst/>
          </a:prstGeom>
        </p:spPr>
      </p:pic>
      <p:sp>
        <p:nvSpPr>
          <p:cNvPr id="3" name="Shape 0"/>
          <p:cNvSpPr/>
          <p:nvPr/>
        </p:nvSpPr>
        <p:spPr>
          <a:xfrm>
            <a:off x="0" y="0"/>
            <a:ext cx="9144000" cy="5143500"/>
          </a:xfrm>
          <a:prstGeom prst="rect">
            <a:avLst/>
          </a:prstGeom>
          <a:solidFill>
            <a:srgbClr val="1B1C1D"/>
          </a:solidFill>
          <a:ln/>
        </p:spPr>
      </p:sp>
      <p:pic>
        <p:nvPicPr>
          <p:cNvPr id="4" name="Image 1" descr="preencoded.png">
            <a:hlinkClick r:id="rId3"/>
          </p:cNvPr>
          <p:cNvPicPr>
            <a:picLocks noChangeAspect="1"/>
          </p:cNvPicPr>
          <p:nvPr/>
        </p:nvPicPr>
        <p:blipFill>
          <a:blip r:embed="rId4"/>
          <a:stretch>
            <a:fillRect/>
          </a:stretch>
        </p:blipFill>
        <p:spPr>
          <a:xfrm>
            <a:off x="8029180" y="4844491"/>
            <a:ext cx="1071843" cy="256032"/>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sv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2.jf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692252D-90BB-8E1D-8699-AF4BB2CD5482}"/>
              </a:ext>
            </a:extLst>
          </p:cNvPr>
          <p:cNvSpPr txBox="1"/>
          <p:nvPr/>
        </p:nvSpPr>
        <p:spPr>
          <a:xfrm>
            <a:off x="731520" y="1774090"/>
            <a:ext cx="7621966" cy="2123658"/>
          </a:xfrm>
          <a:prstGeom prst="rect">
            <a:avLst/>
          </a:prstGeom>
          <a:noFill/>
        </p:spPr>
        <p:txBody>
          <a:bodyPr wrap="square">
            <a:spAutoFit/>
          </a:bodyPr>
          <a:lstStyle/>
          <a:p>
            <a:pPr algn="l"/>
            <a:endParaRPr lang="ro-RO" sz="1200" b="0" i="0" u="none" strike="noStrike" baseline="0" dirty="0">
              <a:solidFill>
                <a:srgbClr val="000000"/>
              </a:solidFill>
              <a:latin typeface="Merriweather" panose="00000500000000000000" pitchFamily="2" charset="0"/>
            </a:endParaRPr>
          </a:p>
          <a:p>
            <a:pPr algn="ctr"/>
            <a:r>
              <a:rPr lang="ro-RO" sz="1200" b="0" i="0" u="none" strike="noStrike" baseline="0" dirty="0">
                <a:solidFill>
                  <a:srgbClr val="000000"/>
                </a:solidFill>
                <a:latin typeface="Merriweather" panose="00000500000000000000" pitchFamily="2" charset="0"/>
              </a:rPr>
              <a:t> </a:t>
            </a:r>
            <a:r>
              <a:rPr lang="ro-RO" sz="2400" b="0" i="0" u="none" strike="noStrike" baseline="0" dirty="0">
                <a:solidFill>
                  <a:srgbClr val="F5EFEF"/>
                </a:solidFill>
                <a:latin typeface="Merriweather" panose="00000500000000000000" pitchFamily="2" charset="0"/>
              </a:rPr>
              <a:t>Sport și wellbeing:</a:t>
            </a:r>
          </a:p>
          <a:p>
            <a:pPr algn="ctr"/>
            <a:r>
              <a:rPr lang="ro-RO" sz="2400" b="0" i="0" u="none" strike="noStrike" baseline="0" dirty="0">
                <a:solidFill>
                  <a:srgbClr val="F5EFEF"/>
                </a:solidFill>
                <a:latin typeface="Merriweather" panose="00000500000000000000" pitchFamily="2" charset="0"/>
              </a:rPr>
              <a:t>Incluziune socială printr-un sport nobil: golful</a:t>
            </a:r>
          </a:p>
          <a:p>
            <a:pPr algn="ctr"/>
            <a:r>
              <a:rPr lang="ro-RO" sz="2400" b="0" i="0" u="none" strike="noStrike" baseline="0" dirty="0">
                <a:solidFill>
                  <a:srgbClr val="F5EFEF"/>
                </a:solidFill>
                <a:latin typeface="Merriweather" panose="00000500000000000000" pitchFamily="2" charset="0"/>
              </a:rPr>
              <a:t>Nr. de ref. </a:t>
            </a:r>
          </a:p>
          <a:p>
            <a:pPr algn="ctr"/>
            <a:r>
              <a:rPr lang="ro-RO" sz="2400" b="0" i="0" u="none" strike="noStrike" baseline="0" dirty="0">
                <a:solidFill>
                  <a:srgbClr val="F5EFEF"/>
                </a:solidFill>
                <a:latin typeface="Merriweather" panose="00000500000000000000" pitchFamily="2" charset="0"/>
              </a:rPr>
              <a:t>2024-2-RO01-KA182-SPO-000272991</a:t>
            </a:r>
          </a:p>
          <a:p>
            <a:pPr algn="ctr"/>
            <a:r>
              <a:rPr lang="ro-RO" sz="2400" dirty="0">
                <a:solidFill>
                  <a:srgbClr val="F5EFEF"/>
                </a:solidFill>
                <a:latin typeface="Merriweather" panose="00000500000000000000" pitchFamily="2" charset="0"/>
              </a:rPr>
              <a:t>15 iunie 2026</a:t>
            </a:r>
            <a:endParaRPr lang="ro-RO" dirty="0"/>
          </a:p>
        </p:txBody>
      </p:sp>
      <p:pic>
        <p:nvPicPr>
          <p:cNvPr id="5" name="Picture 4">
            <a:extLst>
              <a:ext uri="{FF2B5EF4-FFF2-40B4-BE49-F238E27FC236}">
                <a16:creationId xmlns:a16="http://schemas.microsoft.com/office/drawing/2014/main" id="{6E30FE4B-561B-7C97-14AF-314B94D0D985}"/>
              </a:ext>
            </a:extLst>
          </p:cNvPr>
          <p:cNvPicPr>
            <a:picLocks noChangeAspect="1"/>
          </p:cNvPicPr>
          <p:nvPr/>
        </p:nvPicPr>
        <p:blipFill>
          <a:blip r:embed="rId2"/>
          <a:stretch>
            <a:fillRect/>
          </a:stretch>
        </p:blipFill>
        <p:spPr>
          <a:xfrm>
            <a:off x="3563211" y="4569606"/>
            <a:ext cx="2140194" cy="450301"/>
          </a:xfrm>
          <a:prstGeom prst="rect">
            <a:avLst/>
          </a:prstGeom>
        </p:spPr>
      </p:pic>
      <p:pic>
        <p:nvPicPr>
          <p:cNvPr id="7" name="Picture 6">
            <a:extLst>
              <a:ext uri="{FF2B5EF4-FFF2-40B4-BE49-F238E27FC236}">
                <a16:creationId xmlns:a16="http://schemas.microsoft.com/office/drawing/2014/main" id="{2220E015-3B3E-A909-42AD-7F549855DF76}"/>
              </a:ext>
            </a:extLst>
          </p:cNvPr>
          <p:cNvPicPr>
            <a:picLocks noChangeAspect="1"/>
          </p:cNvPicPr>
          <p:nvPr/>
        </p:nvPicPr>
        <p:blipFill>
          <a:blip r:embed="rId3"/>
          <a:stretch>
            <a:fillRect/>
          </a:stretch>
        </p:blipFill>
        <p:spPr>
          <a:xfrm>
            <a:off x="-143332" y="155089"/>
            <a:ext cx="1749704" cy="2341067"/>
          </a:xfrm>
          <a:prstGeom prst="rect">
            <a:avLst/>
          </a:prstGeom>
        </p:spPr>
      </p:pic>
      <p:pic>
        <p:nvPicPr>
          <p:cNvPr id="9" name="Picture 8">
            <a:extLst>
              <a:ext uri="{FF2B5EF4-FFF2-40B4-BE49-F238E27FC236}">
                <a16:creationId xmlns:a16="http://schemas.microsoft.com/office/drawing/2014/main" id="{0F0285A5-8814-B8E7-D131-5152970C0BCA}"/>
              </a:ext>
            </a:extLst>
          </p:cNvPr>
          <p:cNvPicPr>
            <a:picLocks noChangeAspect="1"/>
          </p:cNvPicPr>
          <p:nvPr/>
        </p:nvPicPr>
        <p:blipFill>
          <a:blip r:embed="rId4"/>
          <a:stretch>
            <a:fillRect/>
          </a:stretch>
        </p:blipFill>
        <p:spPr>
          <a:xfrm>
            <a:off x="7414620" y="0"/>
            <a:ext cx="1877731" cy="1774090"/>
          </a:xfrm>
          <a:prstGeom prst="rect">
            <a:avLst/>
          </a:prstGeom>
        </p:spPr>
      </p:pic>
    </p:spTree>
    <p:extLst>
      <p:ext uri="{BB962C8B-B14F-4D97-AF65-F5344CB8AC3E}">
        <p14:creationId xmlns:p14="http://schemas.microsoft.com/office/powerpoint/2010/main" val="41429129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3429000" cy="5143500"/>
          </a:xfrm>
          <a:prstGeom prst="rect">
            <a:avLst/>
          </a:prstGeom>
        </p:spPr>
      </p:pic>
      <p:sp>
        <p:nvSpPr>
          <p:cNvPr id="3" name="Shape 0"/>
          <p:cNvSpPr/>
          <p:nvPr/>
        </p:nvSpPr>
        <p:spPr>
          <a:xfrm>
            <a:off x="3925119" y="1742182"/>
            <a:ext cx="2275656" cy="266402"/>
          </a:xfrm>
          <a:prstGeom prst="roundRect">
            <a:avLst>
              <a:gd name="adj" fmla="val 6386"/>
            </a:avLst>
          </a:prstGeom>
          <a:solidFill>
            <a:srgbClr val="443D09"/>
          </a:solidFill>
          <a:ln/>
        </p:spPr>
      </p:sp>
      <p:sp>
        <p:nvSpPr>
          <p:cNvPr id="4" name="Text 1"/>
          <p:cNvSpPr/>
          <p:nvPr/>
        </p:nvSpPr>
        <p:spPr>
          <a:xfrm>
            <a:off x="4010174" y="1784672"/>
            <a:ext cx="2562746" cy="181421"/>
          </a:xfrm>
          <a:prstGeom prst="rect">
            <a:avLst/>
          </a:prstGeom>
          <a:noFill/>
          <a:ln/>
        </p:spPr>
        <p:txBody>
          <a:bodyPr wrap="none" lIns="0" tIns="0" rIns="0" bIns="0" rtlCol="0" anchor="t"/>
          <a:lstStyle/>
          <a:p>
            <a:pPr marL="0" indent="0" algn="l">
              <a:lnSpc>
                <a:spcPct val="133000"/>
              </a:lnSpc>
              <a:buNone/>
            </a:pPr>
            <a:r>
              <a:rPr lang="en-US" sz="850" dirty="0">
                <a:solidFill>
                  <a:srgbClr val="CFCBBF"/>
                </a:solidFill>
                <a:latin typeface="Raleway" pitchFamily="34" charset="0"/>
                <a:ea typeface="Raleway" pitchFamily="34" charset="-122"/>
                <a:cs typeface="Raleway" pitchFamily="34" charset="-120"/>
              </a:rPr>
              <a:t>ERASMUS+ · INCLUZIUNE · GAMIFICARE</a:t>
            </a:r>
            <a:endParaRPr lang="en-US" sz="850" dirty="0"/>
          </a:p>
        </p:txBody>
      </p:sp>
      <p:sp>
        <p:nvSpPr>
          <p:cNvPr id="5" name="Text 2"/>
          <p:cNvSpPr/>
          <p:nvPr/>
        </p:nvSpPr>
        <p:spPr>
          <a:xfrm>
            <a:off x="3925119" y="2065288"/>
            <a:ext cx="5006876" cy="961081"/>
          </a:xfrm>
          <a:prstGeom prst="rect">
            <a:avLst/>
          </a:prstGeom>
          <a:noFill/>
          <a:ln/>
        </p:spPr>
        <p:txBody>
          <a:bodyPr wrap="none" lIns="0" tIns="0" rIns="0" bIns="0" rtlCol="0" anchor="t"/>
          <a:lstStyle/>
          <a:p>
            <a:pPr marL="0" indent="0" algn="ctr">
              <a:lnSpc>
                <a:spcPct val="104000"/>
              </a:lnSpc>
              <a:buNone/>
            </a:pPr>
            <a:r>
              <a:rPr lang="en-US" sz="2750" dirty="0">
                <a:solidFill>
                  <a:srgbClr val="F2E782"/>
                </a:solidFill>
                <a:latin typeface="Prata" pitchFamily="34" charset="0"/>
                <a:ea typeface="Prata" pitchFamily="34" charset="-122"/>
                <a:cs typeface="Prata" pitchFamily="34" charset="-120"/>
              </a:rPr>
              <a:t>Micii </a:t>
            </a:r>
            <a:r>
              <a:rPr lang="en-US" sz="2750" dirty="0" err="1">
                <a:solidFill>
                  <a:srgbClr val="F2E782"/>
                </a:solidFill>
                <a:latin typeface="Prata" pitchFamily="34" charset="0"/>
                <a:ea typeface="Prata" pitchFamily="34" charset="-122"/>
                <a:cs typeface="Prata" pitchFamily="34" charset="-120"/>
              </a:rPr>
              <a:t>Exploratori</a:t>
            </a:r>
            <a:r>
              <a:rPr lang="en-US" sz="2750" dirty="0">
                <a:solidFill>
                  <a:srgbClr val="F2E782"/>
                </a:solidFill>
                <a:latin typeface="Prata" pitchFamily="34" charset="0"/>
                <a:ea typeface="Prata" pitchFamily="34" charset="-122"/>
                <a:cs typeface="Prata" pitchFamily="34" charset="-120"/>
              </a:rPr>
              <a:t> </a:t>
            </a:r>
          </a:p>
          <a:p>
            <a:pPr marL="0" indent="0" algn="ctr">
              <a:lnSpc>
                <a:spcPct val="104000"/>
              </a:lnSpc>
              <a:buNone/>
            </a:pPr>
            <a:r>
              <a:rPr lang="en-US" sz="2750" dirty="0">
                <a:solidFill>
                  <a:srgbClr val="F2E782"/>
                </a:solidFill>
                <a:latin typeface="Prata" pitchFamily="34" charset="0"/>
                <a:ea typeface="Prata" pitchFamily="34" charset="-122"/>
                <a:cs typeface="Prata" pitchFamily="34" charset="-120"/>
              </a:rPr>
              <a:t>pe </a:t>
            </a:r>
            <a:r>
              <a:rPr lang="en-US" sz="2750" dirty="0" err="1">
                <a:solidFill>
                  <a:srgbClr val="F2E782"/>
                </a:solidFill>
                <a:latin typeface="Prata" pitchFamily="34" charset="0"/>
                <a:ea typeface="Prata" pitchFamily="34" charset="-122"/>
                <a:cs typeface="Prata" pitchFamily="34" charset="-120"/>
              </a:rPr>
              <a:t>Terenul</a:t>
            </a:r>
            <a:r>
              <a:rPr lang="en-US" sz="2750" dirty="0">
                <a:solidFill>
                  <a:srgbClr val="F2E782"/>
                </a:solidFill>
                <a:latin typeface="Prata" pitchFamily="34" charset="0"/>
                <a:ea typeface="Prata" pitchFamily="34" charset="-122"/>
                <a:cs typeface="Prata" pitchFamily="34" charset="-120"/>
              </a:rPr>
              <a:t> de Golf</a:t>
            </a:r>
            <a:endParaRPr lang="en-US" sz="2750" dirty="0"/>
          </a:p>
        </p:txBody>
      </p:sp>
      <p:sp>
        <p:nvSpPr>
          <p:cNvPr id="6" name="Text 3"/>
          <p:cNvSpPr/>
          <p:nvPr/>
        </p:nvSpPr>
        <p:spPr>
          <a:xfrm>
            <a:off x="3839393" y="3401318"/>
            <a:ext cx="4722763" cy="680442"/>
          </a:xfrm>
          <a:prstGeom prst="rect">
            <a:avLst/>
          </a:prstGeom>
          <a:noFill/>
          <a:ln/>
        </p:spPr>
        <p:txBody>
          <a:bodyPr wrap="square" lIns="0" tIns="0" rIns="0" bIns="0" rtlCol="0" anchor="t">
            <a:normAutofit fontScale="92500" lnSpcReduction="20000"/>
          </a:bodyPr>
          <a:lstStyle/>
          <a:p>
            <a:pPr marL="0" indent="0" algn="l">
              <a:lnSpc>
                <a:spcPct val="133000"/>
              </a:lnSpc>
              <a:buNone/>
            </a:pPr>
            <a:r>
              <a:rPr lang="en-US" sz="1100" dirty="0">
                <a:solidFill>
                  <a:srgbClr val="CFCBBF"/>
                </a:solidFill>
                <a:latin typeface="Raleway" pitchFamily="34" charset="0"/>
                <a:ea typeface="Raleway" pitchFamily="34" charset="-122"/>
                <a:cs typeface="Raleway" pitchFamily="34" charset="-120"/>
              </a:rPr>
              <a:t>Un workshop de </a:t>
            </a:r>
            <a:r>
              <a:rPr lang="en-US" sz="1100" b="1" dirty="0">
                <a:solidFill>
                  <a:srgbClr val="CFCBBF"/>
                </a:solidFill>
                <a:latin typeface="Raleway" pitchFamily="34" charset="0"/>
                <a:ea typeface="Raleway" pitchFamily="34" charset="-122"/>
                <a:cs typeface="Raleway" pitchFamily="34" charset="-120"/>
              </a:rPr>
              <a:t>2 ore</a:t>
            </a:r>
            <a:r>
              <a:rPr lang="en-US" sz="1100" dirty="0">
                <a:solidFill>
                  <a:srgbClr val="CFCBBF"/>
                </a:solidFill>
                <a:latin typeface="Raleway" pitchFamily="34" charset="0"/>
                <a:ea typeface="Raleway" pitchFamily="34" charset="-122"/>
                <a:cs typeface="Raleway" pitchFamily="34" charset="-120"/>
              </a:rPr>
              <a:t> complet bazat pe </a:t>
            </a:r>
            <a:r>
              <a:rPr lang="en-US" sz="1100" b="1" dirty="0">
                <a:solidFill>
                  <a:srgbClr val="CFCBBF"/>
                </a:solidFill>
                <a:latin typeface="Raleway" pitchFamily="34" charset="0"/>
                <a:ea typeface="Raleway" pitchFamily="34" charset="-122"/>
                <a:cs typeface="Raleway" pitchFamily="34" charset="-120"/>
              </a:rPr>
              <a:t>învățare prin joc</a:t>
            </a:r>
            <a:r>
              <a:rPr lang="en-US" sz="1100" dirty="0">
                <a:solidFill>
                  <a:srgbClr val="CFCBBF"/>
                </a:solidFill>
                <a:latin typeface="Raleway" pitchFamily="34" charset="0"/>
                <a:ea typeface="Raleway" pitchFamily="34" charset="-122"/>
                <a:cs typeface="Raleway" pitchFamily="34" charset="-120"/>
              </a:rPr>
              <a:t>, adaptat pentru copii cu vârste între </a:t>
            </a:r>
            <a:r>
              <a:rPr lang="en-US" sz="1100" b="1" dirty="0">
                <a:solidFill>
                  <a:srgbClr val="CFCBBF"/>
                </a:solidFill>
                <a:latin typeface="Raleway" pitchFamily="34" charset="0"/>
                <a:ea typeface="Raleway" pitchFamily="34" charset="-122"/>
                <a:cs typeface="Raleway" pitchFamily="34" charset="-120"/>
              </a:rPr>
              <a:t>6 și 12 ani</a:t>
            </a:r>
            <a:r>
              <a:rPr lang="en-US" sz="1100" dirty="0">
                <a:solidFill>
                  <a:srgbClr val="CFCBBF"/>
                </a:solidFill>
                <a:latin typeface="Raleway" pitchFamily="34" charset="0"/>
                <a:ea typeface="Raleway" pitchFamily="34" charset="-122"/>
                <a:cs typeface="Raleway" pitchFamily="34" charset="-120"/>
              </a:rPr>
              <a:t>. </a:t>
            </a:r>
          </a:p>
          <a:p>
            <a:pPr marL="0" indent="0" algn="l">
              <a:lnSpc>
                <a:spcPct val="133000"/>
              </a:lnSpc>
              <a:buNone/>
            </a:pPr>
            <a:r>
              <a:rPr lang="en-US" sz="1100" dirty="0" err="1">
                <a:solidFill>
                  <a:srgbClr val="CFCBBF"/>
                </a:solidFill>
                <a:latin typeface="Raleway" pitchFamily="34" charset="0"/>
                <a:ea typeface="Raleway" pitchFamily="34" charset="-122"/>
                <a:cs typeface="Raleway" pitchFamily="34" charset="-120"/>
              </a:rPr>
              <a:t>Respectă</a:t>
            </a:r>
            <a:r>
              <a:rPr lang="en-US" sz="1100" dirty="0">
                <a:solidFill>
                  <a:srgbClr val="CFCBBF"/>
                </a:solidFill>
                <a:latin typeface="Raleway" pitchFamily="34" charset="0"/>
                <a:ea typeface="Raleway" pitchFamily="34" charset="-122"/>
                <a:cs typeface="Raleway" pitchFamily="34" charset="-120"/>
              </a:rPr>
              <a:t> standardele Erasmus+ privind incluziunea, indiferent de abilitățile fizice ale participanților.</a:t>
            </a:r>
            <a:endParaRPr lang="en-US" sz="1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96119" y="487338"/>
            <a:ext cx="4335884" cy="399306"/>
          </a:xfrm>
          <a:prstGeom prst="rect">
            <a:avLst/>
          </a:prstGeom>
          <a:noFill/>
          <a:ln/>
        </p:spPr>
        <p:txBody>
          <a:bodyPr wrap="none" lIns="0" tIns="0" rIns="0" bIns="0" rtlCol="0" anchor="t"/>
          <a:lstStyle/>
          <a:p>
            <a:pPr marL="0" indent="0" algn="l">
              <a:lnSpc>
                <a:spcPct val="104000"/>
              </a:lnSpc>
              <a:buNone/>
            </a:pPr>
            <a:r>
              <a:rPr lang="en-US" sz="2450" dirty="0">
                <a:solidFill>
                  <a:srgbClr val="000000"/>
                </a:solidFill>
                <a:latin typeface="Prata" pitchFamily="34" charset="0"/>
                <a:ea typeface="Prata" pitchFamily="34" charset="-122"/>
                <a:cs typeface="Prata" pitchFamily="34" charset="-120"/>
              </a:rPr>
              <a:t>📊</a:t>
            </a:r>
            <a:r>
              <a:rPr lang="en-US" sz="2450" dirty="0">
                <a:solidFill>
                  <a:srgbClr val="F2E782"/>
                </a:solidFill>
                <a:latin typeface="Prata" pitchFamily="34" charset="0"/>
                <a:ea typeface="Prata" pitchFamily="34" charset="-122"/>
                <a:cs typeface="Prata" pitchFamily="34" charset="-120"/>
              </a:rPr>
              <a:t> Profilul Evenimentului</a:t>
            </a:r>
            <a:endParaRPr lang="en-US" sz="2450" dirty="0"/>
          </a:p>
        </p:txBody>
      </p:sp>
      <p:pic>
        <p:nvPicPr>
          <p:cNvPr id="4"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985421" y="1181770"/>
            <a:ext cx="2667149" cy="977354"/>
          </a:xfrm>
          <a:prstGeom prst="rect">
            <a:avLst/>
          </a:prstGeom>
        </p:spPr>
      </p:pic>
      <p:sp>
        <p:nvSpPr>
          <p:cNvPr id="5" name="Text 1"/>
          <p:cNvSpPr/>
          <p:nvPr/>
        </p:nvSpPr>
        <p:spPr>
          <a:xfrm>
            <a:off x="6183064" y="1322263"/>
            <a:ext cx="1578248" cy="202034"/>
          </a:xfrm>
          <a:prstGeom prst="rect">
            <a:avLst/>
          </a:prstGeom>
          <a:noFill/>
          <a:ln/>
        </p:spPr>
        <p:txBody>
          <a:bodyPr wrap="none" lIns="0" tIns="0" rIns="0" bIns="0" rtlCol="0" anchor="t"/>
          <a:lstStyle/>
          <a:p>
            <a:pPr marL="0" indent="0" algn="l">
              <a:lnSpc>
                <a:spcPct val="104000"/>
              </a:lnSpc>
              <a:buNone/>
            </a:pPr>
            <a:r>
              <a:rPr lang="en-US" sz="1200" dirty="0">
                <a:solidFill>
                  <a:srgbClr val="000000"/>
                </a:solidFill>
                <a:latin typeface="Prata" pitchFamily="34" charset="0"/>
                <a:ea typeface="Prata" pitchFamily="34" charset="-122"/>
                <a:cs typeface="Prata" pitchFamily="34" charset="-120"/>
              </a:rPr>
              <a:t>⏱️</a:t>
            </a:r>
            <a:r>
              <a:rPr lang="en-US" sz="1200" dirty="0">
                <a:solidFill>
                  <a:srgbClr val="CFCBBF"/>
                </a:solidFill>
                <a:latin typeface="Prata" pitchFamily="34" charset="0"/>
                <a:ea typeface="Prata" pitchFamily="34" charset="-122"/>
                <a:cs typeface="Prata" pitchFamily="34" charset="-120"/>
              </a:rPr>
              <a:t> Durată</a:t>
            </a:r>
            <a:endParaRPr lang="en-US" sz="1200" dirty="0"/>
          </a:p>
        </p:txBody>
      </p:sp>
      <p:sp>
        <p:nvSpPr>
          <p:cNvPr id="6" name="Text 2"/>
          <p:cNvSpPr/>
          <p:nvPr/>
        </p:nvSpPr>
        <p:spPr>
          <a:xfrm>
            <a:off x="6183064" y="1636737"/>
            <a:ext cx="2329011" cy="381893"/>
          </a:xfrm>
          <a:prstGeom prst="rect">
            <a:avLst/>
          </a:prstGeom>
          <a:noFill/>
          <a:ln/>
        </p:spPr>
        <p:txBody>
          <a:bodyPr wrap="square" lIns="0" tIns="0" rIns="0" bIns="0" rtlCol="0" anchor="t">
            <a:normAutofit/>
          </a:bodyPr>
          <a:lstStyle/>
          <a:p>
            <a:pPr marL="0" indent="0" algn="l">
              <a:lnSpc>
                <a:spcPct val="126000"/>
              </a:lnSpc>
              <a:buNone/>
            </a:pPr>
            <a:r>
              <a:rPr lang="en-US" sz="950" dirty="0">
                <a:solidFill>
                  <a:srgbClr val="CFCBBF"/>
                </a:solidFill>
                <a:latin typeface="Raleway" pitchFamily="34" charset="0"/>
                <a:ea typeface="Raleway" pitchFamily="34" charset="-122"/>
                <a:cs typeface="Raleway" pitchFamily="34" charset="-120"/>
              </a:rPr>
              <a:t>60 de minute dinamici, cu micro-pauze de hidratare incluse în program.</a:t>
            </a:r>
            <a:endParaRPr lang="en-US" sz="950" dirty="0"/>
          </a:p>
        </p:txBody>
      </p:sp>
      <p:pic>
        <p:nvPicPr>
          <p:cNvPr id="7"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985421" y="2271564"/>
            <a:ext cx="2667149" cy="977354"/>
          </a:xfrm>
          <a:prstGeom prst="rect">
            <a:avLst/>
          </a:prstGeom>
        </p:spPr>
      </p:pic>
      <p:sp>
        <p:nvSpPr>
          <p:cNvPr id="8" name="Text 3"/>
          <p:cNvSpPr/>
          <p:nvPr/>
        </p:nvSpPr>
        <p:spPr>
          <a:xfrm>
            <a:off x="6183064" y="2412057"/>
            <a:ext cx="1578248" cy="202034"/>
          </a:xfrm>
          <a:prstGeom prst="rect">
            <a:avLst/>
          </a:prstGeom>
          <a:noFill/>
          <a:ln/>
        </p:spPr>
        <p:txBody>
          <a:bodyPr wrap="none" lIns="0" tIns="0" rIns="0" bIns="0" rtlCol="0" anchor="t"/>
          <a:lstStyle/>
          <a:p>
            <a:pPr marL="0" indent="0" algn="l">
              <a:lnSpc>
                <a:spcPct val="104000"/>
              </a:lnSpc>
              <a:buNone/>
            </a:pPr>
            <a:r>
              <a:rPr lang="en-US" sz="1200" dirty="0">
                <a:solidFill>
                  <a:srgbClr val="000000"/>
                </a:solidFill>
                <a:latin typeface="Prata" pitchFamily="34" charset="0"/>
                <a:ea typeface="Prata" pitchFamily="34" charset="-122"/>
                <a:cs typeface="Prata" pitchFamily="34" charset="-120"/>
              </a:rPr>
              <a:t>👧</a:t>
            </a:r>
            <a:r>
              <a:rPr lang="en-US" sz="1200" dirty="0">
                <a:solidFill>
                  <a:srgbClr val="CFCBBF"/>
                </a:solidFill>
                <a:latin typeface="Prata" pitchFamily="34" charset="0"/>
                <a:ea typeface="Prata" pitchFamily="34" charset="-122"/>
                <a:cs typeface="Prata" pitchFamily="34" charset="-120"/>
              </a:rPr>
              <a:t> Grup țintă</a:t>
            </a:r>
            <a:endParaRPr lang="en-US" sz="1200" dirty="0"/>
          </a:p>
        </p:txBody>
      </p:sp>
      <p:sp>
        <p:nvSpPr>
          <p:cNvPr id="9" name="Text 4"/>
          <p:cNvSpPr/>
          <p:nvPr/>
        </p:nvSpPr>
        <p:spPr>
          <a:xfrm>
            <a:off x="6183064" y="2726531"/>
            <a:ext cx="2329011" cy="381893"/>
          </a:xfrm>
          <a:prstGeom prst="rect">
            <a:avLst/>
          </a:prstGeom>
          <a:noFill/>
          <a:ln/>
        </p:spPr>
        <p:txBody>
          <a:bodyPr wrap="square" lIns="0" tIns="0" rIns="0" bIns="0" rtlCol="0" anchor="t">
            <a:normAutofit/>
          </a:bodyPr>
          <a:lstStyle/>
          <a:p>
            <a:pPr marL="0" indent="0" algn="l">
              <a:lnSpc>
                <a:spcPct val="126000"/>
              </a:lnSpc>
              <a:buNone/>
            </a:pPr>
            <a:r>
              <a:rPr lang="en-US" sz="950" dirty="0" err="1">
                <a:solidFill>
                  <a:srgbClr val="CFCBBF"/>
                </a:solidFill>
                <a:latin typeface="Raleway" pitchFamily="34" charset="0"/>
                <a:ea typeface="Raleway" pitchFamily="34" charset="-122"/>
                <a:cs typeface="Raleway" pitchFamily="34" charset="-120"/>
              </a:rPr>
              <a:t>Copiii</a:t>
            </a:r>
            <a:r>
              <a:rPr lang="en-US" sz="950" dirty="0">
                <a:solidFill>
                  <a:srgbClr val="CFCBBF"/>
                </a:solidFill>
                <a:latin typeface="Raleway" pitchFamily="34" charset="0"/>
                <a:ea typeface="Raleway" pitchFamily="34" charset="-122"/>
                <a:cs typeface="Raleway" pitchFamily="34" charset="-120"/>
              </a:rPr>
              <a:t> din comunitate, inclusiv medii defavorizate sau cu oportunități reduse.</a:t>
            </a:r>
            <a:endParaRPr lang="en-US" sz="950" dirty="0"/>
          </a:p>
        </p:txBody>
      </p:sp>
      <p:pic>
        <p:nvPicPr>
          <p:cNvPr id="10" name="Image 3"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985421" y="3361358"/>
            <a:ext cx="2667149" cy="1168301"/>
          </a:xfrm>
          <a:prstGeom prst="rect">
            <a:avLst/>
          </a:prstGeom>
        </p:spPr>
      </p:pic>
      <p:sp>
        <p:nvSpPr>
          <p:cNvPr id="11" name="Text 5"/>
          <p:cNvSpPr/>
          <p:nvPr/>
        </p:nvSpPr>
        <p:spPr>
          <a:xfrm>
            <a:off x="6183064" y="3501851"/>
            <a:ext cx="1578248" cy="202034"/>
          </a:xfrm>
          <a:prstGeom prst="rect">
            <a:avLst/>
          </a:prstGeom>
          <a:noFill/>
          <a:ln/>
        </p:spPr>
        <p:txBody>
          <a:bodyPr wrap="none" lIns="0" tIns="0" rIns="0" bIns="0" rtlCol="0" anchor="t"/>
          <a:lstStyle/>
          <a:p>
            <a:pPr marL="0" indent="0" algn="l">
              <a:lnSpc>
                <a:spcPct val="104000"/>
              </a:lnSpc>
              <a:buNone/>
            </a:pPr>
            <a:r>
              <a:rPr lang="en-US" sz="1200" dirty="0">
                <a:solidFill>
                  <a:srgbClr val="000000"/>
                </a:solidFill>
                <a:latin typeface="Prata" pitchFamily="34" charset="0"/>
                <a:ea typeface="Prata" pitchFamily="34" charset="-122"/>
                <a:cs typeface="Prata" pitchFamily="34" charset="-120"/>
              </a:rPr>
              <a:t>🎮</a:t>
            </a:r>
            <a:r>
              <a:rPr lang="en-US" sz="1200" dirty="0">
                <a:solidFill>
                  <a:srgbClr val="CFCBBF"/>
                </a:solidFill>
                <a:latin typeface="Prata" pitchFamily="34" charset="0"/>
                <a:ea typeface="Prata" pitchFamily="34" charset="-122"/>
                <a:cs typeface="Prata" pitchFamily="34" charset="-120"/>
              </a:rPr>
              <a:t> Abordare</a:t>
            </a:r>
            <a:endParaRPr lang="en-US" sz="1200" dirty="0"/>
          </a:p>
        </p:txBody>
      </p:sp>
      <p:sp>
        <p:nvSpPr>
          <p:cNvPr id="12" name="Text 6"/>
          <p:cNvSpPr/>
          <p:nvPr/>
        </p:nvSpPr>
        <p:spPr>
          <a:xfrm>
            <a:off x="6183064" y="3816325"/>
            <a:ext cx="2329011" cy="572839"/>
          </a:xfrm>
          <a:prstGeom prst="rect">
            <a:avLst/>
          </a:prstGeom>
          <a:noFill/>
          <a:ln/>
        </p:spPr>
        <p:txBody>
          <a:bodyPr wrap="square" lIns="0" tIns="0" rIns="0" bIns="0" rtlCol="0" anchor="t">
            <a:normAutofit/>
          </a:bodyPr>
          <a:lstStyle/>
          <a:p>
            <a:pPr marL="0" indent="0" algn="l">
              <a:lnSpc>
                <a:spcPct val="126000"/>
              </a:lnSpc>
              <a:buNone/>
            </a:pPr>
            <a:r>
              <a:rPr lang="en-US" sz="950" dirty="0">
                <a:solidFill>
                  <a:srgbClr val="CFCBBF"/>
                </a:solidFill>
                <a:latin typeface="Raleway" pitchFamily="34" charset="0"/>
                <a:ea typeface="Raleway" pitchFamily="34" charset="-122"/>
                <a:cs typeface="Raleway" pitchFamily="34" charset="-120"/>
              </a:rPr>
              <a:t>Poveste ghidată (Storytelling) și competiție prietenoasă — fără învinși, doar exploratori!</a:t>
            </a:r>
            <a:endParaRPr lang="en-US" sz="950" dirty="0"/>
          </a:p>
        </p:txBody>
      </p:sp>
      <p:pic>
        <p:nvPicPr>
          <p:cNvPr id="14" name="Picture 13">
            <a:extLst>
              <a:ext uri="{FF2B5EF4-FFF2-40B4-BE49-F238E27FC236}">
                <a16:creationId xmlns:a16="http://schemas.microsoft.com/office/drawing/2014/main" id="{4AF421B6-EB11-F1B8-C798-918FD0175ECD}"/>
              </a:ext>
            </a:extLst>
          </p:cNvPr>
          <p:cNvPicPr>
            <a:picLocks noChangeAspect="1"/>
          </p:cNvPicPr>
          <p:nvPr/>
        </p:nvPicPr>
        <p:blipFill>
          <a:blip r:embed="rId5"/>
          <a:srcRect b="10153"/>
          <a:stretch>
            <a:fillRect/>
          </a:stretch>
        </p:blipFill>
        <p:spPr>
          <a:xfrm>
            <a:off x="1250718" y="1072763"/>
            <a:ext cx="2489415" cy="3354993"/>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496119" y="423267"/>
            <a:ext cx="4855890" cy="392311"/>
          </a:xfrm>
          <a:prstGeom prst="rect">
            <a:avLst/>
          </a:prstGeom>
          <a:noFill/>
          <a:ln/>
        </p:spPr>
        <p:txBody>
          <a:bodyPr wrap="none" lIns="0" tIns="0" rIns="0" bIns="0" rtlCol="0" anchor="t"/>
          <a:lstStyle/>
          <a:p>
            <a:pPr marL="0" indent="0" algn="l">
              <a:lnSpc>
                <a:spcPct val="104000"/>
              </a:lnSpc>
              <a:buNone/>
            </a:pPr>
            <a:r>
              <a:rPr lang="en-US" sz="2400" dirty="0">
                <a:solidFill>
                  <a:srgbClr val="000000"/>
                </a:solidFill>
                <a:latin typeface="Prata" pitchFamily="34" charset="0"/>
                <a:ea typeface="Prata" pitchFamily="34" charset="-122"/>
                <a:cs typeface="Prata" pitchFamily="34" charset="-120"/>
              </a:rPr>
              <a:t>⏱️</a:t>
            </a:r>
            <a:r>
              <a:rPr lang="en-US" sz="2400" dirty="0">
                <a:solidFill>
                  <a:srgbClr val="F2E782"/>
                </a:solidFill>
                <a:latin typeface="Prata" pitchFamily="34" charset="0"/>
                <a:ea typeface="Prata" pitchFamily="34" charset="-122"/>
                <a:cs typeface="Prata" pitchFamily="34" charset="-120"/>
              </a:rPr>
              <a:t> Cronologia Workshop-ului</a:t>
            </a:r>
            <a:endParaRPr lang="en-US" sz="2400" dirty="0"/>
          </a:p>
        </p:txBody>
      </p:sp>
      <p:sp>
        <p:nvSpPr>
          <p:cNvPr id="3" name="Shape 1"/>
          <p:cNvSpPr/>
          <p:nvPr/>
        </p:nvSpPr>
        <p:spPr>
          <a:xfrm>
            <a:off x="4564856" y="1032644"/>
            <a:ext cx="14288" cy="3000226"/>
          </a:xfrm>
          <a:prstGeom prst="roundRect">
            <a:avLst>
              <a:gd name="adj" fmla="val 130228"/>
            </a:avLst>
          </a:prstGeom>
          <a:solidFill>
            <a:srgbClr val="535455"/>
          </a:solidFill>
          <a:ln/>
        </p:spPr>
      </p:sp>
      <p:sp>
        <p:nvSpPr>
          <p:cNvPr id="4" name="Shape 2"/>
          <p:cNvSpPr/>
          <p:nvPr/>
        </p:nvSpPr>
        <p:spPr>
          <a:xfrm>
            <a:off x="4074691" y="1165027"/>
            <a:ext cx="372070" cy="14288"/>
          </a:xfrm>
          <a:prstGeom prst="roundRect">
            <a:avLst>
              <a:gd name="adj" fmla="val 130228"/>
            </a:avLst>
          </a:prstGeom>
          <a:solidFill>
            <a:srgbClr val="535455"/>
          </a:solidFill>
          <a:ln/>
        </p:spPr>
      </p:sp>
      <p:sp>
        <p:nvSpPr>
          <p:cNvPr id="5" name="Shape 3"/>
          <p:cNvSpPr/>
          <p:nvPr/>
        </p:nvSpPr>
        <p:spPr>
          <a:xfrm>
            <a:off x="4432474" y="1032644"/>
            <a:ext cx="279053" cy="279053"/>
          </a:xfrm>
          <a:prstGeom prst="roundRect">
            <a:avLst>
              <a:gd name="adj" fmla="val 6668"/>
            </a:avLst>
          </a:prstGeom>
          <a:solidFill>
            <a:srgbClr val="3A3B3C"/>
          </a:solidFill>
          <a:ln/>
        </p:spPr>
      </p:sp>
      <p:sp>
        <p:nvSpPr>
          <p:cNvPr id="6" name="Text 4"/>
          <p:cNvSpPr/>
          <p:nvPr/>
        </p:nvSpPr>
        <p:spPr>
          <a:xfrm>
            <a:off x="4478982" y="1055898"/>
            <a:ext cx="186035" cy="232544"/>
          </a:xfrm>
          <a:prstGeom prst="rect">
            <a:avLst/>
          </a:prstGeom>
          <a:noFill/>
          <a:ln/>
        </p:spPr>
        <p:txBody>
          <a:bodyPr wrap="none" lIns="0" tIns="0" rIns="0" bIns="0" rtlCol="0" anchor="ctr"/>
          <a:lstStyle/>
          <a:p>
            <a:pPr marL="0" indent="0" algn="ctr">
              <a:lnSpc>
                <a:spcPct val="100000"/>
              </a:lnSpc>
              <a:buNone/>
            </a:pPr>
            <a:r>
              <a:rPr lang="en-US" sz="1450" dirty="0">
                <a:solidFill>
                  <a:srgbClr val="CFCBBF"/>
                </a:solidFill>
                <a:latin typeface="Prata" pitchFamily="34" charset="0"/>
                <a:ea typeface="Prata" pitchFamily="34" charset="-122"/>
                <a:cs typeface="Prata" pitchFamily="34" charset="-120"/>
              </a:rPr>
              <a:t>1</a:t>
            </a:r>
            <a:endParaRPr lang="en-US" sz="1450" dirty="0"/>
          </a:p>
        </p:txBody>
      </p:sp>
      <p:sp>
        <p:nvSpPr>
          <p:cNvPr id="7" name="Text 5"/>
          <p:cNvSpPr/>
          <p:nvPr/>
        </p:nvSpPr>
        <p:spPr>
          <a:xfrm>
            <a:off x="2401267" y="1075283"/>
            <a:ext cx="1550566" cy="193849"/>
          </a:xfrm>
          <a:prstGeom prst="rect">
            <a:avLst/>
          </a:prstGeom>
          <a:noFill/>
          <a:ln/>
        </p:spPr>
        <p:txBody>
          <a:bodyPr wrap="none" lIns="0" tIns="0" rIns="0" bIns="0" rtlCol="0" anchor="t"/>
          <a:lstStyle/>
          <a:p>
            <a:pPr marL="0" indent="0" algn="r">
              <a:lnSpc>
                <a:spcPct val="104000"/>
              </a:lnSpc>
              <a:buNone/>
            </a:pPr>
            <a:r>
              <a:rPr lang="en-US" sz="1200" dirty="0">
                <a:solidFill>
                  <a:srgbClr val="CFCBBF"/>
                </a:solidFill>
                <a:latin typeface="Prata" pitchFamily="34" charset="0"/>
                <a:ea typeface="Prata" pitchFamily="34" charset="-122"/>
                <a:cs typeface="Prata" pitchFamily="34" charset="-120"/>
              </a:rPr>
              <a:t>Modul 1 · 0–15 min</a:t>
            </a:r>
            <a:endParaRPr lang="en-US" sz="1200" dirty="0"/>
          </a:p>
        </p:txBody>
      </p:sp>
      <p:sp>
        <p:nvSpPr>
          <p:cNvPr id="8" name="Text 6"/>
          <p:cNvSpPr/>
          <p:nvPr/>
        </p:nvSpPr>
        <p:spPr>
          <a:xfrm>
            <a:off x="496119" y="1334244"/>
            <a:ext cx="3455715" cy="372070"/>
          </a:xfrm>
          <a:prstGeom prst="rect">
            <a:avLst/>
          </a:prstGeom>
          <a:noFill/>
          <a:ln/>
        </p:spPr>
        <p:txBody>
          <a:bodyPr wrap="square" lIns="0" tIns="0" rIns="0" bIns="0" rtlCol="0" anchor="t">
            <a:normAutofit/>
          </a:bodyPr>
          <a:lstStyle/>
          <a:p>
            <a:pPr marL="0" indent="0" algn="r">
              <a:lnSpc>
                <a:spcPct val="125000"/>
              </a:lnSpc>
              <a:buNone/>
            </a:pPr>
            <a:r>
              <a:rPr lang="en-US" sz="950" b="1" dirty="0">
                <a:solidFill>
                  <a:srgbClr val="CFCBBF"/>
                </a:solidFill>
                <a:latin typeface="Raleway" pitchFamily="34" charset="0"/>
                <a:ea typeface="Raleway" pitchFamily="34" charset="-122"/>
                <a:cs typeface="Raleway" pitchFamily="34" charset="-120"/>
              </a:rPr>
              <a:t>Intrarea în Poveste</a:t>
            </a:r>
            <a:r>
              <a:rPr lang="en-US" sz="950" dirty="0">
                <a:solidFill>
                  <a:srgbClr val="CFCBBF"/>
                </a:solidFill>
                <a:latin typeface="Raleway" pitchFamily="34" charset="0"/>
                <a:ea typeface="Raleway" pitchFamily="34" charset="-122"/>
                <a:cs typeface="Raleway" pitchFamily="34" charset="-120"/>
              </a:rPr>
              <a:t> — Pașaportul de Explorator &amp; Jocul „Statuile Mișcătoare"</a:t>
            </a:r>
            <a:endParaRPr lang="en-US" sz="950" dirty="0"/>
          </a:p>
        </p:txBody>
      </p:sp>
      <p:sp>
        <p:nvSpPr>
          <p:cNvPr id="9" name="Shape 7"/>
          <p:cNvSpPr/>
          <p:nvPr/>
        </p:nvSpPr>
        <p:spPr>
          <a:xfrm>
            <a:off x="4697239" y="1878211"/>
            <a:ext cx="372070" cy="14288"/>
          </a:xfrm>
          <a:prstGeom prst="roundRect">
            <a:avLst>
              <a:gd name="adj" fmla="val 130228"/>
            </a:avLst>
          </a:prstGeom>
          <a:solidFill>
            <a:srgbClr val="535455"/>
          </a:solidFill>
          <a:ln/>
        </p:spPr>
      </p:sp>
      <p:sp>
        <p:nvSpPr>
          <p:cNvPr id="10" name="Shape 8"/>
          <p:cNvSpPr/>
          <p:nvPr/>
        </p:nvSpPr>
        <p:spPr>
          <a:xfrm>
            <a:off x="4432474" y="1745828"/>
            <a:ext cx="279053" cy="279053"/>
          </a:xfrm>
          <a:prstGeom prst="roundRect">
            <a:avLst>
              <a:gd name="adj" fmla="val 6668"/>
            </a:avLst>
          </a:prstGeom>
          <a:solidFill>
            <a:srgbClr val="3A3B3C"/>
          </a:solidFill>
          <a:ln/>
        </p:spPr>
      </p:sp>
      <p:sp>
        <p:nvSpPr>
          <p:cNvPr id="11" name="Text 9"/>
          <p:cNvSpPr/>
          <p:nvPr/>
        </p:nvSpPr>
        <p:spPr>
          <a:xfrm>
            <a:off x="4478982" y="1769083"/>
            <a:ext cx="186035" cy="232544"/>
          </a:xfrm>
          <a:prstGeom prst="rect">
            <a:avLst/>
          </a:prstGeom>
          <a:noFill/>
          <a:ln/>
        </p:spPr>
        <p:txBody>
          <a:bodyPr wrap="none" lIns="0" tIns="0" rIns="0" bIns="0" rtlCol="0" anchor="ctr"/>
          <a:lstStyle/>
          <a:p>
            <a:pPr marL="0" indent="0" algn="ctr">
              <a:lnSpc>
                <a:spcPct val="100000"/>
              </a:lnSpc>
              <a:buNone/>
            </a:pPr>
            <a:r>
              <a:rPr lang="en-US" sz="1450" dirty="0">
                <a:solidFill>
                  <a:srgbClr val="CFCBBF"/>
                </a:solidFill>
                <a:latin typeface="Prata" pitchFamily="34" charset="0"/>
                <a:ea typeface="Prata" pitchFamily="34" charset="-122"/>
                <a:cs typeface="Prata" pitchFamily="34" charset="-120"/>
              </a:rPr>
              <a:t>2</a:t>
            </a:r>
            <a:endParaRPr lang="en-US" sz="1450" dirty="0"/>
          </a:p>
        </p:txBody>
      </p:sp>
      <p:sp>
        <p:nvSpPr>
          <p:cNvPr id="12" name="Text 10"/>
          <p:cNvSpPr/>
          <p:nvPr/>
        </p:nvSpPr>
        <p:spPr>
          <a:xfrm>
            <a:off x="5192167" y="1788468"/>
            <a:ext cx="1550566" cy="193849"/>
          </a:xfrm>
          <a:prstGeom prst="rect">
            <a:avLst/>
          </a:prstGeom>
          <a:noFill/>
          <a:ln/>
        </p:spPr>
        <p:txBody>
          <a:bodyPr wrap="none" lIns="0" tIns="0" rIns="0" bIns="0" rtlCol="0" anchor="t"/>
          <a:lstStyle/>
          <a:p>
            <a:pPr marL="0" indent="0" algn="l">
              <a:lnSpc>
                <a:spcPct val="104000"/>
              </a:lnSpc>
              <a:buNone/>
            </a:pPr>
            <a:r>
              <a:rPr lang="en-US" sz="1200" dirty="0">
                <a:solidFill>
                  <a:srgbClr val="CFCBBF"/>
                </a:solidFill>
                <a:latin typeface="Prata" pitchFamily="34" charset="0"/>
                <a:ea typeface="Prata" pitchFamily="34" charset="-122"/>
                <a:cs typeface="Prata" pitchFamily="34" charset="-120"/>
              </a:rPr>
              <a:t>Modul 2 · 15–25 min</a:t>
            </a:r>
            <a:endParaRPr lang="en-US" sz="1200" dirty="0"/>
          </a:p>
        </p:txBody>
      </p:sp>
      <p:sp>
        <p:nvSpPr>
          <p:cNvPr id="13" name="Text 11"/>
          <p:cNvSpPr/>
          <p:nvPr/>
        </p:nvSpPr>
        <p:spPr>
          <a:xfrm>
            <a:off x="5192167" y="2047429"/>
            <a:ext cx="3455715" cy="372070"/>
          </a:xfrm>
          <a:prstGeom prst="rect">
            <a:avLst/>
          </a:prstGeom>
          <a:noFill/>
          <a:ln/>
        </p:spPr>
        <p:txBody>
          <a:bodyPr wrap="square" lIns="0" tIns="0" rIns="0" bIns="0" rtlCol="0" anchor="t">
            <a:normAutofit/>
          </a:bodyPr>
          <a:lstStyle/>
          <a:p>
            <a:pPr marL="0" indent="0" algn="l">
              <a:lnSpc>
                <a:spcPct val="125000"/>
              </a:lnSpc>
              <a:buNone/>
            </a:pPr>
            <a:r>
              <a:rPr lang="en-US" sz="950" b="1" dirty="0">
                <a:solidFill>
                  <a:srgbClr val="CFCBBF"/>
                </a:solidFill>
                <a:latin typeface="Raleway" pitchFamily="34" charset="0"/>
                <a:ea typeface="Raleway" pitchFamily="34" charset="-122"/>
                <a:cs typeface="Raleway" pitchFamily="34" charset="-120"/>
              </a:rPr>
              <a:t>Sănătate &amp; Diversitate</a:t>
            </a:r>
            <a:r>
              <a:rPr lang="en-US" sz="950" dirty="0">
                <a:solidFill>
                  <a:srgbClr val="CFCBBF"/>
                </a:solidFill>
                <a:latin typeface="Raleway" pitchFamily="34" charset="0"/>
                <a:ea typeface="Raleway" pitchFamily="34" charset="-122"/>
                <a:cs typeface="Raleway" pitchFamily="34" charset="-120"/>
              </a:rPr>
              <a:t> — Experimentul cu Inima &amp; Ochelarii Magici (echipe în perechi)</a:t>
            </a:r>
            <a:endParaRPr lang="en-US" sz="950" dirty="0"/>
          </a:p>
        </p:txBody>
      </p:sp>
      <p:sp>
        <p:nvSpPr>
          <p:cNvPr id="14" name="Shape 12"/>
          <p:cNvSpPr/>
          <p:nvPr/>
        </p:nvSpPr>
        <p:spPr>
          <a:xfrm>
            <a:off x="4074691" y="2504182"/>
            <a:ext cx="372070" cy="14288"/>
          </a:xfrm>
          <a:prstGeom prst="roundRect">
            <a:avLst>
              <a:gd name="adj" fmla="val 130228"/>
            </a:avLst>
          </a:prstGeom>
          <a:solidFill>
            <a:srgbClr val="535455"/>
          </a:solidFill>
          <a:ln/>
        </p:spPr>
      </p:sp>
      <p:sp>
        <p:nvSpPr>
          <p:cNvPr id="15" name="Shape 13"/>
          <p:cNvSpPr/>
          <p:nvPr/>
        </p:nvSpPr>
        <p:spPr>
          <a:xfrm>
            <a:off x="4432474" y="2371799"/>
            <a:ext cx="279053" cy="279053"/>
          </a:xfrm>
          <a:prstGeom prst="roundRect">
            <a:avLst>
              <a:gd name="adj" fmla="val 6668"/>
            </a:avLst>
          </a:prstGeom>
          <a:solidFill>
            <a:srgbClr val="3A3B3C"/>
          </a:solidFill>
          <a:ln/>
        </p:spPr>
      </p:sp>
      <p:sp>
        <p:nvSpPr>
          <p:cNvPr id="16" name="Text 14"/>
          <p:cNvSpPr/>
          <p:nvPr/>
        </p:nvSpPr>
        <p:spPr>
          <a:xfrm>
            <a:off x="4478982" y="2395054"/>
            <a:ext cx="186035" cy="232544"/>
          </a:xfrm>
          <a:prstGeom prst="rect">
            <a:avLst/>
          </a:prstGeom>
          <a:noFill/>
          <a:ln/>
        </p:spPr>
        <p:txBody>
          <a:bodyPr wrap="none" lIns="0" tIns="0" rIns="0" bIns="0" rtlCol="0" anchor="ctr"/>
          <a:lstStyle/>
          <a:p>
            <a:pPr marL="0" indent="0" algn="ctr">
              <a:lnSpc>
                <a:spcPct val="100000"/>
              </a:lnSpc>
              <a:buNone/>
            </a:pPr>
            <a:r>
              <a:rPr lang="en-US" sz="1450" dirty="0">
                <a:solidFill>
                  <a:srgbClr val="CFCBBF"/>
                </a:solidFill>
                <a:latin typeface="Prata" pitchFamily="34" charset="0"/>
                <a:ea typeface="Prata" pitchFamily="34" charset="-122"/>
                <a:cs typeface="Prata" pitchFamily="34" charset="-120"/>
              </a:rPr>
              <a:t>3</a:t>
            </a:r>
            <a:endParaRPr lang="en-US" sz="1450" dirty="0"/>
          </a:p>
        </p:txBody>
      </p:sp>
      <p:sp>
        <p:nvSpPr>
          <p:cNvPr id="17" name="Text 15"/>
          <p:cNvSpPr/>
          <p:nvPr/>
        </p:nvSpPr>
        <p:spPr>
          <a:xfrm>
            <a:off x="2397249" y="2414439"/>
            <a:ext cx="1554584" cy="193849"/>
          </a:xfrm>
          <a:prstGeom prst="rect">
            <a:avLst/>
          </a:prstGeom>
          <a:noFill/>
          <a:ln/>
        </p:spPr>
        <p:txBody>
          <a:bodyPr wrap="none" lIns="0" tIns="0" rIns="0" bIns="0" rtlCol="0" anchor="t"/>
          <a:lstStyle/>
          <a:p>
            <a:pPr marL="0" indent="0" algn="r">
              <a:lnSpc>
                <a:spcPct val="104000"/>
              </a:lnSpc>
              <a:buNone/>
            </a:pPr>
            <a:r>
              <a:rPr lang="en-US" sz="1200" dirty="0">
                <a:solidFill>
                  <a:srgbClr val="CFCBBF"/>
                </a:solidFill>
                <a:latin typeface="Prata" pitchFamily="34" charset="0"/>
                <a:ea typeface="Prata" pitchFamily="34" charset="-122"/>
                <a:cs typeface="Prata" pitchFamily="34" charset="-120"/>
              </a:rPr>
              <a:t>Modul 3 · 25–50 min</a:t>
            </a:r>
            <a:endParaRPr lang="en-US" sz="1200" dirty="0"/>
          </a:p>
        </p:txBody>
      </p:sp>
      <p:sp>
        <p:nvSpPr>
          <p:cNvPr id="18" name="Text 16"/>
          <p:cNvSpPr/>
          <p:nvPr/>
        </p:nvSpPr>
        <p:spPr>
          <a:xfrm>
            <a:off x="496119" y="2673400"/>
            <a:ext cx="3455715" cy="372070"/>
          </a:xfrm>
          <a:prstGeom prst="rect">
            <a:avLst/>
          </a:prstGeom>
          <a:noFill/>
          <a:ln/>
        </p:spPr>
        <p:txBody>
          <a:bodyPr wrap="square" lIns="0" tIns="0" rIns="0" bIns="0" rtlCol="0" anchor="t">
            <a:normAutofit/>
          </a:bodyPr>
          <a:lstStyle/>
          <a:p>
            <a:pPr marL="0" indent="0" algn="r">
              <a:lnSpc>
                <a:spcPct val="125000"/>
              </a:lnSpc>
              <a:buNone/>
            </a:pPr>
            <a:r>
              <a:rPr lang="en-US" sz="950" b="1" dirty="0">
                <a:solidFill>
                  <a:srgbClr val="CFCBBF"/>
                </a:solidFill>
                <a:latin typeface="Raleway" pitchFamily="34" charset="0"/>
                <a:ea typeface="Raleway" pitchFamily="34" charset="-122"/>
                <a:cs typeface="Raleway" pitchFamily="34" charset="-120"/>
              </a:rPr>
              <a:t>Academia Magică de Golf</a:t>
            </a:r>
            <a:r>
              <a:rPr lang="en-US" sz="950" dirty="0">
                <a:solidFill>
                  <a:srgbClr val="CFCBBF"/>
                </a:solidFill>
                <a:latin typeface="Raleway" pitchFamily="34" charset="0"/>
                <a:ea typeface="Raleway" pitchFamily="34" charset="-122"/>
                <a:cs typeface="Raleway" pitchFamily="34" charset="-120"/>
              </a:rPr>
              <a:t> — Vânătorii de Monștri, Insula Comorilor &amp; Cupa Prieteniei Erasmus+</a:t>
            </a:r>
            <a:endParaRPr lang="en-US" sz="950" dirty="0"/>
          </a:p>
        </p:txBody>
      </p:sp>
      <p:sp>
        <p:nvSpPr>
          <p:cNvPr id="19" name="Shape 17"/>
          <p:cNvSpPr/>
          <p:nvPr/>
        </p:nvSpPr>
        <p:spPr>
          <a:xfrm>
            <a:off x="4697239" y="3130228"/>
            <a:ext cx="372070" cy="14288"/>
          </a:xfrm>
          <a:prstGeom prst="roundRect">
            <a:avLst>
              <a:gd name="adj" fmla="val 130228"/>
            </a:avLst>
          </a:prstGeom>
          <a:solidFill>
            <a:srgbClr val="535455"/>
          </a:solidFill>
          <a:ln/>
        </p:spPr>
      </p:sp>
      <p:sp>
        <p:nvSpPr>
          <p:cNvPr id="20" name="Shape 18"/>
          <p:cNvSpPr/>
          <p:nvPr/>
        </p:nvSpPr>
        <p:spPr>
          <a:xfrm>
            <a:off x="4432474" y="2997845"/>
            <a:ext cx="279053" cy="279053"/>
          </a:xfrm>
          <a:prstGeom prst="roundRect">
            <a:avLst>
              <a:gd name="adj" fmla="val 6668"/>
            </a:avLst>
          </a:prstGeom>
          <a:solidFill>
            <a:srgbClr val="3A3B3C"/>
          </a:solidFill>
          <a:ln/>
        </p:spPr>
      </p:sp>
      <p:sp>
        <p:nvSpPr>
          <p:cNvPr id="21" name="Text 19"/>
          <p:cNvSpPr/>
          <p:nvPr/>
        </p:nvSpPr>
        <p:spPr>
          <a:xfrm>
            <a:off x="4478982" y="3021099"/>
            <a:ext cx="186035" cy="232544"/>
          </a:xfrm>
          <a:prstGeom prst="rect">
            <a:avLst/>
          </a:prstGeom>
          <a:noFill/>
          <a:ln/>
        </p:spPr>
        <p:txBody>
          <a:bodyPr wrap="none" lIns="0" tIns="0" rIns="0" bIns="0" rtlCol="0" anchor="ctr"/>
          <a:lstStyle/>
          <a:p>
            <a:pPr marL="0" indent="0" algn="ctr">
              <a:lnSpc>
                <a:spcPct val="100000"/>
              </a:lnSpc>
              <a:buNone/>
            </a:pPr>
            <a:r>
              <a:rPr lang="en-US" sz="1450" dirty="0">
                <a:solidFill>
                  <a:srgbClr val="CFCBBF"/>
                </a:solidFill>
                <a:latin typeface="Prata" pitchFamily="34" charset="0"/>
                <a:ea typeface="Prata" pitchFamily="34" charset="-122"/>
                <a:cs typeface="Prata" pitchFamily="34" charset="-120"/>
              </a:rPr>
              <a:t>4</a:t>
            </a:r>
            <a:endParaRPr lang="en-US" sz="1450" dirty="0"/>
          </a:p>
        </p:txBody>
      </p:sp>
      <p:sp>
        <p:nvSpPr>
          <p:cNvPr id="22" name="Text 20"/>
          <p:cNvSpPr/>
          <p:nvPr/>
        </p:nvSpPr>
        <p:spPr>
          <a:xfrm>
            <a:off x="5192167" y="3040484"/>
            <a:ext cx="1568648" cy="193849"/>
          </a:xfrm>
          <a:prstGeom prst="rect">
            <a:avLst/>
          </a:prstGeom>
          <a:noFill/>
          <a:ln/>
        </p:spPr>
        <p:txBody>
          <a:bodyPr wrap="none" lIns="0" tIns="0" rIns="0" bIns="0" rtlCol="0" anchor="t"/>
          <a:lstStyle/>
          <a:p>
            <a:pPr marL="0" indent="0" algn="l">
              <a:lnSpc>
                <a:spcPct val="104000"/>
              </a:lnSpc>
              <a:buNone/>
            </a:pPr>
            <a:r>
              <a:rPr lang="en-US" sz="1200" dirty="0">
                <a:solidFill>
                  <a:srgbClr val="CFCBBF"/>
                </a:solidFill>
                <a:latin typeface="Prata" pitchFamily="34" charset="0"/>
                <a:ea typeface="Prata" pitchFamily="34" charset="-122"/>
                <a:cs typeface="Prata" pitchFamily="34" charset="-120"/>
              </a:rPr>
              <a:t>Modul 4 · 50–60 min</a:t>
            </a:r>
            <a:endParaRPr lang="en-US" sz="1200" dirty="0"/>
          </a:p>
        </p:txBody>
      </p:sp>
      <p:sp>
        <p:nvSpPr>
          <p:cNvPr id="23" name="Text 21"/>
          <p:cNvSpPr/>
          <p:nvPr/>
        </p:nvSpPr>
        <p:spPr>
          <a:xfrm>
            <a:off x="5192167" y="3299445"/>
            <a:ext cx="3455715" cy="372070"/>
          </a:xfrm>
          <a:prstGeom prst="rect">
            <a:avLst/>
          </a:prstGeom>
          <a:noFill/>
          <a:ln/>
        </p:spPr>
        <p:txBody>
          <a:bodyPr wrap="square" lIns="0" tIns="0" rIns="0" bIns="0" rtlCol="0" anchor="t">
            <a:normAutofit/>
          </a:bodyPr>
          <a:lstStyle/>
          <a:p>
            <a:pPr marL="0" indent="0" algn="l">
              <a:lnSpc>
                <a:spcPct val="125000"/>
              </a:lnSpc>
              <a:buNone/>
            </a:pPr>
            <a:r>
              <a:rPr lang="en-US" sz="950" b="1" dirty="0">
                <a:solidFill>
                  <a:srgbClr val="CFCBBF"/>
                </a:solidFill>
                <a:latin typeface="Raleway" pitchFamily="34" charset="0"/>
                <a:ea typeface="Raleway" pitchFamily="34" charset="-122"/>
                <a:cs typeface="Raleway" pitchFamily="34" charset="-120"/>
              </a:rPr>
              <a:t>Celebrarea</a:t>
            </a:r>
            <a:r>
              <a:rPr lang="en-US" sz="950" dirty="0">
                <a:solidFill>
                  <a:srgbClr val="CFCBBF"/>
                </a:solidFill>
                <a:latin typeface="Raleway" pitchFamily="34" charset="0"/>
                <a:ea typeface="Raleway" pitchFamily="34" charset="-122"/>
                <a:cs typeface="Raleway" pitchFamily="34" charset="-120"/>
              </a:rPr>
              <a:t> — Ceremonia de premiere cu medalii simbolice &amp; evaluare non-formală cu smiley-face</a:t>
            </a:r>
            <a:endParaRPr lang="en-US" sz="950" dirty="0"/>
          </a:p>
        </p:txBody>
      </p:sp>
      <p:sp>
        <p:nvSpPr>
          <p:cNvPr id="24" name="Shape 22"/>
          <p:cNvSpPr/>
          <p:nvPr/>
        </p:nvSpPr>
        <p:spPr>
          <a:xfrm>
            <a:off x="496119" y="4154909"/>
            <a:ext cx="8151763" cy="443210"/>
          </a:xfrm>
          <a:prstGeom prst="roundRect">
            <a:avLst>
              <a:gd name="adj" fmla="val 4198"/>
            </a:avLst>
          </a:prstGeom>
          <a:solidFill>
            <a:srgbClr val="022349"/>
          </a:solidFill>
          <a:ln/>
        </p:spPr>
      </p:sp>
      <p:pic>
        <p:nvPicPr>
          <p:cNvPr id="25" name="Image 0" descr="preencoded.png"/>
          <p:cNvPicPr>
            <a:picLocks noChangeAspect="1"/>
          </p:cNvPicPr>
          <p:nvPr/>
        </p:nvPicPr>
        <p:blipFill>
          <a:blip r:embed="rId3"/>
          <a:stretch>
            <a:fillRect/>
          </a:stretch>
        </p:blipFill>
        <p:spPr>
          <a:xfrm>
            <a:off x="620092" y="4329931"/>
            <a:ext cx="155004" cy="123974"/>
          </a:xfrm>
          <a:prstGeom prst="rect">
            <a:avLst/>
          </a:prstGeom>
        </p:spPr>
      </p:pic>
      <p:sp>
        <p:nvSpPr>
          <p:cNvPr id="26" name="Text 23"/>
          <p:cNvSpPr/>
          <p:nvPr/>
        </p:nvSpPr>
        <p:spPr>
          <a:xfrm>
            <a:off x="899071" y="4283497"/>
            <a:ext cx="8082037" cy="186035"/>
          </a:xfrm>
          <a:prstGeom prst="rect">
            <a:avLst/>
          </a:prstGeom>
          <a:noFill/>
          <a:ln/>
        </p:spPr>
        <p:txBody>
          <a:bodyPr wrap="none" lIns="0" tIns="0" rIns="0" bIns="0" rtlCol="0" anchor="t"/>
          <a:lstStyle/>
          <a:p>
            <a:pPr marL="0" indent="0" algn="l">
              <a:lnSpc>
                <a:spcPct val="125000"/>
              </a:lnSpc>
              <a:buNone/>
            </a:pPr>
            <a:r>
              <a:rPr lang="en-US" sz="950" dirty="0">
                <a:solidFill>
                  <a:srgbClr val="000000"/>
                </a:solidFill>
                <a:latin typeface="Raleway" pitchFamily="34" charset="0"/>
                <a:ea typeface="Raleway" pitchFamily="34" charset="-122"/>
                <a:cs typeface="Raleway" pitchFamily="34" charset="-120"/>
              </a:rPr>
              <a:t>💡</a:t>
            </a:r>
            <a:r>
              <a:rPr lang="en-US" sz="950" dirty="0">
                <a:solidFill>
                  <a:srgbClr val="FFFFFF"/>
                </a:solidFill>
                <a:latin typeface="Raleway" pitchFamily="34" charset="0"/>
                <a:ea typeface="Raleway" pitchFamily="34" charset="-122"/>
                <a:cs typeface="Raleway" pitchFamily="34" charset="-120"/>
              </a:rPr>
              <a:t> </a:t>
            </a:r>
            <a:r>
              <a:rPr lang="en-US" sz="950" b="1" dirty="0">
                <a:solidFill>
                  <a:srgbClr val="FFFFFF"/>
                </a:solidFill>
                <a:latin typeface="Raleway" pitchFamily="34" charset="0"/>
                <a:ea typeface="Raleway" pitchFamily="34" charset="-122"/>
                <a:cs typeface="Raleway" pitchFamily="34" charset="-120"/>
              </a:rPr>
              <a:t>Atenție:</a:t>
            </a:r>
            <a:r>
              <a:rPr lang="en-US" sz="950" dirty="0">
                <a:solidFill>
                  <a:srgbClr val="FFFFFF"/>
                </a:solidFill>
                <a:latin typeface="Raleway" pitchFamily="34" charset="0"/>
                <a:ea typeface="Raleway" pitchFamily="34" charset="-122"/>
                <a:cs typeface="Raleway" pitchFamily="34" charset="-120"/>
              </a:rPr>
              <a:t> Circuitul Final (Modul 3) durează până la minutul 50 — toate stațiile includ echipe mixte (fete, băieți, vârste diferite).</a:t>
            </a:r>
            <a:endParaRPr lang="en-US" sz="9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96119" y="450056"/>
            <a:ext cx="6450955" cy="452512"/>
          </a:xfrm>
          <a:prstGeom prst="rect">
            <a:avLst/>
          </a:prstGeom>
          <a:noFill/>
          <a:ln/>
        </p:spPr>
        <p:txBody>
          <a:bodyPr wrap="none" lIns="0" tIns="0" rIns="0" bIns="0" rtlCol="0" anchor="t"/>
          <a:lstStyle/>
          <a:p>
            <a:pPr marL="0" indent="0" algn="l">
              <a:lnSpc>
                <a:spcPct val="104000"/>
              </a:lnSpc>
              <a:buNone/>
            </a:pPr>
            <a:r>
              <a:rPr lang="en-US" sz="2750" dirty="0">
                <a:solidFill>
                  <a:srgbClr val="000000"/>
                </a:solidFill>
                <a:latin typeface="Prata" pitchFamily="34" charset="0"/>
                <a:ea typeface="Prata" pitchFamily="34" charset="-122"/>
                <a:cs typeface="Prata" pitchFamily="34" charset="-120"/>
              </a:rPr>
              <a:t>🎒</a:t>
            </a:r>
            <a:r>
              <a:rPr lang="en-US" sz="2750" dirty="0">
                <a:solidFill>
                  <a:srgbClr val="F2E782"/>
                </a:solidFill>
                <a:latin typeface="Prata" pitchFamily="34" charset="0"/>
                <a:ea typeface="Prata" pitchFamily="34" charset="-122"/>
                <a:cs typeface="Prata" pitchFamily="34" charset="-120"/>
              </a:rPr>
              <a:t> Recomandări </a:t>
            </a:r>
            <a:r>
              <a:rPr lang="en-US" sz="2750" dirty="0" err="1">
                <a:solidFill>
                  <a:srgbClr val="F2E782"/>
                </a:solidFill>
                <a:latin typeface="Prata" pitchFamily="34" charset="0"/>
                <a:ea typeface="Prata" pitchFamily="34" charset="-122"/>
                <a:cs typeface="Prata" pitchFamily="34" charset="-120"/>
              </a:rPr>
              <a:t>pentru</a:t>
            </a:r>
            <a:r>
              <a:rPr lang="en-US" sz="2750" dirty="0">
                <a:solidFill>
                  <a:srgbClr val="F2E782"/>
                </a:solidFill>
                <a:latin typeface="Prata" pitchFamily="34" charset="0"/>
                <a:ea typeface="Prata" pitchFamily="34" charset="-122"/>
                <a:cs typeface="Prata" pitchFamily="34" charset="-120"/>
              </a:rPr>
              <a:t> </a:t>
            </a:r>
            <a:r>
              <a:rPr lang="en-US" sz="2750" dirty="0" err="1">
                <a:solidFill>
                  <a:srgbClr val="F2E782"/>
                </a:solidFill>
                <a:latin typeface="Prata" pitchFamily="34" charset="0"/>
                <a:ea typeface="Prata" pitchFamily="34" charset="-122"/>
                <a:cs typeface="Prata" pitchFamily="34" charset="-120"/>
              </a:rPr>
              <a:t>instructori</a:t>
            </a:r>
            <a:endParaRPr lang="en-US" sz="2750" dirty="0"/>
          </a:p>
        </p:txBody>
      </p:sp>
      <p:sp>
        <p:nvSpPr>
          <p:cNvPr id="4" name="Shape 1"/>
          <p:cNvSpPr/>
          <p:nvPr/>
        </p:nvSpPr>
        <p:spPr>
          <a:xfrm>
            <a:off x="6024339" y="1274638"/>
            <a:ext cx="2628230" cy="1558751"/>
          </a:xfrm>
          <a:prstGeom prst="roundRect">
            <a:avLst>
              <a:gd name="adj" fmla="val 1364"/>
            </a:avLst>
          </a:prstGeom>
          <a:solidFill>
            <a:srgbClr val="3A3B3C"/>
          </a:solidFill>
          <a:ln/>
        </p:spPr>
      </p:sp>
      <p:sp>
        <p:nvSpPr>
          <p:cNvPr id="5" name="Text 2"/>
          <p:cNvSpPr/>
          <p:nvPr/>
        </p:nvSpPr>
        <p:spPr>
          <a:xfrm>
            <a:off x="6166098" y="1416397"/>
            <a:ext cx="1772022" cy="226219"/>
          </a:xfrm>
          <a:prstGeom prst="rect">
            <a:avLst/>
          </a:prstGeom>
          <a:noFill/>
          <a:ln/>
        </p:spPr>
        <p:txBody>
          <a:bodyPr wrap="none" lIns="0" tIns="0" rIns="0" bIns="0" rtlCol="0" anchor="t"/>
          <a:lstStyle/>
          <a:p>
            <a:pPr marL="0" indent="0" algn="l">
              <a:lnSpc>
                <a:spcPct val="104000"/>
              </a:lnSpc>
              <a:buNone/>
            </a:pPr>
            <a:r>
              <a:rPr lang="en-US" sz="1350" dirty="0">
                <a:solidFill>
                  <a:srgbClr val="000000"/>
                </a:solidFill>
                <a:latin typeface="Prata" pitchFamily="34" charset="0"/>
                <a:ea typeface="Prata" pitchFamily="34" charset="-122"/>
                <a:cs typeface="Prata" pitchFamily="34" charset="-120"/>
              </a:rPr>
              <a:t>🦜</a:t>
            </a:r>
            <a:r>
              <a:rPr lang="en-US" sz="1350" dirty="0">
                <a:solidFill>
                  <a:srgbClr val="CFCBBF"/>
                </a:solidFill>
                <a:latin typeface="Prata" pitchFamily="34" charset="0"/>
                <a:ea typeface="Prata" pitchFamily="34" charset="-122"/>
                <a:cs typeface="Prata" pitchFamily="34" charset="-120"/>
              </a:rPr>
              <a:t> Limbaj Metaforic</a:t>
            </a:r>
            <a:endParaRPr lang="en-US" sz="1350" dirty="0"/>
          </a:p>
        </p:txBody>
      </p:sp>
      <p:sp>
        <p:nvSpPr>
          <p:cNvPr id="6" name="Text 3"/>
          <p:cNvSpPr/>
          <p:nvPr/>
        </p:nvSpPr>
        <p:spPr>
          <a:xfrm>
            <a:off x="6166098" y="1784375"/>
            <a:ext cx="2344713" cy="907256"/>
          </a:xfrm>
          <a:prstGeom prst="rect">
            <a:avLst/>
          </a:prstGeom>
          <a:noFill/>
          <a:ln/>
        </p:spPr>
        <p:txBody>
          <a:bodyPr wrap="square" lIns="0" tIns="0" rIns="0" bIns="0" rtlCol="0" anchor="t">
            <a:normAutofit/>
          </a:bodyPr>
          <a:lstStyle/>
          <a:p>
            <a:pPr marL="0" indent="0" algn="l">
              <a:lnSpc>
                <a:spcPct val="133000"/>
              </a:lnSpc>
              <a:buNone/>
            </a:pPr>
            <a:r>
              <a:rPr lang="en-US" sz="1100" dirty="0">
                <a:solidFill>
                  <a:srgbClr val="CFCBBF"/>
                </a:solidFill>
                <a:latin typeface="Raleway" pitchFamily="34" charset="0"/>
                <a:ea typeface="Raleway" pitchFamily="34" charset="-122"/>
                <a:cs typeface="Raleway" pitchFamily="34" charset="-120"/>
              </a:rPr>
              <a:t>Înlocuiți termenii tehnici cu povești: </a:t>
            </a:r>
            <a:r>
              <a:rPr lang="en-US" sz="1100" i="1" dirty="0">
                <a:solidFill>
                  <a:srgbClr val="CFCBBF"/>
                </a:solidFill>
                <a:latin typeface="Raleway" pitchFamily="34" charset="0"/>
                <a:ea typeface="Raleway" pitchFamily="34" charset="-122"/>
                <a:cs typeface="Raleway" pitchFamily="34" charset="-120"/>
              </a:rPr>
              <a:t>„Prinde crosa ca pe un pui mic de pasăre — nici prea strâns, nici prea moale."</a:t>
            </a:r>
            <a:endParaRPr lang="en-US" sz="1100" dirty="0"/>
          </a:p>
        </p:txBody>
      </p:sp>
      <p:sp>
        <p:nvSpPr>
          <p:cNvPr id="7" name="Shape 4"/>
          <p:cNvSpPr/>
          <p:nvPr/>
        </p:nvSpPr>
        <p:spPr>
          <a:xfrm>
            <a:off x="6024339" y="2975149"/>
            <a:ext cx="2628230" cy="1558751"/>
          </a:xfrm>
          <a:prstGeom prst="roundRect">
            <a:avLst>
              <a:gd name="adj" fmla="val 1364"/>
            </a:avLst>
          </a:prstGeom>
          <a:solidFill>
            <a:srgbClr val="3A3B3C"/>
          </a:solidFill>
          <a:ln/>
        </p:spPr>
      </p:sp>
      <p:sp>
        <p:nvSpPr>
          <p:cNvPr id="8" name="Text 5"/>
          <p:cNvSpPr/>
          <p:nvPr/>
        </p:nvSpPr>
        <p:spPr>
          <a:xfrm>
            <a:off x="6166098" y="3116907"/>
            <a:ext cx="1890712" cy="226219"/>
          </a:xfrm>
          <a:prstGeom prst="rect">
            <a:avLst/>
          </a:prstGeom>
          <a:noFill/>
          <a:ln/>
        </p:spPr>
        <p:txBody>
          <a:bodyPr wrap="none" lIns="0" tIns="0" rIns="0" bIns="0" rtlCol="0" anchor="t"/>
          <a:lstStyle/>
          <a:p>
            <a:pPr marL="0" indent="0" algn="l">
              <a:lnSpc>
                <a:spcPct val="104000"/>
              </a:lnSpc>
              <a:buNone/>
            </a:pPr>
            <a:r>
              <a:rPr lang="en-US" sz="1350" dirty="0">
                <a:solidFill>
                  <a:srgbClr val="000000"/>
                </a:solidFill>
                <a:latin typeface="Prata" pitchFamily="34" charset="0"/>
                <a:ea typeface="Prata" pitchFamily="34" charset="-122"/>
                <a:cs typeface="Prata" pitchFamily="34" charset="-120"/>
              </a:rPr>
              <a:t>🛡️</a:t>
            </a:r>
            <a:r>
              <a:rPr lang="en-US" sz="1350" dirty="0">
                <a:solidFill>
                  <a:srgbClr val="CFCBBF"/>
                </a:solidFill>
                <a:latin typeface="Prata" pitchFamily="34" charset="0"/>
                <a:ea typeface="Prata" pitchFamily="34" charset="-122"/>
                <a:cs typeface="Prata" pitchFamily="34" charset="-120"/>
              </a:rPr>
              <a:t> Siguranță Absolută</a:t>
            </a:r>
            <a:endParaRPr lang="en-US" sz="1350" dirty="0"/>
          </a:p>
        </p:txBody>
      </p:sp>
      <p:sp>
        <p:nvSpPr>
          <p:cNvPr id="9" name="Text 6"/>
          <p:cNvSpPr/>
          <p:nvPr/>
        </p:nvSpPr>
        <p:spPr>
          <a:xfrm>
            <a:off x="6166098" y="3484885"/>
            <a:ext cx="2344713" cy="907256"/>
          </a:xfrm>
          <a:prstGeom prst="rect">
            <a:avLst/>
          </a:prstGeom>
          <a:noFill/>
          <a:ln/>
        </p:spPr>
        <p:txBody>
          <a:bodyPr wrap="square" lIns="0" tIns="0" rIns="0" bIns="0" rtlCol="0" anchor="t">
            <a:normAutofit/>
          </a:bodyPr>
          <a:lstStyle/>
          <a:p>
            <a:pPr marL="0" indent="0" algn="l">
              <a:lnSpc>
                <a:spcPct val="133000"/>
              </a:lnSpc>
              <a:buNone/>
            </a:pPr>
            <a:r>
              <a:rPr lang="en-US" sz="1100" dirty="0">
                <a:solidFill>
                  <a:srgbClr val="CFCBBF"/>
                </a:solidFill>
                <a:latin typeface="Raleway" pitchFamily="34" charset="0"/>
                <a:ea typeface="Raleway" pitchFamily="34" charset="-122"/>
                <a:cs typeface="Raleway" pitchFamily="34" charset="-120"/>
              </a:rPr>
              <a:t>Marcați vizual „zona de swing" cu benzi colorate sau conuri. Niciun copil nu intră în zona de lovire a altui coleg.</a:t>
            </a:r>
            <a:endParaRPr lang="en-US" sz="1100" dirty="0"/>
          </a:p>
        </p:txBody>
      </p:sp>
      <p:pic>
        <p:nvPicPr>
          <p:cNvPr id="11" name="Picture 10">
            <a:extLst>
              <a:ext uri="{FF2B5EF4-FFF2-40B4-BE49-F238E27FC236}">
                <a16:creationId xmlns:a16="http://schemas.microsoft.com/office/drawing/2014/main" id="{C94473EB-24A3-3FD8-AE48-9816205843BF}"/>
              </a:ext>
            </a:extLst>
          </p:cNvPr>
          <p:cNvPicPr>
            <a:picLocks noChangeAspect="1"/>
          </p:cNvPicPr>
          <p:nvPr/>
        </p:nvPicPr>
        <p:blipFill>
          <a:blip r:embed="rId3"/>
          <a:srcRect t="30395" b="-5088"/>
          <a:stretch>
            <a:fillRect/>
          </a:stretch>
        </p:blipFill>
        <p:spPr>
          <a:xfrm>
            <a:off x="1087190" y="1097280"/>
            <a:ext cx="3596853" cy="384181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95F7464-2F36-7693-95AA-9FD88091FFDC}"/>
              </a:ext>
            </a:extLst>
          </p:cNvPr>
          <p:cNvSpPr txBox="1"/>
          <p:nvPr/>
        </p:nvSpPr>
        <p:spPr>
          <a:xfrm>
            <a:off x="761017" y="946354"/>
            <a:ext cx="7279803" cy="2358915"/>
          </a:xfrm>
          <a:prstGeom prst="rect">
            <a:avLst/>
          </a:prstGeom>
          <a:noFill/>
        </p:spPr>
        <p:txBody>
          <a:bodyPr wrap="square">
            <a:spAutoFit/>
          </a:bodyPr>
          <a:lstStyle/>
          <a:p>
            <a:pPr>
              <a:lnSpc>
                <a:spcPct val="107000"/>
              </a:lnSpc>
              <a:spcAft>
                <a:spcPts val="800"/>
              </a:spcAft>
              <a:buNone/>
            </a:pPr>
            <a:r>
              <a:rPr lang="ro-RO" sz="1800" kern="100" dirty="0">
                <a:solidFill>
                  <a:schemeClr val="accent4"/>
                </a:solidFill>
                <a:effectLst/>
                <a:latin typeface="Calibri" panose="020F0502020204030204" pitchFamily="34" charset="0"/>
                <a:ea typeface="Calibri" panose="020F0502020204030204" pitchFamily="34" charset="0"/>
                <a:cs typeface="Times New Roman" panose="02020603050405020304" pitchFamily="18" charset="0"/>
              </a:rPr>
              <a:t>DISCLAIMER</a:t>
            </a:r>
          </a:p>
          <a:p>
            <a:pPr>
              <a:lnSpc>
                <a:spcPct val="107000"/>
              </a:lnSpc>
              <a:spcAft>
                <a:spcPts val="800"/>
              </a:spcAft>
              <a:buNone/>
            </a:pPr>
            <a:r>
              <a:rPr lang="ro-RO" sz="1800" kern="100" dirty="0">
                <a:solidFill>
                  <a:schemeClr val="accent4"/>
                </a:solidFill>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buNone/>
            </a:pPr>
            <a:r>
              <a:rPr lang="ro-RO" sz="1800" kern="100" dirty="0">
                <a:solidFill>
                  <a:schemeClr val="accent4"/>
                </a:solidFill>
                <a:effectLst/>
                <a:latin typeface="Calibri" panose="020F0502020204030204" pitchFamily="34" charset="0"/>
                <a:ea typeface="Calibri" panose="020F0502020204030204" pitchFamily="34" charset="0"/>
                <a:cs typeface="Times New Roman" panose="02020603050405020304" pitchFamily="18" charset="0"/>
              </a:rPr>
              <a:t>Finanțat de Uniunea Europeană. Punctele de vedere și opiniile exprimate aparțin, însă, exclusiv autorului (autorilor) și nu reflectă neapărat punctele de vedere și opiniile Uniunii Europene sau ale Agenției Executive Europene pentru Educație și Cultură (EACEA). Nici Uniunea Europeană și nici EACEA nu pot fi considerate răspunzătoare pentru acestea.</a:t>
            </a:r>
          </a:p>
        </p:txBody>
      </p:sp>
      <p:pic>
        <p:nvPicPr>
          <p:cNvPr id="5" name="Picture 4">
            <a:extLst>
              <a:ext uri="{FF2B5EF4-FFF2-40B4-BE49-F238E27FC236}">
                <a16:creationId xmlns:a16="http://schemas.microsoft.com/office/drawing/2014/main" id="{8AE5976D-30AD-B94A-29B8-20988771610B}"/>
              </a:ext>
            </a:extLst>
          </p:cNvPr>
          <p:cNvPicPr>
            <a:picLocks noChangeAspect="1"/>
          </p:cNvPicPr>
          <p:nvPr/>
        </p:nvPicPr>
        <p:blipFill>
          <a:blip r:embed="rId2"/>
          <a:stretch>
            <a:fillRect/>
          </a:stretch>
        </p:blipFill>
        <p:spPr>
          <a:xfrm>
            <a:off x="1828800" y="3654744"/>
            <a:ext cx="5793166" cy="1215207"/>
          </a:xfrm>
          <a:prstGeom prst="rect">
            <a:avLst/>
          </a:prstGeom>
        </p:spPr>
      </p:pic>
    </p:spTree>
    <p:extLst>
      <p:ext uri="{BB962C8B-B14F-4D97-AF65-F5344CB8AC3E}">
        <p14:creationId xmlns:p14="http://schemas.microsoft.com/office/powerpoint/2010/main" val="64006675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TotalTime>
  <Words>355</Words>
  <Application>Microsoft Office PowerPoint</Application>
  <PresentationFormat>On-screen Show (16:9)</PresentationFormat>
  <Paragraphs>44</Paragraphs>
  <Slides>6</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Prata</vt:lpstr>
      <vt:lpstr>Raleway</vt:lpstr>
      <vt:lpstr>Arial</vt:lpstr>
      <vt:lpstr>Calibri</vt:lpstr>
      <vt:lpstr>Merriweather</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ANISOARA AYDIN</cp:lastModifiedBy>
  <cp:revision>3</cp:revision>
  <dcterms:created xsi:type="dcterms:W3CDTF">2026-06-14T16:31:04Z</dcterms:created>
  <dcterms:modified xsi:type="dcterms:W3CDTF">2026-09-27T13:35:29Z</dcterms:modified>
</cp:coreProperties>
</file>