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7"/>
  </p:notesMasterIdLst>
  <p:sldIdLst>
    <p:sldId id="260" r:id="rId2"/>
    <p:sldId id="256" r:id="rId3"/>
    <p:sldId id="257" r:id="rId4"/>
    <p:sldId id="258" r:id="rId5"/>
    <p:sldId id="259" r:id="rId6"/>
  </p:sldIdLst>
  <p:sldSz cx="12192000" cy="6858000"/>
  <p:notesSz cx="6858000" cy="12192000"/>
  <p:embeddedFontLst>
    <p:embeddedFont>
      <p:font typeface="Imprint MT Shadow" panose="04020605060303030202" pitchFamily="82" charset="0"/>
      <p:regular r:id="rId8"/>
    </p:embeddedFont>
    <p:embeddedFont>
      <p:font typeface="Inter" panose="020B0604020202020204" charset="0"/>
      <p:regular r:id="rId9"/>
    </p:embeddedFont>
    <p:embeddedFont>
      <p:font typeface="Inter Bold" panose="020B0604020202020204" charset="0"/>
      <p:regular r:id="rId10"/>
    </p:embeddedFont>
    <p:embeddedFont>
      <p:font typeface="Petrona Bold" panose="020B0604020202020204" charset="0"/>
      <p:regular r:id="rId1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10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AF2E9"/>
          </a:solidFill>
          <a:ln/>
        </p:spPr>
      </p:sp>
      <p:sp>
        <p:nvSpPr>
          <p:cNvPr id="3" name="Shape 1"/>
          <p:cNvSpPr/>
          <p:nvPr/>
        </p:nvSpPr>
        <p:spPr>
          <a:xfrm>
            <a:off x="0" y="0"/>
            <a:ext cx="12191695" cy="6858000"/>
          </a:xfrm>
          <a:prstGeom prst="rect">
            <a:avLst/>
          </a:prstGeom>
          <a:solidFill>
            <a:srgbClr val="FDFAF7"/>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chemeClr val="tx2"/>
                </a:solidFill>
                <a:latin typeface="Imprint MT Shadow" panose="04020605060303030202" pitchFamily="82" charset="0"/>
              </a:rPr>
              <a:t>Sport </a:t>
            </a:r>
            <a:r>
              <a:rPr lang="en-US" sz="2400" b="1" dirty="0" err="1">
                <a:solidFill>
                  <a:schemeClr val="tx2"/>
                </a:solidFill>
                <a:latin typeface="Imprint MT Shadow" panose="04020605060303030202" pitchFamily="82" charset="0"/>
              </a:rPr>
              <a:t>și</a:t>
            </a:r>
            <a:r>
              <a:rPr lang="en-US" sz="2400" b="1" dirty="0">
                <a:solidFill>
                  <a:schemeClr val="tx2"/>
                </a:solidFill>
                <a:latin typeface="Imprint MT Shadow" panose="04020605060303030202" pitchFamily="82" charset="0"/>
              </a:rPr>
              <a:t> wellbeing</a:t>
            </a:r>
          </a:p>
          <a:p>
            <a:pPr marL="0" indent="0" algn="ctr">
              <a:lnSpc>
                <a:spcPts val="5300"/>
              </a:lnSpc>
              <a:buNone/>
            </a:pPr>
            <a:r>
              <a:rPr lang="en-US" sz="2400" b="1" dirty="0" err="1">
                <a:solidFill>
                  <a:schemeClr val="tx2"/>
                </a:solidFill>
                <a:latin typeface="Imprint MT Shadow" panose="04020605060303030202" pitchFamily="82" charset="0"/>
              </a:rPr>
              <a:t>incluziune</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socială</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printr</a:t>
            </a:r>
            <a:r>
              <a:rPr lang="en-US" sz="2400" b="1" dirty="0">
                <a:solidFill>
                  <a:schemeClr val="tx2"/>
                </a:solidFill>
                <a:latin typeface="Imprint MT Shadow" panose="04020605060303030202" pitchFamily="82" charset="0"/>
              </a:rPr>
              <a:t>-un sport </a:t>
            </a:r>
            <a:r>
              <a:rPr lang="en-US" sz="2400" b="1" dirty="0" err="1">
                <a:solidFill>
                  <a:schemeClr val="tx2"/>
                </a:solidFill>
                <a:latin typeface="Imprint MT Shadow" panose="04020605060303030202" pitchFamily="82" charset="0"/>
              </a:rPr>
              <a:t>nobil</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golful</a:t>
            </a:r>
            <a:endParaRPr lang="en-US" sz="2400" b="1" dirty="0">
              <a:solidFill>
                <a:schemeClr val="tx2"/>
              </a:solidFill>
              <a:latin typeface="Imprint MT Shadow" panose="04020605060303030202" pitchFamily="82" charset="0"/>
            </a:endParaRPr>
          </a:p>
          <a:p>
            <a:pPr marL="0" indent="0" algn="ctr">
              <a:lnSpc>
                <a:spcPts val="5300"/>
              </a:lnSpc>
              <a:buNone/>
            </a:pPr>
            <a:r>
              <a:rPr lang="en-US" sz="2400" b="1" dirty="0">
                <a:solidFill>
                  <a:schemeClr val="tx2"/>
                </a:solidFill>
                <a:latin typeface="Imprint MT Shadow" panose="04020605060303030202" pitchFamily="82" charset="0"/>
              </a:rPr>
              <a:t>Nr. de ref. </a:t>
            </a:r>
          </a:p>
          <a:p>
            <a:pPr marL="0" indent="0" algn="ctr">
              <a:lnSpc>
                <a:spcPts val="5300"/>
              </a:lnSpc>
              <a:buNone/>
            </a:pPr>
            <a:r>
              <a:rPr lang="en-US" sz="2400" b="1" dirty="0">
                <a:solidFill>
                  <a:schemeClr val="tx2"/>
                </a:solidFill>
                <a:latin typeface="Imprint MT Shadow" panose="04020605060303030202" pitchFamily="82" charset="0"/>
              </a:rPr>
              <a:t>2024-2-RO01-KA182-SPO-000272991</a:t>
            </a:r>
            <a:endParaRPr lang="en-US" sz="2800" b="1" dirty="0">
              <a:solidFill>
                <a:schemeClr val="tx2"/>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62BE7DCC-EA27-664E-94D1-502DFB924ED9}"/>
              </a:ext>
            </a:extLst>
          </p:cNvPr>
          <p:cNvPicPr>
            <a:picLocks noChangeAspect="1"/>
          </p:cNvPicPr>
          <p:nvPr/>
        </p:nvPicPr>
        <p:blipFill>
          <a:blip r:embed="rId6"/>
          <a:stretch>
            <a:fillRect/>
          </a:stretch>
        </p:blipFill>
        <p:spPr>
          <a:xfrm>
            <a:off x="11101218" y="1626467"/>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Stare de bine și mișcare: duminica în care golful devine sportul tău și al familiei tale</a:t>
            </a:r>
            <a:endParaRPr lang="en-US" sz="3550" dirty="0"/>
          </a:p>
        </p:txBody>
      </p:sp>
      <p:sp>
        <p:nvSpPr>
          <p:cNvPr id="4" name="Text 1"/>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Un program gratuit de 90 de minute, dedicat tuturor celor care vor să descopere golful într-un mod relaxat, prietenos și plin de energie. Fără experiență necesară — doar dorința de a te mișca și de a petrece timp de calitate alături de cei dragi.</a:t>
            </a:r>
            <a:endParaRPr lang="en-US" sz="1300" dirty="0"/>
          </a:p>
        </p:txBody>
      </p:sp>
      <p:sp>
        <p:nvSpPr>
          <p:cNvPr id="5" name="Shape 2"/>
          <p:cNvSpPr/>
          <p:nvPr/>
        </p:nvSpPr>
        <p:spPr>
          <a:xfrm>
            <a:off x="661475" y="4770041"/>
            <a:ext cx="743824" cy="251420"/>
          </a:xfrm>
          <a:prstGeom prst="roundRect">
            <a:avLst>
              <a:gd name="adj" fmla="val 22103"/>
            </a:avLst>
          </a:prstGeom>
          <a:solidFill>
            <a:srgbClr val="E0D7F4"/>
          </a:solidFill>
          <a:ln/>
        </p:spPr>
      </p:sp>
      <p:sp>
        <p:nvSpPr>
          <p:cNvPr id="6" name="Text 3"/>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r>
              <a:rPr lang="en-US" sz="1000" kern="0" spc="-26" dirty="0">
                <a:solidFill>
                  <a:srgbClr val="272525"/>
                </a:solidFill>
                <a:latin typeface="Inter" pitchFamily="34" charset="0"/>
                <a:ea typeface="Inter" pitchFamily="34" charset="-122"/>
                <a:cs typeface="Inter" pitchFamily="34" charset="-120"/>
              </a:rPr>
              <a:t>GRATUIT</a:t>
            </a:r>
            <a:endParaRPr lang="en-US" sz="1000" dirty="0"/>
          </a:p>
        </p:txBody>
      </p:sp>
      <p:sp>
        <p:nvSpPr>
          <p:cNvPr id="7" name="Shape 4"/>
          <p:cNvSpPr/>
          <p:nvPr/>
        </p:nvSpPr>
        <p:spPr>
          <a:xfrm>
            <a:off x="1487946" y="4770041"/>
            <a:ext cx="841255" cy="251420"/>
          </a:xfrm>
          <a:prstGeom prst="roundRect">
            <a:avLst>
              <a:gd name="adj" fmla="val 22103"/>
            </a:avLst>
          </a:prstGeom>
          <a:noFill/>
          <a:ln w="6350">
            <a:solidFill>
              <a:srgbClr val="6237C8"/>
            </a:solidFill>
            <a:prstDash val="solid"/>
          </a:ln>
        </p:spPr>
      </p:sp>
      <p:sp>
        <p:nvSpPr>
          <p:cNvPr id="8" name="Text 5"/>
          <p:cNvSpPr/>
          <p:nvPr/>
        </p:nvSpPr>
        <p:spPr>
          <a:xfrm>
            <a:off x="1587163" y="4819650"/>
            <a:ext cx="1252407" cy="152202"/>
          </a:xfrm>
          <a:prstGeom prst="rect">
            <a:avLst/>
          </a:prstGeom>
          <a:noFill/>
          <a:ln/>
        </p:spPr>
        <p:txBody>
          <a:bodyPr wrap="none" lIns="0" tIns="0" rIns="0" bIns="0" rtlCol="0" anchor="t"/>
          <a:lstStyle/>
          <a:p>
            <a:pPr marL="0" indent="0" algn="l">
              <a:lnSpc>
                <a:spcPct val="96000"/>
              </a:lnSpc>
              <a:buNone/>
            </a:pPr>
            <a:r>
              <a:rPr lang="en-US" sz="1000" kern="0" spc="-26" dirty="0">
                <a:solidFill>
                  <a:srgbClr val="6237C8"/>
                </a:solidFill>
                <a:latin typeface="Inter" pitchFamily="34" charset="0"/>
                <a:ea typeface="Inter" pitchFamily="34" charset="-122"/>
                <a:cs typeface="Inter" pitchFamily="34" charset="-120"/>
              </a:rPr>
              <a:t>DUMINICĂ</a:t>
            </a:r>
            <a:endParaRPr lang="en-US" sz="1000" dirty="0"/>
          </a:p>
        </p:txBody>
      </p:sp>
      <p:sp>
        <p:nvSpPr>
          <p:cNvPr id="9" name="Shape 6"/>
          <p:cNvSpPr/>
          <p:nvPr/>
        </p:nvSpPr>
        <p:spPr>
          <a:xfrm>
            <a:off x="2411848" y="4770041"/>
            <a:ext cx="1091478" cy="251420"/>
          </a:xfrm>
          <a:prstGeom prst="roundRect">
            <a:avLst>
              <a:gd name="adj" fmla="val 22103"/>
            </a:avLst>
          </a:prstGeom>
          <a:noFill/>
          <a:ln w="6350">
            <a:solidFill>
              <a:srgbClr val="6237C8"/>
            </a:solidFill>
            <a:prstDash val="solid"/>
          </a:ln>
        </p:spPr>
      </p:sp>
      <p:sp>
        <p:nvSpPr>
          <p:cNvPr id="10" name="Text 7"/>
          <p:cNvSpPr/>
          <p:nvPr/>
        </p:nvSpPr>
        <p:spPr>
          <a:xfrm>
            <a:off x="2511065" y="4819650"/>
            <a:ext cx="1502630" cy="152202"/>
          </a:xfrm>
          <a:prstGeom prst="rect">
            <a:avLst/>
          </a:prstGeom>
          <a:noFill/>
          <a:ln/>
        </p:spPr>
        <p:txBody>
          <a:bodyPr wrap="none" lIns="0" tIns="0" rIns="0" bIns="0" rtlCol="0" anchor="t"/>
          <a:lstStyle/>
          <a:p>
            <a:pPr marL="0" indent="0" algn="l">
              <a:lnSpc>
                <a:spcPct val="96000"/>
              </a:lnSpc>
              <a:buNone/>
            </a:pPr>
            <a:r>
              <a:rPr lang="en-US" sz="1000" kern="0" spc="-26" dirty="0">
                <a:solidFill>
                  <a:srgbClr val="6237C8"/>
                </a:solidFill>
                <a:latin typeface="Inter" pitchFamily="34" charset="0"/>
                <a:ea typeface="Inter" pitchFamily="34" charset="-122"/>
                <a:cs typeface="Inter" pitchFamily="34" charset="-120"/>
              </a:rPr>
              <a:t>90 DE MINUTE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780554"/>
            <a:ext cx="10868745" cy="5685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Ce te așteaptă în această dimineață specială?</a:t>
            </a:r>
            <a:endParaRPr lang="en-US" sz="3550" dirty="0"/>
          </a:p>
        </p:txBody>
      </p:sp>
      <p:sp>
        <p:nvSpPr>
          <p:cNvPr id="3" name="Text 1"/>
          <p:cNvSpPr/>
          <p:nvPr/>
        </p:nvSpPr>
        <p:spPr>
          <a:xfrm>
            <a:off x="661475" y="1679773"/>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Programul nostru este gândit pentru toată familia — de la copii curioși până la adulți care n-au mai ținut niciodată un băț de golf în mână. Fiecare moment este ghidat de instructori prietenoși, într-un mediu relaxant și fără presiune.</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395041"/>
            <a:ext cx="5351725" cy="1758553"/>
          </a:xfrm>
          <a:prstGeom prst="rect">
            <a:avLst/>
          </a:prstGeom>
        </p:spPr>
      </p:pic>
      <p:sp>
        <p:nvSpPr>
          <p:cNvPr id="5" name="Text 2"/>
          <p:cNvSpPr/>
          <p:nvPr/>
        </p:nvSpPr>
        <p:spPr>
          <a:xfrm>
            <a:off x="3238121" y="2519065"/>
            <a:ext cx="198433" cy="248047"/>
          </a:xfrm>
          <a:prstGeom prst="rect">
            <a:avLst/>
          </a:prstGeom>
          <a:noFill/>
          <a:ln/>
        </p:spPr>
        <p:txBody>
          <a:bodyPr wrap="none" lIns="0" tIns="0" rIns="0" bIns="0" rtlCol="0" anchor="ctr"/>
          <a:lstStyle/>
          <a:p>
            <a:pPr marL="0" indent="0" algn="ctr">
              <a:lnSpc>
                <a:spcPct val="100000"/>
              </a:lnSpc>
              <a:buNone/>
            </a:pPr>
            <a:r>
              <a:rPr lang="en-US" sz="1550" b="1" kern="0" spc="-26" dirty="0">
                <a:solidFill>
                  <a:srgbClr val="FFFFFF"/>
                </a:solidFill>
                <a:latin typeface="Petrona Bold" pitchFamily="34" charset="0"/>
                <a:ea typeface="Petrona Bold" pitchFamily="34" charset="-122"/>
                <a:cs typeface="Petrona Bold" pitchFamily="34" charset="-120"/>
              </a:rPr>
              <a:t>1</a:t>
            </a:r>
            <a:endParaRPr lang="en-US" sz="1550" dirty="0"/>
          </a:p>
        </p:txBody>
      </p:sp>
      <p:sp>
        <p:nvSpPr>
          <p:cNvPr id="6" name="Text 3"/>
          <p:cNvSpPr/>
          <p:nvPr/>
        </p:nvSpPr>
        <p:spPr>
          <a:xfrm>
            <a:off x="845819" y="3056533"/>
            <a:ext cx="4983038"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Întâmpinare &amp; Introducere</a:t>
            </a:r>
            <a:endParaRPr lang="en-US" sz="1750" dirty="0"/>
          </a:p>
        </p:txBody>
      </p:sp>
      <p:sp>
        <p:nvSpPr>
          <p:cNvPr id="7" name="Text 4"/>
          <p:cNvSpPr/>
          <p:nvPr/>
        </p:nvSpPr>
        <p:spPr>
          <a:xfrm>
            <a:off x="845819" y="3440013"/>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Primele 15 minute — cunoaștem echipa, terenul și regulile de bază ale jocului, într-o atmosferă caldă și primitoare.</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2395041"/>
            <a:ext cx="5351725" cy="1758553"/>
          </a:xfrm>
          <a:prstGeom prst="rect">
            <a:avLst/>
          </a:prstGeom>
        </p:spPr>
      </p:pic>
      <p:sp>
        <p:nvSpPr>
          <p:cNvPr id="9" name="Text 5"/>
          <p:cNvSpPr/>
          <p:nvPr/>
        </p:nvSpPr>
        <p:spPr>
          <a:xfrm>
            <a:off x="8755141" y="2519065"/>
            <a:ext cx="198433" cy="248047"/>
          </a:xfrm>
          <a:prstGeom prst="rect">
            <a:avLst/>
          </a:prstGeom>
          <a:noFill/>
          <a:ln/>
        </p:spPr>
        <p:txBody>
          <a:bodyPr wrap="none" lIns="0" tIns="0" rIns="0" bIns="0" rtlCol="0" anchor="ctr"/>
          <a:lstStyle/>
          <a:p>
            <a:pPr marL="0" indent="0" algn="ctr">
              <a:lnSpc>
                <a:spcPct val="100000"/>
              </a:lnSpc>
              <a:buNone/>
            </a:pPr>
            <a:r>
              <a:rPr lang="en-US" sz="1550" b="1" kern="0" spc="-26" dirty="0">
                <a:solidFill>
                  <a:srgbClr val="FFFFFF"/>
                </a:solidFill>
                <a:latin typeface="Petrona Bold" pitchFamily="34" charset="0"/>
                <a:ea typeface="Petrona Bold" pitchFamily="34" charset="-122"/>
                <a:cs typeface="Petrona Bold" pitchFamily="34" charset="-120"/>
              </a:rPr>
              <a:t>2</a:t>
            </a:r>
            <a:endParaRPr lang="en-US" sz="1550" dirty="0"/>
          </a:p>
        </p:txBody>
      </p:sp>
      <p:sp>
        <p:nvSpPr>
          <p:cNvPr id="10" name="Text 6"/>
          <p:cNvSpPr/>
          <p:nvPr/>
        </p:nvSpPr>
        <p:spPr>
          <a:xfrm>
            <a:off x="6362838" y="3056533"/>
            <a:ext cx="4983038"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Tehnici Esențiale</a:t>
            </a:r>
            <a:endParaRPr lang="en-US" sz="1750" dirty="0"/>
          </a:p>
        </p:txBody>
      </p:sp>
      <p:sp>
        <p:nvSpPr>
          <p:cNvPr id="11" name="Text 7"/>
          <p:cNvSpPr/>
          <p:nvPr/>
        </p:nvSpPr>
        <p:spPr>
          <a:xfrm>
            <a:off x="6362838" y="3440013"/>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30 de minute de exerciții practice ghidate: postura corectă, priza bățului și primele lovituri — totul explicat simplu și clar.</a:t>
            </a:r>
            <a:endParaRPr lang="en-US" sz="13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318893"/>
            <a:ext cx="5351725" cy="1758553"/>
          </a:xfrm>
          <a:prstGeom prst="rect">
            <a:avLst/>
          </a:prstGeom>
        </p:spPr>
      </p:pic>
      <p:sp>
        <p:nvSpPr>
          <p:cNvPr id="13" name="Text 8"/>
          <p:cNvSpPr/>
          <p:nvPr/>
        </p:nvSpPr>
        <p:spPr>
          <a:xfrm>
            <a:off x="3238121" y="4442916"/>
            <a:ext cx="198433" cy="248047"/>
          </a:xfrm>
          <a:prstGeom prst="rect">
            <a:avLst/>
          </a:prstGeom>
          <a:noFill/>
          <a:ln/>
        </p:spPr>
        <p:txBody>
          <a:bodyPr wrap="none" lIns="0" tIns="0" rIns="0" bIns="0" rtlCol="0" anchor="ctr"/>
          <a:lstStyle/>
          <a:p>
            <a:pPr marL="0" indent="0" algn="ctr">
              <a:lnSpc>
                <a:spcPct val="100000"/>
              </a:lnSpc>
              <a:buNone/>
            </a:pPr>
            <a:r>
              <a:rPr lang="en-US" sz="1550" b="1" kern="0" spc="-26" dirty="0">
                <a:solidFill>
                  <a:srgbClr val="FFFFFF"/>
                </a:solidFill>
                <a:latin typeface="Petrona Bold" pitchFamily="34" charset="0"/>
                <a:ea typeface="Petrona Bold" pitchFamily="34" charset="-122"/>
                <a:cs typeface="Petrona Bold" pitchFamily="34" charset="-120"/>
              </a:rPr>
              <a:t>3</a:t>
            </a:r>
            <a:endParaRPr lang="en-US" sz="1550" dirty="0"/>
          </a:p>
        </p:txBody>
      </p:sp>
      <p:sp>
        <p:nvSpPr>
          <p:cNvPr id="14" name="Text 9"/>
          <p:cNvSpPr/>
          <p:nvPr/>
        </p:nvSpPr>
        <p:spPr>
          <a:xfrm>
            <a:off x="845819" y="4980384"/>
            <a:ext cx="4983038"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Joc Liber în Familie</a:t>
            </a:r>
            <a:endParaRPr lang="en-US" sz="1750" dirty="0"/>
          </a:p>
        </p:txBody>
      </p:sp>
      <p:sp>
        <p:nvSpPr>
          <p:cNvPr id="15" name="Text 10"/>
          <p:cNvSpPr/>
          <p:nvPr/>
        </p:nvSpPr>
        <p:spPr>
          <a:xfrm>
            <a:off x="845819" y="5363865"/>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35 de minute de joc recreativ în echipe de familie, cu sprijinul instructorilor și multă voie bună pe teren.</a:t>
            </a:r>
            <a:endParaRPr lang="en-US" sz="13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4318893"/>
            <a:ext cx="5351725" cy="1758553"/>
          </a:xfrm>
          <a:prstGeom prst="rect">
            <a:avLst/>
          </a:prstGeom>
        </p:spPr>
      </p:pic>
      <p:sp>
        <p:nvSpPr>
          <p:cNvPr id="17" name="Text 11"/>
          <p:cNvSpPr/>
          <p:nvPr/>
        </p:nvSpPr>
        <p:spPr>
          <a:xfrm>
            <a:off x="8755141" y="4442916"/>
            <a:ext cx="198433" cy="248047"/>
          </a:xfrm>
          <a:prstGeom prst="rect">
            <a:avLst/>
          </a:prstGeom>
          <a:noFill/>
          <a:ln/>
        </p:spPr>
        <p:txBody>
          <a:bodyPr wrap="none" lIns="0" tIns="0" rIns="0" bIns="0" rtlCol="0" anchor="ctr"/>
          <a:lstStyle/>
          <a:p>
            <a:pPr marL="0" indent="0" algn="ctr">
              <a:lnSpc>
                <a:spcPct val="100000"/>
              </a:lnSpc>
              <a:buNone/>
            </a:pPr>
            <a:r>
              <a:rPr lang="en-US" sz="1550" b="1" kern="0" spc="-26" dirty="0">
                <a:solidFill>
                  <a:srgbClr val="FFFFFF"/>
                </a:solidFill>
                <a:latin typeface="Petrona Bold" pitchFamily="34" charset="0"/>
                <a:ea typeface="Petrona Bold" pitchFamily="34" charset="-122"/>
                <a:cs typeface="Petrona Bold" pitchFamily="34" charset="-120"/>
              </a:rPr>
              <a:t>4</a:t>
            </a:r>
            <a:endParaRPr lang="en-US" sz="1550" dirty="0"/>
          </a:p>
        </p:txBody>
      </p:sp>
      <p:sp>
        <p:nvSpPr>
          <p:cNvPr id="18" name="Text 12"/>
          <p:cNvSpPr/>
          <p:nvPr/>
        </p:nvSpPr>
        <p:spPr>
          <a:xfrm>
            <a:off x="6362838" y="4980384"/>
            <a:ext cx="4983038"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Relaxare &amp; Reflecție</a:t>
            </a:r>
            <a:endParaRPr lang="en-US" sz="1750" dirty="0"/>
          </a:p>
        </p:txBody>
      </p:sp>
      <p:sp>
        <p:nvSpPr>
          <p:cNvPr id="19" name="Text 13"/>
          <p:cNvSpPr/>
          <p:nvPr/>
        </p:nvSpPr>
        <p:spPr>
          <a:xfrm>
            <a:off x="6362838" y="5363865"/>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Ultimele 10 minute — întrebări, impresii, și o scurtă sesiune de stretching pentru a încheia activitatea în mod sănătos.</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305123"/>
            <a:ext cx="10868745" cy="5685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De ce golf? De ce duminica?</a:t>
            </a:r>
            <a:endParaRPr lang="en-US" sz="3550" dirty="0"/>
          </a:p>
        </p:txBody>
      </p:sp>
      <p:sp>
        <p:nvSpPr>
          <p:cNvPr id="3" name="Text 1"/>
          <p:cNvSpPr/>
          <p:nvPr/>
        </p:nvSpPr>
        <p:spPr>
          <a:xfrm>
            <a:off x="661475" y="2204343"/>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nu este doar un sport — este o experiență completă care îmbină mișcarea fizică, concentrarea mentală și conexiunea cu natura. Duminica este ziua perfectă pentru a investi în starea ta de bine și în relația cu familia.</a:t>
            </a:r>
            <a:endParaRPr lang="en-US" sz="1300" dirty="0"/>
          </a:p>
        </p:txBody>
      </p:sp>
      <p:pic>
        <p:nvPicPr>
          <p:cNvPr id="4" name="Image 0" descr="preencoded.png"/>
          <p:cNvPicPr>
            <a:picLocks noChangeAspect="1"/>
          </p:cNvPicPr>
          <p:nvPr/>
        </p:nvPicPr>
        <p:blipFill>
          <a:blip r:embed="rId3"/>
          <a:stretch>
            <a:fillRect/>
          </a:stretch>
        </p:blipFill>
        <p:spPr>
          <a:xfrm>
            <a:off x="661475" y="2919611"/>
            <a:ext cx="2021333" cy="1249263"/>
          </a:xfrm>
          <a:prstGeom prst="rect">
            <a:avLst/>
          </a:prstGeom>
        </p:spPr>
      </p:pic>
      <p:sp>
        <p:nvSpPr>
          <p:cNvPr id="5" name="Text 2"/>
          <p:cNvSpPr/>
          <p:nvPr/>
        </p:nvSpPr>
        <p:spPr>
          <a:xfrm>
            <a:off x="661475" y="4375547"/>
            <a:ext cx="3485071"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Sănătate fizică</a:t>
            </a:r>
            <a:endParaRPr lang="en-US" sz="1750" dirty="0"/>
          </a:p>
        </p:txBody>
      </p:sp>
      <p:sp>
        <p:nvSpPr>
          <p:cNvPr id="6" name="Text 3"/>
          <p:cNvSpPr/>
          <p:nvPr/>
        </p:nvSpPr>
        <p:spPr>
          <a:xfrm>
            <a:off x="661475" y="4759027"/>
            <a:ext cx="3485071" cy="79384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O sesiune de golf îmbunătățește coordonarea, flexibilitatea și rezistența, oferind o alternativă plăcută la sălile de fitness.</a:t>
            </a:r>
            <a:endParaRPr lang="en-US" sz="1300" dirty="0"/>
          </a:p>
        </p:txBody>
      </p:sp>
      <p:pic>
        <p:nvPicPr>
          <p:cNvPr id="7" name="Image 1" descr="preencoded.png"/>
          <p:cNvPicPr>
            <a:picLocks noChangeAspect="1"/>
          </p:cNvPicPr>
          <p:nvPr/>
        </p:nvPicPr>
        <p:blipFill>
          <a:blip r:embed="rId4"/>
          <a:stretch>
            <a:fillRect/>
          </a:stretch>
        </p:blipFill>
        <p:spPr>
          <a:xfrm>
            <a:off x="4353213" y="2919611"/>
            <a:ext cx="2021333" cy="1249263"/>
          </a:xfrm>
          <a:prstGeom prst="rect">
            <a:avLst/>
          </a:prstGeom>
        </p:spPr>
      </p:pic>
      <p:sp>
        <p:nvSpPr>
          <p:cNvPr id="8" name="Text 4"/>
          <p:cNvSpPr/>
          <p:nvPr/>
        </p:nvSpPr>
        <p:spPr>
          <a:xfrm>
            <a:off x="4353213" y="4375547"/>
            <a:ext cx="3485170"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Timp de calitate</a:t>
            </a:r>
            <a:endParaRPr lang="en-US" sz="1750" dirty="0"/>
          </a:p>
        </p:txBody>
      </p:sp>
      <p:sp>
        <p:nvSpPr>
          <p:cNvPr id="9" name="Text 5"/>
          <p:cNvSpPr/>
          <p:nvPr/>
        </p:nvSpPr>
        <p:spPr>
          <a:xfrm>
            <a:off x="4353213" y="4759027"/>
            <a:ext cx="3485170" cy="79384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creează amintiri frumoase alături de familie și prieteni, departe de ecrane și de agitația săptămânii.</a:t>
            </a:r>
            <a:endParaRPr lang="en-US" sz="1300" dirty="0"/>
          </a:p>
        </p:txBody>
      </p:sp>
      <p:pic>
        <p:nvPicPr>
          <p:cNvPr id="10" name="Image 2" descr="preencoded.png"/>
          <p:cNvPicPr>
            <a:picLocks noChangeAspect="1"/>
          </p:cNvPicPr>
          <p:nvPr/>
        </p:nvPicPr>
        <p:blipFill>
          <a:blip r:embed="rId5"/>
          <a:stretch>
            <a:fillRect/>
          </a:stretch>
        </p:blipFill>
        <p:spPr>
          <a:xfrm>
            <a:off x="8045050" y="2919611"/>
            <a:ext cx="2021333" cy="1249263"/>
          </a:xfrm>
          <a:prstGeom prst="rect">
            <a:avLst/>
          </a:prstGeom>
        </p:spPr>
      </p:pic>
      <p:sp>
        <p:nvSpPr>
          <p:cNvPr id="11" name="Text 6"/>
          <p:cNvSpPr/>
          <p:nvPr/>
        </p:nvSpPr>
        <p:spPr>
          <a:xfrm>
            <a:off x="8045050" y="4375547"/>
            <a:ext cx="3485170"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Echilibru mental</a:t>
            </a:r>
            <a:endParaRPr lang="en-US" sz="1750" dirty="0"/>
          </a:p>
        </p:txBody>
      </p:sp>
      <p:sp>
        <p:nvSpPr>
          <p:cNvPr id="12" name="Text 7"/>
          <p:cNvSpPr/>
          <p:nvPr/>
        </p:nvSpPr>
        <p:spPr>
          <a:xfrm>
            <a:off x="8045050" y="4759027"/>
            <a:ext cx="3485170" cy="79384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Natura, aerul curat și ritmul lent al jocului reduc stresul și te ajută să intri în noua săptămână cu energie pozitivă.</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888008"/>
            <a:ext cx="10868745" cy="5685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Înscrie-te acum — este gratuit!</a:t>
            </a:r>
            <a:endParaRPr lang="en-US" sz="3550" dirty="0"/>
          </a:p>
        </p:txBody>
      </p:sp>
      <p:sp>
        <p:nvSpPr>
          <p:cNvPr id="3" name="Text 1"/>
          <p:cNvSpPr/>
          <p:nvPr/>
        </p:nvSpPr>
        <p:spPr>
          <a:xfrm>
            <a:off x="661475" y="1787227"/>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Locurile sunt limitate pentru a asigura o experiență personalizată fiecărui participant. Nu ai nevoie de echipament, de experiență sau de cunoștințe prealabile. Totul este pus la dispoziție — tu trebuie doar să vii cu energie și cu zâmbetul pe buze!</a:t>
            </a:r>
            <a:endParaRPr lang="en-US" sz="1300" dirty="0"/>
          </a:p>
        </p:txBody>
      </p:sp>
      <p:sp>
        <p:nvSpPr>
          <p:cNvPr id="4" name="Shape 2"/>
          <p:cNvSpPr/>
          <p:nvPr/>
        </p:nvSpPr>
        <p:spPr>
          <a:xfrm>
            <a:off x="542415" y="2502495"/>
            <a:ext cx="6034333" cy="3781074"/>
          </a:xfrm>
          <a:prstGeom prst="roundRect">
            <a:avLst>
              <a:gd name="adj" fmla="val 3434"/>
            </a:avLst>
          </a:prstGeom>
          <a:solidFill>
            <a:srgbClr val="6237C8"/>
          </a:solidFill>
          <a:ln/>
        </p:spPr>
      </p:sp>
      <p:sp>
        <p:nvSpPr>
          <p:cNvPr id="5" name="Text 3"/>
          <p:cNvSpPr/>
          <p:nvPr/>
        </p:nvSpPr>
        <p:spPr>
          <a:xfrm>
            <a:off x="707710" y="2667794"/>
            <a:ext cx="5703745"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FFFFFF"/>
                </a:solidFill>
                <a:latin typeface="Petrona Bold" pitchFamily="34" charset="0"/>
                <a:ea typeface="Petrona Bold" pitchFamily="34" charset="-122"/>
                <a:cs typeface="Petrona Bold" pitchFamily="34" charset="-120"/>
              </a:rPr>
              <a:t>Detalii practice</a:t>
            </a:r>
            <a:endParaRPr lang="en-US" sz="1750" dirty="0"/>
          </a:p>
        </p:txBody>
      </p:sp>
      <p:sp>
        <p:nvSpPr>
          <p:cNvPr id="6" name="Shape 4"/>
          <p:cNvSpPr/>
          <p:nvPr/>
        </p:nvSpPr>
        <p:spPr>
          <a:xfrm>
            <a:off x="707710" y="3229074"/>
            <a:ext cx="82647" cy="82649"/>
          </a:xfrm>
          <a:prstGeom prst="ellipse">
            <a:avLst/>
          </a:prstGeom>
          <a:solidFill>
            <a:srgbClr val="6237C8"/>
          </a:solidFill>
          <a:ln/>
        </p:spPr>
      </p:sp>
      <p:sp>
        <p:nvSpPr>
          <p:cNvPr id="7" name="Text 5"/>
          <p:cNvSpPr/>
          <p:nvPr/>
        </p:nvSpPr>
        <p:spPr>
          <a:xfrm>
            <a:off x="955651" y="3138091"/>
            <a:ext cx="5455803" cy="264616"/>
          </a:xfrm>
          <a:prstGeom prst="rect">
            <a:avLst/>
          </a:prstGeom>
          <a:noFill/>
          <a:ln/>
        </p:spPr>
        <p:txBody>
          <a:bodyPr wrap="none" lIns="0" tIns="0" rIns="0" bIns="0" rtlCol="0" anchor="t"/>
          <a:lstStyle/>
          <a:p>
            <a:pPr marL="0" indent="0" algn="l">
              <a:lnSpc>
                <a:spcPct val="133000"/>
              </a:lnSpc>
              <a:buNone/>
            </a:pPr>
            <a:r>
              <a:rPr lang="en-US" sz="1300" b="1" kern="0" spc="-26" dirty="0">
                <a:solidFill>
                  <a:srgbClr val="FFFFFF"/>
                </a:solidFill>
                <a:latin typeface="Inter Bold" pitchFamily="34" charset="0"/>
                <a:ea typeface="Inter Bold" pitchFamily="34" charset="-122"/>
                <a:cs typeface="Inter Bold" pitchFamily="34" charset="-120"/>
              </a:rPr>
              <a:t>Când:</a:t>
            </a:r>
            <a:r>
              <a:rPr lang="en-US" sz="1300" kern="0" spc="-26" dirty="0">
                <a:solidFill>
                  <a:srgbClr val="FFFFFF"/>
                </a:solidFill>
                <a:latin typeface="Inter" pitchFamily="34" charset="0"/>
                <a:ea typeface="Inter" pitchFamily="34" charset="-122"/>
                <a:cs typeface="Inter" pitchFamily="34" charset="-120"/>
              </a:rPr>
              <a:t> În fiecare </a:t>
            </a:r>
            <a:r>
              <a:rPr lang="en-US" sz="1300" kern="0" spc="-26" dirty="0" err="1">
                <a:solidFill>
                  <a:srgbClr val="FFFFFF"/>
                </a:solidFill>
                <a:latin typeface="Inter" pitchFamily="34" charset="0"/>
                <a:ea typeface="Inter" pitchFamily="34" charset="-122"/>
                <a:cs typeface="Inter" pitchFamily="34" charset="-120"/>
              </a:rPr>
              <a:t>duminică</a:t>
            </a:r>
            <a:r>
              <a:rPr lang="en-US" sz="1300" kern="0" spc="-26" dirty="0">
                <a:solidFill>
                  <a:srgbClr val="FFFFFF"/>
                </a:solidFill>
                <a:latin typeface="Inter" pitchFamily="34" charset="0"/>
                <a:ea typeface="Inter" pitchFamily="34" charset="-122"/>
                <a:cs typeface="Inter" pitchFamily="34" charset="-120"/>
              </a:rPr>
              <a:t> </a:t>
            </a:r>
            <a:r>
              <a:rPr lang="en-US" sz="1300" kern="0" spc="-26" dirty="0" err="1">
                <a:solidFill>
                  <a:srgbClr val="FFFFFF"/>
                </a:solidFill>
                <a:latin typeface="Inter" pitchFamily="34" charset="0"/>
                <a:ea typeface="Inter" pitchFamily="34" charset="-122"/>
                <a:cs typeface="Inter" pitchFamily="34" charset="-120"/>
              </a:rPr>
              <a:t>dimineața</a:t>
            </a:r>
            <a:endParaRPr lang="ro-RO" sz="1300" kern="0" spc="-26" dirty="0">
              <a:solidFill>
                <a:srgbClr val="FFFFFF"/>
              </a:solidFill>
              <a:latin typeface="Inter" pitchFamily="34" charset="0"/>
              <a:ea typeface="Inter" pitchFamily="34" charset="-122"/>
              <a:cs typeface="Inter" pitchFamily="34" charset="-120"/>
            </a:endParaRPr>
          </a:p>
          <a:p>
            <a:pPr marL="0" indent="0" algn="l">
              <a:lnSpc>
                <a:spcPct val="133000"/>
              </a:lnSpc>
              <a:buNone/>
            </a:pPr>
            <a:endParaRPr lang="en-US" sz="1300" dirty="0"/>
          </a:p>
        </p:txBody>
      </p:sp>
      <p:sp>
        <p:nvSpPr>
          <p:cNvPr id="8" name="Shape 6"/>
          <p:cNvSpPr/>
          <p:nvPr/>
        </p:nvSpPr>
        <p:spPr>
          <a:xfrm>
            <a:off x="707710" y="3824387"/>
            <a:ext cx="82647" cy="82649"/>
          </a:xfrm>
          <a:prstGeom prst="ellipse">
            <a:avLst/>
          </a:prstGeom>
          <a:solidFill>
            <a:srgbClr val="6237C8"/>
          </a:solidFill>
          <a:ln/>
        </p:spPr>
      </p:sp>
      <p:sp>
        <p:nvSpPr>
          <p:cNvPr id="9" name="Text 7"/>
          <p:cNvSpPr/>
          <p:nvPr/>
        </p:nvSpPr>
        <p:spPr>
          <a:xfrm>
            <a:off x="955651" y="3733403"/>
            <a:ext cx="5455803" cy="264616"/>
          </a:xfrm>
          <a:prstGeom prst="rect">
            <a:avLst/>
          </a:prstGeom>
          <a:noFill/>
          <a:ln/>
        </p:spPr>
        <p:txBody>
          <a:bodyPr wrap="none" lIns="0" tIns="0" rIns="0" bIns="0" rtlCol="0" anchor="t"/>
          <a:lstStyle/>
          <a:p>
            <a:pPr marL="0" indent="0" algn="l">
              <a:lnSpc>
                <a:spcPct val="133000"/>
              </a:lnSpc>
              <a:buNone/>
            </a:pPr>
            <a:r>
              <a:rPr lang="en-US" sz="1300" b="1" kern="0" spc="-26" dirty="0">
                <a:solidFill>
                  <a:srgbClr val="FFFFFF"/>
                </a:solidFill>
                <a:latin typeface="Inter Bold" pitchFamily="34" charset="0"/>
                <a:ea typeface="Inter Bold" pitchFamily="34" charset="-122"/>
                <a:cs typeface="Inter Bold" pitchFamily="34" charset="-120"/>
              </a:rPr>
              <a:t>Durată:</a:t>
            </a:r>
            <a:r>
              <a:rPr lang="en-US" sz="1300" kern="0" spc="-26" dirty="0">
                <a:solidFill>
                  <a:srgbClr val="FFFFFF"/>
                </a:solidFill>
                <a:latin typeface="Inter" pitchFamily="34" charset="0"/>
                <a:ea typeface="Inter" pitchFamily="34" charset="-122"/>
                <a:cs typeface="Inter" pitchFamily="34" charset="-120"/>
              </a:rPr>
              <a:t> 90 de minute</a:t>
            </a:r>
            <a:endParaRPr lang="en-US" sz="1300" dirty="0"/>
          </a:p>
        </p:txBody>
      </p:sp>
      <p:sp>
        <p:nvSpPr>
          <p:cNvPr id="10" name="Shape 8"/>
          <p:cNvSpPr/>
          <p:nvPr/>
        </p:nvSpPr>
        <p:spPr>
          <a:xfrm>
            <a:off x="707710" y="4419699"/>
            <a:ext cx="82647" cy="82649"/>
          </a:xfrm>
          <a:prstGeom prst="ellipse">
            <a:avLst/>
          </a:prstGeom>
          <a:solidFill>
            <a:srgbClr val="6237C8"/>
          </a:solidFill>
          <a:ln/>
        </p:spPr>
      </p:sp>
      <p:sp>
        <p:nvSpPr>
          <p:cNvPr id="11" name="Text 9"/>
          <p:cNvSpPr/>
          <p:nvPr/>
        </p:nvSpPr>
        <p:spPr>
          <a:xfrm>
            <a:off x="955651" y="4328716"/>
            <a:ext cx="5455803" cy="264616"/>
          </a:xfrm>
          <a:prstGeom prst="rect">
            <a:avLst/>
          </a:prstGeom>
          <a:noFill/>
          <a:ln/>
        </p:spPr>
        <p:txBody>
          <a:bodyPr wrap="none" lIns="0" tIns="0" rIns="0" bIns="0" rtlCol="0" anchor="t"/>
          <a:lstStyle/>
          <a:p>
            <a:pPr marL="0" indent="0" algn="l">
              <a:lnSpc>
                <a:spcPct val="133000"/>
              </a:lnSpc>
              <a:buNone/>
            </a:pPr>
            <a:r>
              <a:rPr lang="en-US" sz="1300" b="1" kern="0" spc="-26" dirty="0">
                <a:solidFill>
                  <a:srgbClr val="FFFFFF"/>
                </a:solidFill>
                <a:latin typeface="Inter Bold" pitchFamily="34" charset="0"/>
                <a:ea typeface="Inter Bold" pitchFamily="34" charset="-122"/>
                <a:cs typeface="Inter Bold" pitchFamily="34" charset="-120"/>
              </a:rPr>
              <a:t>Cost:</a:t>
            </a:r>
            <a:r>
              <a:rPr lang="en-US" sz="1300" kern="0" spc="-26" dirty="0">
                <a:solidFill>
                  <a:srgbClr val="FFFFFF"/>
                </a:solidFill>
                <a:latin typeface="Inter" pitchFamily="34" charset="0"/>
                <a:ea typeface="Inter" pitchFamily="34" charset="-122"/>
                <a:cs typeface="Inter" pitchFamily="34" charset="-120"/>
              </a:rPr>
              <a:t> Complet gratuit</a:t>
            </a:r>
            <a:endParaRPr lang="en-US" sz="1300" dirty="0"/>
          </a:p>
        </p:txBody>
      </p:sp>
      <p:sp>
        <p:nvSpPr>
          <p:cNvPr id="12" name="Shape 10"/>
          <p:cNvSpPr/>
          <p:nvPr/>
        </p:nvSpPr>
        <p:spPr>
          <a:xfrm>
            <a:off x="707710" y="5015012"/>
            <a:ext cx="82647" cy="82649"/>
          </a:xfrm>
          <a:prstGeom prst="ellipse">
            <a:avLst/>
          </a:prstGeom>
          <a:solidFill>
            <a:srgbClr val="6237C8"/>
          </a:solidFill>
          <a:ln/>
        </p:spPr>
      </p:sp>
      <p:sp>
        <p:nvSpPr>
          <p:cNvPr id="13" name="Text 11"/>
          <p:cNvSpPr/>
          <p:nvPr/>
        </p:nvSpPr>
        <p:spPr>
          <a:xfrm>
            <a:off x="955651" y="4924028"/>
            <a:ext cx="5455803" cy="264616"/>
          </a:xfrm>
          <a:prstGeom prst="rect">
            <a:avLst/>
          </a:prstGeom>
          <a:noFill/>
          <a:ln/>
        </p:spPr>
        <p:txBody>
          <a:bodyPr wrap="none" lIns="0" tIns="0" rIns="0" bIns="0" rtlCol="0" anchor="t"/>
          <a:lstStyle/>
          <a:p>
            <a:pPr marL="0" indent="0" algn="l">
              <a:lnSpc>
                <a:spcPct val="133000"/>
              </a:lnSpc>
              <a:buNone/>
            </a:pPr>
            <a:r>
              <a:rPr lang="en-US" sz="1300" b="1" kern="0" spc="-26" dirty="0">
                <a:solidFill>
                  <a:srgbClr val="FFFFFF"/>
                </a:solidFill>
                <a:latin typeface="Inter Bold" pitchFamily="34" charset="0"/>
                <a:ea typeface="Inter Bold" pitchFamily="34" charset="-122"/>
                <a:cs typeface="Inter Bold" pitchFamily="34" charset="-120"/>
              </a:rPr>
              <a:t>Echipament:</a:t>
            </a:r>
            <a:r>
              <a:rPr lang="en-US" sz="1300" kern="0" spc="-26" dirty="0">
                <a:solidFill>
                  <a:srgbClr val="FFFFFF"/>
                </a:solidFill>
                <a:latin typeface="Inter" pitchFamily="34" charset="0"/>
                <a:ea typeface="Inter" pitchFamily="34" charset="-122"/>
                <a:cs typeface="Inter" pitchFamily="34" charset="-120"/>
              </a:rPr>
              <a:t> Pus la dispoziție pe loc</a:t>
            </a:r>
            <a:endParaRPr lang="en-US" sz="1300" dirty="0"/>
          </a:p>
        </p:txBody>
      </p:sp>
      <p:sp>
        <p:nvSpPr>
          <p:cNvPr id="14" name="Shape 12"/>
          <p:cNvSpPr/>
          <p:nvPr/>
        </p:nvSpPr>
        <p:spPr>
          <a:xfrm>
            <a:off x="707710" y="5610324"/>
            <a:ext cx="82647" cy="82649"/>
          </a:xfrm>
          <a:prstGeom prst="ellipse">
            <a:avLst/>
          </a:prstGeom>
          <a:solidFill>
            <a:srgbClr val="6237C8"/>
          </a:solidFill>
          <a:ln/>
        </p:spPr>
      </p:sp>
      <p:sp>
        <p:nvSpPr>
          <p:cNvPr id="15" name="Text 13"/>
          <p:cNvSpPr/>
          <p:nvPr/>
        </p:nvSpPr>
        <p:spPr>
          <a:xfrm>
            <a:off x="955651" y="5519341"/>
            <a:ext cx="5455803" cy="264616"/>
          </a:xfrm>
          <a:prstGeom prst="rect">
            <a:avLst/>
          </a:prstGeom>
          <a:noFill/>
          <a:ln/>
        </p:spPr>
        <p:txBody>
          <a:bodyPr wrap="none" lIns="0" tIns="0" rIns="0" bIns="0" rtlCol="0" anchor="t"/>
          <a:lstStyle/>
          <a:p>
            <a:pPr marL="0" indent="0" algn="l">
              <a:lnSpc>
                <a:spcPct val="133000"/>
              </a:lnSpc>
              <a:buNone/>
            </a:pPr>
            <a:r>
              <a:rPr lang="en-US" sz="1300" b="1" kern="0" spc="-26" dirty="0">
                <a:solidFill>
                  <a:srgbClr val="FFFFFF"/>
                </a:solidFill>
                <a:latin typeface="Inter Bold" pitchFamily="34" charset="0"/>
                <a:ea typeface="Inter Bold" pitchFamily="34" charset="-122"/>
                <a:cs typeface="Inter Bold" pitchFamily="34" charset="-120"/>
              </a:rPr>
              <a:t>Vârstă:</a:t>
            </a:r>
            <a:r>
              <a:rPr lang="en-US" sz="1300" kern="0" spc="-26" dirty="0">
                <a:solidFill>
                  <a:srgbClr val="FFFFFF"/>
                </a:solidFill>
                <a:latin typeface="Inter" pitchFamily="34" charset="0"/>
                <a:ea typeface="Inter" pitchFamily="34" charset="-122"/>
                <a:cs typeface="Inter" pitchFamily="34" charset="-120"/>
              </a:rPr>
              <a:t> Potrivit pentru toată familia</a:t>
            </a:r>
            <a:endParaRPr lang="en-US" sz="1300" dirty="0"/>
          </a:p>
        </p:txBody>
      </p:sp>
      <p:sp>
        <p:nvSpPr>
          <p:cNvPr id="16" name="Text 14"/>
          <p:cNvSpPr/>
          <p:nvPr/>
        </p:nvSpPr>
        <p:spPr>
          <a:xfrm>
            <a:off x="6867452" y="2667794"/>
            <a:ext cx="4669018"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F95F88"/>
                </a:solidFill>
                <a:latin typeface="Petrona Bold" pitchFamily="34" charset="0"/>
                <a:ea typeface="Petrona Bold" pitchFamily="34" charset="-122"/>
                <a:cs typeface="Petrona Bold" pitchFamily="34" charset="-120"/>
              </a:rPr>
              <a:t>Cum te înscrii?</a:t>
            </a:r>
            <a:endParaRPr lang="en-US" sz="1750" dirty="0"/>
          </a:p>
        </p:txBody>
      </p:sp>
      <p:sp>
        <p:nvSpPr>
          <p:cNvPr id="17" name="Text 15"/>
          <p:cNvSpPr/>
          <p:nvPr/>
        </p:nvSpPr>
        <p:spPr>
          <a:xfrm>
            <a:off x="6867452" y="3117354"/>
            <a:ext cx="4669018" cy="1058466"/>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Rezervă-ți locul cu cel puțin 24 de ore înainte pentru a fi sigur că faci parte din experiență. Poți aduce partenerul, copiii sau prietenii — cu cât suntem mai mulți, cu atât distracția e mai mare!</a:t>
            </a:r>
            <a:endParaRPr lang="en-US" sz="1300" dirty="0"/>
          </a:p>
        </p:txBody>
      </p:sp>
      <p:sp>
        <p:nvSpPr>
          <p:cNvPr id="18" name="Shape 16"/>
          <p:cNvSpPr/>
          <p:nvPr/>
        </p:nvSpPr>
        <p:spPr>
          <a:xfrm>
            <a:off x="6867452" y="4361855"/>
            <a:ext cx="4669018" cy="909439"/>
          </a:xfrm>
          <a:prstGeom prst="roundRect">
            <a:avLst>
              <a:gd name="adj" fmla="val 7638"/>
            </a:avLst>
          </a:prstGeom>
          <a:solidFill>
            <a:srgbClr val="E0D7F4"/>
          </a:solidFill>
          <a:ln/>
        </p:spPr>
      </p:sp>
      <p:pic>
        <p:nvPicPr>
          <p:cNvPr id="19" name="Image 0" descr="preencoded.png"/>
          <p:cNvPicPr>
            <a:picLocks noChangeAspect="1"/>
          </p:cNvPicPr>
          <p:nvPr/>
        </p:nvPicPr>
        <p:blipFill>
          <a:blip r:embed="rId3"/>
          <a:stretch>
            <a:fillRect/>
          </a:stretch>
        </p:blipFill>
        <p:spPr>
          <a:xfrm>
            <a:off x="7032747" y="4614267"/>
            <a:ext cx="206667" cy="165298"/>
          </a:xfrm>
          <a:prstGeom prst="rect">
            <a:avLst/>
          </a:prstGeom>
        </p:spPr>
      </p:pic>
      <p:sp>
        <p:nvSpPr>
          <p:cNvPr id="20" name="Text 17"/>
          <p:cNvSpPr/>
          <p:nvPr/>
        </p:nvSpPr>
        <p:spPr>
          <a:xfrm>
            <a:off x="7404709" y="4551958"/>
            <a:ext cx="3966468"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000000"/>
                </a:solidFill>
                <a:latin typeface="Inter" pitchFamily="34" charset="0"/>
                <a:ea typeface="Inter" pitchFamily="34" charset="-122"/>
                <a:cs typeface="Inter" pitchFamily="34" charset="-120"/>
              </a:rPr>
              <a:t>Locurile sunt limitate — nu amâna înscrierea pentru duminica viitoare!</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554</Words>
  <Application>Microsoft Office PowerPoint</Application>
  <PresentationFormat>Widescreen</PresentationFormat>
  <Paragraphs>50</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Inter</vt:lpstr>
      <vt:lpstr>Imprint MT Shadow</vt:lpstr>
      <vt:lpstr>Petrona Bold</vt:lpstr>
      <vt:lpstr>Arial</vt:lpstr>
      <vt:lpstr>Inter 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2026-09-26T20:35:14Z</dcterms:created>
  <dcterms:modified xsi:type="dcterms:W3CDTF">2026-09-27T13:29:22Z</dcterms:modified>
</cp:coreProperties>
</file>