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embeddedFontLst>
    <p:embeddedFont>
      <p:font typeface="Lato" panose="020F0502020204030203" pitchFamily="34" charset="0"/>
      <p:regular r:id="rId11"/>
      <p:bold r:id="rId12"/>
    </p:embeddedFont>
    <p:embeddedFont>
      <p:font typeface="Lato Bold" panose="020F0502020204030203" charset="0"/>
      <p:bold r:id="rId13"/>
    </p:embeddedFont>
  </p:embeddedFontLst>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4" d="100"/>
          <a:sy n="54" d="100"/>
        </p:scale>
        <p:origin x="120" y="5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6394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DD6CC"/>
          </a:solidFill>
          <a:ln/>
        </p:spPr>
      </p:sp>
      <p:sp>
        <p:nvSpPr>
          <p:cNvPr id="3" name="Shape 1"/>
          <p:cNvSpPr/>
          <p:nvPr/>
        </p:nvSpPr>
        <p:spPr>
          <a:xfrm>
            <a:off x="0" y="0"/>
            <a:ext cx="14630400" cy="8229600"/>
          </a:xfrm>
          <a:prstGeom prst="rect">
            <a:avLst/>
          </a:prstGeom>
          <a:solidFill>
            <a:srgbClr val="EFECE6"/>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6589044" y="1146453"/>
            <a:ext cx="7556421" cy="1417558"/>
          </a:xfrm>
          <a:prstGeom prst="rect">
            <a:avLst/>
          </a:prstGeom>
          <a:noFill/>
          <a:ln/>
        </p:spPr>
        <p:txBody>
          <a:bodyPr wrap="square" lIns="0" tIns="0" rIns="0" bIns="0" rtlCol="0" anchor="t"/>
          <a:lstStyle/>
          <a:p>
            <a:pPr marL="0" indent="0">
              <a:lnSpc>
                <a:spcPts val="5550"/>
              </a:lnSpc>
              <a:buNone/>
            </a:pPr>
            <a:r>
              <a:rPr lang="en-US" sz="4450" b="1" dirty="0">
                <a:solidFill>
                  <a:srgbClr val="282824"/>
                </a:solidFill>
                <a:latin typeface="Lato Bold" pitchFamily="34" charset="0"/>
                <a:ea typeface="Lato Bold" pitchFamily="34" charset="-122"/>
                <a:cs typeface="Lato Bold" pitchFamily="34" charset="-120"/>
              </a:rPr>
              <a:t>Sport and Wellbeing: Social Inclusion Through Golf</a:t>
            </a:r>
            <a:endParaRPr lang="en-US" sz="4450" dirty="0"/>
          </a:p>
        </p:txBody>
      </p:sp>
      <p:sp>
        <p:nvSpPr>
          <p:cNvPr id="4" name="Text 1"/>
          <p:cNvSpPr/>
          <p:nvPr/>
        </p:nvSpPr>
        <p:spPr>
          <a:xfrm>
            <a:off x="5669280" y="3233023"/>
            <a:ext cx="8167331" cy="1451610"/>
          </a:xfrm>
          <a:prstGeom prst="rect">
            <a:avLst/>
          </a:prstGeom>
          <a:noFill/>
          <a:ln/>
        </p:spPr>
        <p:txBody>
          <a:bodyPr wrap="square" lIns="0" tIns="0" rIns="0" bIns="0" rtlCol="0" anchor="t"/>
          <a:lstStyle/>
          <a:p>
            <a:pPr marL="0" indent="0">
              <a:lnSpc>
                <a:spcPts val="2850"/>
              </a:lnSpc>
              <a:buNone/>
            </a:pPr>
            <a:r>
              <a:rPr lang="en-US" sz="1750" dirty="0">
                <a:solidFill>
                  <a:srgbClr val="4A4A45"/>
                </a:solidFill>
                <a:latin typeface="Lato" pitchFamily="34" charset="0"/>
                <a:ea typeface="Lato" pitchFamily="34" charset="-122"/>
                <a:cs typeface="Lato" pitchFamily="34" charset="-120"/>
              </a:rPr>
              <a:t>Our vision is to create a golf club accessible to all. We found that, although golf became an Olympic sport again in 2009, in Romania there is no inclusive approach to facilitate the access of children from disadvantaged backgrounds, potential future champions. </a:t>
            </a:r>
            <a:endParaRPr lang="en-US" sz="1750" dirty="0"/>
          </a:p>
        </p:txBody>
      </p:sp>
      <p:sp>
        <p:nvSpPr>
          <p:cNvPr id="5" name="Text 2"/>
          <p:cNvSpPr/>
          <p:nvPr/>
        </p:nvSpPr>
        <p:spPr>
          <a:xfrm>
            <a:off x="6067314" y="4811563"/>
            <a:ext cx="7952178" cy="362903"/>
          </a:xfrm>
          <a:prstGeom prst="rect">
            <a:avLst/>
          </a:prstGeom>
          <a:noFill/>
          <a:ln/>
        </p:spPr>
        <p:txBody>
          <a:bodyPr wrap="none" lIns="0" tIns="0" rIns="0" bIns="0" rtlCol="0" anchor="t"/>
          <a:lstStyle/>
          <a:p>
            <a:pPr marL="0" indent="0" algn="r">
              <a:lnSpc>
                <a:spcPts val="2850"/>
              </a:lnSpc>
              <a:buNone/>
            </a:pPr>
            <a:r>
              <a:rPr lang="en-US" sz="1750" b="1" dirty="0">
                <a:solidFill>
                  <a:srgbClr val="4A4A45"/>
                </a:solidFill>
                <a:latin typeface="Lato" pitchFamily="34" charset="0"/>
                <a:ea typeface="Lato" pitchFamily="34" charset="-122"/>
                <a:cs typeface="Lato" pitchFamily="34" charset="-120"/>
              </a:rPr>
              <a:t>By Scott Joseph </a:t>
            </a:r>
            <a:r>
              <a:rPr lang="en-US" sz="1750" b="1" dirty="0" err="1">
                <a:solidFill>
                  <a:srgbClr val="4A4A45"/>
                </a:solidFill>
                <a:latin typeface="Lato" pitchFamily="34" charset="0"/>
                <a:ea typeface="Lato" pitchFamily="34" charset="-122"/>
                <a:cs typeface="Lato" pitchFamily="34" charset="-120"/>
              </a:rPr>
              <a:t>Molzof</a:t>
            </a:r>
            <a:endParaRPr lang="ro-RO" sz="1750" b="1" dirty="0">
              <a:solidFill>
                <a:srgbClr val="4A4A45"/>
              </a:solidFill>
              <a:latin typeface="Lato" pitchFamily="34" charset="0"/>
              <a:ea typeface="Lato" pitchFamily="34" charset="-122"/>
              <a:cs typeface="Lato" pitchFamily="34" charset="-120"/>
            </a:endParaRPr>
          </a:p>
          <a:p>
            <a:pPr marL="0" indent="0" algn="r">
              <a:lnSpc>
                <a:spcPts val="2850"/>
              </a:lnSpc>
              <a:buNone/>
            </a:pPr>
            <a:r>
              <a:rPr lang="ro-RO" sz="1750" b="1" dirty="0">
                <a:solidFill>
                  <a:srgbClr val="4A4A45"/>
                </a:solidFill>
                <a:latin typeface="Lato" pitchFamily="34" charset="0"/>
                <a:ea typeface="Lato" pitchFamily="34" charset="-122"/>
                <a:cs typeface="Lato" pitchFamily="34" charset="-120"/>
              </a:rPr>
              <a:t>ALBATROSS GOLF CLUB, SIBIU COUNTY, ROMANIA</a:t>
            </a:r>
            <a:endParaRPr lang="en-US" sz="1750" b="1" dirty="0"/>
          </a:p>
        </p:txBody>
      </p:sp>
      <p:sp>
        <p:nvSpPr>
          <p:cNvPr id="7" name="TextBox 6">
            <a:extLst>
              <a:ext uri="{FF2B5EF4-FFF2-40B4-BE49-F238E27FC236}">
                <a16:creationId xmlns:a16="http://schemas.microsoft.com/office/drawing/2014/main" id="{C28F7F37-0E9F-DDE3-3BFB-53BE298BB07E}"/>
              </a:ext>
            </a:extLst>
          </p:cNvPr>
          <p:cNvSpPr txBox="1"/>
          <p:nvPr/>
        </p:nvSpPr>
        <p:spPr>
          <a:xfrm>
            <a:off x="304800" y="7044036"/>
            <a:ext cx="14020800" cy="923330"/>
          </a:xfrm>
          <a:prstGeom prst="rect">
            <a:avLst/>
          </a:prstGeom>
          <a:noFill/>
        </p:spPr>
        <p:txBody>
          <a:bodyPr wrap="square">
            <a:spAutoFit/>
          </a:bodyPr>
          <a:lstStyle/>
          <a:p>
            <a:r>
              <a:rPr lang="ro-RO" dirty="0"/>
              <a:t>DISCLAIMER: </a:t>
            </a:r>
            <a:r>
              <a:rPr lang="en-US" dirty="0"/>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ro-RO" dirty="0"/>
          </a:p>
        </p:txBody>
      </p:sp>
      <p:pic>
        <p:nvPicPr>
          <p:cNvPr id="9" name="Picture 8">
            <a:extLst>
              <a:ext uri="{FF2B5EF4-FFF2-40B4-BE49-F238E27FC236}">
                <a16:creationId xmlns:a16="http://schemas.microsoft.com/office/drawing/2014/main" id="{3EA762A2-7412-F6B0-2CB2-D3F7DE56187D}"/>
              </a:ext>
            </a:extLst>
          </p:cNvPr>
          <p:cNvPicPr>
            <a:picLocks noChangeAspect="1"/>
          </p:cNvPicPr>
          <p:nvPr/>
        </p:nvPicPr>
        <p:blipFill>
          <a:blip r:embed="rId3"/>
          <a:stretch>
            <a:fillRect/>
          </a:stretch>
        </p:blipFill>
        <p:spPr>
          <a:xfrm>
            <a:off x="484935" y="723900"/>
            <a:ext cx="4721918" cy="389113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320454" y="1258868"/>
            <a:ext cx="9695021" cy="708779"/>
          </a:xfrm>
          <a:prstGeom prst="rect">
            <a:avLst/>
          </a:prstGeom>
          <a:noFill/>
          <a:ln/>
        </p:spPr>
        <p:txBody>
          <a:bodyPr wrap="none" lIns="0" tIns="0" rIns="0" bIns="0" rtlCol="0" anchor="t"/>
          <a:lstStyle/>
          <a:p>
            <a:pPr marL="0" indent="0">
              <a:lnSpc>
                <a:spcPts val="5550"/>
              </a:lnSpc>
              <a:buNone/>
            </a:pPr>
            <a:r>
              <a:rPr lang="ro-RO" sz="4450" b="1" dirty="0">
                <a:solidFill>
                  <a:srgbClr val="282824"/>
                </a:solidFill>
                <a:latin typeface="Lato Bold" pitchFamily="34" charset="0"/>
                <a:ea typeface="Lato Bold" pitchFamily="34" charset="-122"/>
                <a:cs typeface="Lato Bold" pitchFamily="34" charset="-120"/>
              </a:rPr>
              <a:t> </a:t>
            </a:r>
            <a:r>
              <a:rPr lang="en-US" sz="4450" b="1" dirty="0">
                <a:solidFill>
                  <a:srgbClr val="282824"/>
                </a:solidFill>
                <a:latin typeface="Lato Bold" pitchFamily="34" charset="0"/>
                <a:ea typeface="Lato Bold" pitchFamily="34" charset="-122"/>
                <a:cs typeface="Lato Bold" pitchFamily="34" charset="-120"/>
              </a:rPr>
              <a:t>Project Goals: </a:t>
            </a:r>
            <a:endParaRPr lang="ro-RO" sz="4450" b="1" dirty="0">
              <a:solidFill>
                <a:srgbClr val="282824"/>
              </a:solidFill>
              <a:latin typeface="Lato Bold" pitchFamily="34" charset="0"/>
              <a:ea typeface="Lato Bold" pitchFamily="34" charset="-122"/>
              <a:cs typeface="Lato Bold" pitchFamily="34" charset="-120"/>
            </a:endParaRPr>
          </a:p>
          <a:p>
            <a:pPr marL="0" indent="0">
              <a:lnSpc>
                <a:spcPts val="5550"/>
              </a:lnSpc>
              <a:buNone/>
            </a:pPr>
            <a:r>
              <a:rPr lang="ro-RO" sz="4450" b="1" dirty="0">
                <a:solidFill>
                  <a:srgbClr val="282824"/>
                </a:solidFill>
                <a:latin typeface="Lato Bold" pitchFamily="34" charset="0"/>
                <a:ea typeface="Lato Bold" pitchFamily="34" charset="-122"/>
                <a:cs typeface="Lato Bold" pitchFamily="34" charset="-120"/>
              </a:rPr>
              <a:t> </a:t>
            </a:r>
            <a:r>
              <a:rPr lang="en-US" sz="4450" b="1" dirty="0">
                <a:solidFill>
                  <a:srgbClr val="282824"/>
                </a:solidFill>
                <a:latin typeface="Lato Bold" pitchFamily="34" charset="0"/>
                <a:ea typeface="Lato Bold" pitchFamily="34" charset="-122"/>
                <a:cs typeface="Lato Bold" pitchFamily="34" charset="-120"/>
              </a:rPr>
              <a:t>Inclusion and Wellbeing</a:t>
            </a:r>
            <a:endParaRPr lang="en-US" sz="4450" dirty="0"/>
          </a:p>
        </p:txBody>
      </p:sp>
      <p:sp>
        <p:nvSpPr>
          <p:cNvPr id="3" name="Text 1"/>
          <p:cNvSpPr/>
          <p:nvPr/>
        </p:nvSpPr>
        <p:spPr>
          <a:xfrm>
            <a:off x="1030459" y="4768625"/>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282824"/>
                </a:solidFill>
                <a:latin typeface="Lato Bold" pitchFamily="34" charset="0"/>
                <a:ea typeface="Lato Bold" pitchFamily="34" charset="-122"/>
                <a:cs typeface="Lato Bold" pitchFamily="34" charset="-120"/>
              </a:rPr>
              <a:t>Fostering Inclusion</a:t>
            </a:r>
            <a:endParaRPr lang="en-US" sz="2200" dirty="0"/>
          </a:p>
        </p:txBody>
      </p:sp>
      <p:sp>
        <p:nvSpPr>
          <p:cNvPr id="4" name="Text 2"/>
          <p:cNvSpPr/>
          <p:nvPr/>
        </p:nvSpPr>
        <p:spPr>
          <a:xfrm>
            <a:off x="659953" y="5600112"/>
            <a:ext cx="6244709" cy="1088708"/>
          </a:xfrm>
          <a:prstGeom prst="rect">
            <a:avLst/>
          </a:prstGeom>
          <a:noFill/>
          <a:ln/>
        </p:spPr>
        <p:txBody>
          <a:bodyPr wrap="square" lIns="0" tIns="0" rIns="0" bIns="0" rtlCol="0" anchor="t"/>
          <a:lstStyle/>
          <a:p>
            <a:pPr marL="0" indent="0">
              <a:lnSpc>
                <a:spcPts val="2850"/>
              </a:lnSpc>
              <a:buNone/>
            </a:pPr>
            <a:r>
              <a:rPr lang="en-US" sz="1750" dirty="0">
                <a:solidFill>
                  <a:srgbClr val="4A4A45"/>
                </a:solidFill>
                <a:latin typeface="Lato" pitchFamily="34" charset="0"/>
                <a:ea typeface="Lato" pitchFamily="34" charset="-122"/>
                <a:cs typeface="Lato" pitchFamily="34" charset="-120"/>
              </a:rPr>
              <a:t>Transforming our golf club into a more inclusive and accessible environment for children, women and all members by implementing</a:t>
            </a:r>
            <a:endParaRPr lang="en-US" sz="1750" dirty="0"/>
          </a:p>
        </p:txBody>
      </p:sp>
      <p:sp>
        <p:nvSpPr>
          <p:cNvPr id="5" name="Text 3"/>
          <p:cNvSpPr/>
          <p:nvPr/>
        </p:nvSpPr>
        <p:spPr>
          <a:xfrm>
            <a:off x="7725738" y="4945790"/>
            <a:ext cx="6244709" cy="708660"/>
          </a:xfrm>
          <a:prstGeom prst="rect">
            <a:avLst/>
          </a:prstGeom>
          <a:noFill/>
          <a:ln/>
        </p:spPr>
        <p:txBody>
          <a:bodyPr wrap="square" lIns="0" tIns="0" rIns="0" bIns="0" rtlCol="0" anchor="t"/>
          <a:lstStyle/>
          <a:p>
            <a:pPr marL="0" indent="0">
              <a:lnSpc>
                <a:spcPts val="2750"/>
              </a:lnSpc>
              <a:buNone/>
            </a:pPr>
            <a:r>
              <a:rPr lang="en-US" sz="2200" b="1" dirty="0">
                <a:solidFill>
                  <a:srgbClr val="282824"/>
                </a:solidFill>
                <a:latin typeface="Lato Bold" pitchFamily="34" charset="0"/>
                <a:ea typeface="Lato Bold" pitchFamily="34" charset="-122"/>
                <a:cs typeface="Lato Bold" pitchFamily="34" charset="-120"/>
              </a:rPr>
              <a:t>Increasing Professional Skills&amp; European dimension</a:t>
            </a:r>
            <a:endParaRPr lang="en-US" sz="2200" dirty="0"/>
          </a:p>
        </p:txBody>
      </p:sp>
      <p:sp>
        <p:nvSpPr>
          <p:cNvPr id="6" name="Text 4"/>
          <p:cNvSpPr/>
          <p:nvPr/>
        </p:nvSpPr>
        <p:spPr>
          <a:xfrm>
            <a:off x="7725737" y="6245571"/>
            <a:ext cx="6244709" cy="362903"/>
          </a:xfrm>
          <a:prstGeom prst="rect">
            <a:avLst/>
          </a:prstGeom>
          <a:noFill/>
          <a:ln/>
        </p:spPr>
        <p:txBody>
          <a:bodyPr wrap="none" lIns="0" tIns="0" rIns="0" bIns="0" rtlCol="0" anchor="t"/>
          <a:lstStyle/>
          <a:p>
            <a:pPr marL="0" indent="0">
              <a:lnSpc>
                <a:spcPts val="2850"/>
              </a:lnSpc>
              <a:buNone/>
            </a:pPr>
            <a:r>
              <a:rPr lang="en-US" sz="1750" dirty="0">
                <a:solidFill>
                  <a:srgbClr val="4A4A45"/>
                </a:solidFill>
                <a:latin typeface="Lato" pitchFamily="34" charset="0"/>
                <a:ea typeface="Lato" pitchFamily="34" charset="-122"/>
                <a:cs typeface="Lato" pitchFamily="34" charset="-120"/>
              </a:rPr>
              <a:t>Improving the professional skills of our staff</a:t>
            </a:r>
            <a:endParaRPr lang="en-US" sz="1750" dirty="0"/>
          </a:p>
        </p:txBody>
      </p:sp>
      <p:sp>
        <p:nvSpPr>
          <p:cNvPr id="7" name="Text 5"/>
          <p:cNvSpPr/>
          <p:nvPr/>
        </p:nvSpPr>
        <p:spPr>
          <a:xfrm>
            <a:off x="5617239" y="7343142"/>
            <a:ext cx="6244709" cy="362903"/>
          </a:xfrm>
          <a:prstGeom prst="rect">
            <a:avLst/>
          </a:prstGeom>
          <a:noFill/>
          <a:ln/>
        </p:spPr>
        <p:txBody>
          <a:bodyPr wrap="none" lIns="0" tIns="0" rIns="0" bIns="0" rtlCol="0" anchor="t"/>
          <a:lstStyle/>
          <a:p>
            <a:pPr marL="0" indent="0">
              <a:lnSpc>
                <a:spcPts val="2850"/>
              </a:lnSpc>
              <a:buNone/>
            </a:pPr>
            <a:r>
              <a:rPr lang="en-US" sz="1750" b="1" dirty="0">
                <a:solidFill>
                  <a:srgbClr val="4A4A45"/>
                </a:solidFill>
                <a:latin typeface="Lato" pitchFamily="34" charset="0"/>
                <a:ea typeface="Lato" pitchFamily="34" charset="-122"/>
                <a:cs typeface="Lato" pitchFamily="34" charset="-120"/>
              </a:rPr>
              <a:t>Creating a vibrant international network</a:t>
            </a:r>
            <a:endParaRPr lang="en-US" sz="1750" b="1" dirty="0"/>
          </a:p>
        </p:txBody>
      </p:sp>
      <p:pic>
        <p:nvPicPr>
          <p:cNvPr id="9" name="Picture 8">
            <a:extLst>
              <a:ext uri="{FF2B5EF4-FFF2-40B4-BE49-F238E27FC236}">
                <a16:creationId xmlns:a16="http://schemas.microsoft.com/office/drawing/2014/main" id="{DAB86940-F691-CC58-6C93-E11DE953E7E0}"/>
              </a:ext>
            </a:extLst>
          </p:cNvPr>
          <p:cNvPicPr>
            <a:picLocks noChangeAspect="1"/>
          </p:cNvPicPr>
          <p:nvPr/>
        </p:nvPicPr>
        <p:blipFill>
          <a:blip r:embed="rId3"/>
          <a:stretch>
            <a:fillRect/>
          </a:stretch>
        </p:blipFill>
        <p:spPr>
          <a:xfrm>
            <a:off x="9800216" y="629105"/>
            <a:ext cx="3757177" cy="345207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651159"/>
            <a:ext cx="7556421" cy="1417558"/>
          </a:xfrm>
          <a:prstGeom prst="rect">
            <a:avLst/>
          </a:prstGeom>
          <a:noFill/>
          <a:ln/>
        </p:spPr>
        <p:txBody>
          <a:bodyPr wrap="square" lIns="0" tIns="0" rIns="0" bIns="0" rtlCol="0" anchor="t"/>
          <a:lstStyle/>
          <a:p>
            <a:pPr marL="0" indent="0">
              <a:lnSpc>
                <a:spcPts val="5550"/>
              </a:lnSpc>
              <a:buNone/>
            </a:pPr>
            <a:r>
              <a:rPr lang="en-US" sz="4450" b="1" dirty="0">
                <a:solidFill>
                  <a:srgbClr val="282824"/>
                </a:solidFill>
                <a:latin typeface="Lato Bold" pitchFamily="34" charset="0"/>
                <a:ea typeface="Lato Bold" pitchFamily="34" charset="-122"/>
                <a:cs typeface="Lato Bold" pitchFamily="34" charset="-120"/>
              </a:rPr>
              <a:t>Reaching Underserved Communities</a:t>
            </a:r>
            <a:endParaRPr lang="en-US" sz="4450" dirty="0"/>
          </a:p>
        </p:txBody>
      </p:sp>
      <p:sp>
        <p:nvSpPr>
          <p:cNvPr id="4" name="Shape 1"/>
          <p:cNvSpPr/>
          <p:nvPr/>
        </p:nvSpPr>
        <p:spPr>
          <a:xfrm>
            <a:off x="6280190" y="3664029"/>
            <a:ext cx="510302" cy="510302"/>
          </a:xfrm>
          <a:prstGeom prst="roundRect">
            <a:avLst>
              <a:gd name="adj" fmla="val 6667"/>
            </a:avLst>
          </a:prstGeom>
          <a:solidFill>
            <a:srgbClr val="E5DFD2"/>
          </a:solidFill>
          <a:ln/>
        </p:spPr>
      </p:sp>
      <p:sp>
        <p:nvSpPr>
          <p:cNvPr id="5" name="Text 2"/>
          <p:cNvSpPr/>
          <p:nvPr/>
        </p:nvSpPr>
        <p:spPr>
          <a:xfrm>
            <a:off x="6436638" y="3749040"/>
            <a:ext cx="197406" cy="340281"/>
          </a:xfrm>
          <a:prstGeom prst="rect">
            <a:avLst/>
          </a:prstGeom>
          <a:noFill/>
          <a:ln/>
        </p:spPr>
        <p:txBody>
          <a:bodyPr wrap="none" lIns="0" tIns="0" rIns="0" bIns="0" rtlCol="0" anchor="t"/>
          <a:lstStyle/>
          <a:p>
            <a:pPr marL="0" indent="0" algn="ctr">
              <a:lnSpc>
                <a:spcPts val="2650"/>
              </a:lnSpc>
              <a:buNone/>
            </a:pPr>
            <a:r>
              <a:rPr lang="en-US" sz="2650" b="1" dirty="0">
                <a:solidFill>
                  <a:srgbClr val="4A4A45"/>
                </a:solidFill>
                <a:latin typeface="Lato Bold" pitchFamily="34" charset="0"/>
                <a:ea typeface="Lato Bold" pitchFamily="34" charset="-122"/>
                <a:cs typeface="Lato Bold" pitchFamily="34" charset="-120"/>
              </a:rPr>
              <a:t>1</a:t>
            </a:r>
            <a:endParaRPr lang="en-US" sz="2650" dirty="0"/>
          </a:p>
        </p:txBody>
      </p:sp>
      <p:sp>
        <p:nvSpPr>
          <p:cNvPr id="6" name="Text 3"/>
          <p:cNvSpPr/>
          <p:nvPr/>
        </p:nvSpPr>
        <p:spPr>
          <a:xfrm>
            <a:off x="7017306" y="3664029"/>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4A4A45"/>
                </a:solidFill>
                <a:latin typeface="Lato Bold" pitchFamily="34" charset="0"/>
                <a:ea typeface="Lato Bold" pitchFamily="34" charset="-122"/>
                <a:cs typeface="Lato Bold" pitchFamily="34" charset="-120"/>
              </a:rPr>
              <a:t>Target Populations</a:t>
            </a:r>
            <a:endParaRPr lang="en-US" sz="2200" dirty="0"/>
          </a:p>
        </p:txBody>
      </p:sp>
      <p:sp>
        <p:nvSpPr>
          <p:cNvPr id="7" name="Text 4"/>
          <p:cNvSpPr/>
          <p:nvPr/>
        </p:nvSpPr>
        <p:spPr>
          <a:xfrm>
            <a:off x="7017306" y="4154448"/>
            <a:ext cx="6819305" cy="725805"/>
          </a:xfrm>
          <a:prstGeom prst="rect">
            <a:avLst/>
          </a:prstGeom>
          <a:noFill/>
          <a:ln/>
        </p:spPr>
        <p:txBody>
          <a:bodyPr wrap="square" lIns="0" tIns="0" rIns="0" bIns="0" rtlCol="0" anchor="t"/>
          <a:lstStyle/>
          <a:p>
            <a:pPr marL="0" indent="0">
              <a:lnSpc>
                <a:spcPts val="2850"/>
              </a:lnSpc>
              <a:buNone/>
            </a:pPr>
            <a:r>
              <a:rPr lang="en-US" sz="1750" dirty="0">
                <a:solidFill>
                  <a:srgbClr val="4A4A45"/>
                </a:solidFill>
                <a:latin typeface="Lato" pitchFamily="34" charset="0"/>
                <a:ea typeface="Lato" pitchFamily="34" charset="-122"/>
                <a:cs typeface="Lato" pitchFamily="34" charset="-120"/>
              </a:rPr>
              <a:t>Individuals facing socioeconomic disadvantages and limited access to sports (kids, youth, and ladies).</a:t>
            </a:r>
            <a:endParaRPr lang="en-US" sz="1750" dirty="0"/>
          </a:p>
        </p:txBody>
      </p:sp>
      <p:sp>
        <p:nvSpPr>
          <p:cNvPr id="8" name="Shape 5"/>
          <p:cNvSpPr/>
          <p:nvPr/>
        </p:nvSpPr>
        <p:spPr>
          <a:xfrm>
            <a:off x="6280190" y="5362218"/>
            <a:ext cx="510302" cy="510302"/>
          </a:xfrm>
          <a:prstGeom prst="roundRect">
            <a:avLst>
              <a:gd name="adj" fmla="val 6667"/>
            </a:avLst>
          </a:prstGeom>
          <a:solidFill>
            <a:srgbClr val="E5DFD2"/>
          </a:solidFill>
          <a:ln/>
        </p:spPr>
      </p:sp>
      <p:sp>
        <p:nvSpPr>
          <p:cNvPr id="9" name="Text 6"/>
          <p:cNvSpPr/>
          <p:nvPr/>
        </p:nvSpPr>
        <p:spPr>
          <a:xfrm>
            <a:off x="6436638" y="5447228"/>
            <a:ext cx="197406" cy="340281"/>
          </a:xfrm>
          <a:prstGeom prst="rect">
            <a:avLst/>
          </a:prstGeom>
          <a:noFill/>
          <a:ln/>
        </p:spPr>
        <p:txBody>
          <a:bodyPr wrap="none" lIns="0" tIns="0" rIns="0" bIns="0" rtlCol="0" anchor="t"/>
          <a:lstStyle/>
          <a:p>
            <a:pPr marL="0" indent="0" algn="ctr">
              <a:lnSpc>
                <a:spcPts val="2650"/>
              </a:lnSpc>
              <a:buNone/>
            </a:pPr>
            <a:r>
              <a:rPr lang="en-US" sz="2650" b="1" dirty="0">
                <a:solidFill>
                  <a:srgbClr val="4A4A45"/>
                </a:solidFill>
                <a:latin typeface="Lato Bold" pitchFamily="34" charset="0"/>
                <a:ea typeface="Lato Bold" pitchFamily="34" charset="-122"/>
                <a:cs typeface="Lato Bold" pitchFamily="34" charset="-120"/>
              </a:rPr>
              <a:t>2</a:t>
            </a:r>
            <a:endParaRPr lang="en-US" sz="2650" dirty="0"/>
          </a:p>
        </p:txBody>
      </p:sp>
      <p:sp>
        <p:nvSpPr>
          <p:cNvPr id="10" name="Text 7"/>
          <p:cNvSpPr/>
          <p:nvPr/>
        </p:nvSpPr>
        <p:spPr>
          <a:xfrm>
            <a:off x="7017306" y="5362218"/>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4A4A45"/>
                </a:solidFill>
                <a:latin typeface="Lato Bold" pitchFamily="34" charset="0"/>
                <a:ea typeface="Lato Bold" pitchFamily="34" charset="-122"/>
                <a:cs typeface="Lato Bold" pitchFamily="34" charset="-120"/>
              </a:rPr>
              <a:t>Addressing Barriers</a:t>
            </a:r>
            <a:endParaRPr lang="en-US" sz="2200" dirty="0"/>
          </a:p>
        </p:txBody>
      </p:sp>
      <p:sp>
        <p:nvSpPr>
          <p:cNvPr id="11" name="Text 8"/>
          <p:cNvSpPr/>
          <p:nvPr/>
        </p:nvSpPr>
        <p:spPr>
          <a:xfrm>
            <a:off x="7017306" y="5852636"/>
            <a:ext cx="6819305" cy="725805"/>
          </a:xfrm>
          <a:prstGeom prst="rect">
            <a:avLst/>
          </a:prstGeom>
          <a:noFill/>
          <a:ln/>
        </p:spPr>
        <p:txBody>
          <a:bodyPr wrap="square" lIns="0" tIns="0" rIns="0" bIns="0" rtlCol="0" anchor="t"/>
          <a:lstStyle/>
          <a:p>
            <a:pPr marL="0" indent="0">
              <a:lnSpc>
                <a:spcPts val="2850"/>
              </a:lnSpc>
              <a:buNone/>
            </a:pPr>
            <a:r>
              <a:rPr lang="en-US" sz="1750" dirty="0">
                <a:solidFill>
                  <a:srgbClr val="4A4A45"/>
                </a:solidFill>
                <a:latin typeface="Lato" pitchFamily="34" charset="0"/>
                <a:ea typeface="Lato" pitchFamily="34" charset="-122"/>
                <a:cs typeface="Lato" pitchFamily="34" charset="-120"/>
              </a:rPr>
              <a:t>Overcome financial constraints, transportation challenges, and lack of awareness. Provide inclusive and accessible programs.</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323618"/>
            <a:ext cx="7556421" cy="1417558"/>
          </a:xfrm>
          <a:prstGeom prst="rect">
            <a:avLst/>
          </a:prstGeom>
          <a:noFill/>
          <a:ln/>
        </p:spPr>
        <p:txBody>
          <a:bodyPr wrap="square" lIns="0" tIns="0" rIns="0" bIns="0" rtlCol="0" anchor="t"/>
          <a:lstStyle/>
          <a:p>
            <a:pPr marL="0" indent="0">
              <a:lnSpc>
                <a:spcPts val="5550"/>
              </a:lnSpc>
              <a:buNone/>
            </a:pPr>
            <a:r>
              <a:rPr lang="en-US" sz="4450" b="1" dirty="0">
                <a:solidFill>
                  <a:srgbClr val="282824"/>
                </a:solidFill>
                <a:latin typeface="Lato Bold" pitchFamily="34" charset="0"/>
                <a:ea typeface="Lato Bold" pitchFamily="34" charset="-122"/>
                <a:cs typeface="Lato Bold" pitchFamily="34" charset="-120"/>
              </a:rPr>
              <a:t>Golf: A Tool for Transformation</a:t>
            </a:r>
            <a:endParaRPr lang="en-US" sz="4450" dirty="0"/>
          </a:p>
        </p:txBody>
      </p:sp>
      <p:pic>
        <p:nvPicPr>
          <p:cNvPr id="4" name="Image 1" descr="preencoded.png"/>
          <p:cNvPicPr>
            <a:picLocks noChangeAspect="1"/>
          </p:cNvPicPr>
          <p:nvPr/>
        </p:nvPicPr>
        <p:blipFill>
          <a:blip r:embed="rId4"/>
          <a:stretch>
            <a:fillRect/>
          </a:stretch>
        </p:blipFill>
        <p:spPr>
          <a:xfrm>
            <a:off x="6280190" y="3081338"/>
            <a:ext cx="566976" cy="566976"/>
          </a:xfrm>
          <a:prstGeom prst="rect">
            <a:avLst/>
          </a:prstGeom>
        </p:spPr>
      </p:pic>
      <p:sp>
        <p:nvSpPr>
          <p:cNvPr id="5" name="Text 1"/>
          <p:cNvSpPr/>
          <p:nvPr/>
        </p:nvSpPr>
        <p:spPr>
          <a:xfrm>
            <a:off x="6280190" y="3875127"/>
            <a:ext cx="2291953" cy="354330"/>
          </a:xfrm>
          <a:prstGeom prst="rect">
            <a:avLst/>
          </a:prstGeom>
          <a:noFill/>
          <a:ln/>
        </p:spPr>
        <p:txBody>
          <a:bodyPr wrap="none" lIns="0" tIns="0" rIns="0" bIns="0" rtlCol="0" anchor="t"/>
          <a:lstStyle/>
          <a:p>
            <a:pPr marL="0" indent="0" algn="l">
              <a:lnSpc>
                <a:spcPts val="2750"/>
              </a:lnSpc>
              <a:buNone/>
            </a:pPr>
            <a:r>
              <a:rPr lang="en-US" sz="2200" b="1" dirty="0">
                <a:solidFill>
                  <a:srgbClr val="4A4A45"/>
                </a:solidFill>
                <a:latin typeface="Lato Bold" pitchFamily="34" charset="0"/>
                <a:ea typeface="Lato Bold" pitchFamily="34" charset="-122"/>
                <a:cs typeface="Lato Bold" pitchFamily="34" charset="-120"/>
              </a:rPr>
              <a:t>Physical Benefits</a:t>
            </a:r>
            <a:endParaRPr lang="en-US" sz="2200" dirty="0"/>
          </a:p>
        </p:txBody>
      </p:sp>
      <p:sp>
        <p:nvSpPr>
          <p:cNvPr id="6" name="Text 2"/>
          <p:cNvSpPr/>
          <p:nvPr/>
        </p:nvSpPr>
        <p:spPr>
          <a:xfrm>
            <a:off x="6280190" y="4365546"/>
            <a:ext cx="2291953" cy="2540318"/>
          </a:xfrm>
          <a:prstGeom prst="rect">
            <a:avLst/>
          </a:prstGeom>
          <a:noFill/>
          <a:ln/>
        </p:spPr>
        <p:txBody>
          <a:bodyPr wrap="square" lIns="0" tIns="0" rIns="0" bIns="0" rtlCol="0" anchor="t"/>
          <a:lstStyle/>
          <a:p>
            <a:pPr marL="0" indent="0" algn="l">
              <a:lnSpc>
                <a:spcPts val="2850"/>
              </a:lnSpc>
              <a:buNone/>
            </a:pPr>
            <a:r>
              <a:rPr lang="en-US" sz="1750" dirty="0">
                <a:solidFill>
                  <a:srgbClr val="4A4A45"/>
                </a:solidFill>
                <a:latin typeface="Lato" pitchFamily="34" charset="0"/>
                <a:ea typeface="Lato" pitchFamily="34" charset="-122"/>
                <a:cs typeface="Lato" pitchFamily="34" charset="-120"/>
              </a:rPr>
              <a:t>Improve cardiovascular health, strength, and flexibility. Encourage an active lifestyle and combat sedentary behavior.</a:t>
            </a:r>
            <a:endParaRPr lang="en-US" sz="1750" dirty="0"/>
          </a:p>
        </p:txBody>
      </p:sp>
      <p:pic>
        <p:nvPicPr>
          <p:cNvPr id="7" name="Image 2" descr="preencoded.png"/>
          <p:cNvPicPr>
            <a:picLocks noChangeAspect="1"/>
          </p:cNvPicPr>
          <p:nvPr/>
        </p:nvPicPr>
        <p:blipFill>
          <a:blip r:embed="rId5"/>
          <a:stretch>
            <a:fillRect/>
          </a:stretch>
        </p:blipFill>
        <p:spPr>
          <a:xfrm>
            <a:off x="8912304" y="3081338"/>
            <a:ext cx="566976" cy="566976"/>
          </a:xfrm>
          <a:prstGeom prst="rect">
            <a:avLst/>
          </a:prstGeom>
        </p:spPr>
      </p:pic>
      <p:sp>
        <p:nvSpPr>
          <p:cNvPr id="8" name="Text 3"/>
          <p:cNvSpPr/>
          <p:nvPr/>
        </p:nvSpPr>
        <p:spPr>
          <a:xfrm>
            <a:off x="8912304" y="3875127"/>
            <a:ext cx="2292072" cy="354330"/>
          </a:xfrm>
          <a:prstGeom prst="rect">
            <a:avLst/>
          </a:prstGeom>
          <a:noFill/>
          <a:ln/>
        </p:spPr>
        <p:txBody>
          <a:bodyPr wrap="none" lIns="0" tIns="0" rIns="0" bIns="0" rtlCol="0" anchor="t"/>
          <a:lstStyle/>
          <a:p>
            <a:pPr marL="0" indent="0" algn="l">
              <a:lnSpc>
                <a:spcPts val="2750"/>
              </a:lnSpc>
              <a:buNone/>
            </a:pPr>
            <a:r>
              <a:rPr lang="en-US" sz="2200" b="1" dirty="0">
                <a:solidFill>
                  <a:srgbClr val="4A4A45"/>
                </a:solidFill>
                <a:latin typeface="Lato Bold" pitchFamily="34" charset="0"/>
                <a:ea typeface="Lato Bold" pitchFamily="34" charset="-122"/>
                <a:cs typeface="Lato Bold" pitchFamily="34" charset="-120"/>
              </a:rPr>
              <a:t>Mental Benefits</a:t>
            </a:r>
            <a:endParaRPr lang="en-US" sz="2200" dirty="0"/>
          </a:p>
        </p:txBody>
      </p:sp>
      <p:sp>
        <p:nvSpPr>
          <p:cNvPr id="9" name="Text 4"/>
          <p:cNvSpPr/>
          <p:nvPr/>
        </p:nvSpPr>
        <p:spPr>
          <a:xfrm>
            <a:off x="8912304" y="4365546"/>
            <a:ext cx="2292072" cy="2177415"/>
          </a:xfrm>
          <a:prstGeom prst="rect">
            <a:avLst/>
          </a:prstGeom>
          <a:noFill/>
          <a:ln/>
        </p:spPr>
        <p:txBody>
          <a:bodyPr wrap="square" lIns="0" tIns="0" rIns="0" bIns="0" rtlCol="0" anchor="t"/>
          <a:lstStyle/>
          <a:p>
            <a:pPr marL="0" indent="0" algn="l">
              <a:lnSpc>
                <a:spcPts val="2850"/>
              </a:lnSpc>
              <a:buNone/>
            </a:pPr>
            <a:r>
              <a:rPr lang="en-US" sz="1750" dirty="0">
                <a:solidFill>
                  <a:srgbClr val="4A4A45"/>
                </a:solidFill>
                <a:latin typeface="Lato" pitchFamily="34" charset="0"/>
                <a:ea typeface="Lato" pitchFamily="34" charset="-122"/>
                <a:cs typeface="Lato" pitchFamily="34" charset="-120"/>
              </a:rPr>
              <a:t>Reduce stress, improve focus, and boost self-esteem. Promote mindfulness and cognitive function through golf.</a:t>
            </a:r>
            <a:endParaRPr lang="en-US" sz="1750" dirty="0"/>
          </a:p>
        </p:txBody>
      </p:sp>
      <p:pic>
        <p:nvPicPr>
          <p:cNvPr id="10" name="Image 3" descr="preencoded.png"/>
          <p:cNvPicPr>
            <a:picLocks noChangeAspect="1"/>
          </p:cNvPicPr>
          <p:nvPr/>
        </p:nvPicPr>
        <p:blipFill>
          <a:blip r:embed="rId6"/>
          <a:stretch>
            <a:fillRect/>
          </a:stretch>
        </p:blipFill>
        <p:spPr>
          <a:xfrm>
            <a:off x="11544538" y="3081338"/>
            <a:ext cx="566976" cy="566976"/>
          </a:xfrm>
          <a:prstGeom prst="rect">
            <a:avLst/>
          </a:prstGeom>
        </p:spPr>
      </p:pic>
      <p:sp>
        <p:nvSpPr>
          <p:cNvPr id="11" name="Text 5"/>
          <p:cNvSpPr/>
          <p:nvPr/>
        </p:nvSpPr>
        <p:spPr>
          <a:xfrm>
            <a:off x="11544538" y="3875127"/>
            <a:ext cx="2291953" cy="354330"/>
          </a:xfrm>
          <a:prstGeom prst="rect">
            <a:avLst/>
          </a:prstGeom>
          <a:noFill/>
          <a:ln/>
        </p:spPr>
        <p:txBody>
          <a:bodyPr wrap="none" lIns="0" tIns="0" rIns="0" bIns="0" rtlCol="0" anchor="t"/>
          <a:lstStyle/>
          <a:p>
            <a:pPr marL="0" indent="0" algn="l">
              <a:lnSpc>
                <a:spcPts val="2750"/>
              </a:lnSpc>
              <a:buNone/>
            </a:pPr>
            <a:r>
              <a:rPr lang="en-US" sz="2200" b="1" dirty="0">
                <a:solidFill>
                  <a:srgbClr val="4A4A45"/>
                </a:solidFill>
                <a:latin typeface="Lato Bold" pitchFamily="34" charset="0"/>
                <a:ea typeface="Lato Bold" pitchFamily="34" charset="-122"/>
                <a:cs typeface="Lato Bold" pitchFamily="34" charset="-120"/>
              </a:rPr>
              <a:t>Social Benefits</a:t>
            </a:r>
            <a:endParaRPr lang="en-US" sz="2200" dirty="0"/>
          </a:p>
        </p:txBody>
      </p:sp>
      <p:sp>
        <p:nvSpPr>
          <p:cNvPr id="12" name="Text 6"/>
          <p:cNvSpPr/>
          <p:nvPr/>
        </p:nvSpPr>
        <p:spPr>
          <a:xfrm>
            <a:off x="11544538" y="4365546"/>
            <a:ext cx="2291953" cy="2540318"/>
          </a:xfrm>
          <a:prstGeom prst="rect">
            <a:avLst/>
          </a:prstGeom>
          <a:noFill/>
          <a:ln/>
        </p:spPr>
        <p:txBody>
          <a:bodyPr wrap="square" lIns="0" tIns="0" rIns="0" bIns="0" rtlCol="0" anchor="t"/>
          <a:lstStyle/>
          <a:p>
            <a:pPr marL="0" indent="0" algn="l">
              <a:lnSpc>
                <a:spcPts val="2850"/>
              </a:lnSpc>
              <a:buNone/>
            </a:pPr>
            <a:r>
              <a:rPr lang="en-US" sz="1750" dirty="0">
                <a:solidFill>
                  <a:srgbClr val="4A4A45"/>
                </a:solidFill>
                <a:latin typeface="Lato" pitchFamily="34" charset="0"/>
                <a:ea typeface="Lato" pitchFamily="34" charset="-122"/>
                <a:cs typeface="Lato" pitchFamily="34" charset="-120"/>
              </a:rPr>
              <a:t>Foster social interaction, build friendships, and create a sense of community. Promote teamwork, communication, and sportsmanship.</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p:nvPr/>
        </p:nvSpPr>
        <p:spPr>
          <a:xfrm>
            <a:off x="738188" y="589598"/>
            <a:ext cx="7667625" cy="1318260"/>
          </a:xfrm>
          <a:prstGeom prst="rect">
            <a:avLst/>
          </a:prstGeom>
          <a:noFill/>
          <a:ln/>
        </p:spPr>
        <p:txBody>
          <a:bodyPr wrap="square" lIns="0" tIns="0" rIns="0" bIns="0" rtlCol="0" anchor="t"/>
          <a:lstStyle/>
          <a:p>
            <a:pPr marL="0" indent="0">
              <a:lnSpc>
                <a:spcPts val="5150"/>
              </a:lnSpc>
              <a:buNone/>
            </a:pPr>
            <a:r>
              <a:rPr lang="en-US" sz="4150" b="1" dirty="0">
                <a:solidFill>
                  <a:srgbClr val="282824"/>
                </a:solidFill>
                <a:latin typeface="Lato Bold" pitchFamily="34" charset="0"/>
                <a:ea typeface="Lato Bold" pitchFamily="34" charset="-122"/>
                <a:cs typeface="Lato Bold" pitchFamily="34" charset="-120"/>
              </a:rPr>
              <a:t>Project Activities: Engaging the Community</a:t>
            </a:r>
            <a:endParaRPr lang="en-US" sz="4150" dirty="0"/>
          </a:p>
        </p:txBody>
      </p:sp>
      <p:sp>
        <p:nvSpPr>
          <p:cNvPr id="4" name="Shape 1"/>
          <p:cNvSpPr/>
          <p:nvPr/>
        </p:nvSpPr>
        <p:spPr>
          <a:xfrm>
            <a:off x="1043107" y="2224207"/>
            <a:ext cx="22860" cy="5415677"/>
          </a:xfrm>
          <a:prstGeom prst="roundRect">
            <a:avLst>
              <a:gd name="adj" fmla="val 138397"/>
            </a:avLst>
          </a:prstGeom>
          <a:solidFill>
            <a:srgbClr val="CBC5B8"/>
          </a:solidFill>
          <a:ln/>
        </p:spPr>
      </p:sp>
      <p:sp>
        <p:nvSpPr>
          <p:cNvPr id="5" name="Shape 2"/>
          <p:cNvSpPr/>
          <p:nvPr/>
        </p:nvSpPr>
        <p:spPr>
          <a:xfrm>
            <a:off x="1268909" y="2687122"/>
            <a:ext cx="738188" cy="22860"/>
          </a:xfrm>
          <a:prstGeom prst="roundRect">
            <a:avLst>
              <a:gd name="adj" fmla="val 138397"/>
            </a:avLst>
          </a:prstGeom>
          <a:solidFill>
            <a:srgbClr val="CBC5B8"/>
          </a:solidFill>
          <a:ln/>
        </p:spPr>
      </p:sp>
      <p:sp>
        <p:nvSpPr>
          <p:cNvPr id="6" name="Shape 3"/>
          <p:cNvSpPr/>
          <p:nvPr/>
        </p:nvSpPr>
        <p:spPr>
          <a:xfrm>
            <a:off x="817305" y="2461379"/>
            <a:ext cx="474464" cy="474464"/>
          </a:xfrm>
          <a:prstGeom prst="roundRect">
            <a:avLst>
              <a:gd name="adj" fmla="val 6668"/>
            </a:avLst>
          </a:prstGeom>
          <a:solidFill>
            <a:srgbClr val="E5DFD2"/>
          </a:solidFill>
          <a:ln/>
        </p:spPr>
      </p:sp>
      <p:sp>
        <p:nvSpPr>
          <p:cNvPr id="7" name="Text 4"/>
          <p:cNvSpPr/>
          <p:nvPr/>
        </p:nvSpPr>
        <p:spPr>
          <a:xfrm>
            <a:off x="962799" y="2540437"/>
            <a:ext cx="183475" cy="316349"/>
          </a:xfrm>
          <a:prstGeom prst="rect">
            <a:avLst/>
          </a:prstGeom>
          <a:noFill/>
          <a:ln/>
        </p:spPr>
        <p:txBody>
          <a:bodyPr wrap="none" lIns="0" tIns="0" rIns="0" bIns="0" rtlCol="0" anchor="t"/>
          <a:lstStyle/>
          <a:p>
            <a:pPr marL="0" indent="0" algn="ctr">
              <a:lnSpc>
                <a:spcPts val="2450"/>
              </a:lnSpc>
              <a:buNone/>
            </a:pPr>
            <a:r>
              <a:rPr lang="en-US" sz="2450" b="1" dirty="0">
                <a:solidFill>
                  <a:srgbClr val="4A4A45"/>
                </a:solidFill>
                <a:latin typeface="Lato Bold" pitchFamily="34" charset="0"/>
                <a:ea typeface="Lato Bold" pitchFamily="34" charset="-122"/>
                <a:cs typeface="Lato Bold" pitchFamily="34" charset="-120"/>
              </a:rPr>
              <a:t>1</a:t>
            </a:r>
            <a:endParaRPr lang="en-US" sz="2450" dirty="0"/>
          </a:p>
        </p:txBody>
      </p:sp>
      <p:sp>
        <p:nvSpPr>
          <p:cNvPr id="8" name="Text 5"/>
          <p:cNvSpPr/>
          <p:nvPr/>
        </p:nvSpPr>
        <p:spPr>
          <a:xfrm>
            <a:off x="2214563" y="2435066"/>
            <a:ext cx="2636401" cy="329446"/>
          </a:xfrm>
          <a:prstGeom prst="rect">
            <a:avLst/>
          </a:prstGeom>
          <a:noFill/>
          <a:ln/>
        </p:spPr>
        <p:txBody>
          <a:bodyPr wrap="none" lIns="0" tIns="0" rIns="0" bIns="0" rtlCol="0" anchor="t"/>
          <a:lstStyle/>
          <a:p>
            <a:pPr marL="0" indent="0" algn="l">
              <a:lnSpc>
                <a:spcPts val="2550"/>
              </a:lnSpc>
              <a:buNone/>
            </a:pPr>
            <a:r>
              <a:rPr lang="en-US" sz="2050" b="1" dirty="0">
                <a:solidFill>
                  <a:srgbClr val="4A4A45"/>
                </a:solidFill>
                <a:latin typeface="Lato Bold" pitchFamily="34" charset="0"/>
                <a:ea typeface="Lato Bold" pitchFamily="34" charset="-122"/>
                <a:cs typeface="Lato Bold" pitchFamily="34" charset="-120"/>
              </a:rPr>
              <a:t>Workshops</a:t>
            </a:r>
            <a:endParaRPr lang="en-US" sz="2050" dirty="0"/>
          </a:p>
        </p:txBody>
      </p:sp>
      <p:sp>
        <p:nvSpPr>
          <p:cNvPr id="9" name="Text 6"/>
          <p:cNvSpPr/>
          <p:nvPr/>
        </p:nvSpPr>
        <p:spPr>
          <a:xfrm>
            <a:off x="2214563" y="2890957"/>
            <a:ext cx="6191250" cy="674608"/>
          </a:xfrm>
          <a:prstGeom prst="rect">
            <a:avLst/>
          </a:prstGeom>
          <a:noFill/>
          <a:ln/>
        </p:spPr>
        <p:txBody>
          <a:bodyPr wrap="square" lIns="0" tIns="0" rIns="0" bIns="0" rtlCol="0" anchor="t"/>
          <a:lstStyle/>
          <a:p>
            <a:pPr marL="0" indent="0" algn="l">
              <a:lnSpc>
                <a:spcPts val="2650"/>
              </a:lnSpc>
              <a:buNone/>
            </a:pPr>
            <a:r>
              <a:rPr lang="en-US" sz="1650" dirty="0">
                <a:solidFill>
                  <a:srgbClr val="4A4A45"/>
                </a:solidFill>
                <a:latin typeface="Lato" pitchFamily="34" charset="0"/>
                <a:ea typeface="Lato" pitchFamily="34" charset="-122"/>
                <a:cs typeface="Lato" pitchFamily="34" charset="-120"/>
              </a:rPr>
              <a:t>Educational sessions on golf techniques, rules, and etiquette. Promote skill development and knowledge acquisition.</a:t>
            </a:r>
            <a:endParaRPr lang="en-US" sz="1650" dirty="0"/>
          </a:p>
        </p:txBody>
      </p:sp>
      <p:sp>
        <p:nvSpPr>
          <p:cNvPr id="10" name="Shape 7"/>
          <p:cNvSpPr/>
          <p:nvPr/>
        </p:nvSpPr>
        <p:spPr>
          <a:xfrm>
            <a:off x="1268909" y="4450199"/>
            <a:ext cx="738188" cy="22860"/>
          </a:xfrm>
          <a:prstGeom prst="roundRect">
            <a:avLst>
              <a:gd name="adj" fmla="val 138397"/>
            </a:avLst>
          </a:prstGeom>
          <a:solidFill>
            <a:srgbClr val="CBC5B8"/>
          </a:solidFill>
          <a:ln/>
        </p:spPr>
      </p:sp>
      <p:sp>
        <p:nvSpPr>
          <p:cNvPr id="11" name="Shape 8"/>
          <p:cNvSpPr/>
          <p:nvPr/>
        </p:nvSpPr>
        <p:spPr>
          <a:xfrm>
            <a:off x="817305" y="4224457"/>
            <a:ext cx="474464" cy="474464"/>
          </a:xfrm>
          <a:prstGeom prst="roundRect">
            <a:avLst>
              <a:gd name="adj" fmla="val 6668"/>
            </a:avLst>
          </a:prstGeom>
          <a:solidFill>
            <a:srgbClr val="E5DFD2"/>
          </a:solidFill>
          <a:ln/>
        </p:spPr>
      </p:sp>
      <p:sp>
        <p:nvSpPr>
          <p:cNvPr id="12" name="Text 9"/>
          <p:cNvSpPr/>
          <p:nvPr/>
        </p:nvSpPr>
        <p:spPr>
          <a:xfrm>
            <a:off x="962799" y="4303514"/>
            <a:ext cx="183475" cy="316349"/>
          </a:xfrm>
          <a:prstGeom prst="rect">
            <a:avLst/>
          </a:prstGeom>
          <a:noFill/>
          <a:ln/>
        </p:spPr>
        <p:txBody>
          <a:bodyPr wrap="none" lIns="0" tIns="0" rIns="0" bIns="0" rtlCol="0" anchor="t"/>
          <a:lstStyle/>
          <a:p>
            <a:pPr marL="0" indent="0" algn="ctr">
              <a:lnSpc>
                <a:spcPts val="2450"/>
              </a:lnSpc>
              <a:buNone/>
            </a:pPr>
            <a:r>
              <a:rPr lang="en-US" sz="2450" b="1" dirty="0">
                <a:solidFill>
                  <a:srgbClr val="4A4A45"/>
                </a:solidFill>
                <a:latin typeface="Lato Bold" pitchFamily="34" charset="0"/>
                <a:ea typeface="Lato Bold" pitchFamily="34" charset="-122"/>
                <a:cs typeface="Lato Bold" pitchFamily="34" charset="-120"/>
              </a:rPr>
              <a:t>2</a:t>
            </a:r>
            <a:endParaRPr lang="en-US" sz="2450" dirty="0"/>
          </a:p>
        </p:txBody>
      </p:sp>
      <p:sp>
        <p:nvSpPr>
          <p:cNvPr id="13" name="Text 10"/>
          <p:cNvSpPr/>
          <p:nvPr/>
        </p:nvSpPr>
        <p:spPr>
          <a:xfrm>
            <a:off x="2214563" y="4198144"/>
            <a:ext cx="4023241" cy="329446"/>
          </a:xfrm>
          <a:prstGeom prst="rect">
            <a:avLst/>
          </a:prstGeom>
          <a:noFill/>
          <a:ln/>
        </p:spPr>
        <p:txBody>
          <a:bodyPr wrap="none" lIns="0" tIns="0" rIns="0" bIns="0" rtlCol="0" anchor="t"/>
          <a:lstStyle/>
          <a:p>
            <a:pPr marL="0" indent="0" algn="l">
              <a:lnSpc>
                <a:spcPts val="2550"/>
              </a:lnSpc>
              <a:buNone/>
            </a:pPr>
            <a:r>
              <a:rPr lang="en-US" sz="2050" b="1" dirty="0">
                <a:solidFill>
                  <a:srgbClr val="4A4A45"/>
                </a:solidFill>
                <a:latin typeface="Lato Bold" pitchFamily="34" charset="0"/>
                <a:ea typeface="Lato Bold" pitchFamily="34" charset="-122"/>
                <a:cs typeface="Lato Bold" pitchFamily="34" charset="-120"/>
              </a:rPr>
              <a:t>Training Sessions&amp;Job-shadowing </a:t>
            </a:r>
            <a:endParaRPr lang="en-US" sz="2050" dirty="0"/>
          </a:p>
        </p:txBody>
      </p:sp>
      <p:sp>
        <p:nvSpPr>
          <p:cNvPr id="14" name="Text 11"/>
          <p:cNvSpPr/>
          <p:nvPr/>
        </p:nvSpPr>
        <p:spPr>
          <a:xfrm>
            <a:off x="2214563" y="4654034"/>
            <a:ext cx="6191250" cy="1011912"/>
          </a:xfrm>
          <a:prstGeom prst="rect">
            <a:avLst/>
          </a:prstGeom>
          <a:noFill/>
          <a:ln/>
        </p:spPr>
        <p:txBody>
          <a:bodyPr wrap="square" lIns="0" tIns="0" rIns="0" bIns="0" rtlCol="0" anchor="t"/>
          <a:lstStyle/>
          <a:p>
            <a:pPr marL="0" indent="0" algn="l">
              <a:lnSpc>
                <a:spcPts val="2650"/>
              </a:lnSpc>
              <a:buNone/>
            </a:pPr>
            <a:r>
              <a:rPr lang="en-US" sz="1650" dirty="0">
                <a:solidFill>
                  <a:srgbClr val="4A4A45"/>
                </a:solidFill>
                <a:latin typeface="Lato" pitchFamily="34" charset="0"/>
                <a:ea typeface="Lato" pitchFamily="34" charset="-122"/>
                <a:cs typeface="Lato" pitchFamily="34" charset="-120"/>
              </a:rPr>
              <a:t>Hands-on coaching and practice opportunities with experienced instructors. Develop practical skills and build confidence on the course. Mobility in NDL and BG.</a:t>
            </a:r>
            <a:endParaRPr lang="en-US" sz="1650" dirty="0"/>
          </a:p>
        </p:txBody>
      </p:sp>
      <p:sp>
        <p:nvSpPr>
          <p:cNvPr id="15" name="Shape 12"/>
          <p:cNvSpPr/>
          <p:nvPr/>
        </p:nvSpPr>
        <p:spPr>
          <a:xfrm>
            <a:off x="1268909" y="6550581"/>
            <a:ext cx="738188" cy="22860"/>
          </a:xfrm>
          <a:prstGeom prst="roundRect">
            <a:avLst>
              <a:gd name="adj" fmla="val 138397"/>
            </a:avLst>
          </a:prstGeom>
          <a:solidFill>
            <a:srgbClr val="CBC5B8"/>
          </a:solidFill>
          <a:ln/>
        </p:spPr>
      </p:sp>
      <p:sp>
        <p:nvSpPr>
          <p:cNvPr id="16" name="Shape 13"/>
          <p:cNvSpPr/>
          <p:nvPr/>
        </p:nvSpPr>
        <p:spPr>
          <a:xfrm>
            <a:off x="817305" y="6324838"/>
            <a:ext cx="474464" cy="474464"/>
          </a:xfrm>
          <a:prstGeom prst="roundRect">
            <a:avLst>
              <a:gd name="adj" fmla="val 6668"/>
            </a:avLst>
          </a:prstGeom>
          <a:solidFill>
            <a:srgbClr val="E5DFD2"/>
          </a:solidFill>
          <a:ln/>
        </p:spPr>
      </p:sp>
      <p:sp>
        <p:nvSpPr>
          <p:cNvPr id="17" name="Text 14"/>
          <p:cNvSpPr/>
          <p:nvPr/>
        </p:nvSpPr>
        <p:spPr>
          <a:xfrm>
            <a:off x="962799" y="6403896"/>
            <a:ext cx="183475" cy="316349"/>
          </a:xfrm>
          <a:prstGeom prst="rect">
            <a:avLst/>
          </a:prstGeom>
          <a:noFill/>
          <a:ln/>
        </p:spPr>
        <p:txBody>
          <a:bodyPr wrap="none" lIns="0" tIns="0" rIns="0" bIns="0" rtlCol="0" anchor="t"/>
          <a:lstStyle/>
          <a:p>
            <a:pPr marL="0" indent="0" algn="ctr">
              <a:lnSpc>
                <a:spcPts val="2450"/>
              </a:lnSpc>
              <a:buNone/>
            </a:pPr>
            <a:r>
              <a:rPr lang="en-US" sz="2450" b="1" dirty="0">
                <a:solidFill>
                  <a:srgbClr val="4A4A45"/>
                </a:solidFill>
                <a:latin typeface="Lato Bold" pitchFamily="34" charset="0"/>
                <a:ea typeface="Lato Bold" pitchFamily="34" charset="-122"/>
                <a:cs typeface="Lato Bold" pitchFamily="34" charset="-120"/>
              </a:rPr>
              <a:t>3</a:t>
            </a:r>
            <a:endParaRPr lang="en-US" sz="2450" dirty="0"/>
          </a:p>
        </p:txBody>
      </p:sp>
      <p:sp>
        <p:nvSpPr>
          <p:cNvPr id="18" name="Text 15"/>
          <p:cNvSpPr/>
          <p:nvPr/>
        </p:nvSpPr>
        <p:spPr>
          <a:xfrm>
            <a:off x="2214563" y="6298525"/>
            <a:ext cx="2636401" cy="329446"/>
          </a:xfrm>
          <a:prstGeom prst="rect">
            <a:avLst/>
          </a:prstGeom>
          <a:noFill/>
          <a:ln/>
        </p:spPr>
        <p:txBody>
          <a:bodyPr wrap="none" lIns="0" tIns="0" rIns="0" bIns="0" rtlCol="0" anchor="t"/>
          <a:lstStyle/>
          <a:p>
            <a:pPr marL="0" indent="0" algn="l">
              <a:lnSpc>
                <a:spcPts val="2550"/>
              </a:lnSpc>
              <a:buNone/>
            </a:pPr>
            <a:r>
              <a:rPr lang="en-US" sz="2050" b="1" dirty="0">
                <a:solidFill>
                  <a:srgbClr val="4A4A45"/>
                </a:solidFill>
                <a:latin typeface="Lato Bold" pitchFamily="34" charset="0"/>
                <a:ea typeface="Lato Bold" pitchFamily="34" charset="-122"/>
                <a:cs typeface="Lato Bold" pitchFamily="34" charset="-120"/>
              </a:rPr>
              <a:t>Community Events</a:t>
            </a:r>
            <a:endParaRPr lang="en-US" sz="2050" dirty="0"/>
          </a:p>
        </p:txBody>
      </p:sp>
      <p:sp>
        <p:nvSpPr>
          <p:cNvPr id="19" name="Text 16"/>
          <p:cNvSpPr/>
          <p:nvPr/>
        </p:nvSpPr>
        <p:spPr>
          <a:xfrm>
            <a:off x="2214563" y="6754416"/>
            <a:ext cx="6191250" cy="674608"/>
          </a:xfrm>
          <a:prstGeom prst="rect">
            <a:avLst/>
          </a:prstGeom>
          <a:noFill/>
          <a:ln/>
        </p:spPr>
        <p:txBody>
          <a:bodyPr wrap="square" lIns="0" tIns="0" rIns="0" bIns="0" rtlCol="0" anchor="t"/>
          <a:lstStyle/>
          <a:p>
            <a:pPr marL="0" indent="0" algn="l">
              <a:lnSpc>
                <a:spcPts val="2650"/>
              </a:lnSpc>
              <a:buNone/>
            </a:pPr>
            <a:r>
              <a:rPr lang="en-US" sz="1650" dirty="0">
                <a:solidFill>
                  <a:srgbClr val="4A4A45"/>
                </a:solidFill>
                <a:latin typeface="Lato" pitchFamily="34" charset="0"/>
                <a:ea typeface="Lato" pitchFamily="34" charset="-122"/>
                <a:cs typeface="Lato" pitchFamily="34" charset="-120"/>
              </a:rPr>
              <a:t>Organize golf tournaments, social gatherings, and family-friendly activities. Celebrate achievements and foster a sense of belonging.</a:t>
            </a:r>
            <a:endParaRPr lang="en-US" sz="1650" dirty="0"/>
          </a:p>
        </p:txBody>
      </p:sp>
      <p:pic>
        <p:nvPicPr>
          <p:cNvPr id="21" name="Picture 20">
            <a:extLst>
              <a:ext uri="{FF2B5EF4-FFF2-40B4-BE49-F238E27FC236}">
                <a16:creationId xmlns:a16="http://schemas.microsoft.com/office/drawing/2014/main" id="{1B4307DF-BBFE-51E9-AFE2-599D13B9F86E}"/>
              </a:ext>
            </a:extLst>
          </p:cNvPr>
          <p:cNvPicPr>
            <a:picLocks noChangeAspect="1"/>
          </p:cNvPicPr>
          <p:nvPr/>
        </p:nvPicPr>
        <p:blipFill>
          <a:blip r:embed="rId3"/>
          <a:stretch>
            <a:fillRect/>
          </a:stretch>
        </p:blipFill>
        <p:spPr>
          <a:xfrm>
            <a:off x="8832028" y="2386812"/>
            <a:ext cx="5384043" cy="40380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64833" y="791766"/>
            <a:ext cx="11935539" cy="504349"/>
          </a:xfrm>
          <a:prstGeom prst="rect">
            <a:avLst/>
          </a:prstGeom>
          <a:noFill/>
          <a:ln/>
        </p:spPr>
        <p:txBody>
          <a:bodyPr wrap="none" lIns="0" tIns="0" rIns="0" bIns="0" rtlCol="0" anchor="t"/>
          <a:lstStyle/>
          <a:p>
            <a:pPr marL="0" indent="0">
              <a:lnSpc>
                <a:spcPts val="3950"/>
              </a:lnSpc>
              <a:buNone/>
            </a:pPr>
            <a:r>
              <a:rPr lang="en-US" sz="3150" b="1" dirty="0">
                <a:solidFill>
                  <a:srgbClr val="282824"/>
                </a:solidFill>
                <a:latin typeface="Lato Bold" pitchFamily="34" charset="0"/>
                <a:ea typeface="Lato Bold" pitchFamily="34" charset="-122"/>
                <a:cs typeface="Lato Bold" pitchFamily="34" charset="-120"/>
              </a:rPr>
              <a:t>Measuring the Positive Effects by Check-points every 3 months.</a:t>
            </a:r>
            <a:endParaRPr lang="en-US" sz="3150" dirty="0"/>
          </a:p>
        </p:txBody>
      </p:sp>
      <p:pic>
        <p:nvPicPr>
          <p:cNvPr id="3" name="Image 0" descr="preencoded.png"/>
          <p:cNvPicPr>
            <a:picLocks noChangeAspect="1"/>
          </p:cNvPicPr>
          <p:nvPr/>
        </p:nvPicPr>
        <p:blipFill>
          <a:blip r:embed="rId3"/>
          <a:stretch>
            <a:fillRect/>
          </a:stretch>
        </p:blipFill>
        <p:spPr>
          <a:xfrm>
            <a:off x="564833" y="1618893"/>
            <a:ext cx="9605962" cy="4895017"/>
          </a:xfrm>
          <a:prstGeom prst="rect">
            <a:avLst/>
          </a:prstGeom>
        </p:spPr>
      </p:pic>
      <p:sp>
        <p:nvSpPr>
          <p:cNvPr id="4" name="Shape 1"/>
          <p:cNvSpPr/>
          <p:nvPr/>
        </p:nvSpPr>
        <p:spPr>
          <a:xfrm>
            <a:off x="4471749" y="6513909"/>
            <a:ext cx="161330" cy="161330"/>
          </a:xfrm>
          <a:prstGeom prst="roundRect">
            <a:avLst>
              <a:gd name="adj" fmla="val 11336"/>
            </a:avLst>
          </a:prstGeom>
          <a:solidFill>
            <a:srgbClr val="282824"/>
          </a:solidFill>
          <a:ln/>
        </p:spPr>
      </p:sp>
      <p:sp>
        <p:nvSpPr>
          <p:cNvPr id="5" name="Text 2"/>
          <p:cNvSpPr/>
          <p:nvPr/>
        </p:nvSpPr>
        <p:spPr>
          <a:xfrm>
            <a:off x="4694039" y="6513909"/>
            <a:ext cx="597575" cy="161330"/>
          </a:xfrm>
          <a:prstGeom prst="rect">
            <a:avLst/>
          </a:prstGeom>
          <a:noFill/>
          <a:ln/>
        </p:spPr>
        <p:txBody>
          <a:bodyPr wrap="none" lIns="0" tIns="0" rIns="0" bIns="0" rtlCol="0" anchor="t"/>
          <a:lstStyle/>
          <a:p>
            <a:pPr marL="0" indent="0" algn="l">
              <a:lnSpc>
                <a:spcPts val="1250"/>
              </a:lnSpc>
              <a:buNone/>
            </a:pPr>
            <a:r>
              <a:rPr lang="en-US" sz="1250" dirty="0">
                <a:solidFill>
                  <a:srgbClr val="4A4A45"/>
                </a:solidFill>
                <a:latin typeface="Lato" pitchFamily="34" charset="0"/>
                <a:ea typeface="Lato" pitchFamily="34" charset="-122"/>
                <a:cs typeface="Lato" pitchFamily="34" charset="-120"/>
              </a:rPr>
              <a:t>Baseline</a:t>
            </a:r>
            <a:endParaRPr lang="en-US" sz="1250" dirty="0"/>
          </a:p>
        </p:txBody>
      </p:sp>
      <p:sp>
        <p:nvSpPr>
          <p:cNvPr id="6" name="Shape 3"/>
          <p:cNvSpPr/>
          <p:nvPr/>
        </p:nvSpPr>
        <p:spPr>
          <a:xfrm>
            <a:off x="5444014" y="6513909"/>
            <a:ext cx="161330" cy="161330"/>
          </a:xfrm>
          <a:prstGeom prst="roundRect">
            <a:avLst>
              <a:gd name="adj" fmla="val 11336"/>
            </a:avLst>
          </a:prstGeom>
          <a:solidFill>
            <a:srgbClr val="57574F"/>
          </a:solidFill>
          <a:ln/>
        </p:spPr>
      </p:sp>
      <p:sp>
        <p:nvSpPr>
          <p:cNvPr id="7" name="Text 4"/>
          <p:cNvSpPr/>
          <p:nvPr/>
        </p:nvSpPr>
        <p:spPr>
          <a:xfrm>
            <a:off x="5666303" y="6513909"/>
            <a:ext cx="886420" cy="161330"/>
          </a:xfrm>
          <a:prstGeom prst="rect">
            <a:avLst/>
          </a:prstGeom>
          <a:noFill/>
          <a:ln/>
        </p:spPr>
        <p:txBody>
          <a:bodyPr wrap="none" lIns="0" tIns="0" rIns="0" bIns="0" rtlCol="0" anchor="t"/>
          <a:lstStyle/>
          <a:p>
            <a:pPr marL="0" indent="0" algn="l">
              <a:lnSpc>
                <a:spcPts val="1250"/>
              </a:lnSpc>
              <a:buNone/>
            </a:pPr>
            <a:r>
              <a:rPr lang="en-US" sz="1250" dirty="0">
                <a:solidFill>
                  <a:srgbClr val="4A4A45"/>
                </a:solidFill>
                <a:latin typeface="Lato" pitchFamily="34" charset="0"/>
                <a:ea typeface="Lato" pitchFamily="34" charset="-122"/>
                <a:cs typeface="Lato" pitchFamily="34" charset="-120"/>
              </a:rPr>
              <a:t>Post-Project</a:t>
            </a:r>
            <a:endParaRPr lang="en-US" sz="1250" dirty="0"/>
          </a:p>
        </p:txBody>
      </p:sp>
      <p:sp>
        <p:nvSpPr>
          <p:cNvPr id="8" name="Text 5"/>
          <p:cNvSpPr/>
          <p:nvPr/>
        </p:nvSpPr>
        <p:spPr>
          <a:xfrm>
            <a:off x="564833" y="7179588"/>
            <a:ext cx="13500735" cy="258247"/>
          </a:xfrm>
          <a:prstGeom prst="rect">
            <a:avLst/>
          </a:prstGeom>
          <a:noFill/>
          <a:ln/>
        </p:spPr>
        <p:txBody>
          <a:bodyPr wrap="none" lIns="0" tIns="0" rIns="0" bIns="0" rtlCol="0" anchor="t"/>
          <a:lstStyle/>
          <a:p>
            <a:pPr marL="0" indent="0">
              <a:lnSpc>
                <a:spcPts val="2000"/>
              </a:lnSpc>
              <a:buNone/>
            </a:pPr>
            <a:r>
              <a:rPr lang="en-US" sz="1250" dirty="0">
                <a:solidFill>
                  <a:srgbClr val="4A4A45"/>
                </a:solidFill>
                <a:latin typeface="Lato" pitchFamily="34" charset="0"/>
                <a:ea typeface="Lato" pitchFamily="34" charset="-122"/>
                <a:cs typeface="Lato" pitchFamily="34" charset="-120"/>
              </a:rPr>
              <a:t>Assess the impact of the project. Collect data on participants' wellbeing, social inclusion, and golf skills. Use surveys, interviews, and performance metrics. See the above example.</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639604"/>
            <a:ext cx="12405717" cy="708779"/>
          </a:xfrm>
          <a:prstGeom prst="rect">
            <a:avLst/>
          </a:prstGeom>
          <a:noFill/>
          <a:ln/>
        </p:spPr>
        <p:txBody>
          <a:bodyPr wrap="none" lIns="0" tIns="0" rIns="0" bIns="0" rtlCol="0" anchor="t"/>
          <a:lstStyle/>
          <a:p>
            <a:pPr marL="0" indent="0">
              <a:lnSpc>
                <a:spcPts val="5550"/>
              </a:lnSpc>
              <a:buNone/>
            </a:pPr>
            <a:r>
              <a:rPr lang="en-US" sz="4450" b="1" dirty="0">
                <a:solidFill>
                  <a:srgbClr val="282824"/>
                </a:solidFill>
                <a:latin typeface="Lato Bold" pitchFamily="34" charset="0"/>
                <a:ea typeface="Lato Bold" pitchFamily="34" charset="-122"/>
                <a:cs typeface="Lato Bold" pitchFamily="34" charset="-120"/>
              </a:rPr>
              <a:t>Celebrating Success: Transformations and Impact</a:t>
            </a:r>
            <a:endParaRPr lang="en-US" sz="4450" dirty="0"/>
          </a:p>
        </p:txBody>
      </p:sp>
      <p:pic>
        <p:nvPicPr>
          <p:cNvPr id="3" name="Image 0" descr="preencoded.png"/>
          <p:cNvPicPr>
            <a:picLocks noChangeAspect="1"/>
          </p:cNvPicPr>
          <p:nvPr/>
        </p:nvPicPr>
        <p:blipFill>
          <a:blip r:embed="rId3"/>
          <a:stretch>
            <a:fillRect/>
          </a:stretch>
        </p:blipFill>
        <p:spPr>
          <a:xfrm>
            <a:off x="793790" y="1802011"/>
            <a:ext cx="6351270" cy="3925372"/>
          </a:xfrm>
          <a:prstGeom prst="rect">
            <a:avLst/>
          </a:prstGeom>
        </p:spPr>
      </p:pic>
      <p:sp>
        <p:nvSpPr>
          <p:cNvPr id="4" name="Text 1"/>
          <p:cNvSpPr/>
          <p:nvPr/>
        </p:nvSpPr>
        <p:spPr>
          <a:xfrm>
            <a:off x="793790" y="6010870"/>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4A4A45"/>
                </a:solidFill>
                <a:latin typeface="Lato Bold" pitchFamily="34" charset="0"/>
                <a:ea typeface="Lato Bold" pitchFamily="34" charset="-122"/>
                <a:cs typeface="Lato Bold" pitchFamily="34" charset="-120"/>
              </a:rPr>
              <a:t>Community Impact</a:t>
            </a:r>
            <a:endParaRPr lang="en-US" sz="2200" dirty="0"/>
          </a:p>
        </p:txBody>
      </p:sp>
      <p:sp>
        <p:nvSpPr>
          <p:cNvPr id="5" name="Text 2"/>
          <p:cNvSpPr/>
          <p:nvPr/>
        </p:nvSpPr>
        <p:spPr>
          <a:xfrm>
            <a:off x="793790" y="6501289"/>
            <a:ext cx="6351270" cy="1088708"/>
          </a:xfrm>
          <a:prstGeom prst="rect">
            <a:avLst/>
          </a:prstGeom>
          <a:noFill/>
          <a:ln/>
        </p:spPr>
        <p:txBody>
          <a:bodyPr wrap="square" lIns="0" tIns="0" rIns="0" bIns="0" rtlCol="0" anchor="t"/>
          <a:lstStyle/>
          <a:p>
            <a:pPr marL="0" indent="0" algn="l">
              <a:lnSpc>
                <a:spcPts val="2850"/>
              </a:lnSpc>
              <a:buNone/>
            </a:pPr>
            <a:r>
              <a:rPr lang="en-US" sz="1750" dirty="0">
                <a:solidFill>
                  <a:srgbClr val="4A4A45"/>
                </a:solidFill>
                <a:latin typeface="Lato" pitchFamily="34" charset="0"/>
                <a:ea typeface="Lato" pitchFamily="34" charset="-122"/>
                <a:cs typeface="Lato" pitchFamily="34" charset="-120"/>
              </a:rPr>
              <a:t>Demonstrate the positive effects on the broader community. Showcase increased social cohesion, participation in sports, and overall wellbeing.</a:t>
            </a:r>
            <a:endParaRPr lang="en-US" sz="1750" dirty="0"/>
          </a:p>
        </p:txBody>
      </p:sp>
      <p:pic>
        <p:nvPicPr>
          <p:cNvPr id="6" name="Image 1" descr="preencoded.png"/>
          <p:cNvPicPr>
            <a:picLocks noChangeAspect="1"/>
          </p:cNvPicPr>
          <p:nvPr/>
        </p:nvPicPr>
        <p:blipFill>
          <a:blip r:embed="rId4"/>
          <a:stretch>
            <a:fillRect/>
          </a:stretch>
        </p:blipFill>
        <p:spPr>
          <a:xfrm>
            <a:off x="7485221" y="1802011"/>
            <a:ext cx="6351389" cy="3925372"/>
          </a:xfrm>
          <a:prstGeom prst="rect">
            <a:avLst/>
          </a:prstGeom>
        </p:spPr>
      </p:pic>
      <p:sp>
        <p:nvSpPr>
          <p:cNvPr id="7" name="Text 3"/>
          <p:cNvSpPr/>
          <p:nvPr/>
        </p:nvSpPr>
        <p:spPr>
          <a:xfrm>
            <a:off x="7485221" y="6010870"/>
            <a:ext cx="5080397" cy="354330"/>
          </a:xfrm>
          <a:prstGeom prst="rect">
            <a:avLst/>
          </a:prstGeom>
          <a:noFill/>
          <a:ln/>
        </p:spPr>
        <p:txBody>
          <a:bodyPr wrap="none" lIns="0" tIns="0" rIns="0" bIns="0" rtlCol="0" anchor="t"/>
          <a:lstStyle/>
          <a:p>
            <a:pPr marL="0" indent="0" algn="l">
              <a:lnSpc>
                <a:spcPts val="2750"/>
              </a:lnSpc>
              <a:buNone/>
            </a:pPr>
            <a:r>
              <a:rPr lang="en-US" sz="2200" b="1" dirty="0">
                <a:solidFill>
                  <a:srgbClr val="4A4A45"/>
                </a:solidFill>
                <a:latin typeface="Lato Bold" pitchFamily="34" charset="0"/>
                <a:ea typeface="Lato Bold" pitchFamily="34" charset="-122"/>
                <a:cs typeface="Lato Bold" pitchFamily="34" charset="-120"/>
              </a:rPr>
              <a:t>Kit for Trainers, practitioners, and public</a:t>
            </a:r>
            <a:endParaRPr lang="en-US" sz="2200" dirty="0"/>
          </a:p>
        </p:txBody>
      </p:sp>
      <p:sp>
        <p:nvSpPr>
          <p:cNvPr id="8" name="Text 4"/>
          <p:cNvSpPr/>
          <p:nvPr/>
        </p:nvSpPr>
        <p:spPr>
          <a:xfrm>
            <a:off x="7485221" y="6501289"/>
            <a:ext cx="6351389" cy="725805"/>
          </a:xfrm>
          <a:prstGeom prst="rect">
            <a:avLst/>
          </a:prstGeom>
          <a:noFill/>
          <a:ln/>
        </p:spPr>
        <p:txBody>
          <a:bodyPr wrap="square" lIns="0" tIns="0" rIns="0" bIns="0" rtlCol="0" anchor="t"/>
          <a:lstStyle/>
          <a:p>
            <a:pPr marL="0" indent="0" algn="l">
              <a:lnSpc>
                <a:spcPts val="2850"/>
              </a:lnSpc>
              <a:buNone/>
            </a:pPr>
            <a:r>
              <a:rPr lang="en-US" sz="1750" dirty="0">
                <a:solidFill>
                  <a:srgbClr val="4A4A45"/>
                </a:solidFill>
                <a:latin typeface="Lato" pitchFamily="34" charset="0"/>
                <a:ea typeface="Lato" pitchFamily="34" charset="-122"/>
                <a:cs typeface="Lato" pitchFamily="34" charset="-120"/>
              </a:rPr>
              <a:t>A unique and innovative OER best practice kit in Romania that promotes the benefits of golf for physical and mental health</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1920478"/>
            <a:ext cx="10008037" cy="708779"/>
          </a:xfrm>
          <a:prstGeom prst="rect">
            <a:avLst/>
          </a:prstGeom>
          <a:noFill/>
          <a:ln/>
        </p:spPr>
        <p:txBody>
          <a:bodyPr wrap="none" lIns="0" tIns="0" rIns="0" bIns="0" rtlCol="0" anchor="t"/>
          <a:lstStyle/>
          <a:p>
            <a:pPr marL="0" indent="0">
              <a:lnSpc>
                <a:spcPts val="5550"/>
              </a:lnSpc>
              <a:buNone/>
            </a:pPr>
            <a:r>
              <a:rPr lang="en-US" sz="4450" b="1" dirty="0">
                <a:solidFill>
                  <a:srgbClr val="282824"/>
                </a:solidFill>
                <a:latin typeface="Lato Bold" pitchFamily="34" charset="0"/>
                <a:ea typeface="Lato Bold" pitchFamily="34" charset="-122"/>
                <a:cs typeface="Lato Bold" pitchFamily="34" charset="-120"/>
              </a:rPr>
              <a:t>Future Directions: Expanding the Reach</a:t>
            </a:r>
            <a:endParaRPr lang="en-US" sz="4450" dirty="0"/>
          </a:p>
        </p:txBody>
      </p:sp>
      <p:pic>
        <p:nvPicPr>
          <p:cNvPr id="3" name="Image 0" descr="preencoded.png"/>
          <p:cNvPicPr>
            <a:picLocks noChangeAspect="1"/>
          </p:cNvPicPr>
          <p:nvPr/>
        </p:nvPicPr>
        <p:blipFill>
          <a:blip r:embed="rId3"/>
          <a:stretch>
            <a:fillRect/>
          </a:stretch>
        </p:blipFill>
        <p:spPr>
          <a:xfrm>
            <a:off x="793790" y="2969419"/>
            <a:ext cx="1134070" cy="1669852"/>
          </a:xfrm>
          <a:prstGeom prst="rect">
            <a:avLst/>
          </a:prstGeom>
        </p:spPr>
      </p:pic>
      <p:sp>
        <p:nvSpPr>
          <p:cNvPr id="4" name="Text 1"/>
          <p:cNvSpPr/>
          <p:nvPr/>
        </p:nvSpPr>
        <p:spPr>
          <a:xfrm>
            <a:off x="2268022" y="3196233"/>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4A4A45"/>
                </a:solidFill>
                <a:latin typeface="Lato Bold" pitchFamily="34" charset="0"/>
                <a:ea typeface="Lato Bold" pitchFamily="34" charset="-122"/>
                <a:cs typeface="Lato Bold" pitchFamily="34" charset="-120"/>
              </a:rPr>
              <a:t>Sustainability</a:t>
            </a:r>
            <a:endParaRPr lang="en-US" sz="2200" dirty="0"/>
          </a:p>
        </p:txBody>
      </p:sp>
      <p:sp>
        <p:nvSpPr>
          <p:cNvPr id="5" name="Text 2"/>
          <p:cNvSpPr/>
          <p:nvPr/>
        </p:nvSpPr>
        <p:spPr>
          <a:xfrm>
            <a:off x="2268022" y="3686651"/>
            <a:ext cx="11568589" cy="725805"/>
          </a:xfrm>
          <a:prstGeom prst="rect">
            <a:avLst/>
          </a:prstGeom>
          <a:noFill/>
          <a:ln/>
        </p:spPr>
        <p:txBody>
          <a:bodyPr wrap="square" lIns="0" tIns="0" rIns="0" bIns="0" rtlCol="0" anchor="t"/>
          <a:lstStyle/>
          <a:p>
            <a:pPr marL="0" indent="0" algn="l">
              <a:lnSpc>
                <a:spcPts val="2850"/>
              </a:lnSpc>
              <a:buNone/>
            </a:pPr>
            <a:r>
              <a:rPr lang="en-US" sz="1750" dirty="0">
                <a:solidFill>
                  <a:srgbClr val="4A4A45"/>
                </a:solidFill>
                <a:latin typeface="Lato" pitchFamily="34" charset="0"/>
                <a:ea typeface="Lato" pitchFamily="34" charset="-122"/>
                <a:cs typeface="Lato" pitchFamily="34" charset="-120"/>
              </a:rPr>
              <a:t>Establish partnerships with local organizations, golf courses, golf clubs for Erasmus+ partnerships in Sport, and sponsors. Secure long-term funding and resources to sustain the project's impact.</a:t>
            </a:r>
            <a:endParaRPr lang="en-US" sz="1750" dirty="0"/>
          </a:p>
        </p:txBody>
      </p:sp>
      <p:pic>
        <p:nvPicPr>
          <p:cNvPr id="6" name="Image 1" descr="preencoded.png"/>
          <p:cNvPicPr>
            <a:picLocks noChangeAspect="1"/>
          </p:cNvPicPr>
          <p:nvPr/>
        </p:nvPicPr>
        <p:blipFill>
          <a:blip r:embed="rId4"/>
          <a:stretch>
            <a:fillRect/>
          </a:stretch>
        </p:blipFill>
        <p:spPr>
          <a:xfrm>
            <a:off x="793790" y="4639270"/>
            <a:ext cx="1134070" cy="1669852"/>
          </a:xfrm>
          <a:prstGeom prst="rect">
            <a:avLst/>
          </a:prstGeom>
        </p:spPr>
      </p:pic>
      <p:sp>
        <p:nvSpPr>
          <p:cNvPr id="7" name="Text 3"/>
          <p:cNvSpPr/>
          <p:nvPr/>
        </p:nvSpPr>
        <p:spPr>
          <a:xfrm>
            <a:off x="2268022" y="4866084"/>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4A4A45"/>
                </a:solidFill>
                <a:latin typeface="Lato Bold" pitchFamily="34" charset="0"/>
                <a:ea typeface="Lato Bold" pitchFamily="34" charset="-122"/>
                <a:cs typeface="Lato Bold" pitchFamily="34" charset="-120"/>
              </a:rPr>
              <a:t>Scaling the Program</a:t>
            </a:r>
            <a:endParaRPr lang="en-US" sz="2200" dirty="0"/>
          </a:p>
        </p:txBody>
      </p:sp>
      <p:sp>
        <p:nvSpPr>
          <p:cNvPr id="8" name="Text 4"/>
          <p:cNvSpPr/>
          <p:nvPr/>
        </p:nvSpPr>
        <p:spPr>
          <a:xfrm>
            <a:off x="2268022" y="5356503"/>
            <a:ext cx="11568589" cy="725805"/>
          </a:xfrm>
          <a:prstGeom prst="rect">
            <a:avLst/>
          </a:prstGeom>
          <a:noFill/>
          <a:ln/>
        </p:spPr>
        <p:txBody>
          <a:bodyPr wrap="square" lIns="0" tIns="0" rIns="0" bIns="0" rtlCol="0" anchor="t"/>
          <a:lstStyle/>
          <a:p>
            <a:pPr marL="0" indent="0" algn="l">
              <a:lnSpc>
                <a:spcPts val="2850"/>
              </a:lnSpc>
              <a:buNone/>
            </a:pPr>
            <a:r>
              <a:rPr lang="en-US" sz="1750" dirty="0">
                <a:solidFill>
                  <a:srgbClr val="4A4A45"/>
                </a:solidFill>
                <a:latin typeface="Lato" pitchFamily="34" charset="0"/>
                <a:ea typeface="Lato" pitchFamily="34" charset="-122"/>
                <a:cs typeface="Lato" pitchFamily="34" charset="-120"/>
              </a:rPr>
              <a:t>Replicate the project model in other communities and regions. Adapt the program to meet the specific needs and contexts of different populations.</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544</Words>
  <Application>Microsoft Office PowerPoint</Application>
  <PresentationFormat>Custom</PresentationFormat>
  <Paragraphs>58</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Lato Bold</vt:lpstr>
      <vt:lpstr>Arial</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ANISOARA AYDIN</cp:lastModifiedBy>
  <cp:revision>5</cp:revision>
  <dcterms:created xsi:type="dcterms:W3CDTF">2025-02-16T11:54:54Z</dcterms:created>
  <dcterms:modified xsi:type="dcterms:W3CDTF">2026-09-27T14:17:10Z</dcterms:modified>
</cp:coreProperties>
</file>