
<file path=[Content_Types].xml><?xml version="1.0" encoding="utf-8"?>
<Types xmlns="http://schemas.openxmlformats.org/package/2006/content-types">
  <Default Extension="fntdata" ContentType="application/x-fontdata"/>
  <Default Extension="jfif"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67" r:id="rId2"/>
    <p:sldId id="256" r:id="rId3"/>
    <p:sldId id="257" r:id="rId4"/>
    <p:sldId id="258" r:id="rId5"/>
    <p:sldId id="259" r:id="rId6"/>
    <p:sldId id="260" r:id="rId7"/>
    <p:sldId id="261" r:id="rId8"/>
    <p:sldId id="262" r:id="rId9"/>
    <p:sldId id="263" r:id="rId10"/>
    <p:sldId id="264" r:id="rId11"/>
    <p:sldId id="265" r:id="rId12"/>
  </p:sldIdLst>
  <p:sldSz cx="12192000" cy="6858000"/>
  <p:notesSz cx="6858000" cy="12192000"/>
  <p:embeddedFontLst>
    <p:embeddedFont>
      <p:font typeface="Imprint MT Shadow" panose="04020605060303030202" pitchFamily="82" charset="0"/>
      <p:regular r:id="rId14"/>
    </p:embeddedFont>
    <p:embeddedFont>
      <p:font typeface="Syne" panose="020B0604020202020204" charset="0"/>
      <p:regular r:id="rId15"/>
    </p:embeddedFont>
    <p:embeddedFont>
      <p:font typeface="Syne Bold" panose="020B0604020202020204" charset="0"/>
      <p:regular r:id="rId16"/>
    </p:embeddedFont>
    <p:embeddedFont>
      <p:font typeface="Syne ExtraBold" panose="020B0604020202020204" charset="0"/>
      <p:regular r:id="rId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2" d="100"/>
          <a:sy n="122" d="100"/>
        </p:scale>
        <p:origin x="11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56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52FD6-8999-5647-F0C5-1F06920D9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5FFF1-2BDE-2754-20AB-6E386D2F6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96254-49E0-F339-98E4-406CD1C19D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0029EE-81C2-A706-3F5A-67B1B46D4F38}"/>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813103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52025">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43DA3-A628-391E-08E5-2319ACDE39F9}"/>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2567876B-A548-58CF-57E0-D277BDAF5301}"/>
              </a:ext>
            </a:extLst>
          </p:cNvPr>
          <p:cNvSpPr/>
          <p:nvPr/>
        </p:nvSpPr>
        <p:spPr>
          <a:xfrm>
            <a:off x="661475" y="1836539"/>
            <a:ext cx="6296860" cy="1705570"/>
          </a:xfrm>
          <a:prstGeom prst="rect">
            <a:avLst/>
          </a:prstGeom>
          <a:noFill/>
          <a:ln/>
        </p:spPr>
        <p:txBody>
          <a:bodyPr wrap="square" lIns="0" tIns="0" rIns="0" bIns="0" rtlCol="0" anchor="t">
            <a:normAutofit/>
          </a:bodyPr>
          <a:lstStyle/>
          <a:p>
            <a:pPr marL="0" indent="0" algn="l">
              <a:lnSpc>
                <a:spcPct val="104000"/>
              </a:lnSpc>
              <a:buNone/>
            </a:pPr>
            <a:endParaRPr lang="en-US" sz="3550" dirty="0"/>
          </a:p>
        </p:txBody>
      </p:sp>
      <p:sp>
        <p:nvSpPr>
          <p:cNvPr id="4" name="Text 1">
            <a:extLst>
              <a:ext uri="{FF2B5EF4-FFF2-40B4-BE49-F238E27FC236}">
                <a16:creationId xmlns:a16="http://schemas.microsoft.com/office/drawing/2014/main" id="{FE9F0539-2C3F-A1E6-20CD-E416E716BD87}"/>
              </a:ext>
            </a:extLst>
          </p:cNvPr>
          <p:cNvSpPr/>
          <p:nvPr/>
        </p:nvSpPr>
        <p:spPr>
          <a:xfrm>
            <a:off x="661475" y="3790156"/>
            <a:ext cx="6296860" cy="793849"/>
          </a:xfrm>
          <a:prstGeom prst="rect">
            <a:avLst/>
          </a:prstGeom>
          <a:noFill/>
          <a:ln/>
        </p:spPr>
        <p:txBody>
          <a:bodyPr wrap="square" lIns="0" tIns="0" rIns="0" bIns="0" rtlCol="0" anchor="t">
            <a:normAutofit/>
          </a:bodyPr>
          <a:lstStyle/>
          <a:p>
            <a:pPr marL="0" indent="0" algn="l">
              <a:lnSpc>
                <a:spcPct val="133000"/>
              </a:lnSpc>
              <a:buNone/>
            </a:pPr>
            <a:endParaRPr lang="en-US" sz="1300" dirty="0"/>
          </a:p>
        </p:txBody>
      </p:sp>
      <p:sp>
        <p:nvSpPr>
          <p:cNvPr id="6" name="Text 3">
            <a:extLst>
              <a:ext uri="{FF2B5EF4-FFF2-40B4-BE49-F238E27FC236}">
                <a16:creationId xmlns:a16="http://schemas.microsoft.com/office/drawing/2014/main" id="{E964B0FA-8966-EAE1-FA42-014D75FF30D8}"/>
              </a:ext>
            </a:extLst>
          </p:cNvPr>
          <p:cNvSpPr/>
          <p:nvPr/>
        </p:nvSpPr>
        <p:spPr>
          <a:xfrm>
            <a:off x="760691" y="4819650"/>
            <a:ext cx="1154977" cy="152202"/>
          </a:xfrm>
          <a:prstGeom prst="rect">
            <a:avLst/>
          </a:prstGeom>
          <a:noFill/>
          <a:ln/>
        </p:spPr>
        <p:txBody>
          <a:bodyPr wrap="none" lIns="0" tIns="0" rIns="0" bIns="0" rtlCol="0" anchor="t"/>
          <a:lstStyle/>
          <a:p>
            <a:pPr marL="0" indent="0" algn="l">
              <a:lnSpc>
                <a:spcPct val="96000"/>
              </a:lnSpc>
              <a:buNone/>
            </a:pPr>
            <a:endParaRPr lang="en-US" sz="1000" dirty="0"/>
          </a:p>
        </p:txBody>
      </p:sp>
      <p:pic>
        <p:nvPicPr>
          <p:cNvPr id="14" name="Picture 13">
            <a:extLst>
              <a:ext uri="{FF2B5EF4-FFF2-40B4-BE49-F238E27FC236}">
                <a16:creationId xmlns:a16="http://schemas.microsoft.com/office/drawing/2014/main" id="{1BADE2A0-4E62-E435-118E-36F177FEE394}"/>
              </a:ext>
            </a:extLst>
          </p:cNvPr>
          <p:cNvPicPr>
            <a:picLocks noChangeAspect="1"/>
          </p:cNvPicPr>
          <p:nvPr/>
        </p:nvPicPr>
        <p:blipFill>
          <a:blip r:embed="rId3"/>
          <a:stretch>
            <a:fillRect/>
          </a:stretch>
        </p:blipFill>
        <p:spPr>
          <a:xfrm>
            <a:off x="5431902" y="392162"/>
            <a:ext cx="2508070" cy="526107"/>
          </a:xfrm>
          <a:prstGeom prst="rect">
            <a:avLst/>
          </a:prstGeom>
        </p:spPr>
      </p:pic>
      <p:pic>
        <p:nvPicPr>
          <p:cNvPr id="16" name="Picture 15">
            <a:extLst>
              <a:ext uri="{FF2B5EF4-FFF2-40B4-BE49-F238E27FC236}">
                <a16:creationId xmlns:a16="http://schemas.microsoft.com/office/drawing/2014/main" id="{CBB63DD4-656D-CF0A-5AF1-C678BF00F5EE}"/>
              </a:ext>
            </a:extLst>
          </p:cNvPr>
          <p:cNvPicPr>
            <a:picLocks noChangeAspect="1"/>
          </p:cNvPicPr>
          <p:nvPr/>
        </p:nvPicPr>
        <p:blipFill>
          <a:blip r:embed="rId4"/>
          <a:stretch>
            <a:fillRect/>
          </a:stretch>
        </p:blipFill>
        <p:spPr>
          <a:xfrm>
            <a:off x="0" y="0"/>
            <a:ext cx="4572001" cy="6858000"/>
          </a:xfrm>
          <a:prstGeom prst="rect">
            <a:avLst/>
          </a:prstGeom>
        </p:spPr>
      </p:pic>
      <p:pic>
        <p:nvPicPr>
          <p:cNvPr id="18" name="Picture 17">
            <a:extLst>
              <a:ext uri="{FF2B5EF4-FFF2-40B4-BE49-F238E27FC236}">
                <a16:creationId xmlns:a16="http://schemas.microsoft.com/office/drawing/2014/main" id="{C76AEC15-DF8A-789C-4E06-6F00CFBB37E3}"/>
              </a:ext>
            </a:extLst>
          </p:cNvPr>
          <p:cNvPicPr>
            <a:picLocks noChangeAspect="1"/>
          </p:cNvPicPr>
          <p:nvPr/>
        </p:nvPicPr>
        <p:blipFill>
          <a:blip r:embed="rId5"/>
          <a:stretch>
            <a:fillRect/>
          </a:stretch>
        </p:blipFill>
        <p:spPr>
          <a:xfrm>
            <a:off x="11058044" y="147787"/>
            <a:ext cx="944962" cy="2078916"/>
          </a:xfrm>
          <a:prstGeom prst="rect">
            <a:avLst/>
          </a:prstGeom>
        </p:spPr>
      </p:pic>
      <p:sp>
        <p:nvSpPr>
          <p:cNvPr id="20" name="TextBox 19">
            <a:extLst>
              <a:ext uri="{FF2B5EF4-FFF2-40B4-BE49-F238E27FC236}">
                <a16:creationId xmlns:a16="http://schemas.microsoft.com/office/drawing/2014/main" id="{ABB3D9BA-05DD-D9F2-0726-F8E90309C8AE}"/>
              </a:ext>
            </a:extLst>
          </p:cNvPr>
          <p:cNvSpPr txBox="1"/>
          <p:nvPr/>
        </p:nvSpPr>
        <p:spPr>
          <a:xfrm>
            <a:off x="5033740" y="1241534"/>
            <a:ext cx="6098458" cy="4078489"/>
          </a:xfrm>
          <a:prstGeom prst="rect">
            <a:avLst/>
          </a:prstGeom>
          <a:noFill/>
        </p:spPr>
        <p:txBody>
          <a:bodyPr wrap="square">
            <a:spAutoFit/>
          </a:bodyPr>
          <a:lstStyle/>
          <a:p>
            <a:pPr marL="0" indent="0" algn="ctr">
              <a:lnSpc>
                <a:spcPts val="5300"/>
              </a:lnSpc>
              <a:buNone/>
            </a:pPr>
            <a:r>
              <a:rPr lang="ro-RO" sz="2400" b="1" dirty="0">
                <a:solidFill>
                  <a:srgbClr val="92D050"/>
                </a:solidFill>
                <a:latin typeface="Imprint MT Shadow" panose="04020605060303030202" pitchFamily="82" charset="0"/>
              </a:rPr>
              <a:t>PROGRAM PILOT</a:t>
            </a:r>
          </a:p>
          <a:p>
            <a:pPr marL="0" indent="0" algn="ctr">
              <a:lnSpc>
                <a:spcPts val="5300"/>
              </a:lnSpc>
              <a:buNone/>
            </a:pPr>
            <a:r>
              <a:rPr lang="en-US" sz="2400" b="1" dirty="0">
                <a:solidFill>
                  <a:srgbClr val="92D050"/>
                </a:solidFill>
                <a:latin typeface="Imprint MT Shadow" panose="04020605060303030202" pitchFamily="82" charset="0"/>
              </a:rPr>
              <a:t>Sport </a:t>
            </a:r>
            <a:r>
              <a:rPr lang="en-US" sz="2400" b="1" dirty="0" err="1">
                <a:solidFill>
                  <a:srgbClr val="92D050"/>
                </a:solidFill>
                <a:latin typeface="Imprint MT Shadow" panose="04020605060303030202" pitchFamily="82" charset="0"/>
              </a:rPr>
              <a:t>și</a:t>
            </a:r>
            <a:r>
              <a:rPr lang="en-US" sz="2400" b="1" dirty="0">
                <a:solidFill>
                  <a:srgbClr val="92D050"/>
                </a:solidFill>
                <a:latin typeface="Imprint MT Shadow" panose="04020605060303030202" pitchFamily="82" charset="0"/>
              </a:rPr>
              <a:t> wellbeing</a:t>
            </a:r>
          </a:p>
          <a:p>
            <a:pPr marL="0" indent="0" algn="ctr">
              <a:lnSpc>
                <a:spcPts val="5300"/>
              </a:lnSpc>
              <a:buNone/>
            </a:pPr>
            <a:r>
              <a:rPr lang="en-US" sz="2400" b="1" dirty="0" err="1">
                <a:solidFill>
                  <a:srgbClr val="92D050"/>
                </a:solidFill>
                <a:latin typeface="Imprint MT Shadow" panose="04020605060303030202" pitchFamily="82" charset="0"/>
              </a:rPr>
              <a:t>incluziune</a:t>
            </a:r>
            <a:r>
              <a:rPr lang="en-US" sz="2400" b="1" dirty="0">
                <a:solidFill>
                  <a:srgbClr val="92D050"/>
                </a:solidFill>
                <a:latin typeface="Imprint MT Shadow" panose="04020605060303030202" pitchFamily="82" charset="0"/>
              </a:rPr>
              <a:t> </a:t>
            </a:r>
            <a:r>
              <a:rPr lang="en-US" sz="2400" b="1" dirty="0" err="1">
                <a:solidFill>
                  <a:srgbClr val="92D050"/>
                </a:solidFill>
                <a:latin typeface="Imprint MT Shadow" panose="04020605060303030202" pitchFamily="82" charset="0"/>
              </a:rPr>
              <a:t>socială</a:t>
            </a:r>
            <a:r>
              <a:rPr lang="en-US" sz="2400" b="1" dirty="0">
                <a:solidFill>
                  <a:srgbClr val="92D050"/>
                </a:solidFill>
                <a:latin typeface="Imprint MT Shadow" panose="04020605060303030202" pitchFamily="82" charset="0"/>
              </a:rPr>
              <a:t> </a:t>
            </a:r>
            <a:r>
              <a:rPr lang="en-US" sz="2400" b="1" dirty="0" err="1">
                <a:solidFill>
                  <a:srgbClr val="92D050"/>
                </a:solidFill>
                <a:latin typeface="Imprint MT Shadow" panose="04020605060303030202" pitchFamily="82" charset="0"/>
              </a:rPr>
              <a:t>printr</a:t>
            </a:r>
            <a:r>
              <a:rPr lang="en-US" sz="2400" b="1" dirty="0">
                <a:solidFill>
                  <a:srgbClr val="92D050"/>
                </a:solidFill>
                <a:latin typeface="Imprint MT Shadow" panose="04020605060303030202" pitchFamily="82" charset="0"/>
              </a:rPr>
              <a:t>-un sport </a:t>
            </a:r>
            <a:r>
              <a:rPr lang="en-US" sz="2400" b="1" dirty="0" err="1">
                <a:solidFill>
                  <a:srgbClr val="92D050"/>
                </a:solidFill>
                <a:latin typeface="Imprint MT Shadow" panose="04020605060303030202" pitchFamily="82" charset="0"/>
              </a:rPr>
              <a:t>nobil</a:t>
            </a:r>
            <a:r>
              <a:rPr lang="en-US" sz="2400" b="1" dirty="0">
                <a:solidFill>
                  <a:srgbClr val="92D050"/>
                </a:solidFill>
                <a:latin typeface="Imprint MT Shadow" panose="04020605060303030202" pitchFamily="82" charset="0"/>
              </a:rPr>
              <a:t>: </a:t>
            </a:r>
            <a:r>
              <a:rPr lang="en-US" sz="2400" b="1" dirty="0" err="1">
                <a:solidFill>
                  <a:srgbClr val="92D050"/>
                </a:solidFill>
                <a:latin typeface="Imprint MT Shadow" panose="04020605060303030202" pitchFamily="82" charset="0"/>
              </a:rPr>
              <a:t>golful</a:t>
            </a:r>
            <a:endParaRPr lang="en-US" sz="2400" b="1" dirty="0">
              <a:solidFill>
                <a:srgbClr val="92D050"/>
              </a:solidFill>
              <a:latin typeface="Imprint MT Shadow" panose="04020605060303030202" pitchFamily="82" charset="0"/>
            </a:endParaRPr>
          </a:p>
          <a:p>
            <a:pPr marL="0" indent="0" algn="ctr">
              <a:lnSpc>
                <a:spcPts val="5300"/>
              </a:lnSpc>
              <a:buNone/>
            </a:pPr>
            <a:r>
              <a:rPr lang="en-US" sz="2400" b="1" dirty="0">
                <a:solidFill>
                  <a:srgbClr val="92D050"/>
                </a:solidFill>
                <a:latin typeface="Imprint MT Shadow" panose="04020605060303030202" pitchFamily="82" charset="0"/>
              </a:rPr>
              <a:t>Nr. de ref. </a:t>
            </a:r>
          </a:p>
          <a:p>
            <a:pPr marL="0" indent="0" algn="ctr">
              <a:lnSpc>
                <a:spcPts val="5300"/>
              </a:lnSpc>
              <a:buNone/>
            </a:pPr>
            <a:r>
              <a:rPr lang="en-US" sz="2400" b="1" dirty="0">
                <a:solidFill>
                  <a:srgbClr val="92D050"/>
                </a:solidFill>
                <a:latin typeface="Imprint MT Shadow" panose="04020605060303030202" pitchFamily="82" charset="0"/>
              </a:rPr>
              <a:t>2024-2-RO01-KA182-SPO-000272991</a:t>
            </a:r>
            <a:endParaRPr lang="en-US" sz="2800" b="1" dirty="0">
              <a:solidFill>
                <a:srgbClr val="92D050"/>
              </a:solidFill>
              <a:latin typeface="Imprint MT Shadow" panose="04020605060303030202" pitchFamily="82" charset="0"/>
            </a:endParaRPr>
          </a:p>
        </p:txBody>
      </p:sp>
      <p:sp>
        <p:nvSpPr>
          <p:cNvPr id="22" name="TextBox 21">
            <a:extLst>
              <a:ext uri="{FF2B5EF4-FFF2-40B4-BE49-F238E27FC236}">
                <a16:creationId xmlns:a16="http://schemas.microsoft.com/office/drawing/2014/main" id="{CE0470DF-B2BC-5A7F-DB93-DD93721FA5F4}"/>
              </a:ext>
            </a:extLst>
          </p:cNvPr>
          <p:cNvSpPr txBox="1"/>
          <p:nvPr/>
        </p:nvSpPr>
        <p:spPr>
          <a:xfrm>
            <a:off x="5432067" y="5483980"/>
            <a:ext cx="6098458" cy="1200329"/>
          </a:xfrm>
          <a:prstGeom prst="rect">
            <a:avLst/>
          </a:prstGeom>
          <a:noFill/>
        </p:spPr>
        <p:txBody>
          <a:bodyPr wrap="square">
            <a:spAutoFit/>
          </a:bodyPr>
          <a:lstStyle/>
          <a:p>
            <a:r>
              <a:rPr lang="ro-RO" sz="1200" dirty="0">
                <a:solidFill>
                  <a:schemeClr val="bg1"/>
                </a:solidFill>
              </a:rPr>
              <a:t>DISCLAIMER</a:t>
            </a:r>
          </a:p>
          <a:p>
            <a:endParaRPr lang="ro-RO" sz="1200" dirty="0">
              <a:solidFill>
                <a:schemeClr val="bg1"/>
              </a:solidFill>
            </a:endParaRPr>
          </a:p>
          <a:p>
            <a:r>
              <a:rPr lang="ro-RO" sz="1200" dirty="0">
                <a:solidFill>
                  <a:schemeClr val="bg1"/>
                </a:solidFill>
              </a:rPr>
              <a:t>Finanțat de Uniunea Europeană. Punctele de vedere și opiniile exprimate aparțin, însă, exclusiv autorului (autorilor) și nu reflectă neapărat punctele de vedere și opiniile Uniunii Europene sau ale Agenției Executive Europene pentru Educație și Cultură (EACEA). Nici Uniunea Europeană și nici EACEA nu pot fi considerate răspunzătoare pentru acestea.</a:t>
            </a:r>
          </a:p>
        </p:txBody>
      </p:sp>
      <p:pic>
        <p:nvPicPr>
          <p:cNvPr id="5" name="Picture 4">
            <a:extLst>
              <a:ext uri="{FF2B5EF4-FFF2-40B4-BE49-F238E27FC236}">
                <a16:creationId xmlns:a16="http://schemas.microsoft.com/office/drawing/2014/main" id="{168289E1-ABBF-A45D-4AF7-39CC765AF20A}"/>
              </a:ext>
            </a:extLst>
          </p:cNvPr>
          <p:cNvPicPr>
            <a:picLocks noChangeAspect="1"/>
          </p:cNvPicPr>
          <p:nvPr/>
        </p:nvPicPr>
        <p:blipFill>
          <a:blip r:embed="rId6"/>
          <a:stretch>
            <a:fillRect/>
          </a:stretch>
        </p:blipFill>
        <p:spPr>
          <a:xfrm>
            <a:off x="11070237" y="1613422"/>
            <a:ext cx="932769" cy="1707028"/>
          </a:xfrm>
          <a:prstGeom prst="rect">
            <a:avLst/>
          </a:prstGeom>
        </p:spPr>
      </p:pic>
    </p:spTree>
    <p:extLst>
      <p:ext uri="{BB962C8B-B14F-4D97-AF65-F5344CB8AC3E}">
        <p14:creationId xmlns:p14="http://schemas.microsoft.com/office/powerpoint/2010/main" val="4127812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61475" y="2249091"/>
            <a:ext cx="6296860" cy="516731"/>
          </a:xfrm>
          <a:prstGeom prst="rect">
            <a:avLst/>
          </a:prstGeom>
          <a:noFill/>
          <a:ln/>
        </p:spPr>
        <p:txBody>
          <a:bodyPr wrap="none" lIns="0" tIns="0" rIns="0" bIns="0" rtlCol="0" anchor="t"/>
          <a:lstStyle/>
          <a:p>
            <a:pPr marL="0" indent="0" algn="l">
              <a:lnSpc>
                <a:spcPct val="104000"/>
              </a:lnSpc>
              <a:buNone/>
            </a:pPr>
            <a:r>
              <a:rPr lang="en-US" sz="3250" dirty="0">
                <a:solidFill>
                  <a:srgbClr val="F0F4F1"/>
                </a:solidFill>
                <a:latin typeface="Syne ExtraBold" pitchFamily="34" charset="0"/>
                <a:ea typeface="Syne ExtraBold" pitchFamily="34" charset="-122"/>
                <a:cs typeface="Syne ExtraBold" pitchFamily="34" charset="-120"/>
              </a:rPr>
              <a:t>Green Fără Granițe</a:t>
            </a:r>
            <a:endParaRPr lang="en-US" sz="3250" dirty="0"/>
          </a:p>
        </p:txBody>
      </p:sp>
      <p:sp>
        <p:nvSpPr>
          <p:cNvPr id="4" name="Text 1"/>
          <p:cNvSpPr/>
          <p:nvPr/>
        </p:nvSpPr>
        <p:spPr>
          <a:xfrm>
            <a:off x="661475" y="2831902"/>
            <a:ext cx="6296860" cy="826889"/>
          </a:xfrm>
          <a:prstGeom prst="rect">
            <a:avLst/>
          </a:prstGeom>
          <a:noFill/>
          <a:ln/>
        </p:spPr>
        <p:txBody>
          <a:bodyPr wrap="square" lIns="0" tIns="0" rIns="0" bIns="0" rtlCol="0" anchor="t">
            <a:normAutofit/>
          </a:bodyPr>
          <a:lstStyle/>
          <a:p>
            <a:pPr marL="0" indent="0" algn="l">
              <a:lnSpc>
                <a:spcPct val="104000"/>
              </a:lnSpc>
              <a:buNone/>
            </a:pPr>
            <a:r>
              <a:rPr lang="en-US" sz="2600" dirty="0">
                <a:solidFill>
                  <a:srgbClr val="F0F4F1"/>
                </a:solidFill>
                <a:latin typeface="Syne ExtraBold" pitchFamily="34" charset="0"/>
                <a:ea typeface="Syne ExtraBold" pitchFamily="34" charset="-122"/>
                <a:cs typeface="Syne ExtraBold" pitchFamily="34" charset="-120"/>
              </a:rPr>
              <a:t>Un Teren pentru Fiecare Destin</a:t>
            </a:r>
            <a:endParaRPr lang="en-US" sz="2600" dirty="0"/>
          </a:p>
        </p:txBody>
      </p:sp>
      <p:sp>
        <p:nvSpPr>
          <p:cNvPr id="5" name="Text 2"/>
          <p:cNvSpPr/>
          <p:nvPr/>
        </p:nvSpPr>
        <p:spPr>
          <a:xfrm>
            <a:off x="661475" y="3906838"/>
            <a:ext cx="6906444" cy="264616"/>
          </a:xfrm>
          <a:prstGeom prst="rect">
            <a:avLst/>
          </a:prstGeom>
          <a:noFill/>
          <a:ln/>
        </p:spPr>
        <p:txBody>
          <a:bodyPr wrap="none" lIns="0" tIns="0" rIns="0" bIns="0" rtlCol="0" anchor="t"/>
          <a:lstStyle/>
          <a:p>
            <a:pPr marL="0" indent="0" algn="l">
              <a:lnSpc>
                <a:spcPct val="133000"/>
              </a:lnSpc>
              <a:buNone/>
            </a:pPr>
            <a:r>
              <a:rPr lang="en-US" sz="1300" b="1" dirty="0">
                <a:solidFill>
                  <a:srgbClr val="D7E5D8"/>
                </a:solidFill>
                <a:latin typeface="Syne" pitchFamily="34" charset="0"/>
                <a:ea typeface="Syne" pitchFamily="34" charset="-122"/>
                <a:cs typeface="Syne" pitchFamily="34" charset="-120"/>
              </a:rPr>
              <a:t>Program Pilot </a:t>
            </a:r>
            <a:r>
              <a:rPr lang="en-US" sz="1300" dirty="0">
                <a:solidFill>
                  <a:srgbClr val="D7E5D8"/>
                </a:solidFill>
                <a:latin typeface="Syne" pitchFamily="34" charset="0"/>
                <a:ea typeface="Syne" pitchFamily="34" charset="-122"/>
                <a:cs typeface="Syne" pitchFamily="34" charset="-120"/>
              </a:rPr>
              <a:t>de Incluziune prin Golf · </a:t>
            </a:r>
            <a:r>
              <a:rPr lang="en-US" sz="1300" b="1" dirty="0">
                <a:solidFill>
                  <a:srgbClr val="D7E5D8"/>
                </a:solidFill>
                <a:latin typeface="Syne Bold" pitchFamily="34" charset="0"/>
                <a:ea typeface="Syne Bold" pitchFamily="34" charset="-122"/>
                <a:cs typeface="Syne Bold" pitchFamily="34" charset="-120"/>
              </a:rPr>
              <a:t>1 Mai – 31 Iulie 2026</a:t>
            </a:r>
            <a:endParaRPr lang="en-US" sz="1300" dirty="0"/>
          </a:p>
        </p:txBody>
      </p:sp>
      <p:sp>
        <p:nvSpPr>
          <p:cNvPr id="6" name="Shape 3"/>
          <p:cNvSpPr/>
          <p:nvPr/>
        </p:nvSpPr>
        <p:spPr>
          <a:xfrm>
            <a:off x="661475" y="4357489"/>
            <a:ext cx="2430402" cy="251420"/>
          </a:xfrm>
          <a:prstGeom prst="roundRect">
            <a:avLst>
              <a:gd name="adj" fmla="val 22103"/>
            </a:avLst>
          </a:prstGeom>
          <a:solidFill>
            <a:srgbClr val="334805"/>
          </a:solidFill>
          <a:ln/>
        </p:spPr>
      </p:sp>
      <p:sp>
        <p:nvSpPr>
          <p:cNvPr id="7" name="Text 4"/>
          <p:cNvSpPr/>
          <p:nvPr/>
        </p:nvSpPr>
        <p:spPr>
          <a:xfrm>
            <a:off x="760691" y="4407098"/>
            <a:ext cx="2841554" cy="152202"/>
          </a:xfrm>
          <a:prstGeom prst="rect">
            <a:avLst/>
          </a:prstGeom>
          <a:noFill/>
          <a:ln/>
        </p:spPr>
        <p:txBody>
          <a:bodyPr wrap="none" lIns="0" tIns="0" rIns="0" bIns="0" rtlCol="0" anchor="t"/>
          <a:lstStyle/>
          <a:p>
            <a:pPr marL="0" indent="0" algn="l">
              <a:lnSpc>
                <a:spcPct val="96000"/>
              </a:lnSpc>
              <a:buNone/>
            </a:pPr>
            <a:r>
              <a:rPr lang="en-US" sz="1000" dirty="0">
                <a:solidFill>
                  <a:srgbClr val="D7E5D8"/>
                </a:solidFill>
                <a:latin typeface="Syne" pitchFamily="34" charset="0"/>
                <a:ea typeface="Syne" pitchFamily="34" charset="-122"/>
                <a:cs typeface="Syne" pitchFamily="34" charset="-120"/>
              </a:rPr>
              <a:t>ERASMUS+ · BUCHAREST GOLF CLUB</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61475" y="1425873"/>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F0F4F1"/>
                </a:solidFill>
                <a:latin typeface="Syne ExtraBold" pitchFamily="34" charset="0"/>
                <a:ea typeface="Syne ExtraBold" pitchFamily="34" charset="-122"/>
                <a:cs typeface="Syne ExtraBold" pitchFamily="34" charset="-120"/>
              </a:rPr>
              <a:t>Scopul Programului</a:t>
            </a:r>
            <a:endParaRPr lang="en-US" sz="3250" dirty="0"/>
          </a:p>
        </p:txBody>
      </p:sp>
      <p:sp>
        <p:nvSpPr>
          <p:cNvPr id="3" name="Text 1"/>
          <p:cNvSpPr/>
          <p:nvPr/>
        </p:nvSpPr>
        <p:spPr>
          <a:xfrm>
            <a:off x="661475" y="2339479"/>
            <a:ext cx="5796214" cy="2943820"/>
          </a:xfrm>
          <a:prstGeom prst="rect">
            <a:avLst/>
          </a:prstGeom>
          <a:noFill/>
          <a:ln/>
        </p:spPr>
        <p:txBody>
          <a:bodyPr wrap="square" lIns="0" tIns="0" rIns="0" bIns="0" rtlCol="0" anchor="t">
            <a:normAutofit/>
          </a:bodyPr>
          <a:lstStyle/>
          <a:p>
            <a:pPr marL="0" indent="0" algn="l">
              <a:lnSpc>
                <a:spcPct val="133000"/>
              </a:lnSpc>
              <a:spcAft>
                <a:spcPts val="1150"/>
              </a:spcAft>
              <a:buNone/>
            </a:pPr>
            <a:r>
              <a:rPr lang="en-US" sz="1300" dirty="0">
                <a:solidFill>
                  <a:srgbClr val="D7E5D8"/>
                </a:solidFill>
                <a:latin typeface="Syne" pitchFamily="34" charset="0"/>
                <a:ea typeface="Syne" pitchFamily="34" charset="-122"/>
                <a:cs typeface="Syne" pitchFamily="34" charset="-120"/>
              </a:rPr>
              <a:t>„Green Fără Granițe" transformă golful dintr-un sport perceput ca </a:t>
            </a:r>
            <a:r>
              <a:rPr lang="en-US" sz="1300" b="1" dirty="0">
                <a:solidFill>
                  <a:srgbClr val="D7E5D8"/>
                </a:solidFill>
                <a:latin typeface="Syne Bold" pitchFamily="34" charset="0"/>
                <a:ea typeface="Syne Bold" pitchFamily="34" charset="-122"/>
                <a:cs typeface="Syne Bold" pitchFamily="34" charset="-120"/>
              </a:rPr>
              <a:t>exclusivist</a:t>
            </a:r>
            <a:r>
              <a:rPr lang="en-US" sz="1300" dirty="0">
                <a:solidFill>
                  <a:srgbClr val="D7E5D8"/>
                </a:solidFill>
                <a:latin typeface="Syne" pitchFamily="34" charset="0"/>
                <a:ea typeface="Syne" pitchFamily="34" charset="-122"/>
                <a:cs typeface="Syne" pitchFamily="34" charset="-120"/>
              </a:rPr>
              <a:t> într-un instrument autentic de </a:t>
            </a:r>
            <a:r>
              <a:rPr lang="en-US" sz="1300" b="1" dirty="0">
                <a:solidFill>
                  <a:srgbClr val="D7E5D8"/>
                </a:solidFill>
                <a:latin typeface="Syne Bold" pitchFamily="34" charset="0"/>
                <a:ea typeface="Syne Bold" pitchFamily="34" charset="-122"/>
                <a:cs typeface="Syne Bold" pitchFamily="34" charset="-120"/>
              </a:rPr>
              <a:t>abilitare, comunitate și terapie prin mișcare</a:t>
            </a:r>
            <a:r>
              <a:rPr lang="en-US" sz="1300" dirty="0">
                <a:solidFill>
                  <a:srgbClr val="D7E5D8"/>
                </a:solidFill>
                <a:latin typeface="Syne" pitchFamily="34" charset="0"/>
                <a:ea typeface="Syne" pitchFamily="34" charset="-122"/>
                <a:cs typeface="Syne" pitchFamily="34" charset="-120"/>
              </a:rPr>
              <a:t>.</a:t>
            </a:r>
            <a:endParaRPr lang="en-US" sz="1300" dirty="0"/>
          </a:p>
          <a:p>
            <a:pPr marL="0" indent="0" algn="l">
              <a:lnSpc>
                <a:spcPct val="133000"/>
              </a:lnSpc>
              <a:spcAft>
                <a:spcPts val="1150"/>
              </a:spcAft>
              <a:buNone/>
            </a:pPr>
            <a:r>
              <a:rPr lang="en-US" sz="1300" dirty="0">
                <a:solidFill>
                  <a:srgbClr val="D7E5D8"/>
                </a:solidFill>
                <a:latin typeface="Syne" pitchFamily="34" charset="0"/>
                <a:ea typeface="Syne" pitchFamily="34" charset="-122"/>
                <a:cs typeface="Syne" pitchFamily="34" charset="-120"/>
              </a:rPr>
              <a:t>Programul facilitează incluziunea socială și îmbunătățește wellbeing-ul fizic și mental pentru două grupuri-cheie: </a:t>
            </a:r>
            <a:r>
              <a:rPr lang="en-US" sz="1300" b="1" dirty="0">
                <a:solidFill>
                  <a:srgbClr val="D7E5D8"/>
                </a:solidFill>
                <a:latin typeface="Syne Bold" pitchFamily="34" charset="0"/>
                <a:ea typeface="Syne Bold" pitchFamily="34" charset="-122"/>
                <a:cs typeface="Syne Bold" pitchFamily="34" charset="-120"/>
              </a:rPr>
              <a:t>femei</a:t>
            </a:r>
            <a:r>
              <a:rPr lang="en-US" sz="1300" dirty="0">
                <a:solidFill>
                  <a:srgbClr val="D7E5D8"/>
                </a:solidFill>
                <a:latin typeface="Syne" pitchFamily="34" charset="0"/>
                <a:ea typeface="Syne" pitchFamily="34" charset="-122"/>
                <a:cs typeface="Syne" pitchFamily="34" charset="-120"/>
              </a:rPr>
              <a:t> și </a:t>
            </a:r>
            <a:r>
              <a:rPr lang="en-US" sz="1300" b="1" dirty="0">
                <a:solidFill>
                  <a:srgbClr val="D7E5D8"/>
                </a:solidFill>
                <a:latin typeface="Syne Bold" pitchFamily="34" charset="0"/>
                <a:ea typeface="Syne Bold" pitchFamily="34" charset="-122"/>
                <a:cs typeface="Syne Bold" pitchFamily="34" charset="-120"/>
              </a:rPr>
              <a:t>persoane cu dizabilități motrice</a:t>
            </a:r>
            <a:r>
              <a:rPr lang="en-US" sz="1300" dirty="0">
                <a:solidFill>
                  <a:srgbClr val="D7E5D8"/>
                </a:solidFill>
                <a:latin typeface="Syne" pitchFamily="34" charset="0"/>
                <a:ea typeface="Syne" pitchFamily="34" charset="-122"/>
                <a:cs typeface="Syne" pitchFamily="34" charset="-120"/>
              </a:rPr>
              <a:t>, printr-un parcurs de învățare complet adaptat nevoilor fiecărui participant.</a:t>
            </a:r>
            <a:endParaRPr lang="en-US" sz="1300" dirty="0"/>
          </a:p>
          <a:p>
            <a:pPr marL="0" indent="0" algn="l">
              <a:lnSpc>
                <a:spcPct val="133000"/>
              </a:lnSpc>
              <a:buNone/>
            </a:pPr>
            <a:r>
              <a:rPr lang="en-US" sz="1300" dirty="0">
                <a:solidFill>
                  <a:srgbClr val="D7E5D8"/>
                </a:solidFill>
                <a:latin typeface="Syne" pitchFamily="34" charset="0"/>
                <a:ea typeface="Syne" pitchFamily="34" charset="-122"/>
                <a:cs typeface="Syne" pitchFamily="34" charset="-120"/>
              </a:rPr>
              <a:t>Pe parcursul a </a:t>
            </a:r>
            <a:r>
              <a:rPr lang="en-US" sz="1300" b="1" dirty="0">
                <a:solidFill>
                  <a:srgbClr val="D7E5D8"/>
                </a:solidFill>
                <a:latin typeface="Syne Bold" pitchFamily="34" charset="0"/>
                <a:ea typeface="Syne Bold" pitchFamily="34" charset="-122"/>
                <a:cs typeface="Syne Bold" pitchFamily="34" charset="-120"/>
              </a:rPr>
              <a:t>12 săptămâni</a:t>
            </a:r>
            <a:r>
              <a:rPr lang="en-US" sz="1300" dirty="0">
                <a:solidFill>
                  <a:srgbClr val="D7E5D8"/>
                </a:solidFill>
                <a:latin typeface="Syne" pitchFamily="34" charset="0"/>
                <a:ea typeface="Syne" pitchFamily="34" charset="-122"/>
                <a:cs typeface="Syne" pitchFamily="34" charset="-120"/>
              </a:rPr>
              <a:t>, golful devine vehiculul prin care barierele sociale, fizice și emoționale sunt depășite — un teren pe care fiecare destin are loc.</a:t>
            </a:r>
            <a:endParaRPr lang="en-US" sz="1300" dirty="0"/>
          </a:p>
        </p:txBody>
      </p:sp>
      <p:sp>
        <p:nvSpPr>
          <p:cNvPr id="4" name="Shape 2"/>
          <p:cNvSpPr/>
          <p:nvPr/>
        </p:nvSpPr>
        <p:spPr>
          <a:xfrm>
            <a:off x="6748393" y="2190651"/>
            <a:ext cx="4907137" cy="3241477"/>
          </a:xfrm>
          <a:prstGeom prst="roundRect">
            <a:avLst>
              <a:gd name="adj" fmla="val 3674"/>
            </a:avLst>
          </a:prstGeom>
          <a:solidFill>
            <a:srgbClr val="A9F00F">
              <a:alpha val="95000"/>
            </a:srgbClr>
          </a:solidFill>
          <a:ln/>
        </p:spPr>
      </p:sp>
      <p:sp>
        <p:nvSpPr>
          <p:cNvPr id="5" name="Text 3"/>
          <p:cNvSpPr/>
          <p:nvPr/>
        </p:nvSpPr>
        <p:spPr>
          <a:xfrm>
            <a:off x="6913687" y="2355949"/>
            <a:ext cx="4576549" cy="258465"/>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Syne ExtraBold" pitchFamily="34" charset="0"/>
                <a:ea typeface="Syne ExtraBold" pitchFamily="34" charset="-122"/>
                <a:cs typeface="Syne ExtraBold" pitchFamily="34" charset="-120"/>
              </a:rPr>
              <a:t>Grup Țintă</a:t>
            </a:r>
            <a:endParaRPr lang="en-US" sz="1600" dirty="0"/>
          </a:p>
        </p:txBody>
      </p:sp>
      <p:sp>
        <p:nvSpPr>
          <p:cNvPr id="6" name="Shape 4"/>
          <p:cNvSpPr/>
          <p:nvPr/>
        </p:nvSpPr>
        <p:spPr>
          <a:xfrm>
            <a:off x="6913687" y="2800449"/>
            <a:ext cx="372061" cy="372070"/>
          </a:xfrm>
          <a:prstGeom prst="roundRect">
            <a:avLst>
              <a:gd name="adj" fmla="val 18670"/>
            </a:avLst>
          </a:prstGeom>
          <a:solidFill>
            <a:srgbClr val="547808"/>
          </a:solidFill>
          <a:ln w="6350">
            <a:solidFill>
              <a:srgbClr val="6D9121"/>
            </a:solidFill>
            <a:prstDash val="solid"/>
          </a:ln>
        </p:spPr>
      </p:sp>
      <p:sp>
        <p:nvSpPr>
          <p:cNvPr id="7" name="Text 5"/>
          <p:cNvSpPr/>
          <p:nvPr/>
        </p:nvSpPr>
        <p:spPr>
          <a:xfrm>
            <a:off x="7451043" y="2857302"/>
            <a:ext cx="4039193" cy="264815"/>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000000"/>
                </a:solidFill>
                <a:latin typeface="Syne ExtraBold" pitchFamily="34" charset="0"/>
                <a:ea typeface="Syne ExtraBold" pitchFamily="34" charset="-122"/>
                <a:cs typeface="Syne ExtraBold" pitchFamily="34" charset="-120"/>
              </a:rPr>
              <a:t> 15 Femei</a:t>
            </a:r>
            <a:endParaRPr lang="en-US" sz="1600" dirty="0"/>
          </a:p>
        </p:txBody>
      </p:sp>
      <p:sp>
        <p:nvSpPr>
          <p:cNvPr id="8" name="Text 6"/>
          <p:cNvSpPr/>
          <p:nvPr/>
        </p:nvSpPr>
        <p:spPr>
          <a:xfrm>
            <a:off x="7451043" y="3287415"/>
            <a:ext cx="4039193" cy="264616"/>
          </a:xfrm>
          <a:prstGeom prst="rect">
            <a:avLst/>
          </a:prstGeom>
          <a:noFill/>
          <a:ln/>
        </p:spPr>
        <p:txBody>
          <a:bodyPr wrap="none" lIns="0" tIns="0" rIns="0" bIns="0" rtlCol="0" anchor="t"/>
          <a:lstStyle/>
          <a:p>
            <a:pPr marL="0" indent="0" algn="l">
              <a:lnSpc>
                <a:spcPct val="133000"/>
              </a:lnSpc>
              <a:buNone/>
            </a:pPr>
            <a:r>
              <a:rPr lang="en-US" sz="1300" dirty="0">
                <a:solidFill>
                  <a:srgbClr val="000000"/>
                </a:solidFill>
                <a:latin typeface="Syne" pitchFamily="34" charset="0"/>
                <a:ea typeface="Syne" pitchFamily="34" charset="-122"/>
                <a:cs typeface="Syne" pitchFamily="34" charset="-120"/>
              </a:rPr>
              <a:t>Inițiere structurată și micro-comunități de suport</a:t>
            </a:r>
            <a:endParaRPr lang="en-US" sz="1300" dirty="0"/>
          </a:p>
        </p:txBody>
      </p:sp>
      <p:sp>
        <p:nvSpPr>
          <p:cNvPr id="9" name="Shape 7"/>
          <p:cNvSpPr/>
          <p:nvPr/>
        </p:nvSpPr>
        <p:spPr>
          <a:xfrm>
            <a:off x="6913687" y="3882727"/>
            <a:ext cx="372061" cy="372070"/>
          </a:xfrm>
          <a:prstGeom prst="roundRect">
            <a:avLst>
              <a:gd name="adj" fmla="val 18670"/>
            </a:avLst>
          </a:prstGeom>
          <a:solidFill>
            <a:srgbClr val="547808"/>
          </a:solidFill>
          <a:ln w="6350">
            <a:solidFill>
              <a:srgbClr val="6D9121"/>
            </a:solidFill>
            <a:prstDash val="solid"/>
          </a:ln>
        </p:spPr>
      </p:sp>
      <p:sp>
        <p:nvSpPr>
          <p:cNvPr id="10" name="Text 8"/>
          <p:cNvSpPr/>
          <p:nvPr/>
        </p:nvSpPr>
        <p:spPr>
          <a:xfrm>
            <a:off x="7451043" y="3939580"/>
            <a:ext cx="4039193" cy="52328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000000"/>
                </a:solidFill>
                <a:latin typeface="Syne ExtraBold" pitchFamily="34" charset="0"/>
                <a:ea typeface="Syne ExtraBold" pitchFamily="34" charset="-122"/>
                <a:cs typeface="Syne ExtraBold" pitchFamily="34" charset="-120"/>
              </a:rPr>
              <a:t> 15 Persoane cu Dizabilități</a:t>
            </a:r>
            <a:endParaRPr lang="en-US" sz="1600" dirty="0"/>
          </a:p>
        </p:txBody>
      </p:sp>
      <p:sp>
        <p:nvSpPr>
          <p:cNvPr id="11" name="Text 9"/>
          <p:cNvSpPr/>
          <p:nvPr/>
        </p:nvSpPr>
        <p:spPr>
          <a:xfrm>
            <a:off x="7451043" y="4628158"/>
            <a:ext cx="4039193" cy="264616"/>
          </a:xfrm>
          <a:prstGeom prst="rect">
            <a:avLst/>
          </a:prstGeom>
          <a:noFill/>
          <a:ln/>
        </p:spPr>
        <p:txBody>
          <a:bodyPr wrap="none" lIns="0" tIns="0" rIns="0" bIns="0" rtlCol="0" anchor="t"/>
          <a:lstStyle/>
          <a:p>
            <a:pPr marL="0" indent="0" algn="l">
              <a:lnSpc>
                <a:spcPct val="133000"/>
              </a:lnSpc>
              <a:buNone/>
            </a:pPr>
            <a:r>
              <a:rPr lang="en-US" sz="1300" dirty="0">
                <a:solidFill>
                  <a:srgbClr val="000000"/>
                </a:solidFill>
                <a:latin typeface="Syne" pitchFamily="34" charset="0"/>
                <a:ea typeface="Syne" pitchFamily="34" charset="-122"/>
                <a:cs typeface="Syne" pitchFamily="34" charset="-120"/>
              </a:rPr>
              <a:t>Sportivi paralimpici și de golf adaptat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61475" y="1180802"/>
            <a:ext cx="10868745" cy="258465"/>
          </a:xfrm>
          <a:prstGeom prst="rect">
            <a:avLst/>
          </a:prstGeom>
          <a:noFill/>
          <a:ln/>
        </p:spPr>
        <p:txBody>
          <a:bodyPr wrap="none" lIns="0" tIns="0" rIns="0" bIns="0" rtlCol="0" anchor="t"/>
          <a:lstStyle/>
          <a:p>
            <a:pPr marL="0" indent="0" algn="l">
              <a:lnSpc>
                <a:spcPct val="104000"/>
              </a:lnSpc>
              <a:buNone/>
            </a:pPr>
            <a:r>
              <a:rPr lang="en-US" sz="1600" dirty="0">
                <a:solidFill>
                  <a:srgbClr val="F0F4F1"/>
                </a:solidFill>
                <a:latin typeface="Syne ExtraBold" pitchFamily="34" charset="0"/>
                <a:ea typeface="Syne ExtraBold" pitchFamily="34" charset="-122"/>
                <a:cs typeface="Syne ExtraBold" pitchFamily="34" charset="-120"/>
              </a:rPr>
              <a:t>Obiective Specifice</a:t>
            </a:r>
            <a:endParaRPr lang="en-US" sz="1600" dirty="0"/>
          </a:p>
        </p:txBody>
      </p:sp>
      <p:sp>
        <p:nvSpPr>
          <p:cNvPr id="3" name="Text 1"/>
          <p:cNvSpPr/>
          <p:nvPr/>
        </p:nvSpPr>
        <p:spPr>
          <a:xfrm>
            <a:off x="661475" y="1505347"/>
            <a:ext cx="10868745"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F0F4F1"/>
                </a:solidFill>
                <a:latin typeface="Syne ExtraBold" pitchFamily="34" charset="0"/>
                <a:ea typeface="Syne ExtraBold" pitchFamily="34" charset="-122"/>
                <a:cs typeface="Syne ExtraBold" pitchFamily="34" charset="-120"/>
              </a:rPr>
              <a:t>Ce Ne Propunem în 12 Săptămâni</a:t>
            </a:r>
            <a:endParaRPr lang="en-US" sz="3250" dirty="0"/>
          </a:p>
        </p:txBody>
      </p:sp>
      <p:sp>
        <p:nvSpPr>
          <p:cNvPr id="4" name="Shape 2"/>
          <p:cNvSpPr/>
          <p:nvPr/>
        </p:nvSpPr>
        <p:spPr>
          <a:xfrm>
            <a:off x="661475" y="2786856"/>
            <a:ext cx="5351725" cy="1494830"/>
          </a:xfrm>
          <a:prstGeom prst="roundRect">
            <a:avLst>
              <a:gd name="adj" fmla="val 4647"/>
            </a:avLst>
          </a:prstGeom>
          <a:solidFill>
            <a:srgbClr val="547808"/>
          </a:solidFill>
          <a:ln w="6350">
            <a:solidFill>
              <a:srgbClr val="6D9121"/>
            </a:solidFill>
            <a:prstDash val="solid"/>
          </a:ln>
        </p:spPr>
      </p:sp>
      <p:sp>
        <p:nvSpPr>
          <p:cNvPr id="5" name="Text 3"/>
          <p:cNvSpPr/>
          <p:nvPr/>
        </p:nvSpPr>
        <p:spPr>
          <a:xfrm>
            <a:off x="833119" y="2958505"/>
            <a:ext cx="5008437" cy="258465"/>
          </a:xfrm>
          <a:prstGeom prst="rect">
            <a:avLst/>
          </a:prstGeom>
          <a:noFill/>
          <a:ln/>
        </p:spPr>
        <p:txBody>
          <a:bodyPr wrap="none" lIns="0" tIns="0" rIns="0" bIns="0" rtlCol="0" anchor="t"/>
          <a:lstStyle/>
          <a:p>
            <a:pPr marL="0" indent="0" algn="l">
              <a:lnSpc>
                <a:spcPct val="104000"/>
              </a:lnSpc>
              <a:buNone/>
            </a:pPr>
            <a:r>
              <a:rPr lang="en-US" sz="1600" dirty="0">
                <a:solidFill>
                  <a:srgbClr val="FFFFFF"/>
                </a:solidFill>
                <a:latin typeface="Syne ExtraBold" pitchFamily="34" charset="0"/>
                <a:ea typeface="Syne ExtraBold" pitchFamily="34" charset="-122"/>
                <a:cs typeface="Syne ExtraBold" pitchFamily="34" charset="-120"/>
              </a:rPr>
              <a:t>30 Participanți Unici</a:t>
            </a:r>
            <a:endParaRPr lang="en-US" sz="1600" dirty="0"/>
          </a:p>
        </p:txBody>
      </p:sp>
      <p:sp>
        <p:nvSpPr>
          <p:cNvPr id="6" name="Text 4"/>
          <p:cNvSpPr/>
          <p:nvPr/>
        </p:nvSpPr>
        <p:spPr>
          <a:xfrm>
            <a:off x="833119" y="3316188"/>
            <a:ext cx="5008437"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FFFFFF"/>
                </a:solidFill>
                <a:latin typeface="Syne" pitchFamily="34" charset="0"/>
                <a:ea typeface="Syne" pitchFamily="34" charset="-122"/>
                <a:cs typeface="Syne" pitchFamily="34" charset="-120"/>
              </a:rPr>
              <a:t>Minimum 30 de beneficiari direcți — 15 femei și 15 persoane cu dizabilități — inițiați în tehnica de bază a golfului, cu o rată de prezență de cel puțin </a:t>
            </a:r>
            <a:r>
              <a:rPr lang="en-US" sz="1300" b="1" dirty="0">
                <a:solidFill>
                  <a:srgbClr val="FFFFFF"/>
                </a:solidFill>
                <a:latin typeface="Syne Bold" pitchFamily="34" charset="0"/>
                <a:ea typeface="Syne Bold" pitchFamily="34" charset="-122"/>
                <a:cs typeface="Syne Bold" pitchFamily="34" charset="-120"/>
              </a:rPr>
              <a:t>80%</a:t>
            </a:r>
            <a:r>
              <a:rPr lang="en-US" sz="1300" dirty="0">
                <a:solidFill>
                  <a:srgbClr val="FFFFFF"/>
                </a:solidFill>
                <a:latin typeface="Syne" pitchFamily="34" charset="0"/>
                <a:ea typeface="Syne" pitchFamily="34" charset="-122"/>
                <a:cs typeface="Syne" pitchFamily="34" charset="-120"/>
              </a:rPr>
              <a:t>.</a:t>
            </a:r>
            <a:endParaRPr lang="en-US" sz="1300" dirty="0"/>
          </a:p>
        </p:txBody>
      </p:sp>
      <p:sp>
        <p:nvSpPr>
          <p:cNvPr id="7" name="Shape 5"/>
          <p:cNvSpPr/>
          <p:nvPr/>
        </p:nvSpPr>
        <p:spPr>
          <a:xfrm>
            <a:off x="6178495" y="2786856"/>
            <a:ext cx="5351725" cy="1494830"/>
          </a:xfrm>
          <a:prstGeom prst="roundRect">
            <a:avLst>
              <a:gd name="adj" fmla="val 4647"/>
            </a:avLst>
          </a:prstGeom>
          <a:solidFill>
            <a:srgbClr val="547808"/>
          </a:solidFill>
          <a:ln w="6350">
            <a:solidFill>
              <a:srgbClr val="6D9121"/>
            </a:solidFill>
            <a:prstDash val="solid"/>
          </a:ln>
        </p:spPr>
      </p:sp>
      <p:sp>
        <p:nvSpPr>
          <p:cNvPr id="8" name="Text 6"/>
          <p:cNvSpPr/>
          <p:nvPr/>
        </p:nvSpPr>
        <p:spPr>
          <a:xfrm>
            <a:off x="6350139" y="2958505"/>
            <a:ext cx="5008437" cy="258465"/>
          </a:xfrm>
          <a:prstGeom prst="rect">
            <a:avLst/>
          </a:prstGeom>
          <a:noFill/>
          <a:ln/>
        </p:spPr>
        <p:txBody>
          <a:bodyPr wrap="none" lIns="0" tIns="0" rIns="0" bIns="0" rtlCol="0" anchor="t"/>
          <a:lstStyle/>
          <a:p>
            <a:pPr marL="0" indent="0" algn="l">
              <a:lnSpc>
                <a:spcPct val="104000"/>
              </a:lnSpc>
              <a:buNone/>
            </a:pPr>
            <a:r>
              <a:rPr lang="en-US" sz="1600" dirty="0">
                <a:solidFill>
                  <a:srgbClr val="FFFFFF"/>
                </a:solidFill>
                <a:latin typeface="Syne ExtraBold" pitchFamily="34" charset="0"/>
                <a:ea typeface="Syne ExtraBold" pitchFamily="34" charset="-122"/>
                <a:cs typeface="Syne ExtraBold" pitchFamily="34" charset="-120"/>
              </a:rPr>
              <a:t>Autonomie Psiho-Motrică</a:t>
            </a:r>
            <a:endParaRPr lang="en-US" sz="1600" dirty="0"/>
          </a:p>
        </p:txBody>
      </p:sp>
      <p:sp>
        <p:nvSpPr>
          <p:cNvPr id="9" name="Text 7"/>
          <p:cNvSpPr/>
          <p:nvPr/>
        </p:nvSpPr>
        <p:spPr>
          <a:xfrm>
            <a:off x="6350139" y="3316188"/>
            <a:ext cx="5008437"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FFFFFF"/>
                </a:solidFill>
                <a:latin typeface="Syne" pitchFamily="34" charset="0"/>
                <a:ea typeface="Syne" pitchFamily="34" charset="-122"/>
                <a:cs typeface="Syne" pitchFamily="34" charset="-120"/>
              </a:rPr>
              <a:t>Dezvoltarea încrederii în mișcare și a independenței tehnice, într-un mediu sportiv </a:t>
            </a:r>
            <a:r>
              <a:rPr lang="en-US" sz="1300" b="1" dirty="0">
                <a:solidFill>
                  <a:srgbClr val="FFFFFF"/>
                </a:solidFill>
                <a:latin typeface="Syne Bold" pitchFamily="34" charset="0"/>
                <a:ea typeface="Syne Bold" pitchFamily="34" charset="-122"/>
                <a:cs typeface="Syne Bold" pitchFamily="34" charset="-120"/>
              </a:rPr>
              <a:t>100% accesibilizat</a:t>
            </a:r>
            <a:r>
              <a:rPr lang="en-US" sz="1300" dirty="0">
                <a:solidFill>
                  <a:srgbClr val="FFFFFF"/>
                </a:solidFill>
                <a:latin typeface="Syne" pitchFamily="34" charset="0"/>
                <a:ea typeface="Syne" pitchFamily="34" charset="-122"/>
                <a:cs typeface="Syne" pitchFamily="34" charset="-120"/>
              </a:rPr>
              <a:t> și ghidat de specialiști certificați.</a:t>
            </a:r>
            <a:endParaRPr lang="en-US" sz="1300" dirty="0"/>
          </a:p>
        </p:txBody>
      </p:sp>
      <p:sp>
        <p:nvSpPr>
          <p:cNvPr id="10" name="Shape 8"/>
          <p:cNvSpPr/>
          <p:nvPr/>
        </p:nvSpPr>
        <p:spPr>
          <a:xfrm>
            <a:off x="661475" y="4446984"/>
            <a:ext cx="5351725" cy="1230213"/>
          </a:xfrm>
          <a:prstGeom prst="roundRect">
            <a:avLst>
              <a:gd name="adj" fmla="val 5647"/>
            </a:avLst>
          </a:prstGeom>
          <a:solidFill>
            <a:srgbClr val="547808"/>
          </a:solidFill>
          <a:ln w="6350">
            <a:solidFill>
              <a:srgbClr val="6D9121"/>
            </a:solidFill>
            <a:prstDash val="solid"/>
          </a:ln>
        </p:spPr>
      </p:sp>
      <p:sp>
        <p:nvSpPr>
          <p:cNvPr id="11" name="Text 9"/>
          <p:cNvSpPr/>
          <p:nvPr/>
        </p:nvSpPr>
        <p:spPr>
          <a:xfrm>
            <a:off x="833119" y="4618633"/>
            <a:ext cx="5008437" cy="258465"/>
          </a:xfrm>
          <a:prstGeom prst="rect">
            <a:avLst/>
          </a:prstGeom>
          <a:noFill/>
          <a:ln/>
        </p:spPr>
        <p:txBody>
          <a:bodyPr wrap="none" lIns="0" tIns="0" rIns="0" bIns="0" rtlCol="0" anchor="t"/>
          <a:lstStyle/>
          <a:p>
            <a:pPr marL="0" indent="0" algn="l">
              <a:lnSpc>
                <a:spcPct val="104000"/>
              </a:lnSpc>
              <a:buNone/>
            </a:pPr>
            <a:r>
              <a:rPr lang="en-US" sz="1600" dirty="0">
                <a:solidFill>
                  <a:srgbClr val="FFFFFF"/>
                </a:solidFill>
                <a:latin typeface="Syne ExtraBold" pitchFamily="34" charset="0"/>
                <a:ea typeface="Syne ExtraBold" pitchFamily="34" charset="-122"/>
                <a:cs typeface="Syne ExtraBold" pitchFamily="34" charset="-120"/>
              </a:rPr>
              <a:t>Incluziune Reală</a:t>
            </a:r>
            <a:endParaRPr lang="en-US" sz="1600" dirty="0"/>
          </a:p>
        </p:txBody>
      </p:sp>
      <p:sp>
        <p:nvSpPr>
          <p:cNvPr id="12" name="Text 10"/>
          <p:cNvSpPr/>
          <p:nvPr/>
        </p:nvSpPr>
        <p:spPr>
          <a:xfrm>
            <a:off x="833119" y="4976316"/>
            <a:ext cx="5008437"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FFFFFF"/>
                </a:solidFill>
                <a:latin typeface="Syne" pitchFamily="34" charset="0"/>
                <a:ea typeface="Syne" pitchFamily="34" charset="-122"/>
                <a:cs typeface="Syne" pitchFamily="34" charset="-120"/>
              </a:rPr>
              <a:t>Eliminarea sentimentului de izolare socială și crearea unui spațiu de coeziune între toți participanții prin sesiunile mixte din ultima lună.</a:t>
            </a:r>
            <a:endParaRPr lang="en-US" sz="1300" dirty="0"/>
          </a:p>
        </p:txBody>
      </p:sp>
      <p:sp>
        <p:nvSpPr>
          <p:cNvPr id="13" name="Shape 11"/>
          <p:cNvSpPr/>
          <p:nvPr/>
        </p:nvSpPr>
        <p:spPr>
          <a:xfrm>
            <a:off x="6178495" y="4446984"/>
            <a:ext cx="5351725" cy="1230213"/>
          </a:xfrm>
          <a:prstGeom prst="roundRect">
            <a:avLst>
              <a:gd name="adj" fmla="val 5647"/>
            </a:avLst>
          </a:prstGeom>
          <a:solidFill>
            <a:srgbClr val="547808"/>
          </a:solidFill>
          <a:ln w="6350">
            <a:solidFill>
              <a:srgbClr val="6D9121"/>
            </a:solidFill>
            <a:prstDash val="solid"/>
          </a:ln>
        </p:spPr>
      </p:sp>
      <p:sp>
        <p:nvSpPr>
          <p:cNvPr id="14" name="Text 12"/>
          <p:cNvSpPr/>
          <p:nvPr/>
        </p:nvSpPr>
        <p:spPr>
          <a:xfrm>
            <a:off x="6350139" y="4618633"/>
            <a:ext cx="5008437" cy="258465"/>
          </a:xfrm>
          <a:prstGeom prst="rect">
            <a:avLst/>
          </a:prstGeom>
          <a:noFill/>
          <a:ln/>
        </p:spPr>
        <p:txBody>
          <a:bodyPr wrap="none" lIns="0" tIns="0" rIns="0" bIns="0" rtlCol="0" anchor="t"/>
          <a:lstStyle/>
          <a:p>
            <a:pPr marL="0" indent="0" algn="l">
              <a:lnSpc>
                <a:spcPct val="104000"/>
              </a:lnSpc>
              <a:buNone/>
            </a:pPr>
            <a:r>
              <a:rPr lang="en-US" sz="1600" dirty="0">
                <a:solidFill>
                  <a:srgbClr val="FFFFFF"/>
                </a:solidFill>
                <a:latin typeface="Syne ExtraBold" pitchFamily="34" charset="0"/>
                <a:ea typeface="Syne ExtraBold" pitchFamily="34" charset="-122"/>
                <a:cs typeface="Syne ExtraBold" pitchFamily="34" charset="-120"/>
              </a:rPr>
              <a:t>Mini-Turneu Final</a:t>
            </a:r>
            <a:endParaRPr lang="en-US" sz="1600" dirty="0"/>
          </a:p>
        </p:txBody>
      </p:sp>
      <p:sp>
        <p:nvSpPr>
          <p:cNvPr id="15" name="Text 13"/>
          <p:cNvSpPr/>
          <p:nvPr/>
        </p:nvSpPr>
        <p:spPr>
          <a:xfrm>
            <a:off x="6350139" y="4976316"/>
            <a:ext cx="5008437"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FFFFFF"/>
                </a:solidFill>
                <a:latin typeface="Syne" pitchFamily="34" charset="0"/>
                <a:ea typeface="Syne" pitchFamily="34" charset="-122"/>
                <a:cs typeface="Syne" pitchFamily="34" charset="-120"/>
              </a:rPr>
              <a:t>Organizarea unui eveniment de absolvire la finalul lunii iulie 2026 — o celebrare a progresului, comunității și sportului incluziv.</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61475" y="602655"/>
            <a:ext cx="6296860" cy="888206"/>
          </a:xfrm>
          <a:prstGeom prst="rect">
            <a:avLst/>
          </a:prstGeom>
          <a:noFill/>
          <a:ln/>
        </p:spPr>
        <p:txBody>
          <a:bodyPr wrap="square" lIns="0" tIns="0" rIns="0" bIns="0" rtlCol="0" anchor="t">
            <a:normAutofit/>
          </a:bodyPr>
          <a:lstStyle/>
          <a:p>
            <a:pPr marL="0" indent="0" algn="l">
              <a:lnSpc>
                <a:spcPct val="104000"/>
              </a:lnSpc>
              <a:buNone/>
            </a:pPr>
            <a:r>
              <a:rPr lang="en-US" sz="2750" dirty="0">
                <a:solidFill>
                  <a:srgbClr val="F0F4F1"/>
                </a:solidFill>
                <a:latin typeface="Syne ExtraBold" pitchFamily="34" charset="0"/>
                <a:ea typeface="Syne ExtraBold" pitchFamily="34" charset="-122"/>
                <a:cs typeface="Syne ExtraBold" pitchFamily="34" charset="-120"/>
              </a:rPr>
              <a:t>Metodologie Duală și Adaptată</a:t>
            </a:r>
            <a:endParaRPr lang="en-US" sz="2750" dirty="0"/>
          </a:p>
        </p:txBody>
      </p:sp>
      <p:sp>
        <p:nvSpPr>
          <p:cNvPr id="4" name="Text 1"/>
          <p:cNvSpPr/>
          <p:nvPr/>
        </p:nvSpPr>
        <p:spPr>
          <a:xfrm>
            <a:off x="661475" y="1674019"/>
            <a:ext cx="6296860" cy="422870"/>
          </a:xfrm>
          <a:prstGeom prst="rect">
            <a:avLst/>
          </a:prstGeom>
          <a:noFill/>
          <a:ln/>
        </p:spPr>
        <p:txBody>
          <a:bodyPr wrap="square" lIns="0" tIns="0" rIns="0" bIns="0" rtlCol="0" anchor="t">
            <a:normAutofit/>
          </a:bodyPr>
          <a:lstStyle/>
          <a:p>
            <a:pPr marL="0" indent="0" algn="l">
              <a:lnSpc>
                <a:spcPct val="124000"/>
              </a:lnSpc>
              <a:buNone/>
            </a:pPr>
            <a:r>
              <a:rPr lang="en-US" sz="1100" dirty="0">
                <a:solidFill>
                  <a:srgbClr val="D7E5D8"/>
                </a:solidFill>
                <a:latin typeface="Syne" pitchFamily="34" charset="0"/>
                <a:ea typeface="Syne" pitchFamily="34" charset="-122"/>
                <a:cs typeface="Syne" pitchFamily="34" charset="-120"/>
              </a:rPr>
              <a:t>Programul aplică abordări distincte, calibrate precis pentru fiecare grup, unite în final printr-un format integrat.</a:t>
            </a:r>
            <a:endParaRPr lang="en-US" sz="1100" dirty="0"/>
          </a:p>
        </p:txBody>
      </p:sp>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2234208"/>
            <a:ext cx="6296860" cy="1473895"/>
          </a:xfrm>
          <a:prstGeom prst="rect">
            <a:avLst/>
          </a:prstGeom>
        </p:spPr>
      </p:pic>
      <p:sp>
        <p:nvSpPr>
          <p:cNvPr id="6" name="Text 2"/>
          <p:cNvSpPr/>
          <p:nvPr/>
        </p:nvSpPr>
        <p:spPr>
          <a:xfrm>
            <a:off x="898800" y="2395339"/>
            <a:ext cx="5898407" cy="444103"/>
          </a:xfrm>
          <a:prstGeom prst="rect">
            <a:avLst/>
          </a:prstGeom>
          <a:noFill/>
          <a:ln/>
        </p:spPr>
        <p:txBody>
          <a:bodyPr wrap="square" lIns="0" tIns="0" rIns="0" bIns="0" rtlCol="0" anchor="t">
            <a:normAutofit/>
          </a:bodyPr>
          <a:lstStyle/>
          <a:p>
            <a:pPr marL="0" indent="0" algn="l">
              <a:lnSpc>
                <a:spcPct val="104000"/>
              </a:lnSpc>
              <a:buNone/>
            </a:pPr>
            <a:r>
              <a:rPr lang="en-US" sz="1350" dirty="0">
                <a:solidFill>
                  <a:srgbClr val="000000"/>
                </a:solidFill>
                <a:latin typeface="Noto Color Emoji" pitchFamily="34" charset="0"/>
                <a:ea typeface="Noto Color Emoji" pitchFamily="34" charset="-122"/>
                <a:cs typeface="Noto Color Emoji" pitchFamily="34" charset="-120"/>
              </a:rPr>
              <a:t>⛳</a:t>
            </a:r>
            <a:r>
              <a:rPr lang="en-US" sz="1350" dirty="0">
                <a:solidFill>
                  <a:srgbClr val="D7E5D8"/>
                </a:solidFill>
                <a:latin typeface="Syne ExtraBold" pitchFamily="34" charset="0"/>
                <a:ea typeface="Syne ExtraBold" pitchFamily="34" charset="-122"/>
                <a:cs typeface="Syne ExtraBold" pitchFamily="34" charset="-120"/>
              </a:rPr>
              <a:t> Componenta Paralimpică — Metoda AdaptGolf</a:t>
            </a:r>
            <a:endParaRPr lang="en-US" sz="1350" dirty="0"/>
          </a:p>
        </p:txBody>
      </p:sp>
      <p:sp>
        <p:nvSpPr>
          <p:cNvPr id="7" name="Text 3"/>
          <p:cNvSpPr/>
          <p:nvPr/>
        </p:nvSpPr>
        <p:spPr>
          <a:xfrm>
            <a:off x="898800" y="2912666"/>
            <a:ext cx="5898407" cy="634305"/>
          </a:xfrm>
          <a:prstGeom prst="rect">
            <a:avLst/>
          </a:prstGeom>
          <a:noFill/>
          <a:ln/>
        </p:spPr>
        <p:txBody>
          <a:bodyPr wrap="square" lIns="0" tIns="0" rIns="0" bIns="0" rtlCol="0" anchor="t">
            <a:normAutofit/>
          </a:bodyPr>
          <a:lstStyle/>
          <a:p>
            <a:pPr marL="0" indent="0" algn="l">
              <a:lnSpc>
                <a:spcPct val="124000"/>
              </a:lnSpc>
              <a:buNone/>
            </a:pPr>
            <a:r>
              <a:rPr lang="en-US" sz="1100" dirty="0">
                <a:solidFill>
                  <a:srgbClr val="D7E5D8"/>
                </a:solidFill>
                <a:latin typeface="Syne" pitchFamily="34" charset="0"/>
                <a:ea typeface="Syne" pitchFamily="34" charset="-122"/>
                <a:cs typeface="Syne" pitchFamily="34" charset="-120"/>
              </a:rPr>
              <a:t>Axată pe biomecanică modificată, echipamente de sprijin și tehnici de fixare a posturii adaptate tipului de dizabilitate. Atelierele pun accent pe </a:t>
            </a:r>
            <a:r>
              <a:rPr lang="en-US" sz="1100" b="1" dirty="0">
                <a:solidFill>
                  <a:srgbClr val="D7E5D8"/>
                </a:solidFill>
                <a:latin typeface="Syne Bold" pitchFamily="34" charset="0"/>
                <a:ea typeface="Syne Bold" pitchFamily="34" charset="-122"/>
                <a:cs typeface="Syne Bold" pitchFamily="34" charset="-120"/>
              </a:rPr>
              <a:t>echilibru, coordonare mână-ochi și stimulare neuro-motorie</a:t>
            </a:r>
            <a:r>
              <a:rPr lang="en-US" sz="1100" dirty="0">
                <a:solidFill>
                  <a:srgbClr val="D7E5D8"/>
                </a:solidFill>
                <a:latin typeface="Syne" pitchFamily="34" charset="0"/>
                <a:ea typeface="Syne" pitchFamily="34" charset="-122"/>
                <a:cs typeface="Syne" pitchFamily="34" charset="-120"/>
              </a:rPr>
              <a:t>.</a:t>
            </a:r>
            <a:endParaRPr lang="en-US" sz="11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475" y="3830241"/>
            <a:ext cx="6296860" cy="1262459"/>
          </a:xfrm>
          <a:prstGeom prst="rect">
            <a:avLst/>
          </a:prstGeom>
        </p:spPr>
      </p:pic>
      <p:sp>
        <p:nvSpPr>
          <p:cNvPr id="9" name="Text 4"/>
          <p:cNvSpPr/>
          <p:nvPr/>
        </p:nvSpPr>
        <p:spPr>
          <a:xfrm>
            <a:off x="898800" y="3991372"/>
            <a:ext cx="5898407" cy="444103"/>
          </a:xfrm>
          <a:prstGeom prst="rect">
            <a:avLst/>
          </a:prstGeom>
          <a:noFill/>
          <a:ln/>
        </p:spPr>
        <p:txBody>
          <a:bodyPr wrap="square" lIns="0" tIns="0" rIns="0" bIns="0" rtlCol="0" anchor="t">
            <a:normAutofit/>
          </a:bodyPr>
          <a:lstStyle/>
          <a:p>
            <a:pPr marL="0" indent="0" algn="l">
              <a:lnSpc>
                <a:spcPct val="104000"/>
              </a:lnSpc>
              <a:buNone/>
            </a:pPr>
            <a:r>
              <a:rPr lang="en-US" sz="1350" dirty="0">
                <a:solidFill>
                  <a:srgbClr val="000000"/>
                </a:solidFill>
                <a:latin typeface="Noto Color Emoji" pitchFamily="34" charset="0"/>
                <a:ea typeface="Noto Color Emoji" pitchFamily="34" charset="-122"/>
                <a:cs typeface="Noto Color Emoji" pitchFamily="34" charset="-120"/>
              </a:rPr>
              <a:t>👩</a:t>
            </a:r>
            <a:r>
              <a:rPr lang="en-US" sz="1350" dirty="0">
                <a:solidFill>
                  <a:srgbClr val="D7E5D8"/>
                </a:solidFill>
                <a:latin typeface="Syne ExtraBold" pitchFamily="34" charset="0"/>
                <a:ea typeface="Syne ExtraBold" pitchFamily="34" charset="-122"/>
                <a:cs typeface="Syne ExtraBold" pitchFamily="34" charset="-120"/>
              </a:rPr>
              <a:t> Componenta Feminină — Clinici de Golf Structurate</a:t>
            </a:r>
            <a:endParaRPr lang="en-US" sz="1350" dirty="0"/>
          </a:p>
        </p:txBody>
      </p:sp>
      <p:sp>
        <p:nvSpPr>
          <p:cNvPr id="10" name="Text 5"/>
          <p:cNvSpPr/>
          <p:nvPr/>
        </p:nvSpPr>
        <p:spPr>
          <a:xfrm>
            <a:off x="898800" y="4508698"/>
            <a:ext cx="5898407" cy="422870"/>
          </a:xfrm>
          <a:prstGeom prst="rect">
            <a:avLst/>
          </a:prstGeom>
          <a:noFill/>
          <a:ln/>
        </p:spPr>
        <p:txBody>
          <a:bodyPr wrap="square" lIns="0" tIns="0" rIns="0" bIns="0" rtlCol="0" anchor="t">
            <a:normAutofit/>
          </a:bodyPr>
          <a:lstStyle/>
          <a:p>
            <a:pPr marL="0" indent="0" algn="l">
              <a:lnSpc>
                <a:spcPct val="124000"/>
              </a:lnSpc>
              <a:buNone/>
            </a:pPr>
            <a:r>
              <a:rPr lang="en-US" sz="1100" dirty="0">
                <a:solidFill>
                  <a:srgbClr val="D7E5D8"/>
                </a:solidFill>
                <a:latin typeface="Syne" pitchFamily="34" charset="0"/>
                <a:ea typeface="Syne" pitchFamily="34" charset="-122"/>
                <a:cs typeface="Syne" pitchFamily="34" charset="-120"/>
              </a:rPr>
              <a:t>Metodologie bazată pe </a:t>
            </a:r>
            <a:r>
              <a:rPr lang="en-US" sz="1100" b="1" dirty="0">
                <a:solidFill>
                  <a:srgbClr val="D7E5D8"/>
                </a:solidFill>
                <a:latin typeface="Syne Bold" pitchFamily="34" charset="0"/>
                <a:ea typeface="Syne Bold" pitchFamily="34" charset="-122"/>
                <a:cs typeface="Syne Bold" pitchFamily="34" charset="-120"/>
              </a:rPr>
              <a:t>învățare accelerată</a:t>
            </a:r>
            <a:r>
              <a:rPr lang="en-US" sz="1100" dirty="0">
                <a:solidFill>
                  <a:srgbClr val="D7E5D8"/>
                </a:solidFill>
                <a:latin typeface="Syne" pitchFamily="34" charset="0"/>
                <a:ea typeface="Syne" pitchFamily="34" charset="-122"/>
                <a:cs typeface="Syne" pitchFamily="34" charset="-120"/>
              </a:rPr>
              <a:t>, reducerea presiunii competitive și formarea de micro-comunități de suport prin modelul </a:t>
            </a:r>
            <a:r>
              <a:rPr lang="en-US" sz="1100" i="1" dirty="0">
                <a:solidFill>
                  <a:srgbClr val="D7E5D8"/>
                </a:solidFill>
                <a:latin typeface="Syne" pitchFamily="34" charset="0"/>
                <a:ea typeface="Syne" pitchFamily="34" charset="-122"/>
                <a:cs typeface="Syne" pitchFamily="34" charset="-120"/>
              </a:rPr>
              <a:t>Peer-to-Peer Learning</a:t>
            </a:r>
            <a:r>
              <a:rPr lang="en-US" sz="1100" dirty="0">
                <a:solidFill>
                  <a:srgbClr val="D7E5D8"/>
                </a:solidFill>
                <a:latin typeface="Syne" pitchFamily="34" charset="0"/>
                <a:ea typeface="Syne" pitchFamily="34" charset="-122"/>
                <a:cs typeface="Syne" pitchFamily="34" charset="-120"/>
              </a:rPr>
              <a:t>.</a:t>
            </a:r>
            <a:endParaRPr lang="en-US" sz="1100"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1475" y="5214838"/>
            <a:ext cx="6296860" cy="1040408"/>
          </a:xfrm>
          <a:prstGeom prst="rect">
            <a:avLst/>
          </a:prstGeom>
        </p:spPr>
      </p:pic>
      <p:sp>
        <p:nvSpPr>
          <p:cNvPr id="12" name="Text 6"/>
          <p:cNvSpPr/>
          <p:nvPr/>
        </p:nvSpPr>
        <p:spPr>
          <a:xfrm>
            <a:off x="898800" y="5375970"/>
            <a:ext cx="5898407" cy="222052"/>
          </a:xfrm>
          <a:prstGeom prst="rect">
            <a:avLst/>
          </a:prstGeom>
          <a:noFill/>
          <a:ln/>
        </p:spPr>
        <p:txBody>
          <a:bodyPr wrap="none" lIns="0" tIns="0" rIns="0" bIns="0" rtlCol="0" anchor="t"/>
          <a:lstStyle/>
          <a:p>
            <a:pPr marL="0" indent="0" algn="l">
              <a:lnSpc>
                <a:spcPct val="104000"/>
              </a:lnSpc>
              <a:buNone/>
            </a:pPr>
            <a:r>
              <a:rPr lang="en-US" sz="1350" dirty="0">
                <a:solidFill>
                  <a:srgbClr val="000000"/>
                </a:solidFill>
                <a:latin typeface="Noto Color Emoji" pitchFamily="34" charset="0"/>
                <a:ea typeface="Noto Color Emoji" pitchFamily="34" charset="-122"/>
                <a:cs typeface="Noto Color Emoji" pitchFamily="34" charset="-120"/>
              </a:rPr>
              <a:t>🤝</a:t>
            </a:r>
            <a:r>
              <a:rPr lang="en-US" sz="1350" dirty="0">
                <a:solidFill>
                  <a:srgbClr val="D7E5D8"/>
                </a:solidFill>
                <a:latin typeface="Syne ExtraBold" pitchFamily="34" charset="0"/>
                <a:ea typeface="Syne ExtraBold" pitchFamily="34" charset="-122"/>
                <a:cs typeface="Syne ExtraBold" pitchFamily="34" charset="-120"/>
              </a:rPr>
              <a:t> Sistemul Integrat — Joint Sessions</a:t>
            </a:r>
            <a:endParaRPr lang="en-US" sz="1350" dirty="0"/>
          </a:p>
        </p:txBody>
      </p:sp>
      <p:sp>
        <p:nvSpPr>
          <p:cNvPr id="13" name="Text 7"/>
          <p:cNvSpPr/>
          <p:nvPr/>
        </p:nvSpPr>
        <p:spPr>
          <a:xfrm>
            <a:off x="898800" y="5671245"/>
            <a:ext cx="5898407" cy="422870"/>
          </a:xfrm>
          <a:prstGeom prst="rect">
            <a:avLst/>
          </a:prstGeom>
          <a:noFill/>
          <a:ln/>
        </p:spPr>
        <p:txBody>
          <a:bodyPr wrap="square" lIns="0" tIns="0" rIns="0" bIns="0" rtlCol="0" anchor="t">
            <a:normAutofit/>
          </a:bodyPr>
          <a:lstStyle/>
          <a:p>
            <a:pPr marL="0" indent="0" algn="l">
              <a:lnSpc>
                <a:spcPct val="124000"/>
              </a:lnSpc>
              <a:buNone/>
            </a:pPr>
            <a:r>
              <a:rPr lang="en-US" sz="1100" dirty="0">
                <a:solidFill>
                  <a:srgbClr val="D7E5D8"/>
                </a:solidFill>
                <a:latin typeface="Syne" pitchFamily="34" charset="0"/>
                <a:ea typeface="Syne" pitchFamily="34" charset="-122"/>
                <a:cs typeface="Syne" pitchFamily="34" charset="-120"/>
              </a:rPr>
              <a:t>În ultimele 4 săptămâni, antrenamentele devin </a:t>
            </a:r>
            <a:r>
              <a:rPr lang="en-US" sz="1100" b="1" dirty="0">
                <a:solidFill>
                  <a:srgbClr val="D7E5D8"/>
                </a:solidFill>
                <a:latin typeface="Syne Bold" pitchFamily="34" charset="0"/>
                <a:ea typeface="Syne Bold" pitchFamily="34" charset="-122"/>
                <a:cs typeface="Syne Bold" pitchFamily="34" charset="-120"/>
              </a:rPr>
              <a:t>comune</a:t>
            </a:r>
            <a:r>
              <a:rPr lang="en-US" sz="1100" dirty="0">
                <a:solidFill>
                  <a:srgbClr val="D7E5D8"/>
                </a:solidFill>
                <a:latin typeface="Syne" pitchFamily="34" charset="0"/>
                <a:ea typeface="Syne" pitchFamily="34" charset="-122"/>
                <a:cs typeface="Syne" pitchFamily="34" charset="-120"/>
              </a:rPr>
              <a:t> pentru a stimula coeziunea socială, eliminarea barierelor și incluziunea inversă — cel mai puternic instrument al programului.</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61475" y="1185168"/>
            <a:ext cx="10868745"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F0F4F1"/>
                </a:solidFill>
                <a:latin typeface="Syne ExtraBold" pitchFamily="34" charset="0"/>
                <a:ea typeface="Syne ExtraBold" pitchFamily="34" charset="-122"/>
                <a:cs typeface="Syne ExtraBold" pitchFamily="34" charset="-120"/>
              </a:rPr>
              <a:t>Structura Celor 3 Luni de Program</a:t>
            </a:r>
            <a:endParaRPr lang="en-US" sz="3250" dirty="0"/>
          </a:p>
        </p:txBody>
      </p:sp>
      <p:sp>
        <p:nvSpPr>
          <p:cNvPr id="3" name="Text 1"/>
          <p:cNvSpPr/>
          <p:nvPr/>
        </p:nvSpPr>
        <p:spPr>
          <a:xfrm>
            <a:off x="661475" y="2549327"/>
            <a:ext cx="1086874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D7E5D8"/>
                </a:solidFill>
                <a:latin typeface="Syne" pitchFamily="34" charset="0"/>
                <a:ea typeface="Syne" pitchFamily="34" charset="-122"/>
                <a:cs typeface="Syne" pitchFamily="34" charset="-120"/>
              </a:rPr>
              <a:t>Fiecare sesiune durează </a:t>
            </a:r>
            <a:r>
              <a:rPr lang="en-US" sz="1300" b="1" dirty="0">
                <a:solidFill>
                  <a:srgbClr val="D7E5D8"/>
                </a:solidFill>
                <a:latin typeface="Syne Bold" pitchFamily="34" charset="0"/>
                <a:ea typeface="Syne Bold" pitchFamily="34" charset="-122"/>
                <a:cs typeface="Syne Bold" pitchFamily="34" charset="-120"/>
              </a:rPr>
              <a:t>90 de minute</a:t>
            </a:r>
            <a:r>
              <a:rPr lang="en-US" sz="1300" dirty="0">
                <a:solidFill>
                  <a:srgbClr val="D7E5D8"/>
                </a:solidFill>
                <a:latin typeface="Syne" pitchFamily="34" charset="0"/>
                <a:ea typeface="Syne" pitchFamily="34" charset="-122"/>
                <a:cs typeface="Syne" pitchFamily="34" charset="-120"/>
              </a:rPr>
              <a:t>, cu o frecvență de </a:t>
            </a:r>
            <a:r>
              <a:rPr lang="en-US" sz="1300" b="1" dirty="0">
                <a:solidFill>
                  <a:srgbClr val="D7E5D8"/>
                </a:solidFill>
                <a:latin typeface="Syne Bold" pitchFamily="34" charset="0"/>
                <a:ea typeface="Syne Bold" pitchFamily="34" charset="-122"/>
                <a:cs typeface="Syne Bold" pitchFamily="34" charset="-120"/>
              </a:rPr>
              <a:t>2 antrenamente pe săptămână</a:t>
            </a:r>
            <a:r>
              <a:rPr lang="en-US" sz="1300" dirty="0">
                <a:solidFill>
                  <a:srgbClr val="D7E5D8"/>
                </a:solidFill>
                <a:latin typeface="Syne" pitchFamily="34" charset="0"/>
                <a:ea typeface="Syne" pitchFamily="34" charset="-122"/>
                <a:cs typeface="Syne" pitchFamily="34" charset="-120"/>
              </a:rPr>
              <a:t> — joi după-amiaza și sâmbătă dimineața — totalizând </a:t>
            </a:r>
            <a:r>
              <a:rPr lang="en-US" sz="1300" b="1" dirty="0">
                <a:solidFill>
                  <a:srgbClr val="D7E5D8"/>
                </a:solidFill>
                <a:latin typeface="Syne Bold" pitchFamily="34" charset="0"/>
                <a:ea typeface="Syne Bold" pitchFamily="34" charset="-122"/>
                <a:cs typeface="Syne Bold" pitchFamily="34" charset="-120"/>
              </a:rPr>
              <a:t>24 de sesiuni</a:t>
            </a:r>
            <a:r>
              <a:rPr lang="en-US" sz="1300" dirty="0">
                <a:solidFill>
                  <a:srgbClr val="D7E5D8"/>
                </a:solidFill>
                <a:latin typeface="Syne" pitchFamily="34" charset="0"/>
                <a:ea typeface="Syne" pitchFamily="34" charset="-122"/>
                <a:cs typeface="Syne" pitchFamily="34" charset="-120"/>
              </a:rPr>
              <a:t> pe durata programului.</a:t>
            </a:r>
            <a:endParaRPr lang="en-US" sz="1300" dirty="0"/>
          </a:p>
        </p:txBody>
      </p:sp>
      <p:pic>
        <p:nvPicPr>
          <p:cNvPr id="4" name="Image 0" descr="preencoded.png"/>
          <p:cNvPicPr>
            <a:picLocks noChangeAspect="1"/>
          </p:cNvPicPr>
          <p:nvPr/>
        </p:nvPicPr>
        <p:blipFill>
          <a:blip r:embed="rId3"/>
          <a:stretch>
            <a:fillRect/>
          </a:stretch>
        </p:blipFill>
        <p:spPr>
          <a:xfrm>
            <a:off x="661475" y="3264595"/>
            <a:ext cx="3622882" cy="661491"/>
          </a:xfrm>
          <a:prstGeom prst="rect">
            <a:avLst/>
          </a:prstGeom>
        </p:spPr>
      </p:pic>
      <p:sp>
        <p:nvSpPr>
          <p:cNvPr id="5" name="Text 2"/>
          <p:cNvSpPr/>
          <p:nvPr/>
        </p:nvSpPr>
        <p:spPr>
          <a:xfrm>
            <a:off x="826769" y="4091384"/>
            <a:ext cx="3292293" cy="258465"/>
          </a:xfrm>
          <a:prstGeom prst="rect">
            <a:avLst/>
          </a:prstGeom>
          <a:noFill/>
          <a:ln/>
        </p:spPr>
        <p:txBody>
          <a:bodyPr wrap="none" lIns="0" tIns="0" rIns="0" bIns="0" rtlCol="0" anchor="t"/>
          <a:lstStyle/>
          <a:p>
            <a:pPr marL="0" indent="0" algn="l">
              <a:lnSpc>
                <a:spcPct val="104000"/>
              </a:lnSpc>
              <a:buNone/>
            </a:pPr>
            <a:r>
              <a:rPr lang="en-US" sz="1600" dirty="0">
                <a:solidFill>
                  <a:srgbClr val="D7E5D8"/>
                </a:solidFill>
                <a:latin typeface="Syne ExtraBold" pitchFamily="34" charset="0"/>
                <a:ea typeface="Syne ExtraBold" pitchFamily="34" charset="-122"/>
                <a:cs typeface="Syne ExtraBold" pitchFamily="34" charset="-120"/>
              </a:rPr>
              <a:t>Luna 1 · Mai</a:t>
            </a:r>
            <a:endParaRPr lang="en-US" sz="1600" dirty="0"/>
          </a:p>
        </p:txBody>
      </p:sp>
      <p:sp>
        <p:nvSpPr>
          <p:cNvPr id="6" name="Text 3"/>
          <p:cNvSpPr/>
          <p:nvPr/>
        </p:nvSpPr>
        <p:spPr>
          <a:xfrm>
            <a:off x="826769" y="4449068"/>
            <a:ext cx="3292293" cy="1058466"/>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D7E5D8"/>
                </a:solidFill>
                <a:latin typeface="Syne Bold" pitchFamily="34" charset="0"/>
                <a:ea typeface="Syne Bold" pitchFamily="34" charset="-122"/>
                <a:cs typeface="Syne Bold" pitchFamily="34" charset="-120"/>
              </a:rPr>
              <a:t>Inițiere și Acomodare</a:t>
            </a:r>
            <a:endParaRPr lang="en-US" sz="1300" dirty="0"/>
          </a:p>
          <a:p>
            <a:pPr marL="0" indent="0" algn="l">
              <a:lnSpc>
                <a:spcPct val="133000"/>
              </a:lnSpc>
              <a:buNone/>
            </a:pPr>
            <a:r>
              <a:rPr lang="en-US" sz="1300" dirty="0">
                <a:solidFill>
                  <a:srgbClr val="D7E5D8"/>
                </a:solidFill>
                <a:latin typeface="Syne" pitchFamily="34" charset="0"/>
                <a:ea typeface="Syne" pitchFamily="34" charset="-122"/>
                <a:cs typeface="Syne" pitchFamily="34" charset="-120"/>
              </a:rPr>
              <a:t>Săptămânile 1–4</a:t>
            </a:r>
            <a:endParaRPr lang="en-US" sz="1300" dirty="0"/>
          </a:p>
          <a:p>
            <a:pPr marL="0" indent="0" algn="l">
              <a:lnSpc>
                <a:spcPct val="133000"/>
              </a:lnSpc>
              <a:buNone/>
            </a:pPr>
            <a:r>
              <a:rPr lang="en-US" sz="1300" dirty="0">
                <a:solidFill>
                  <a:srgbClr val="D7E5D8"/>
                </a:solidFill>
                <a:latin typeface="Syne" pitchFamily="34" charset="0"/>
                <a:ea typeface="Syne" pitchFamily="34" charset="-122"/>
                <a:cs typeface="Syne" pitchFamily="34" charset="-120"/>
              </a:rPr>
              <a:t>Postură, priză (grip) și biomecanică adaptată. Lovituri scurte — Putting Green.</a:t>
            </a:r>
            <a:endParaRPr lang="en-US" sz="1300" dirty="0"/>
          </a:p>
        </p:txBody>
      </p:sp>
      <p:pic>
        <p:nvPicPr>
          <p:cNvPr id="7" name="Image 1" descr="preencoded.png"/>
          <p:cNvPicPr>
            <a:picLocks noChangeAspect="1"/>
          </p:cNvPicPr>
          <p:nvPr/>
        </p:nvPicPr>
        <p:blipFill>
          <a:blip r:embed="rId4"/>
          <a:stretch>
            <a:fillRect/>
          </a:stretch>
        </p:blipFill>
        <p:spPr>
          <a:xfrm>
            <a:off x="4284357" y="3264595"/>
            <a:ext cx="3622882" cy="661491"/>
          </a:xfrm>
          <a:prstGeom prst="rect">
            <a:avLst/>
          </a:prstGeom>
        </p:spPr>
      </p:pic>
      <p:sp>
        <p:nvSpPr>
          <p:cNvPr id="8" name="Text 4"/>
          <p:cNvSpPr/>
          <p:nvPr/>
        </p:nvSpPr>
        <p:spPr>
          <a:xfrm>
            <a:off x="4449651" y="4091384"/>
            <a:ext cx="3292293" cy="258465"/>
          </a:xfrm>
          <a:prstGeom prst="rect">
            <a:avLst/>
          </a:prstGeom>
          <a:noFill/>
          <a:ln/>
        </p:spPr>
        <p:txBody>
          <a:bodyPr wrap="none" lIns="0" tIns="0" rIns="0" bIns="0" rtlCol="0" anchor="t"/>
          <a:lstStyle/>
          <a:p>
            <a:pPr marL="0" indent="0" algn="l">
              <a:lnSpc>
                <a:spcPct val="104000"/>
              </a:lnSpc>
              <a:buNone/>
            </a:pPr>
            <a:r>
              <a:rPr lang="en-US" sz="1600" dirty="0">
                <a:solidFill>
                  <a:srgbClr val="D7E5D8"/>
                </a:solidFill>
                <a:latin typeface="Syne ExtraBold" pitchFamily="34" charset="0"/>
                <a:ea typeface="Syne ExtraBold" pitchFamily="34" charset="-122"/>
                <a:cs typeface="Syne ExtraBold" pitchFamily="34" charset="-120"/>
              </a:rPr>
              <a:t>Luna 2 · Iunie</a:t>
            </a:r>
            <a:endParaRPr lang="en-US" sz="1600" dirty="0"/>
          </a:p>
        </p:txBody>
      </p:sp>
      <p:sp>
        <p:nvSpPr>
          <p:cNvPr id="9" name="Text 5"/>
          <p:cNvSpPr/>
          <p:nvPr/>
        </p:nvSpPr>
        <p:spPr>
          <a:xfrm>
            <a:off x="4449651" y="4449068"/>
            <a:ext cx="3292293" cy="1058466"/>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D7E5D8"/>
                </a:solidFill>
                <a:latin typeface="Syne Bold" pitchFamily="34" charset="0"/>
                <a:ea typeface="Syne Bold" pitchFamily="34" charset="-122"/>
                <a:cs typeface="Syne Bold" pitchFamily="34" charset="-120"/>
              </a:rPr>
              <a:t>Dezvoltarea Loviturii</a:t>
            </a:r>
            <a:endParaRPr lang="en-US" sz="1300" dirty="0"/>
          </a:p>
          <a:p>
            <a:pPr marL="0" indent="0" algn="l">
              <a:lnSpc>
                <a:spcPct val="133000"/>
              </a:lnSpc>
              <a:buNone/>
            </a:pPr>
            <a:r>
              <a:rPr lang="en-US" sz="1300" dirty="0">
                <a:solidFill>
                  <a:srgbClr val="D7E5D8"/>
                </a:solidFill>
                <a:latin typeface="Syne" pitchFamily="34" charset="0"/>
                <a:ea typeface="Syne" pitchFamily="34" charset="-122"/>
                <a:cs typeface="Syne" pitchFamily="34" charset="-120"/>
              </a:rPr>
              <a:t>Săptămânile 5–8</a:t>
            </a:r>
            <a:endParaRPr lang="en-US" sz="1300" dirty="0"/>
          </a:p>
          <a:p>
            <a:pPr marL="0" indent="0" algn="l">
              <a:lnSpc>
                <a:spcPct val="133000"/>
              </a:lnSpc>
              <a:buNone/>
            </a:pPr>
            <a:r>
              <a:rPr lang="en-US" sz="1300" dirty="0">
                <a:solidFill>
                  <a:srgbClr val="D7E5D8"/>
                </a:solidFill>
                <a:latin typeface="Syne" pitchFamily="34" charset="0"/>
                <a:ea typeface="Syne" pitchFamily="34" charset="-122"/>
                <a:cs typeface="Syne" pitchFamily="34" charset="-120"/>
              </a:rPr>
              <a:t>Swing complet pe Driving Range. Coordonare și control al distanței — Chipping.</a:t>
            </a:r>
            <a:endParaRPr lang="en-US" sz="1300" dirty="0"/>
          </a:p>
        </p:txBody>
      </p:sp>
      <p:pic>
        <p:nvPicPr>
          <p:cNvPr id="10" name="Image 2" descr="preencoded.png"/>
          <p:cNvPicPr>
            <a:picLocks noChangeAspect="1"/>
          </p:cNvPicPr>
          <p:nvPr/>
        </p:nvPicPr>
        <p:blipFill>
          <a:blip r:embed="rId5"/>
          <a:stretch>
            <a:fillRect/>
          </a:stretch>
        </p:blipFill>
        <p:spPr>
          <a:xfrm>
            <a:off x="7907239" y="3264595"/>
            <a:ext cx="3622882" cy="661491"/>
          </a:xfrm>
          <a:prstGeom prst="rect">
            <a:avLst/>
          </a:prstGeom>
        </p:spPr>
      </p:pic>
      <p:sp>
        <p:nvSpPr>
          <p:cNvPr id="11" name="Text 6"/>
          <p:cNvSpPr/>
          <p:nvPr/>
        </p:nvSpPr>
        <p:spPr>
          <a:xfrm>
            <a:off x="8072533" y="4091384"/>
            <a:ext cx="3292293" cy="258465"/>
          </a:xfrm>
          <a:prstGeom prst="rect">
            <a:avLst/>
          </a:prstGeom>
          <a:noFill/>
          <a:ln/>
        </p:spPr>
        <p:txBody>
          <a:bodyPr wrap="none" lIns="0" tIns="0" rIns="0" bIns="0" rtlCol="0" anchor="t"/>
          <a:lstStyle/>
          <a:p>
            <a:pPr marL="0" indent="0" algn="l">
              <a:lnSpc>
                <a:spcPct val="104000"/>
              </a:lnSpc>
              <a:buNone/>
            </a:pPr>
            <a:r>
              <a:rPr lang="en-US" sz="1600" dirty="0">
                <a:solidFill>
                  <a:srgbClr val="D7E5D8"/>
                </a:solidFill>
                <a:latin typeface="Syne ExtraBold" pitchFamily="34" charset="0"/>
                <a:ea typeface="Syne ExtraBold" pitchFamily="34" charset="-122"/>
                <a:cs typeface="Syne ExtraBold" pitchFamily="34" charset="-120"/>
              </a:rPr>
              <a:t>Luna 3 · Iulie</a:t>
            </a:r>
            <a:endParaRPr lang="en-US" sz="1600" dirty="0"/>
          </a:p>
        </p:txBody>
      </p:sp>
      <p:sp>
        <p:nvSpPr>
          <p:cNvPr id="12" name="Text 7"/>
          <p:cNvSpPr/>
          <p:nvPr/>
        </p:nvSpPr>
        <p:spPr>
          <a:xfrm>
            <a:off x="8072533" y="4449068"/>
            <a:ext cx="3292293" cy="1058466"/>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D7E5D8"/>
                </a:solidFill>
                <a:latin typeface="Syne Bold" pitchFamily="34" charset="0"/>
                <a:ea typeface="Syne Bold" pitchFamily="34" charset="-122"/>
                <a:cs typeface="Syne Bold" pitchFamily="34" charset="-120"/>
              </a:rPr>
              <a:t>Integrare și Joc pe Teren</a:t>
            </a:r>
            <a:endParaRPr lang="en-US" sz="1300" dirty="0"/>
          </a:p>
          <a:p>
            <a:pPr marL="0" indent="0" algn="l">
              <a:lnSpc>
                <a:spcPct val="133000"/>
              </a:lnSpc>
              <a:buNone/>
            </a:pPr>
            <a:r>
              <a:rPr lang="en-US" sz="1300" dirty="0">
                <a:solidFill>
                  <a:srgbClr val="D7E5D8"/>
                </a:solidFill>
                <a:latin typeface="Syne" pitchFamily="34" charset="0"/>
                <a:ea typeface="Syne" pitchFamily="34" charset="-122"/>
                <a:cs typeface="Syne" pitchFamily="34" charset="-120"/>
              </a:rPr>
              <a:t>Săptămânile 9–12</a:t>
            </a:r>
            <a:endParaRPr lang="en-US" sz="1300" dirty="0"/>
          </a:p>
          <a:p>
            <a:pPr marL="0" indent="0" algn="l">
              <a:lnSpc>
                <a:spcPct val="133000"/>
              </a:lnSpc>
              <a:buNone/>
            </a:pPr>
            <a:r>
              <a:rPr lang="en-US" sz="1300" dirty="0">
                <a:solidFill>
                  <a:srgbClr val="D7E5D8"/>
                </a:solidFill>
                <a:latin typeface="Syne" pitchFamily="34" charset="0"/>
                <a:ea typeface="Syne" pitchFamily="34" charset="-122"/>
                <a:cs typeface="Syne" pitchFamily="34" charset="-120"/>
              </a:rPr>
              <a:t>Sesiuni mixte. Parcurgerea a 1–3 cupe pe terenul mare. Strategie de joc.</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61475" y="489446"/>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F0F4F1"/>
                </a:solidFill>
                <a:latin typeface="Syne ExtraBold" pitchFamily="34" charset="0"/>
                <a:ea typeface="Syne ExtraBold" pitchFamily="34" charset="-122"/>
                <a:cs typeface="Syne ExtraBold" pitchFamily="34" charset="-120"/>
              </a:rPr>
              <a:t>Programul Săptămânal Detaliat</a:t>
            </a:r>
            <a:endParaRPr lang="en-US" sz="3250" dirty="0"/>
          </a:p>
        </p:txBody>
      </p:sp>
      <p:sp>
        <p:nvSpPr>
          <p:cNvPr id="3" name="Text 1"/>
          <p:cNvSpPr/>
          <p:nvPr/>
        </p:nvSpPr>
        <p:spPr>
          <a:xfrm>
            <a:off x="661475" y="1336873"/>
            <a:ext cx="11478330" cy="264616"/>
          </a:xfrm>
          <a:prstGeom prst="rect">
            <a:avLst/>
          </a:prstGeom>
          <a:noFill/>
          <a:ln/>
        </p:spPr>
        <p:txBody>
          <a:bodyPr wrap="none" lIns="0" tIns="0" rIns="0" bIns="0" rtlCol="0" anchor="t"/>
          <a:lstStyle/>
          <a:p>
            <a:pPr marL="0" indent="0" algn="l">
              <a:lnSpc>
                <a:spcPct val="133000"/>
              </a:lnSpc>
              <a:buNone/>
            </a:pPr>
            <a:r>
              <a:rPr lang="en-US" sz="1300" dirty="0">
                <a:solidFill>
                  <a:srgbClr val="D7E5D8"/>
                </a:solidFill>
                <a:latin typeface="Syne" pitchFamily="34" charset="0"/>
                <a:ea typeface="Syne" pitchFamily="34" charset="-122"/>
                <a:cs typeface="Syne" pitchFamily="34" charset="-120"/>
              </a:rPr>
              <a:t>Fiecare sesiune este structurată pentru a maximiza progresul tehnic, siguranța fizică și experiența incluzivă a fiecărui participant.</a:t>
            </a:r>
            <a:endParaRPr lang="en-US" sz="13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61475" y="1787525"/>
          <a:ext cx="9143771" cy="914400"/>
        </p:xfrm>
        <a:graphic>
          <a:graphicData uri="http://schemas.openxmlformats.org/drawingml/2006/table">
            <a:tbl>
              <a:tblPr/>
              <a:tblGrid>
                <a:gridCol w="1956374">
                  <a:extLst>
                    <a:ext uri="{9D8B030D-6E8A-4147-A177-3AD203B41FA5}">
                      <a16:colId xmlns:a16="http://schemas.microsoft.com/office/drawing/2014/main" val="20000"/>
                    </a:ext>
                  </a:extLst>
                </a:gridCol>
                <a:gridCol w="2391124">
                  <a:extLst>
                    <a:ext uri="{9D8B030D-6E8A-4147-A177-3AD203B41FA5}">
                      <a16:colId xmlns:a16="http://schemas.microsoft.com/office/drawing/2014/main" val="20001"/>
                    </a:ext>
                  </a:extLst>
                </a:gridCol>
                <a:gridCol w="2717186">
                  <a:extLst>
                    <a:ext uri="{9D8B030D-6E8A-4147-A177-3AD203B41FA5}">
                      <a16:colId xmlns:a16="http://schemas.microsoft.com/office/drawing/2014/main" val="20002"/>
                    </a:ext>
                  </a:extLst>
                </a:gridCol>
                <a:gridCol w="2173749">
                  <a:extLst>
                    <a:ext uri="{9D8B030D-6E8A-4147-A177-3AD203B41FA5}">
                      <a16:colId xmlns:a16="http://schemas.microsoft.com/office/drawing/2014/main" val="20003"/>
                    </a:ext>
                  </a:extLst>
                </a:gridCol>
                <a:gridCol w="1630312">
                  <a:extLst>
                    <a:ext uri="{9D8B030D-6E8A-4147-A177-3AD203B41FA5}">
                      <a16:colId xmlns:a16="http://schemas.microsoft.com/office/drawing/2014/main" val="20004"/>
                    </a:ext>
                  </a:extLst>
                </a:gridCol>
              </a:tblGrid>
              <a:tr h="478917">
                <a:tc>
                  <a:txBody>
                    <a:bodyPr/>
                    <a:lstStyle/>
                    <a:p>
                      <a:pPr marL="0" indent="0" algn="l">
                        <a:buNone/>
                      </a:pPr>
                      <a:r>
                        <a:rPr lang="en-US" sz="1300" b="1" dirty="0">
                          <a:solidFill>
                            <a:srgbClr val="FFFFFF"/>
                          </a:solidFill>
                          <a:latin typeface="Syne" pitchFamily="34" charset="0"/>
                          <a:ea typeface="Syne" pitchFamily="34" charset="-122"/>
                          <a:cs typeface="Syne" pitchFamily="34" charset="-120"/>
                        </a:rPr>
                        <a:t>Luna / Etapă</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solidFill>
                      <a:srgbClr val="547808"/>
                    </a:solidFill>
                  </a:tcPr>
                </a:tc>
                <a:tc>
                  <a:txBody>
                    <a:bodyPr/>
                    <a:lstStyle/>
                    <a:p>
                      <a:pPr marL="0" indent="0" algn="l">
                        <a:buNone/>
                      </a:pPr>
                      <a:r>
                        <a:rPr lang="en-US" sz="1300" b="1" dirty="0">
                          <a:solidFill>
                            <a:srgbClr val="FFFFFF"/>
                          </a:solidFill>
                          <a:latin typeface="Syne" pitchFamily="34" charset="0"/>
                          <a:ea typeface="Syne" pitchFamily="34" charset="-122"/>
                          <a:cs typeface="Syne" pitchFamily="34" charset="-120"/>
                        </a:rPr>
                        <a:t>Focus Tehnic</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solidFill>
                      <a:srgbClr val="547808"/>
                    </a:solidFill>
                  </a:tcPr>
                </a:tc>
                <a:tc>
                  <a:txBody>
                    <a:bodyPr/>
                    <a:lstStyle/>
                    <a:p>
                      <a:pPr marL="0" indent="0" algn="l">
                        <a:buNone/>
                      </a:pPr>
                      <a:r>
                        <a:rPr lang="en-US" sz="1300" b="1" dirty="0">
                          <a:solidFill>
                            <a:srgbClr val="FFFFFF"/>
                          </a:solidFill>
                          <a:latin typeface="Syne" pitchFamily="34" charset="0"/>
                          <a:ea typeface="Syne" pitchFamily="34" charset="-122"/>
                          <a:cs typeface="Syne" pitchFamily="34" charset="-120"/>
                        </a:rPr>
                        <a:t>Structura Sesiunii (90 min)</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solidFill>
                      <a:srgbClr val="547808"/>
                    </a:solidFill>
                  </a:tcPr>
                </a:tc>
                <a:tc>
                  <a:txBody>
                    <a:bodyPr/>
                    <a:lstStyle/>
                    <a:p>
                      <a:pPr marL="0" indent="0" algn="l">
                        <a:buNone/>
                      </a:pPr>
                      <a:r>
                        <a:rPr lang="en-US" sz="1300" b="1" dirty="0">
                          <a:solidFill>
                            <a:srgbClr val="FFFFFF"/>
                          </a:solidFill>
                          <a:latin typeface="Syne" pitchFamily="34" charset="0"/>
                          <a:ea typeface="Syne" pitchFamily="34" charset="-122"/>
                          <a:cs typeface="Syne" pitchFamily="34" charset="-120"/>
                        </a:rPr>
                        <a:t>Locație</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solidFill>
                      <a:srgbClr val="547808"/>
                    </a:solidFill>
                  </a:tcPr>
                </a:tc>
                <a:tc>
                  <a:txBody>
                    <a:bodyPr/>
                    <a:lstStyle/>
                    <a:p>
                      <a:pPr marL="0" indent="0" algn="l">
                        <a:buNone/>
                      </a:pPr>
                      <a:r>
                        <a:rPr lang="en-US" sz="1300" b="1" dirty="0">
                          <a:solidFill>
                            <a:srgbClr val="FFFFFF"/>
                          </a:solidFill>
                          <a:latin typeface="Syne" pitchFamily="34" charset="0"/>
                          <a:ea typeface="Syne" pitchFamily="34" charset="-122"/>
                          <a:cs typeface="Syne" pitchFamily="34" charset="-120"/>
                        </a:rPr>
                        <a:t>Staff</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solidFill>
                      <a:srgbClr val="547808"/>
                    </a:solidFill>
                  </a:tcPr>
                </a:tc>
                <a:extLst>
                  <a:ext uri="{0D108BD9-81ED-4DB2-BD59-A6C34878D82A}">
                    <a16:rowId xmlns:a16="http://schemas.microsoft.com/office/drawing/2014/main" val="10000"/>
                  </a:ext>
                </a:extLst>
              </a:tr>
              <a:tr h="1540531">
                <a:tc>
                  <a:txBody>
                    <a:bodyPr/>
                    <a:lstStyle/>
                    <a:p>
                      <a:pPr marL="0" indent="0" algn="l">
                        <a:buNone/>
                      </a:pPr>
                      <a:r>
                        <a:rPr lang="en-US" sz="1300" b="1" dirty="0">
                          <a:solidFill>
                            <a:srgbClr val="D7E5D8"/>
                          </a:solidFill>
                          <a:latin typeface="Syne" pitchFamily="34" charset="0"/>
                          <a:ea typeface="Syne" pitchFamily="34" charset="-122"/>
                          <a:cs typeface="Syne" pitchFamily="34" charset="-120"/>
                        </a:rPr>
                        <a:t>Luna 1 (Mai)Săpt. 1–4</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D7E5D8"/>
                          </a:solidFill>
                          <a:latin typeface="Syne" pitchFamily="34" charset="0"/>
                          <a:ea typeface="Syne" pitchFamily="34" charset="-122"/>
                          <a:cs typeface="Syne" pitchFamily="34" charset="-120"/>
                        </a:rPr>
                        <a:t>Postură, grip, biomecanică adaptată, Putting</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D7E5D8"/>
                          </a:solidFill>
                          <a:latin typeface="Syne" pitchFamily="34" charset="0"/>
                          <a:ea typeface="Syne" pitchFamily="34" charset="-122"/>
                          <a:cs typeface="Syne" pitchFamily="34" charset="-120"/>
                        </a:rPr>
                        <a:t>15' Încălzire kinetică · 60' Practică Putting · 15' Evaluare &amp; Feedback</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D7E5D8"/>
                          </a:solidFill>
                          <a:latin typeface="Syne" pitchFamily="34" charset="0"/>
                          <a:ea typeface="Syne" pitchFamily="34" charset="-122"/>
                          <a:cs typeface="Syne" pitchFamily="34" charset="-120"/>
                        </a:rPr>
                        <a:t>Putting Green &amp; Chipping Area</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D7E5D8"/>
                          </a:solidFill>
                          <a:latin typeface="Syne" pitchFamily="34" charset="0"/>
                          <a:ea typeface="Syne" pitchFamily="34" charset="-122"/>
                          <a:cs typeface="Syne" pitchFamily="34" charset="-120"/>
                        </a:rPr>
                        <a:t>1 Antrenor Principal, 1 Instructor Adaptat, 2 Kinetoterapeuți</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1"/>
                  </a:ext>
                </a:extLst>
              </a:tr>
              <a:tr h="1275921">
                <a:tc>
                  <a:txBody>
                    <a:bodyPr/>
                    <a:lstStyle/>
                    <a:p>
                      <a:pPr marL="0" indent="0" algn="l">
                        <a:buNone/>
                      </a:pPr>
                      <a:r>
                        <a:rPr lang="en-US" sz="1300" b="1" dirty="0">
                          <a:solidFill>
                            <a:srgbClr val="D7E5D8"/>
                          </a:solidFill>
                          <a:latin typeface="Syne" pitchFamily="34" charset="0"/>
                          <a:ea typeface="Syne" pitchFamily="34" charset="-122"/>
                          <a:cs typeface="Syne" pitchFamily="34" charset="-120"/>
                        </a:rPr>
                        <a:t>Luna 2 (Iunie)Săpt. 5–8</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D7E5D8"/>
                          </a:solidFill>
                          <a:latin typeface="Syne" pitchFamily="34" charset="0"/>
                          <a:ea typeface="Syne" pitchFamily="34" charset="-122"/>
                          <a:cs typeface="Syne" pitchFamily="34" charset="-120"/>
                        </a:rPr>
                        <a:t>Swing complet, coordonare, control distanță — Chipping</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D7E5D8"/>
                          </a:solidFill>
                          <a:latin typeface="Syne" pitchFamily="34" charset="0"/>
                          <a:ea typeface="Syne" pitchFamily="34" charset="-122"/>
                          <a:cs typeface="Syne" pitchFamily="34" charset="-120"/>
                        </a:rPr>
                        <a:t>15' Încălzire specifică · 60' Practică Driving Range · 15' Debrifare</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D7E5D8"/>
                          </a:solidFill>
                          <a:latin typeface="Syne" pitchFamily="34" charset="0"/>
                          <a:ea typeface="Syne" pitchFamily="34" charset="-122"/>
                          <a:cs typeface="Syne" pitchFamily="34" charset="-120"/>
                        </a:rPr>
                        <a:t>Boxele Incluzive (Driving Range)</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D7E5D8"/>
                          </a:solidFill>
                          <a:latin typeface="Syne" pitchFamily="34" charset="0"/>
                          <a:ea typeface="Syne" pitchFamily="34" charset="-122"/>
                          <a:cs typeface="Syne" pitchFamily="34" charset="-120"/>
                        </a:rPr>
                        <a:t>1 Antrenor Principal, 2 Instructori, 2 Asistenți</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2"/>
                  </a:ext>
                </a:extLst>
              </a:tr>
              <a:tr h="1272746">
                <a:tc>
                  <a:txBody>
                    <a:bodyPr/>
                    <a:lstStyle/>
                    <a:p>
                      <a:pPr marL="0" indent="0" algn="l">
                        <a:buNone/>
                      </a:pPr>
                      <a:r>
                        <a:rPr lang="en-US" sz="1300" b="1" dirty="0">
                          <a:solidFill>
                            <a:srgbClr val="D7E5D8"/>
                          </a:solidFill>
                          <a:latin typeface="Syne" pitchFamily="34" charset="0"/>
                          <a:ea typeface="Syne" pitchFamily="34" charset="-122"/>
                          <a:cs typeface="Syne" pitchFamily="34" charset="-120"/>
                        </a:rPr>
                        <a:t>Luna 3 (Iulie)Săpt. 9–12</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D7E5D8"/>
                          </a:solidFill>
                          <a:latin typeface="Syne" pitchFamily="34" charset="0"/>
                          <a:ea typeface="Syne" pitchFamily="34" charset="-122"/>
                          <a:cs typeface="Syne" pitchFamily="34" charset="-120"/>
                        </a:rPr>
                        <a:t>Sesiuni mixte, 1–3 cupe pe teren real, strategie de joc</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D7E5D8"/>
                          </a:solidFill>
                          <a:latin typeface="Syne" pitchFamily="34" charset="0"/>
                          <a:ea typeface="Syne" pitchFamily="34" charset="-122"/>
                          <a:cs typeface="Syne" pitchFamily="34" charset="-120"/>
                        </a:rPr>
                        <a:t>10' Briefing tehnic · 70' Joc pe simulare / Teren real · 10' Încheiere</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D7E5D8"/>
                          </a:solidFill>
                          <a:latin typeface="Syne" pitchFamily="34" charset="0"/>
                          <a:ea typeface="Syne" pitchFamily="34" charset="-122"/>
                          <a:cs typeface="Syne" pitchFamily="34" charset="-120"/>
                        </a:rPr>
                        <a:t>Terenul de Golf (Cupele 1–3) &amp; Academia</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tc>
                  <a:txBody>
                    <a:bodyPr/>
                    <a:lstStyle/>
                    <a:p>
                      <a:pPr marL="0" indent="0" algn="l">
                        <a:buNone/>
                      </a:pPr>
                      <a:r>
                        <a:rPr lang="en-US" sz="1300" dirty="0">
                          <a:solidFill>
                            <a:srgbClr val="D7E5D8"/>
                          </a:solidFill>
                          <a:latin typeface="Syne" pitchFamily="34" charset="0"/>
                          <a:ea typeface="Syne" pitchFamily="34" charset="-122"/>
                          <a:cs typeface="Syne" pitchFamily="34" charset="-120"/>
                        </a:rPr>
                        <a:t>2 Antrenori, 2 Instructori, 3 Asistenți / Voluntari</a:t>
                      </a:r>
                      <a:endParaRPr lang="en-US" sz="1300" dirty="0">
                        <a:latin typeface="Syne" charset="0"/>
                        <a:ea typeface="Syne" charset="0"/>
                        <a:cs typeface="Syne" charset="0"/>
                      </a:endParaRPr>
                    </a:p>
                  </a:txBody>
                  <a:tcPr marL="165391" marR="165391" marT="6350" marB="6350" anchor="ctr">
                    <a:lnL w="0" cap="flat" cmpd="sng" algn="ctr">
                      <a:noFill/>
                    </a:lnL>
                    <a:lnR w="0" cap="flat" cmpd="sng" algn="ctr">
                      <a:noFill/>
                    </a:lnR>
                    <a:lnT w="0" cap="flat" cmpd="sng" algn="ctr">
                      <a:noFill/>
                    </a:lnT>
                    <a:lnB w="0" cap="flat" cmpd="sng" algn="ctr">
                      <a:noFill/>
                    </a:lnB>
                  </a:tcPr>
                </a:tc>
                <a:extLst>
                  <a:ext uri="{0D108BD9-81ED-4DB2-BD59-A6C34878D82A}">
                    <a16:rowId xmlns:a16="http://schemas.microsoft.com/office/drawing/2014/main" val="10003"/>
                  </a:ext>
                </a:extLst>
              </a:tr>
            </a:tbl>
          </a:graphicData>
        </a:graphic>
      </p:graphicFrame>
      <p:sp>
        <p:nvSpPr>
          <p:cNvPr id="5" name="Shape 2"/>
          <p:cNvSpPr/>
          <p:nvPr/>
        </p:nvSpPr>
        <p:spPr>
          <a:xfrm>
            <a:off x="661475" y="2256105"/>
            <a:ext cx="10868745" cy="10337"/>
          </a:xfrm>
          <a:prstGeom prst="rect">
            <a:avLst/>
          </a:prstGeom>
          <a:solidFill>
            <a:srgbClr val="FFFFFF">
              <a:alpha val="24000"/>
            </a:srgbClr>
          </a:solidFill>
          <a:ln/>
        </p:spPr>
      </p:sp>
      <p:sp>
        <p:nvSpPr>
          <p:cNvPr id="6" name="Shape 3"/>
          <p:cNvSpPr/>
          <p:nvPr/>
        </p:nvSpPr>
        <p:spPr>
          <a:xfrm>
            <a:off x="661475" y="3796636"/>
            <a:ext cx="10868745" cy="10337"/>
          </a:xfrm>
          <a:prstGeom prst="rect">
            <a:avLst/>
          </a:prstGeom>
          <a:solidFill>
            <a:srgbClr val="FFFFFF">
              <a:alpha val="24000"/>
            </a:srgbClr>
          </a:solidFill>
          <a:ln/>
        </p:spPr>
      </p:sp>
      <p:sp>
        <p:nvSpPr>
          <p:cNvPr id="4" name="Shape 4"/>
          <p:cNvSpPr/>
          <p:nvPr/>
        </p:nvSpPr>
        <p:spPr>
          <a:xfrm>
            <a:off x="661475" y="5072557"/>
            <a:ext cx="10868745" cy="10337"/>
          </a:xfrm>
          <a:prstGeom prst="rect">
            <a:avLst/>
          </a:prstGeom>
          <a:solidFill>
            <a:srgbClr val="FFFFFF">
              <a:alpha val="24000"/>
            </a:srgbClr>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61475" y="472976"/>
            <a:ext cx="10868745" cy="242193"/>
          </a:xfrm>
          <a:prstGeom prst="rect">
            <a:avLst/>
          </a:prstGeom>
          <a:noFill/>
          <a:ln/>
        </p:spPr>
        <p:txBody>
          <a:bodyPr wrap="none" lIns="0" tIns="0" rIns="0" bIns="0" rtlCol="0" anchor="t"/>
          <a:lstStyle/>
          <a:p>
            <a:pPr marL="0" indent="0" algn="l">
              <a:lnSpc>
                <a:spcPct val="104000"/>
              </a:lnSpc>
              <a:buNone/>
            </a:pPr>
            <a:r>
              <a:rPr lang="en-US" sz="1500" dirty="0">
                <a:solidFill>
                  <a:srgbClr val="F0F4F1"/>
                </a:solidFill>
                <a:latin typeface="Syne ExtraBold" pitchFamily="34" charset="0"/>
                <a:ea typeface="Syne ExtraBold" pitchFamily="34" charset="-122"/>
                <a:cs typeface="Syne ExtraBold" pitchFamily="34" charset="-120"/>
              </a:rPr>
              <a:t>Indicatori de Succes</a:t>
            </a:r>
            <a:endParaRPr lang="en-US" sz="1500" dirty="0"/>
          </a:p>
        </p:txBody>
      </p:sp>
      <p:sp>
        <p:nvSpPr>
          <p:cNvPr id="3" name="Text 1"/>
          <p:cNvSpPr/>
          <p:nvPr/>
        </p:nvSpPr>
        <p:spPr>
          <a:xfrm>
            <a:off x="661475" y="773311"/>
            <a:ext cx="10868745" cy="484485"/>
          </a:xfrm>
          <a:prstGeom prst="rect">
            <a:avLst/>
          </a:prstGeom>
          <a:noFill/>
          <a:ln/>
        </p:spPr>
        <p:txBody>
          <a:bodyPr wrap="none" lIns="0" tIns="0" rIns="0" bIns="0" rtlCol="0" anchor="t"/>
          <a:lstStyle/>
          <a:p>
            <a:pPr marL="0" indent="0" algn="l">
              <a:lnSpc>
                <a:spcPct val="104000"/>
              </a:lnSpc>
              <a:buNone/>
            </a:pPr>
            <a:r>
              <a:rPr lang="en-US" sz="3050" dirty="0">
                <a:solidFill>
                  <a:srgbClr val="F0F4F1"/>
                </a:solidFill>
                <a:latin typeface="Syne ExtraBold" pitchFamily="34" charset="0"/>
                <a:ea typeface="Syne ExtraBold" pitchFamily="34" charset="-122"/>
                <a:cs typeface="Syne ExtraBold" pitchFamily="34" charset="-120"/>
              </a:rPr>
              <a:t>Cum Măsurăm Impactul</a:t>
            </a:r>
            <a:endParaRPr lang="en-US" sz="3050" dirty="0"/>
          </a:p>
        </p:txBody>
      </p:sp>
      <p:sp>
        <p:nvSpPr>
          <p:cNvPr id="4" name="Text 2"/>
          <p:cNvSpPr/>
          <p:nvPr/>
        </p:nvSpPr>
        <p:spPr>
          <a:xfrm>
            <a:off x="661475" y="1621135"/>
            <a:ext cx="5245266" cy="242193"/>
          </a:xfrm>
          <a:prstGeom prst="rect">
            <a:avLst/>
          </a:prstGeom>
          <a:noFill/>
          <a:ln/>
        </p:spPr>
        <p:txBody>
          <a:bodyPr wrap="none" lIns="0" tIns="0" rIns="0" bIns="0" rtlCol="0" anchor="t"/>
          <a:lstStyle/>
          <a:p>
            <a:pPr marL="0" indent="0" algn="l">
              <a:lnSpc>
                <a:spcPct val="104000"/>
              </a:lnSpc>
              <a:buNone/>
            </a:pPr>
            <a:r>
              <a:rPr lang="en-US" sz="1500" dirty="0">
                <a:solidFill>
                  <a:srgbClr val="000000"/>
                </a:solidFill>
                <a:latin typeface="Noto Color Emoji" pitchFamily="34" charset="0"/>
                <a:ea typeface="Noto Color Emoji" pitchFamily="34" charset="-122"/>
                <a:cs typeface="Noto Color Emoji" pitchFamily="34" charset="-120"/>
              </a:rPr>
              <a:t>📊</a:t>
            </a:r>
            <a:r>
              <a:rPr lang="en-US" sz="1500" dirty="0">
                <a:solidFill>
                  <a:srgbClr val="F0F4F1"/>
                </a:solidFill>
                <a:latin typeface="Syne ExtraBold" pitchFamily="34" charset="0"/>
                <a:ea typeface="Syne ExtraBold" pitchFamily="34" charset="-122"/>
                <a:cs typeface="Syne ExtraBold" pitchFamily="34" charset="-120"/>
              </a:rPr>
              <a:t> Indicatori Cantitativi</a:t>
            </a:r>
            <a:endParaRPr lang="en-US" sz="15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026841"/>
            <a:ext cx="2549957" cy="1904504"/>
          </a:xfrm>
          <a:prstGeom prst="rect">
            <a:avLst/>
          </a:prstGeom>
        </p:spPr>
      </p:pic>
      <p:sp>
        <p:nvSpPr>
          <p:cNvPr id="6" name="Text 3"/>
          <p:cNvSpPr/>
          <p:nvPr/>
        </p:nvSpPr>
        <p:spPr>
          <a:xfrm>
            <a:off x="1843339" y="2143125"/>
            <a:ext cx="186031" cy="232569"/>
          </a:xfrm>
          <a:prstGeom prst="rect">
            <a:avLst/>
          </a:prstGeom>
          <a:noFill/>
          <a:ln/>
        </p:spPr>
        <p:txBody>
          <a:bodyPr wrap="none" lIns="0" tIns="0" rIns="0" bIns="0" rtlCol="0" anchor="ctr"/>
          <a:lstStyle/>
          <a:p>
            <a:pPr marL="0" indent="0" algn="ctr">
              <a:lnSpc>
                <a:spcPct val="100000"/>
              </a:lnSpc>
              <a:buNone/>
            </a:pPr>
            <a:r>
              <a:rPr lang="en-US" sz="1450" dirty="0">
                <a:solidFill>
                  <a:srgbClr val="000000"/>
                </a:solidFill>
                <a:latin typeface="Syne ExtraBold" pitchFamily="34" charset="0"/>
                <a:ea typeface="Syne ExtraBold" pitchFamily="34" charset="-122"/>
                <a:cs typeface="Syne ExtraBold" pitchFamily="34" charset="-120"/>
              </a:rPr>
              <a:t>1</a:t>
            </a:r>
            <a:endParaRPr lang="en-US" sz="1450" dirty="0"/>
          </a:p>
        </p:txBody>
      </p:sp>
      <p:sp>
        <p:nvSpPr>
          <p:cNvPr id="7" name="Text 4"/>
          <p:cNvSpPr/>
          <p:nvPr/>
        </p:nvSpPr>
        <p:spPr>
          <a:xfrm>
            <a:off x="835500" y="2646958"/>
            <a:ext cx="2201907" cy="484386"/>
          </a:xfrm>
          <a:prstGeom prst="rect">
            <a:avLst/>
          </a:prstGeom>
          <a:noFill/>
          <a:ln/>
        </p:spPr>
        <p:txBody>
          <a:bodyPr wrap="square" lIns="0" tIns="0" rIns="0" bIns="0" rtlCol="0" anchor="t">
            <a:normAutofit/>
          </a:bodyPr>
          <a:lstStyle/>
          <a:p>
            <a:pPr marL="0" indent="0" algn="l">
              <a:lnSpc>
                <a:spcPct val="104000"/>
              </a:lnSpc>
              <a:buNone/>
            </a:pPr>
            <a:r>
              <a:rPr lang="en-US" sz="1500" dirty="0">
                <a:solidFill>
                  <a:srgbClr val="D7E5D8"/>
                </a:solidFill>
                <a:latin typeface="Syne ExtraBold" pitchFamily="34" charset="0"/>
                <a:ea typeface="Syne ExtraBold" pitchFamily="34" charset="-122"/>
                <a:cs typeface="Syne ExtraBold" pitchFamily="34" charset="-120"/>
              </a:rPr>
              <a:t>30 beneficiari direcți</a:t>
            </a:r>
            <a:endParaRPr lang="en-US" sz="1500" dirty="0"/>
          </a:p>
        </p:txBody>
      </p:sp>
      <p:sp>
        <p:nvSpPr>
          <p:cNvPr id="8" name="Text 5"/>
          <p:cNvSpPr/>
          <p:nvPr/>
        </p:nvSpPr>
        <p:spPr>
          <a:xfrm>
            <a:off x="835500" y="3276699"/>
            <a:ext cx="2201907"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D7E5D8"/>
                </a:solidFill>
                <a:latin typeface="Syne" pitchFamily="34" charset="0"/>
                <a:ea typeface="Syne" pitchFamily="34" charset="-122"/>
                <a:cs typeface="Syne" pitchFamily="34" charset="-120"/>
              </a:rPr>
              <a:t>15 femei + 15 paralimpici, prezență ≥80%</a:t>
            </a:r>
            <a:endParaRPr lang="en-US" sz="1200" dirty="0"/>
          </a:p>
        </p:txBody>
      </p:sp>
      <p:pic>
        <p:nvPicPr>
          <p:cNvPr id="9"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56784" y="2026841"/>
            <a:ext cx="2549957" cy="1904504"/>
          </a:xfrm>
          <a:prstGeom prst="rect">
            <a:avLst/>
          </a:prstGeom>
        </p:spPr>
      </p:pic>
      <p:sp>
        <p:nvSpPr>
          <p:cNvPr id="10" name="Text 6"/>
          <p:cNvSpPr/>
          <p:nvPr/>
        </p:nvSpPr>
        <p:spPr>
          <a:xfrm>
            <a:off x="4538648" y="2143125"/>
            <a:ext cx="186031" cy="232569"/>
          </a:xfrm>
          <a:prstGeom prst="rect">
            <a:avLst/>
          </a:prstGeom>
          <a:noFill/>
          <a:ln/>
        </p:spPr>
        <p:txBody>
          <a:bodyPr wrap="none" lIns="0" tIns="0" rIns="0" bIns="0" rtlCol="0" anchor="ctr"/>
          <a:lstStyle/>
          <a:p>
            <a:pPr marL="0" indent="0" algn="ctr">
              <a:lnSpc>
                <a:spcPct val="100000"/>
              </a:lnSpc>
              <a:buNone/>
            </a:pPr>
            <a:r>
              <a:rPr lang="en-US" sz="1450" dirty="0">
                <a:solidFill>
                  <a:srgbClr val="000000"/>
                </a:solidFill>
                <a:latin typeface="Syne ExtraBold" pitchFamily="34" charset="0"/>
                <a:ea typeface="Syne ExtraBold" pitchFamily="34" charset="-122"/>
                <a:cs typeface="Syne ExtraBold" pitchFamily="34" charset="-120"/>
              </a:rPr>
              <a:t>2</a:t>
            </a:r>
            <a:endParaRPr lang="en-US" sz="1450" dirty="0"/>
          </a:p>
        </p:txBody>
      </p:sp>
      <p:sp>
        <p:nvSpPr>
          <p:cNvPr id="11" name="Text 7"/>
          <p:cNvSpPr/>
          <p:nvPr/>
        </p:nvSpPr>
        <p:spPr>
          <a:xfrm>
            <a:off x="3530809" y="2646958"/>
            <a:ext cx="2201907" cy="484386"/>
          </a:xfrm>
          <a:prstGeom prst="rect">
            <a:avLst/>
          </a:prstGeom>
          <a:noFill/>
          <a:ln/>
        </p:spPr>
        <p:txBody>
          <a:bodyPr wrap="square" lIns="0" tIns="0" rIns="0" bIns="0" rtlCol="0" anchor="t">
            <a:normAutofit/>
          </a:bodyPr>
          <a:lstStyle/>
          <a:p>
            <a:pPr marL="0" indent="0" algn="l">
              <a:lnSpc>
                <a:spcPct val="104000"/>
              </a:lnSpc>
              <a:buNone/>
            </a:pPr>
            <a:r>
              <a:rPr lang="en-US" sz="1500" dirty="0">
                <a:solidFill>
                  <a:srgbClr val="D7E5D8"/>
                </a:solidFill>
                <a:latin typeface="Syne ExtraBold" pitchFamily="34" charset="0"/>
                <a:ea typeface="Syne ExtraBold" pitchFamily="34" charset="-122"/>
                <a:cs typeface="Syne ExtraBold" pitchFamily="34" charset="-120"/>
              </a:rPr>
              <a:t>24 sesiuni de antrenament</a:t>
            </a:r>
            <a:endParaRPr lang="en-US" sz="1500" dirty="0"/>
          </a:p>
        </p:txBody>
      </p:sp>
      <p:sp>
        <p:nvSpPr>
          <p:cNvPr id="12" name="Text 8"/>
          <p:cNvSpPr/>
          <p:nvPr/>
        </p:nvSpPr>
        <p:spPr>
          <a:xfrm>
            <a:off x="3530809" y="3276699"/>
            <a:ext cx="2201907"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D7E5D8"/>
                </a:solidFill>
                <a:latin typeface="Syne" pitchFamily="34" charset="0"/>
                <a:ea typeface="Syne" pitchFamily="34" charset="-122"/>
                <a:cs typeface="Syne" pitchFamily="34" charset="-120"/>
              </a:rPr>
              <a:t>Efectuate integral pe parcursul a 3 luni</a:t>
            </a:r>
            <a:endParaRPr lang="en-US" sz="1200" dirty="0"/>
          </a:p>
        </p:txBody>
      </p:sp>
      <p:pic>
        <p:nvPicPr>
          <p:cNvPr id="13"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4076700"/>
            <a:ext cx="2549957" cy="2144812"/>
          </a:xfrm>
          <a:prstGeom prst="rect">
            <a:avLst/>
          </a:prstGeom>
        </p:spPr>
      </p:pic>
      <p:sp>
        <p:nvSpPr>
          <p:cNvPr id="14" name="Text 9"/>
          <p:cNvSpPr/>
          <p:nvPr/>
        </p:nvSpPr>
        <p:spPr>
          <a:xfrm>
            <a:off x="1843339" y="4192984"/>
            <a:ext cx="186031" cy="232569"/>
          </a:xfrm>
          <a:prstGeom prst="rect">
            <a:avLst/>
          </a:prstGeom>
          <a:noFill/>
          <a:ln/>
        </p:spPr>
        <p:txBody>
          <a:bodyPr wrap="none" lIns="0" tIns="0" rIns="0" bIns="0" rtlCol="0" anchor="ctr"/>
          <a:lstStyle/>
          <a:p>
            <a:pPr marL="0" indent="0" algn="ctr">
              <a:lnSpc>
                <a:spcPct val="100000"/>
              </a:lnSpc>
              <a:buNone/>
            </a:pPr>
            <a:r>
              <a:rPr lang="en-US" sz="1450" dirty="0">
                <a:solidFill>
                  <a:srgbClr val="000000"/>
                </a:solidFill>
                <a:latin typeface="Syne ExtraBold" pitchFamily="34" charset="0"/>
                <a:ea typeface="Syne ExtraBold" pitchFamily="34" charset="-122"/>
                <a:cs typeface="Syne ExtraBold" pitchFamily="34" charset="-120"/>
              </a:rPr>
              <a:t>3</a:t>
            </a:r>
            <a:endParaRPr lang="en-US" sz="1450" dirty="0"/>
          </a:p>
        </p:txBody>
      </p:sp>
      <p:sp>
        <p:nvSpPr>
          <p:cNvPr id="15" name="Text 10"/>
          <p:cNvSpPr/>
          <p:nvPr/>
        </p:nvSpPr>
        <p:spPr>
          <a:xfrm>
            <a:off x="835500" y="4696817"/>
            <a:ext cx="2201907" cy="484386"/>
          </a:xfrm>
          <a:prstGeom prst="rect">
            <a:avLst/>
          </a:prstGeom>
          <a:noFill/>
          <a:ln/>
        </p:spPr>
        <p:txBody>
          <a:bodyPr wrap="square" lIns="0" tIns="0" rIns="0" bIns="0" rtlCol="0" anchor="t">
            <a:normAutofit/>
          </a:bodyPr>
          <a:lstStyle/>
          <a:p>
            <a:pPr marL="0" indent="0" algn="l">
              <a:lnSpc>
                <a:spcPct val="104000"/>
              </a:lnSpc>
              <a:buNone/>
            </a:pPr>
            <a:r>
              <a:rPr lang="en-US" sz="1500" dirty="0">
                <a:solidFill>
                  <a:srgbClr val="D7E5D8"/>
                </a:solidFill>
                <a:latin typeface="Syne ExtraBold" pitchFamily="34" charset="0"/>
                <a:ea typeface="Syne ExtraBold" pitchFamily="34" charset="-122"/>
                <a:cs typeface="Syne ExtraBold" pitchFamily="34" charset="-120"/>
              </a:rPr>
              <a:t>1 mini-turneu de absolvire</a:t>
            </a:r>
            <a:endParaRPr lang="en-US" sz="1500" dirty="0"/>
          </a:p>
        </p:txBody>
      </p:sp>
      <p:sp>
        <p:nvSpPr>
          <p:cNvPr id="16" name="Text 11"/>
          <p:cNvSpPr/>
          <p:nvPr/>
        </p:nvSpPr>
        <p:spPr>
          <a:xfrm>
            <a:off x="835500" y="5326559"/>
            <a:ext cx="2201907"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D7E5D8"/>
                </a:solidFill>
                <a:latin typeface="Syne" pitchFamily="34" charset="0"/>
                <a:ea typeface="Syne" pitchFamily="34" charset="-122"/>
                <a:cs typeface="Syne" pitchFamily="34" charset="-120"/>
              </a:rPr>
              <a:t>Organizat la finalul lunii iulie 2026</a:t>
            </a:r>
            <a:endParaRPr lang="en-US" sz="1200" dirty="0"/>
          </a:p>
        </p:txBody>
      </p:sp>
      <p:pic>
        <p:nvPicPr>
          <p:cNvPr id="17"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56784" y="4076700"/>
            <a:ext cx="2549957" cy="2144812"/>
          </a:xfrm>
          <a:prstGeom prst="rect">
            <a:avLst/>
          </a:prstGeom>
        </p:spPr>
      </p:pic>
      <p:sp>
        <p:nvSpPr>
          <p:cNvPr id="18" name="Text 12"/>
          <p:cNvSpPr/>
          <p:nvPr/>
        </p:nvSpPr>
        <p:spPr>
          <a:xfrm>
            <a:off x="4538648" y="4192984"/>
            <a:ext cx="186031" cy="232569"/>
          </a:xfrm>
          <a:prstGeom prst="rect">
            <a:avLst/>
          </a:prstGeom>
          <a:noFill/>
          <a:ln/>
        </p:spPr>
        <p:txBody>
          <a:bodyPr wrap="none" lIns="0" tIns="0" rIns="0" bIns="0" rtlCol="0" anchor="ctr"/>
          <a:lstStyle/>
          <a:p>
            <a:pPr marL="0" indent="0" algn="ctr">
              <a:lnSpc>
                <a:spcPct val="100000"/>
              </a:lnSpc>
              <a:buNone/>
            </a:pPr>
            <a:r>
              <a:rPr lang="en-US" sz="1450" dirty="0">
                <a:solidFill>
                  <a:srgbClr val="000000"/>
                </a:solidFill>
                <a:latin typeface="Syne ExtraBold" pitchFamily="34" charset="0"/>
                <a:ea typeface="Syne ExtraBold" pitchFamily="34" charset="-122"/>
                <a:cs typeface="Syne ExtraBold" pitchFamily="34" charset="-120"/>
              </a:rPr>
              <a:t>4</a:t>
            </a:r>
            <a:endParaRPr lang="en-US" sz="1450" dirty="0"/>
          </a:p>
        </p:txBody>
      </p:sp>
      <p:sp>
        <p:nvSpPr>
          <p:cNvPr id="19" name="Text 13"/>
          <p:cNvSpPr/>
          <p:nvPr/>
        </p:nvSpPr>
        <p:spPr>
          <a:xfrm>
            <a:off x="3530809" y="4696817"/>
            <a:ext cx="2201907" cy="484386"/>
          </a:xfrm>
          <a:prstGeom prst="rect">
            <a:avLst/>
          </a:prstGeom>
          <a:noFill/>
          <a:ln/>
        </p:spPr>
        <p:txBody>
          <a:bodyPr wrap="square" lIns="0" tIns="0" rIns="0" bIns="0" rtlCol="0" anchor="t">
            <a:normAutofit/>
          </a:bodyPr>
          <a:lstStyle/>
          <a:p>
            <a:pPr marL="0" indent="0" algn="l">
              <a:lnSpc>
                <a:spcPct val="104000"/>
              </a:lnSpc>
              <a:buNone/>
            </a:pPr>
            <a:r>
              <a:rPr lang="en-US" sz="1500" dirty="0">
                <a:solidFill>
                  <a:srgbClr val="D7E5D8"/>
                </a:solidFill>
                <a:latin typeface="Syne ExtraBold" pitchFamily="34" charset="0"/>
                <a:ea typeface="Syne ExtraBold" pitchFamily="34" charset="-122"/>
                <a:cs typeface="Syne ExtraBold" pitchFamily="34" charset="-120"/>
              </a:rPr>
              <a:t>100% staff certificat</a:t>
            </a:r>
            <a:endParaRPr lang="en-US" sz="1500" dirty="0"/>
          </a:p>
        </p:txBody>
      </p:sp>
      <p:sp>
        <p:nvSpPr>
          <p:cNvPr id="20" name="Text 14"/>
          <p:cNvSpPr/>
          <p:nvPr/>
        </p:nvSpPr>
        <p:spPr>
          <a:xfrm>
            <a:off x="3530809" y="5326559"/>
            <a:ext cx="2201907" cy="720923"/>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D7E5D8"/>
                </a:solidFill>
                <a:latin typeface="Syne" pitchFamily="34" charset="0"/>
                <a:ea typeface="Syne" pitchFamily="34" charset="-122"/>
                <a:cs typeface="Syne" pitchFamily="34" charset="-120"/>
              </a:rPr>
              <a:t>Instruire specifică în sport incluziv/adaptat până la 1 mai 2026</a:t>
            </a:r>
            <a:endParaRPr lang="en-US" sz="1200" dirty="0"/>
          </a:p>
        </p:txBody>
      </p:sp>
      <p:sp>
        <p:nvSpPr>
          <p:cNvPr id="21" name="Text 15"/>
          <p:cNvSpPr/>
          <p:nvPr/>
        </p:nvSpPr>
        <p:spPr>
          <a:xfrm>
            <a:off x="6291304" y="1621135"/>
            <a:ext cx="5245266" cy="242193"/>
          </a:xfrm>
          <a:prstGeom prst="rect">
            <a:avLst/>
          </a:prstGeom>
          <a:noFill/>
          <a:ln/>
        </p:spPr>
        <p:txBody>
          <a:bodyPr wrap="none" lIns="0" tIns="0" rIns="0" bIns="0" rtlCol="0" anchor="t"/>
          <a:lstStyle/>
          <a:p>
            <a:pPr marL="0" indent="0" algn="l">
              <a:lnSpc>
                <a:spcPct val="104000"/>
              </a:lnSpc>
              <a:buNone/>
            </a:pPr>
            <a:r>
              <a:rPr lang="en-US" sz="1500" dirty="0">
                <a:solidFill>
                  <a:srgbClr val="000000"/>
                </a:solidFill>
                <a:latin typeface="Noto Color Emoji" pitchFamily="34" charset="0"/>
                <a:ea typeface="Noto Color Emoji" pitchFamily="34" charset="-122"/>
                <a:cs typeface="Noto Color Emoji" pitchFamily="34" charset="-120"/>
              </a:rPr>
              <a:t>🌱</a:t>
            </a:r>
            <a:r>
              <a:rPr lang="en-US" sz="1500" dirty="0">
                <a:solidFill>
                  <a:srgbClr val="F0F4F1"/>
                </a:solidFill>
                <a:latin typeface="Syne ExtraBold" pitchFamily="34" charset="0"/>
                <a:ea typeface="Syne ExtraBold" pitchFamily="34" charset="-122"/>
                <a:cs typeface="Syne ExtraBold" pitchFamily="34" charset="-120"/>
              </a:rPr>
              <a:t> Indicatori Calitativi</a:t>
            </a:r>
            <a:endParaRPr lang="en-US" sz="1500" dirty="0"/>
          </a:p>
        </p:txBody>
      </p:sp>
      <p:pic>
        <p:nvPicPr>
          <p:cNvPr id="22"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91304" y="2026841"/>
            <a:ext cx="2549957" cy="2387005"/>
          </a:xfrm>
          <a:prstGeom prst="rect">
            <a:avLst/>
          </a:prstGeom>
        </p:spPr>
      </p:pic>
      <p:sp>
        <p:nvSpPr>
          <p:cNvPr id="23" name="Text 16"/>
          <p:cNvSpPr/>
          <p:nvPr/>
        </p:nvSpPr>
        <p:spPr>
          <a:xfrm>
            <a:off x="7473168" y="2143125"/>
            <a:ext cx="186031" cy="232569"/>
          </a:xfrm>
          <a:prstGeom prst="rect">
            <a:avLst/>
          </a:prstGeom>
          <a:noFill/>
          <a:ln/>
        </p:spPr>
        <p:txBody>
          <a:bodyPr wrap="none" lIns="0" tIns="0" rIns="0" bIns="0" rtlCol="0" anchor="ctr"/>
          <a:lstStyle/>
          <a:p>
            <a:pPr marL="0" indent="0" algn="ctr">
              <a:lnSpc>
                <a:spcPct val="100000"/>
              </a:lnSpc>
              <a:buNone/>
            </a:pPr>
            <a:r>
              <a:rPr lang="en-US" sz="1450" dirty="0">
                <a:solidFill>
                  <a:srgbClr val="000000"/>
                </a:solidFill>
                <a:latin typeface="Syne ExtraBold" pitchFamily="34" charset="0"/>
                <a:ea typeface="Syne ExtraBold" pitchFamily="34" charset="-122"/>
                <a:cs typeface="Syne ExtraBold" pitchFamily="34" charset="-120"/>
              </a:rPr>
              <a:t>1</a:t>
            </a:r>
            <a:endParaRPr lang="en-US" sz="1450" dirty="0"/>
          </a:p>
        </p:txBody>
      </p:sp>
      <p:sp>
        <p:nvSpPr>
          <p:cNvPr id="24" name="Text 17"/>
          <p:cNvSpPr/>
          <p:nvPr/>
        </p:nvSpPr>
        <p:spPr>
          <a:xfrm>
            <a:off x="6465329" y="2646958"/>
            <a:ext cx="2201907" cy="726579"/>
          </a:xfrm>
          <a:prstGeom prst="rect">
            <a:avLst/>
          </a:prstGeom>
          <a:noFill/>
          <a:ln/>
        </p:spPr>
        <p:txBody>
          <a:bodyPr wrap="square" lIns="0" tIns="0" rIns="0" bIns="0" rtlCol="0" anchor="t">
            <a:normAutofit/>
          </a:bodyPr>
          <a:lstStyle/>
          <a:p>
            <a:pPr marL="0" indent="0" algn="l">
              <a:lnSpc>
                <a:spcPct val="104000"/>
              </a:lnSpc>
              <a:buNone/>
            </a:pPr>
            <a:r>
              <a:rPr lang="en-US" sz="1500" dirty="0">
                <a:solidFill>
                  <a:srgbClr val="D7E5D8"/>
                </a:solidFill>
                <a:latin typeface="Syne ExtraBold" pitchFamily="34" charset="0"/>
                <a:ea typeface="Syne ExtraBold" pitchFamily="34" charset="-122"/>
                <a:cs typeface="Syne ExtraBold" pitchFamily="34" charset="-120"/>
              </a:rPr>
              <a:t>≥85% wellbeing îmbunătățit</a:t>
            </a:r>
            <a:endParaRPr lang="en-US" sz="1500" dirty="0"/>
          </a:p>
        </p:txBody>
      </p:sp>
      <p:sp>
        <p:nvSpPr>
          <p:cNvPr id="25" name="Text 18"/>
          <p:cNvSpPr/>
          <p:nvPr/>
        </p:nvSpPr>
        <p:spPr>
          <a:xfrm>
            <a:off x="6465329" y="3518892"/>
            <a:ext cx="2201907" cy="720923"/>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D7E5D8"/>
                </a:solidFill>
                <a:latin typeface="Syne" pitchFamily="34" charset="0"/>
                <a:ea typeface="Syne" pitchFamily="34" charset="-122"/>
                <a:cs typeface="Syne" pitchFamily="34" charset="-120"/>
              </a:rPr>
              <a:t>Participanți care raportează relaxare mentală și tonus fizic crescut la evaluarea din iulie</a:t>
            </a:r>
            <a:endParaRPr lang="en-US" sz="1200" dirty="0"/>
          </a:p>
        </p:txBody>
      </p:sp>
      <p:pic>
        <p:nvPicPr>
          <p:cNvPr id="26"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86613" y="2026841"/>
            <a:ext cx="2549957" cy="2387005"/>
          </a:xfrm>
          <a:prstGeom prst="rect">
            <a:avLst/>
          </a:prstGeom>
        </p:spPr>
      </p:pic>
      <p:sp>
        <p:nvSpPr>
          <p:cNvPr id="27" name="Text 19"/>
          <p:cNvSpPr/>
          <p:nvPr/>
        </p:nvSpPr>
        <p:spPr>
          <a:xfrm>
            <a:off x="10168477" y="2143125"/>
            <a:ext cx="186031" cy="232569"/>
          </a:xfrm>
          <a:prstGeom prst="rect">
            <a:avLst/>
          </a:prstGeom>
          <a:noFill/>
          <a:ln/>
        </p:spPr>
        <p:txBody>
          <a:bodyPr wrap="none" lIns="0" tIns="0" rIns="0" bIns="0" rtlCol="0" anchor="ctr"/>
          <a:lstStyle/>
          <a:p>
            <a:pPr marL="0" indent="0" algn="ctr">
              <a:lnSpc>
                <a:spcPct val="100000"/>
              </a:lnSpc>
              <a:buNone/>
            </a:pPr>
            <a:r>
              <a:rPr lang="en-US" sz="1450" dirty="0">
                <a:solidFill>
                  <a:srgbClr val="000000"/>
                </a:solidFill>
                <a:latin typeface="Syne ExtraBold" pitchFamily="34" charset="0"/>
                <a:ea typeface="Syne ExtraBold" pitchFamily="34" charset="-122"/>
                <a:cs typeface="Syne ExtraBold" pitchFamily="34" charset="-120"/>
              </a:rPr>
              <a:t>2</a:t>
            </a:r>
            <a:endParaRPr lang="en-US" sz="1450" dirty="0"/>
          </a:p>
        </p:txBody>
      </p:sp>
      <p:sp>
        <p:nvSpPr>
          <p:cNvPr id="28" name="Text 20"/>
          <p:cNvSpPr/>
          <p:nvPr/>
        </p:nvSpPr>
        <p:spPr>
          <a:xfrm>
            <a:off x="9160638" y="2646958"/>
            <a:ext cx="2201907" cy="726579"/>
          </a:xfrm>
          <a:prstGeom prst="rect">
            <a:avLst/>
          </a:prstGeom>
          <a:noFill/>
          <a:ln/>
        </p:spPr>
        <p:txBody>
          <a:bodyPr wrap="square" lIns="0" tIns="0" rIns="0" bIns="0" rtlCol="0" anchor="t">
            <a:normAutofit/>
          </a:bodyPr>
          <a:lstStyle/>
          <a:p>
            <a:pPr marL="0" indent="0" algn="l">
              <a:lnSpc>
                <a:spcPct val="104000"/>
              </a:lnSpc>
              <a:buNone/>
            </a:pPr>
            <a:r>
              <a:rPr lang="en-US" sz="1500" dirty="0">
                <a:solidFill>
                  <a:srgbClr val="D7E5D8"/>
                </a:solidFill>
                <a:latin typeface="Syne ExtraBold" pitchFamily="34" charset="0"/>
                <a:ea typeface="Syne ExtraBold" pitchFamily="34" charset="-122"/>
                <a:cs typeface="Syne ExtraBold" pitchFamily="34" charset="-120"/>
              </a:rPr>
              <a:t>90% autonomie tehnică</a:t>
            </a:r>
            <a:endParaRPr lang="en-US" sz="1500" dirty="0"/>
          </a:p>
        </p:txBody>
      </p:sp>
      <p:sp>
        <p:nvSpPr>
          <p:cNvPr id="29" name="Text 21"/>
          <p:cNvSpPr/>
          <p:nvPr/>
        </p:nvSpPr>
        <p:spPr>
          <a:xfrm>
            <a:off x="9160638" y="3518892"/>
            <a:ext cx="2201907" cy="720923"/>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D7E5D8"/>
                </a:solidFill>
                <a:latin typeface="Syne" pitchFamily="34" charset="0"/>
                <a:ea typeface="Syne" pitchFamily="34" charset="-122"/>
                <a:cs typeface="Syne" pitchFamily="34" charset="-120"/>
              </a:rPr>
              <a:t>Participanți care execută swing complet și parcurg o cupă respectând regulile adaptate</a:t>
            </a:r>
            <a:endParaRPr lang="en-US" sz="1200" dirty="0"/>
          </a:p>
        </p:txBody>
      </p:sp>
      <p:pic>
        <p:nvPicPr>
          <p:cNvPr id="30" name="Image 6"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91304" y="4559201"/>
            <a:ext cx="5245266" cy="1662311"/>
          </a:xfrm>
          <a:prstGeom prst="rect">
            <a:avLst/>
          </a:prstGeom>
        </p:spPr>
      </p:pic>
      <p:sp>
        <p:nvSpPr>
          <p:cNvPr id="31" name="Text 22"/>
          <p:cNvSpPr/>
          <p:nvPr/>
        </p:nvSpPr>
        <p:spPr>
          <a:xfrm>
            <a:off x="8820822" y="4675485"/>
            <a:ext cx="186031" cy="232569"/>
          </a:xfrm>
          <a:prstGeom prst="rect">
            <a:avLst/>
          </a:prstGeom>
          <a:noFill/>
          <a:ln/>
        </p:spPr>
        <p:txBody>
          <a:bodyPr wrap="none" lIns="0" tIns="0" rIns="0" bIns="0" rtlCol="0" anchor="ctr"/>
          <a:lstStyle/>
          <a:p>
            <a:pPr marL="0" indent="0" algn="ctr">
              <a:lnSpc>
                <a:spcPct val="100000"/>
              </a:lnSpc>
              <a:buNone/>
            </a:pPr>
            <a:r>
              <a:rPr lang="en-US" sz="1450" dirty="0">
                <a:solidFill>
                  <a:srgbClr val="000000"/>
                </a:solidFill>
                <a:latin typeface="Syne ExtraBold" pitchFamily="34" charset="0"/>
                <a:ea typeface="Syne ExtraBold" pitchFamily="34" charset="-122"/>
                <a:cs typeface="Syne ExtraBold" pitchFamily="34" charset="-120"/>
              </a:rPr>
              <a:t>3</a:t>
            </a:r>
            <a:endParaRPr lang="en-US" sz="1450" dirty="0"/>
          </a:p>
        </p:txBody>
      </p:sp>
      <p:sp>
        <p:nvSpPr>
          <p:cNvPr id="32" name="Text 23"/>
          <p:cNvSpPr/>
          <p:nvPr/>
        </p:nvSpPr>
        <p:spPr>
          <a:xfrm>
            <a:off x="6465329" y="5179318"/>
            <a:ext cx="4897216" cy="242193"/>
          </a:xfrm>
          <a:prstGeom prst="rect">
            <a:avLst/>
          </a:prstGeom>
          <a:noFill/>
          <a:ln/>
        </p:spPr>
        <p:txBody>
          <a:bodyPr wrap="none" lIns="0" tIns="0" rIns="0" bIns="0" rtlCol="0" anchor="t"/>
          <a:lstStyle/>
          <a:p>
            <a:pPr marL="0" indent="0" algn="l">
              <a:lnSpc>
                <a:spcPct val="104000"/>
              </a:lnSpc>
              <a:buNone/>
            </a:pPr>
            <a:r>
              <a:rPr lang="en-US" sz="1500" dirty="0">
                <a:solidFill>
                  <a:srgbClr val="D7E5D8"/>
                </a:solidFill>
                <a:latin typeface="Syne ExtraBold" pitchFamily="34" charset="0"/>
                <a:ea typeface="Syne ExtraBold" pitchFamily="34" charset="-122"/>
                <a:cs typeface="Syne ExtraBold" pitchFamily="34" charset="-120"/>
              </a:rPr>
              <a:t>0 izolare socială</a:t>
            </a:r>
            <a:endParaRPr lang="en-US" sz="1500" dirty="0"/>
          </a:p>
        </p:txBody>
      </p:sp>
      <p:sp>
        <p:nvSpPr>
          <p:cNvPr id="33" name="Text 24"/>
          <p:cNvSpPr/>
          <p:nvPr/>
        </p:nvSpPr>
        <p:spPr>
          <a:xfrm>
            <a:off x="6465329" y="5566866"/>
            <a:ext cx="4897216"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D7E5D8"/>
                </a:solidFill>
                <a:latin typeface="Syne" pitchFamily="34" charset="0"/>
                <a:ea typeface="Syne" pitchFamily="34" charset="-122"/>
                <a:cs typeface="Syne" pitchFamily="34" charset="-120"/>
              </a:rPr>
              <a:t>Eliminarea completă a sentimentului de excludere pentru participanții paralimpici (chestionar final)</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Text 0"/>
          <p:cNvSpPr/>
          <p:nvPr/>
        </p:nvSpPr>
        <p:spPr>
          <a:xfrm>
            <a:off x="5233360" y="457299"/>
            <a:ext cx="6296860" cy="968970"/>
          </a:xfrm>
          <a:prstGeom prst="rect">
            <a:avLst/>
          </a:prstGeom>
          <a:noFill/>
          <a:ln/>
        </p:spPr>
        <p:txBody>
          <a:bodyPr wrap="square" lIns="0" tIns="0" rIns="0" bIns="0" rtlCol="0" anchor="t">
            <a:normAutofit/>
          </a:bodyPr>
          <a:lstStyle/>
          <a:p>
            <a:pPr marL="0" indent="0" algn="l">
              <a:lnSpc>
                <a:spcPct val="104000"/>
              </a:lnSpc>
              <a:buNone/>
            </a:pPr>
            <a:r>
              <a:rPr lang="en-US" sz="3050" dirty="0">
                <a:solidFill>
                  <a:srgbClr val="F0F4F1"/>
                </a:solidFill>
                <a:latin typeface="Syne ExtraBold" pitchFamily="34" charset="0"/>
                <a:ea typeface="Syne ExtraBold" pitchFamily="34" charset="-122"/>
                <a:cs typeface="Syne ExtraBold" pitchFamily="34" charset="-120"/>
              </a:rPr>
              <a:t>Echipa de Implementare</a:t>
            </a:r>
            <a:endParaRPr lang="en-US" sz="3050" dirty="0"/>
          </a:p>
        </p:txBody>
      </p:sp>
      <p:sp>
        <p:nvSpPr>
          <p:cNvPr id="4" name="Text 1"/>
          <p:cNvSpPr/>
          <p:nvPr/>
        </p:nvSpPr>
        <p:spPr>
          <a:xfrm>
            <a:off x="5233360" y="1644253"/>
            <a:ext cx="6296860"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D7E5D8"/>
                </a:solidFill>
                <a:latin typeface="Syne" pitchFamily="34" charset="0"/>
                <a:ea typeface="Syne" pitchFamily="34" charset="-122"/>
                <a:cs typeface="Syne" pitchFamily="34" charset="-120"/>
              </a:rPr>
              <a:t>Succesul programului este garantat de o echipă interdisciplinară, cu competențe complementare în sport adaptat, kinetoterapie și incluziune socială.</a:t>
            </a:r>
            <a:endParaRPr lang="en-US" sz="1200" dirty="0"/>
          </a:p>
        </p:txBody>
      </p:sp>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33360" y="2288381"/>
            <a:ext cx="387539" cy="387548"/>
          </a:xfrm>
          <a:prstGeom prst="rect">
            <a:avLst/>
          </a:prstGeom>
        </p:spPr>
      </p:pic>
      <p:sp>
        <p:nvSpPr>
          <p:cNvPr id="6" name="Text 2"/>
          <p:cNvSpPr/>
          <p:nvPr/>
        </p:nvSpPr>
        <p:spPr>
          <a:xfrm>
            <a:off x="5802564" y="2288381"/>
            <a:ext cx="5727656" cy="242193"/>
          </a:xfrm>
          <a:prstGeom prst="rect">
            <a:avLst/>
          </a:prstGeom>
          <a:noFill/>
          <a:ln/>
        </p:spPr>
        <p:txBody>
          <a:bodyPr wrap="none" lIns="0" tIns="0" rIns="0" bIns="0" rtlCol="0" anchor="t"/>
          <a:lstStyle/>
          <a:p>
            <a:pPr marL="0" indent="0" algn="l">
              <a:lnSpc>
                <a:spcPct val="104000"/>
              </a:lnSpc>
              <a:buNone/>
            </a:pPr>
            <a:r>
              <a:rPr lang="en-US" sz="1500" dirty="0">
                <a:solidFill>
                  <a:srgbClr val="D7E5D8"/>
                </a:solidFill>
                <a:latin typeface="Syne ExtraBold" pitchFamily="34" charset="0"/>
                <a:ea typeface="Syne ExtraBold" pitchFamily="34" charset="-122"/>
                <a:cs typeface="Syne ExtraBold" pitchFamily="34" charset="-120"/>
              </a:rPr>
              <a:t>2 Antrenori Principali de Golf</a:t>
            </a:r>
            <a:endParaRPr lang="en-US" sz="1500" dirty="0"/>
          </a:p>
        </p:txBody>
      </p:sp>
      <p:sp>
        <p:nvSpPr>
          <p:cNvPr id="7" name="Text 3"/>
          <p:cNvSpPr/>
          <p:nvPr/>
        </p:nvSpPr>
        <p:spPr>
          <a:xfrm>
            <a:off x="5802564" y="2617788"/>
            <a:ext cx="5727656"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D7E5D8"/>
                </a:solidFill>
                <a:latin typeface="Syne" pitchFamily="34" charset="0"/>
                <a:ea typeface="Syne" pitchFamily="34" charset="-122"/>
                <a:cs typeface="Syne" pitchFamily="34" charset="-120"/>
              </a:rPr>
              <a:t>Profesioniști PGA cu experiență, responsabili de curricula tehnică și progresia pedagogică a întregului program.</a:t>
            </a:r>
            <a:endParaRPr lang="en-US" sz="12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33360" y="3389114"/>
            <a:ext cx="387539" cy="387548"/>
          </a:xfrm>
          <a:prstGeom prst="rect">
            <a:avLst/>
          </a:prstGeom>
        </p:spPr>
      </p:pic>
      <p:sp>
        <p:nvSpPr>
          <p:cNvPr id="9" name="Text 4"/>
          <p:cNvSpPr/>
          <p:nvPr/>
        </p:nvSpPr>
        <p:spPr>
          <a:xfrm>
            <a:off x="5802564" y="3389114"/>
            <a:ext cx="5727656" cy="242193"/>
          </a:xfrm>
          <a:prstGeom prst="rect">
            <a:avLst/>
          </a:prstGeom>
          <a:noFill/>
          <a:ln/>
        </p:spPr>
        <p:txBody>
          <a:bodyPr wrap="none" lIns="0" tIns="0" rIns="0" bIns="0" rtlCol="0" anchor="t"/>
          <a:lstStyle/>
          <a:p>
            <a:pPr marL="0" indent="0" algn="l">
              <a:lnSpc>
                <a:spcPct val="104000"/>
              </a:lnSpc>
              <a:buNone/>
            </a:pPr>
            <a:r>
              <a:rPr lang="en-US" sz="1500" dirty="0">
                <a:solidFill>
                  <a:srgbClr val="D7E5D8"/>
                </a:solidFill>
                <a:latin typeface="Syne ExtraBold" pitchFamily="34" charset="0"/>
                <a:ea typeface="Syne ExtraBold" pitchFamily="34" charset="-122"/>
                <a:cs typeface="Syne ExtraBold" pitchFamily="34" charset="-120"/>
              </a:rPr>
              <a:t>2 Instructori de Golf Adaptat</a:t>
            </a:r>
            <a:endParaRPr lang="en-US" sz="1500" dirty="0"/>
          </a:p>
        </p:txBody>
      </p:sp>
      <p:sp>
        <p:nvSpPr>
          <p:cNvPr id="10" name="Text 5"/>
          <p:cNvSpPr/>
          <p:nvPr/>
        </p:nvSpPr>
        <p:spPr>
          <a:xfrm>
            <a:off x="5802564" y="3718520"/>
            <a:ext cx="5727656"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D7E5D8"/>
                </a:solidFill>
                <a:latin typeface="Syne" pitchFamily="34" charset="0"/>
                <a:ea typeface="Syne" pitchFamily="34" charset="-122"/>
                <a:cs typeface="Syne" pitchFamily="34" charset="-120"/>
              </a:rPr>
              <a:t>Staff format prin mobilități transnaționale Erasmus+, specializați în tehnici pentru persoane cu dizabilități.</a:t>
            </a:r>
            <a:endParaRPr lang="en-US" sz="1200"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33360" y="4489847"/>
            <a:ext cx="387539" cy="387548"/>
          </a:xfrm>
          <a:prstGeom prst="rect">
            <a:avLst/>
          </a:prstGeom>
        </p:spPr>
      </p:pic>
      <p:sp>
        <p:nvSpPr>
          <p:cNvPr id="12" name="Text 6"/>
          <p:cNvSpPr/>
          <p:nvPr/>
        </p:nvSpPr>
        <p:spPr>
          <a:xfrm>
            <a:off x="5802564" y="4489847"/>
            <a:ext cx="5727656" cy="242193"/>
          </a:xfrm>
          <a:prstGeom prst="rect">
            <a:avLst/>
          </a:prstGeom>
          <a:noFill/>
          <a:ln/>
        </p:spPr>
        <p:txBody>
          <a:bodyPr wrap="none" lIns="0" tIns="0" rIns="0" bIns="0" rtlCol="0" anchor="t"/>
          <a:lstStyle/>
          <a:p>
            <a:pPr marL="0" indent="0" algn="l">
              <a:lnSpc>
                <a:spcPct val="104000"/>
              </a:lnSpc>
              <a:buNone/>
            </a:pPr>
            <a:r>
              <a:rPr lang="en-US" sz="1500" dirty="0">
                <a:solidFill>
                  <a:srgbClr val="D7E5D8"/>
                </a:solidFill>
                <a:latin typeface="Syne ExtraBold" pitchFamily="34" charset="0"/>
                <a:ea typeface="Syne ExtraBold" pitchFamily="34" charset="-122"/>
                <a:cs typeface="Syne ExtraBold" pitchFamily="34" charset="-120"/>
              </a:rPr>
              <a:t>2 Asistenți / Kinetoterapeuți</a:t>
            </a:r>
            <a:endParaRPr lang="en-US" sz="1500" dirty="0"/>
          </a:p>
        </p:txBody>
      </p:sp>
      <p:sp>
        <p:nvSpPr>
          <p:cNvPr id="13" name="Text 7"/>
          <p:cNvSpPr/>
          <p:nvPr/>
        </p:nvSpPr>
        <p:spPr>
          <a:xfrm>
            <a:off x="5802564" y="4819253"/>
            <a:ext cx="5727656"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D7E5D8"/>
                </a:solidFill>
                <a:latin typeface="Syne" pitchFamily="34" charset="0"/>
                <a:ea typeface="Syne" pitchFamily="34" charset="-122"/>
                <a:cs typeface="Syne" pitchFamily="34" charset="-120"/>
              </a:rPr>
              <a:t>Specialiști în mobilitate corporală pentru adaptarea sigură a pozițiilor și prevenirea accidentărilor.</a:t>
            </a:r>
            <a:endParaRPr lang="en-US" sz="120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33360" y="5590580"/>
            <a:ext cx="387539" cy="387548"/>
          </a:xfrm>
          <a:prstGeom prst="rect">
            <a:avLst/>
          </a:prstGeom>
        </p:spPr>
      </p:pic>
      <p:sp>
        <p:nvSpPr>
          <p:cNvPr id="15" name="Text 8"/>
          <p:cNvSpPr/>
          <p:nvPr/>
        </p:nvSpPr>
        <p:spPr>
          <a:xfrm>
            <a:off x="5802564" y="5590580"/>
            <a:ext cx="5727656" cy="242193"/>
          </a:xfrm>
          <a:prstGeom prst="rect">
            <a:avLst/>
          </a:prstGeom>
          <a:noFill/>
          <a:ln/>
        </p:spPr>
        <p:txBody>
          <a:bodyPr wrap="none" lIns="0" tIns="0" rIns="0" bIns="0" rtlCol="0" anchor="t"/>
          <a:lstStyle/>
          <a:p>
            <a:pPr marL="0" indent="0" algn="l">
              <a:lnSpc>
                <a:spcPct val="104000"/>
              </a:lnSpc>
              <a:buNone/>
            </a:pPr>
            <a:r>
              <a:rPr lang="en-US" sz="1500" dirty="0">
                <a:solidFill>
                  <a:srgbClr val="D7E5D8"/>
                </a:solidFill>
                <a:latin typeface="Syne ExtraBold" pitchFamily="34" charset="0"/>
                <a:ea typeface="Syne ExtraBold" pitchFamily="34" charset="-122"/>
                <a:cs typeface="Syne ExtraBold" pitchFamily="34" charset="-120"/>
              </a:rPr>
              <a:t>3 Voluntari Seniori ai Clubului</a:t>
            </a:r>
            <a:endParaRPr lang="en-US" sz="1500" dirty="0"/>
          </a:p>
        </p:txBody>
      </p:sp>
      <p:sp>
        <p:nvSpPr>
          <p:cNvPr id="16" name="Text 9"/>
          <p:cNvSpPr/>
          <p:nvPr/>
        </p:nvSpPr>
        <p:spPr>
          <a:xfrm>
            <a:off x="5802564" y="5919986"/>
            <a:ext cx="5727656" cy="480616"/>
          </a:xfrm>
          <a:prstGeom prst="rect">
            <a:avLst/>
          </a:prstGeom>
          <a:noFill/>
          <a:ln/>
        </p:spPr>
        <p:txBody>
          <a:bodyPr wrap="square" lIns="0" tIns="0" rIns="0" bIns="0" rtlCol="0" anchor="t">
            <a:normAutofit/>
          </a:bodyPr>
          <a:lstStyle/>
          <a:p>
            <a:pPr marL="0" indent="0" algn="l">
              <a:lnSpc>
                <a:spcPct val="129000"/>
              </a:lnSpc>
              <a:buNone/>
            </a:pPr>
            <a:r>
              <a:rPr lang="en-US" sz="1200" dirty="0">
                <a:solidFill>
                  <a:srgbClr val="D7E5D8"/>
                </a:solidFill>
                <a:latin typeface="Syne" pitchFamily="34" charset="0"/>
                <a:ea typeface="Syne" pitchFamily="34" charset="-122"/>
                <a:cs typeface="Syne" pitchFamily="34" charset="-120"/>
              </a:rPr>
              <a:t>Oferă suport logistic și ghidează integrarea socială prin sistemul </a:t>
            </a:r>
            <a:r>
              <a:rPr lang="en-US" sz="1200" i="1" dirty="0">
                <a:solidFill>
                  <a:srgbClr val="D7E5D8"/>
                </a:solidFill>
                <a:latin typeface="Syne" pitchFamily="34" charset="0"/>
                <a:ea typeface="Syne" pitchFamily="34" charset="-122"/>
                <a:cs typeface="Syne" pitchFamily="34" charset="-120"/>
              </a:rPr>
              <a:t>buddy</a:t>
            </a:r>
            <a:r>
              <a:rPr lang="en-US" sz="1200" dirty="0">
                <a:solidFill>
                  <a:srgbClr val="D7E5D8"/>
                </a:solidFill>
                <a:latin typeface="Syne" pitchFamily="34" charset="0"/>
                <a:ea typeface="Syne" pitchFamily="34" charset="-122"/>
                <a:cs typeface="Syne" pitchFamily="34" charset="-120"/>
              </a:rPr>
              <a:t> — o punte umană între lumi.</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61475" y="658019"/>
            <a:ext cx="10868745"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F0F4F1"/>
                </a:solidFill>
                <a:latin typeface="Syne ExtraBold" pitchFamily="34" charset="0"/>
                <a:ea typeface="Syne ExtraBold" pitchFamily="34" charset="-122"/>
                <a:cs typeface="Syne ExtraBold" pitchFamily="34" charset="-120"/>
              </a:rPr>
              <a:t>Resurse, Materiale și Infrastructură</a:t>
            </a:r>
            <a:endParaRPr lang="en-US" sz="3250" dirty="0"/>
          </a:p>
        </p:txBody>
      </p:sp>
      <p:sp>
        <p:nvSpPr>
          <p:cNvPr id="3" name="Text 1"/>
          <p:cNvSpPr/>
          <p:nvPr/>
        </p:nvSpPr>
        <p:spPr>
          <a:xfrm>
            <a:off x="661475" y="2022177"/>
            <a:ext cx="1086874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D7E5D8"/>
                </a:solidFill>
                <a:latin typeface="Syne" pitchFamily="34" charset="0"/>
                <a:ea typeface="Syne" pitchFamily="34" charset="-122"/>
                <a:cs typeface="Syne" pitchFamily="34" charset="-120"/>
              </a:rPr>
              <a:t>Accesibilizarea completă a spațiului de antrenament este o condiție non-negociabilă. Fiecare detaliu logistic a fost gândit pentru a elimina barierele și a crea un mediu sigur și incluziv.</a:t>
            </a:r>
            <a:endParaRPr lang="en-US" sz="1300" dirty="0"/>
          </a:p>
        </p:txBody>
      </p:sp>
      <p:sp>
        <p:nvSpPr>
          <p:cNvPr id="4" name="Text 2"/>
          <p:cNvSpPr/>
          <p:nvPr/>
        </p:nvSpPr>
        <p:spPr>
          <a:xfrm>
            <a:off x="661475" y="2902744"/>
            <a:ext cx="3429113" cy="52328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F0F4F1"/>
                </a:solidFill>
                <a:latin typeface="Syne ExtraBold" pitchFamily="34" charset="0"/>
                <a:ea typeface="Syne ExtraBold" pitchFamily="34" charset="-122"/>
                <a:cs typeface="Syne ExtraBold" pitchFamily="34" charset="-120"/>
              </a:rPr>
              <a:t> Echipament Adaptat</a:t>
            </a:r>
            <a:endParaRPr lang="en-US" sz="1600" dirty="0"/>
          </a:p>
        </p:txBody>
      </p:sp>
      <p:sp>
        <p:nvSpPr>
          <p:cNvPr id="5" name="Text 3"/>
          <p:cNvSpPr/>
          <p:nvPr/>
        </p:nvSpPr>
        <p:spPr>
          <a:xfrm>
            <a:off x="661475" y="3591322"/>
            <a:ext cx="3429113" cy="1174155"/>
          </a:xfrm>
          <a:prstGeom prst="rect">
            <a:avLst/>
          </a:prstGeom>
          <a:noFill/>
          <a:ln/>
        </p:spPr>
        <p:txBody>
          <a:bodyPr wrap="square" lIns="0" tIns="0" rIns="0" bIns="0" rtlCol="0" anchor="t">
            <a:normAutofit/>
          </a:bodyPr>
          <a:lstStyle/>
          <a:p>
            <a:pPr marL="264160" indent="-264160" algn="l">
              <a:lnSpc>
                <a:spcPct val="133000"/>
              </a:lnSpc>
              <a:buSzPct val="100000"/>
              <a:buChar char="•"/>
            </a:pPr>
            <a:r>
              <a:rPr lang="en-US" sz="1300" dirty="0">
                <a:solidFill>
                  <a:srgbClr val="D7E5D8"/>
                </a:solidFill>
                <a:latin typeface="Syne" pitchFamily="34" charset="0"/>
                <a:ea typeface="Syne" pitchFamily="34" charset="-122"/>
                <a:cs typeface="Syne" pitchFamily="34" charset="-120"/>
              </a:rPr>
              <a:t>Crose ușoare dedicate pentru femei</a:t>
            </a:r>
            <a:endParaRPr lang="en-US" sz="1300" dirty="0"/>
          </a:p>
          <a:p>
            <a:pPr marL="264160" indent="-264160" algn="l">
              <a:lnSpc>
                <a:spcPct val="133000"/>
              </a:lnSpc>
              <a:buSzPct val="100000"/>
              <a:buChar char="•"/>
            </a:pPr>
            <a:r>
              <a:rPr lang="en-US" sz="1300" dirty="0">
                <a:solidFill>
                  <a:srgbClr val="D7E5D8"/>
                </a:solidFill>
                <a:latin typeface="Syne" pitchFamily="34" charset="0"/>
                <a:ea typeface="Syne" pitchFamily="34" charset="-122"/>
                <a:cs typeface="Syne" pitchFamily="34" charset="-120"/>
              </a:rPr>
              <a:t>Crose cu unghiuri de atac modificate pentru jucători din scaun rulant</a:t>
            </a:r>
            <a:endParaRPr lang="en-US" sz="1300" dirty="0"/>
          </a:p>
          <a:p>
            <a:pPr marL="264160" indent="-264160" algn="l">
              <a:lnSpc>
                <a:spcPct val="133000"/>
              </a:lnSpc>
              <a:buSzPct val="100000"/>
              <a:buChar char="•"/>
            </a:pPr>
            <a:r>
              <a:rPr lang="en-US" sz="1300" dirty="0">
                <a:solidFill>
                  <a:srgbClr val="D7E5D8"/>
                </a:solidFill>
                <a:latin typeface="Syne" pitchFamily="34" charset="0"/>
                <a:ea typeface="Syne" pitchFamily="34" charset="-122"/>
                <a:cs typeface="Syne" pitchFamily="34" charset="-120"/>
              </a:rPr>
              <a:t>Crose speciale pentru mobilitate redusă</a:t>
            </a:r>
            <a:endParaRPr lang="en-US" sz="1300" dirty="0"/>
          </a:p>
        </p:txBody>
      </p:sp>
      <p:sp>
        <p:nvSpPr>
          <p:cNvPr id="6" name="Text 4"/>
          <p:cNvSpPr/>
          <p:nvPr/>
        </p:nvSpPr>
        <p:spPr>
          <a:xfrm>
            <a:off x="4500351" y="2902744"/>
            <a:ext cx="3316304" cy="52328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F0F4F1"/>
                </a:solidFill>
                <a:latin typeface="Syne ExtraBold" pitchFamily="34" charset="0"/>
                <a:ea typeface="Syne ExtraBold" pitchFamily="34" charset="-122"/>
                <a:cs typeface="Syne ExtraBold" pitchFamily="34" charset="-120"/>
              </a:rPr>
              <a:t> Dispozitive de Asistență</a:t>
            </a:r>
            <a:endParaRPr lang="en-US" sz="1600" dirty="0"/>
          </a:p>
        </p:txBody>
      </p:sp>
      <p:sp>
        <p:nvSpPr>
          <p:cNvPr id="7" name="Text 5"/>
          <p:cNvSpPr/>
          <p:nvPr/>
        </p:nvSpPr>
        <p:spPr>
          <a:xfrm>
            <a:off x="4500351" y="3591322"/>
            <a:ext cx="3316304" cy="1174155"/>
          </a:xfrm>
          <a:prstGeom prst="rect">
            <a:avLst/>
          </a:prstGeom>
          <a:noFill/>
          <a:ln/>
        </p:spPr>
        <p:txBody>
          <a:bodyPr wrap="square" lIns="0" tIns="0" rIns="0" bIns="0" rtlCol="0" anchor="t">
            <a:normAutofit/>
          </a:bodyPr>
          <a:lstStyle/>
          <a:p>
            <a:pPr marL="264160" indent="-264160" algn="l">
              <a:lnSpc>
                <a:spcPct val="133000"/>
              </a:lnSpc>
              <a:buSzPct val="100000"/>
              <a:buChar char="•"/>
            </a:pPr>
            <a:r>
              <a:rPr lang="en-US" sz="1300" dirty="0">
                <a:solidFill>
                  <a:srgbClr val="D7E5D8"/>
                </a:solidFill>
                <a:latin typeface="Syne" pitchFamily="34" charset="0"/>
                <a:ea typeface="Syne" pitchFamily="34" charset="-122"/>
                <a:cs typeface="Syne" pitchFamily="34" charset="-120"/>
              </a:rPr>
              <a:t>Benzi de aliniere vizuală pe teren</a:t>
            </a:r>
            <a:endParaRPr lang="en-US" sz="1300" dirty="0"/>
          </a:p>
          <a:p>
            <a:pPr marL="264160" indent="-264160" algn="l">
              <a:lnSpc>
                <a:spcPct val="133000"/>
              </a:lnSpc>
              <a:buSzPct val="100000"/>
              <a:buChar char="•"/>
            </a:pPr>
            <a:r>
              <a:rPr lang="en-US" sz="1300" dirty="0">
                <a:solidFill>
                  <a:srgbClr val="D7E5D8"/>
                </a:solidFill>
                <a:latin typeface="Syne" pitchFamily="34" charset="0"/>
                <a:ea typeface="Syne" pitchFamily="34" charset="-122"/>
                <a:cs typeface="Syne" pitchFamily="34" charset="-120"/>
              </a:rPr>
              <a:t>Suporturi de sprijin postural</a:t>
            </a:r>
            <a:endParaRPr lang="en-US" sz="1300" dirty="0"/>
          </a:p>
          <a:p>
            <a:pPr marL="264160" indent="-264160" algn="l">
              <a:lnSpc>
                <a:spcPct val="133000"/>
              </a:lnSpc>
              <a:buSzPct val="100000"/>
              <a:buChar char="•"/>
            </a:pPr>
            <a:r>
              <a:rPr lang="en-US" sz="1300" dirty="0">
                <a:solidFill>
                  <a:srgbClr val="D7E5D8"/>
                </a:solidFill>
                <a:latin typeface="Syne" pitchFamily="34" charset="0"/>
                <a:ea typeface="Syne" pitchFamily="34" charset="-122"/>
                <a:cs typeface="Syne" pitchFamily="34" charset="-120"/>
              </a:rPr>
              <a:t>Mingi cu densitate și vizibilitate crescută pentru exercițiile timpurii</a:t>
            </a:r>
            <a:endParaRPr lang="en-US" sz="1300" dirty="0"/>
          </a:p>
        </p:txBody>
      </p:sp>
      <p:sp>
        <p:nvSpPr>
          <p:cNvPr id="8" name="Text 6"/>
          <p:cNvSpPr/>
          <p:nvPr/>
        </p:nvSpPr>
        <p:spPr>
          <a:xfrm>
            <a:off x="8226418" y="2902744"/>
            <a:ext cx="3316304" cy="52328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r>
              <a:rPr lang="en-US" sz="1600" dirty="0">
                <a:solidFill>
                  <a:srgbClr val="F0F4F1"/>
                </a:solidFill>
                <a:latin typeface="Syne ExtraBold" pitchFamily="34" charset="0"/>
                <a:ea typeface="Syne ExtraBold" pitchFamily="34" charset="-122"/>
                <a:cs typeface="Syne ExtraBold" pitchFamily="34" charset="-120"/>
              </a:rPr>
              <a:t> Infrastructură Dedicată</a:t>
            </a:r>
            <a:endParaRPr lang="en-US" sz="1600" dirty="0"/>
          </a:p>
        </p:txBody>
      </p:sp>
      <p:sp>
        <p:nvSpPr>
          <p:cNvPr id="9" name="Text 7"/>
          <p:cNvSpPr/>
          <p:nvPr/>
        </p:nvSpPr>
        <p:spPr>
          <a:xfrm>
            <a:off x="8226418" y="3591322"/>
            <a:ext cx="3316304" cy="1703388"/>
          </a:xfrm>
          <a:prstGeom prst="rect">
            <a:avLst/>
          </a:prstGeom>
          <a:noFill/>
          <a:ln/>
        </p:spPr>
        <p:txBody>
          <a:bodyPr wrap="square" lIns="0" tIns="0" rIns="0" bIns="0" rtlCol="0" anchor="t">
            <a:normAutofit/>
          </a:bodyPr>
          <a:lstStyle/>
          <a:p>
            <a:pPr marL="264160" indent="-264160" algn="l">
              <a:lnSpc>
                <a:spcPct val="133000"/>
              </a:lnSpc>
              <a:buSzPct val="100000"/>
              <a:buChar char="•"/>
            </a:pPr>
            <a:r>
              <a:rPr lang="en-US" sz="1300" dirty="0">
                <a:solidFill>
                  <a:srgbClr val="D7E5D8"/>
                </a:solidFill>
                <a:latin typeface="Syne" pitchFamily="34" charset="0"/>
                <a:ea typeface="Syne" pitchFamily="34" charset="-122"/>
                <a:cs typeface="Syne" pitchFamily="34" charset="-120"/>
              </a:rPr>
              <a:t>Covorașe anti-alunecare pe Driving Range</a:t>
            </a:r>
            <a:endParaRPr lang="en-US" sz="1300" dirty="0"/>
          </a:p>
          <a:p>
            <a:pPr marL="264160" indent="-264160" algn="l">
              <a:lnSpc>
                <a:spcPct val="133000"/>
              </a:lnSpc>
              <a:buSzPct val="100000"/>
              <a:buChar char="•"/>
            </a:pPr>
            <a:r>
              <a:rPr lang="en-US" sz="1300" dirty="0">
                <a:solidFill>
                  <a:srgbClr val="D7E5D8"/>
                </a:solidFill>
                <a:latin typeface="Syne" pitchFamily="34" charset="0"/>
                <a:ea typeface="Syne" pitchFamily="34" charset="-122"/>
                <a:cs typeface="Syne" pitchFamily="34" charset="-120"/>
              </a:rPr>
              <a:t>Rampe de acces temporare în zonele de antrenament</a:t>
            </a:r>
            <a:endParaRPr lang="en-US" sz="1300" dirty="0"/>
          </a:p>
          <a:p>
            <a:pPr marL="264160" indent="-264160" algn="l">
              <a:lnSpc>
                <a:spcPct val="133000"/>
              </a:lnSpc>
              <a:buSzPct val="100000"/>
              <a:buChar char="•"/>
            </a:pPr>
            <a:r>
              <a:rPr lang="en-US" sz="1300" dirty="0">
                <a:solidFill>
                  <a:srgbClr val="D7E5D8"/>
                </a:solidFill>
                <a:latin typeface="Syne" pitchFamily="34" charset="0"/>
                <a:ea typeface="Syne" pitchFamily="34" charset="-122"/>
                <a:cs typeface="Syne" pitchFamily="34" charset="-120"/>
              </a:rPr>
              <a:t>Boxe incluzive special amenajate la Bucharest Golf Club</a:t>
            </a:r>
            <a:endParaRPr lang="en-US" sz="1300" dirty="0"/>
          </a:p>
        </p:txBody>
      </p:sp>
      <p:sp>
        <p:nvSpPr>
          <p:cNvPr id="10" name="Shape 8"/>
          <p:cNvSpPr/>
          <p:nvPr/>
        </p:nvSpPr>
        <p:spPr>
          <a:xfrm>
            <a:off x="661475" y="5538589"/>
            <a:ext cx="10868745" cy="661293"/>
          </a:xfrm>
          <a:prstGeom prst="roundRect">
            <a:avLst>
              <a:gd name="adj" fmla="val 10504"/>
            </a:avLst>
          </a:prstGeom>
          <a:solidFill>
            <a:srgbClr val="547808"/>
          </a:solidFill>
          <a:ln/>
        </p:spPr>
      </p:sp>
      <p:pic>
        <p:nvPicPr>
          <p:cNvPr id="11" name="Image 0" descr="preencoded.png"/>
          <p:cNvPicPr>
            <a:picLocks noChangeAspect="1"/>
          </p:cNvPicPr>
          <p:nvPr/>
        </p:nvPicPr>
        <p:blipFill>
          <a:blip r:embed="rId3"/>
          <a:stretch>
            <a:fillRect/>
          </a:stretch>
        </p:blipFill>
        <p:spPr>
          <a:xfrm>
            <a:off x="826769" y="5778302"/>
            <a:ext cx="206667" cy="165298"/>
          </a:xfrm>
          <a:prstGeom prst="rect">
            <a:avLst/>
          </a:prstGeom>
        </p:spPr>
      </p:pic>
      <p:sp>
        <p:nvSpPr>
          <p:cNvPr id="12" name="Text 9"/>
          <p:cNvSpPr/>
          <p:nvPr/>
        </p:nvSpPr>
        <p:spPr>
          <a:xfrm>
            <a:off x="1198731" y="5745163"/>
            <a:ext cx="10775780" cy="264616"/>
          </a:xfrm>
          <a:prstGeom prst="rect">
            <a:avLst/>
          </a:prstGeom>
          <a:noFill/>
          <a:ln/>
        </p:spPr>
        <p:txBody>
          <a:bodyPr wrap="none" lIns="0" tIns="0" rIns="0" bIns="0" rtlCol="0" anchor="t"/>
          <a:lstStyle/>
          <a:p>
            <a:pPr marL="0" indent="0" algn="l">
              <a:lnSpc>
                <a:spcPct val="133000"/>
              </a:lnSpc>
              <a:buNone/>
            </a:pPr>
            <a:r>
              <a:rPr lang="en-US" sz="1300" dirty="0">
                <a:solidFill>
                  <a:srgbClr val="FFFFFF"/>
                </a:solidFill>
                <a:latin typeface="Syne" pitchFamily="34" charset="0"/>
                <a:ea typeface="Syne" pitchFamily="34" charset="-122"/>
                <a:cs typeface="Syne" pitchFamily="34" charset="-120"/>
              </a:rPr>
              <a:t>Toate adaptările de infrastructură vor fi instalate și verificate înainte de </a:t>
            </a:r>
            <a:r>
              <a:rPr lang="en-US" sz="1300" b="1" dirty="0">
                <a:solidFill>
                  <a:srgbClr val="FFFFFF"/>
                </a:solidFill>
                <a:latin typeface="Syne Bold" pitchFamily="34" charset="0"/>
                <a:ea typeface="Syne Bold" pitchFamily="34" charset="-122"/>
                <a:cs typeface="Syne Bold" pitchFamily="34" charset="-120"/>
              </a:rPr>
              <a:t>1 mai 2026</a:t>
            </a:r>
            <a:r>
              <a:rPr lang="en-US" sz="1300" dirty="0">
                <a:solidFill>
                  <a:srgbClr val="FFFFFF"/>
                </a:solidFill>
                <a:latin typeface="Syne" pitchFamily="34" charset="0"/>
                <a:ea typeface="Syne" pitchFamily="34" charset="-122"/>
                <a:cs typeface="Syne" pitchFamily="34" charset="-120"/>
              </a:rPr>
              <a:t>, data de start a programului.</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61475" y="505718"/>
            <a:ext cx="6296860" cy="888206"/>
          </a:xfrm>
          <a:prstGeom prst="rect">
            <a:avLst/>
          </a:prstGeom>
          <a:noFill/>
          <a:ln/>
        </p:spPr>
        <p:txBody>
          <a:bodyPr wrap="square" lIns="0" tIns="0" rIns="0" bIns="0" rtlCol="0" anchor="t">
            <a:normAutofit/>
          </a:bodyPr>
          <a:lstStyle/>
          <a:p>
            <a:pPr marL="0" indent="0" algn="l">
              <a:lnSpc>
                <a:spcPct val="104000"/>
              </a:lnSpc>
              <a:buNone/>
            </a:pPr>
            <a:r>
              <a:rPr lang="en-US" sz="2750" dirty="0">
                <a:solidFill>
                  <a:srgbClr val="F0F4F1"/>
                </a:solidFill>
                <a:latin typeface="Syne ExtraBold" pitchFamily="34" charset="0"/>
                <a:ea typeface="Syne ExtraBold" pitchFamily="34" charset="-122"/>
                <a:cs typeface="Syne ExtraBold" pitchFamily="34" charset="-120"/>
              </a:rPr>
              <a:t>Un Teren pentru Fiecare Destin</a:t>
            </a:r>
            <a:endParaRPr lang="en-US" sz="2750" dirty="0"/>
          </a:p>
        </p:txBody>
      </p:sp>
      <p:sp>
        <p:nvSpPr>
          <p:cNvPr id="4" name="Text 1"/>
          <p:cNvSpPr/>
          <p:nvPr/>
        </p:nvSpPr>
        <p:spPr>
          <a:xfrm>
            <a:off x="661475" y="1577082"/>
            <a:ext cx="6296860" cy="422870"/>
          </a:xfrm>
          <a:prstGeom prst="rect">
            <a:avLst/>
          </a:prstGeom>
          <a:noFill/>
          <a:ln/>
        </p:spPr>
        <p:txBody>
          <a:bodyPr wrap="square" lIns="0" tIns="0" rIns="0" bIns="0" rtlCol="0" anchor="t">
            <a:normAutofit/>
          </a:bodyPr>
          <a:lstStyle/>
          <a:p>
            <a:pPr marL="0" indent="0" algn="ctr">
              <a:lnSpc>
                <a:spcPct val="124000"/>
              </a:lnSpc>
              <a:buNone/>
            </a:pPr>
            <a:r>
              <a:rPr lang="en-US" sz="1100" dirty="0">
                <a:solidFill>
                  <a:srgbClr val="D7E5D8"/>
                </a:solidFill>
                <a:latin typeface="Syne" pitchFamily="34" charset="0"/>
                <a:ea typeface="Syne" pitchFamily="34" charset="-122"/>
                <a:cs typeface="Syne" pitchFamily="34" charset="-120"/>
              </a:rPr>
              <a:t>„Green Fără Granițe" nu este doar un program de golf. Este o dovadă că </a:t>
            </a:r>
            <a:r>
              <a:rPr lang="en-US" sz="1100" b="1" dirty="0">
                <a:solidFill>
                  <a:srgbClr val="D7E5D8"/>
                </a:solidFill>
                <a:latin typeface="Syne Bold" pitchFamily="34" charset="0"/>
                <a:ea typeface="Syne Bold" pitchFamily="34" charset="-122"/>
                <a:cs typeface="Syne Bold" pitchFamily="34" charset="-120"/>
              </a:rPr>
              <a:t>sportul poate fi cel mai puternic instrument de incluziune</a:t>
            </a:r>
            <a:r>
              <a:rPr lang="en-US" sz="1100" dirty="0">
                <a:solidFill>
                  <a:srgbClr val="D7E5D8"/>
                </a:solidFill>
                <a:latin typeface="Syne" pitchFamily="34" charset="0"/>
                <a:ea typeface="Syne" pitchFamily="34" charset="-122"/>
                <a:cs typeface="Syne" pitchFamily="34" charset="-120"/>
              </a:rPr>
              <a:t> atunci când este gândit cu empatie, rigoare și curaj.</a:t>
            </a:r>
            <a:endParaRPr lang="en-US" sz="1100" dirty="0"/>
          </a:p>
        </p:txBody>
      </p:sp>
      <p:sp>
        <p:nvSpPr>
          <p:cNvPr id="5" name="Shape 2"/>
          <p:cNvSpPr/>
          <p:nvPr/>
        </p:nvSpPr>
        <p:spPr>
          <a:xfrm>
            <a:off x="661475" y="2137271"/>
            <a:ext cx="6296860" cy="1015008"/>
          </a:xfrm>
          <a:prstGeom prst="roundRect">
            <a:avLst>
              <a:gd name="adj" fmla="val 5881"/>
            </a:avLst>
          </a:prstGeom>
          <a:solidFill>
            <a:srgbClr val="547808"/>
          </a:solidFill>
          <a:ln w="6350">
            <a:solidFill>
              <a:srgbClr val="6D9121"/>
            </a:solidFill>
            <a:prstDash val="solid"/>
          </a:ln>
        </p:spPr>
      </p:sp>
      <p:sp>
        <p:nvSpPr>
          <p:cNvPr id="6" name="Text 3"/>
          <p:cNvSpPr/>
          <p:nvPr/>
        </p:nvSpPr>
        <p:spPr>
          <a:xfrm>
            <a:off x="809902" y="2285702"/>
            <a:ext cx="6000005" cy="222052"/>
          </a:xfrm>
          <a:prstGeom prst="rect">
            <a:avLst/>
          </a:prstGeom>
          <a:noFill/>
          <a:ln/>
        </p:spPr>
        <p:txBody>
          <a:bodyPr wrap="none" lIns="0" tIns="0" rIns="0" bIns="0" rtlCol="0" anchor="t"/>
          <a:lstStyle/>
          <a:p>
            <a:pPr marL="0" indent="0" algn="l">
              <a:lnSpc>
                <a:spcPct val="104000"/>
              </a:lnSpc>
              <a:buNone/>
            </a:pPr>
            <a:r>
              <a:rPr lang="en-US" sz="1350" dirty="0">
                <a:solidFill>
                  <a:srgbClr val="000000"/>
                </a:solidFill>
                <a:latin typeface="Noto Color Emoji" pitchFamily="34" charset="0"/>
                <a:ea typeface="Noto Color Emoji" pitchFamily="34" charset="-122"/>
                <a:cs typeface="Noto Color Emoji" pitchFamily="34" charset="-120"/>
              </a:rPr>
              <a:t>📅</a:t>
            </a:r>
            <a:r>
              <a:rPr lang="en-US" sz="1350" dirty="0">
                <a:solidFill>
                  <a:srgbClr val="FFFFFF"/>
                </a:solidFill>
                <a:latin typeface="Syne ExtraBold" pitchFamily="34" charset="0"/>
                <a:ea typeface="Syne ExtraBold" pitchFamily="34" charset="-122"/>
                <a:cs typeface="Syne ExtraBold" pitchFamily="34" charset="-120"/>
              </a:rPr>
              <a:t> Perioada</a:t>
            </a:r>
            <a:endParaRPr lang="en-US" sz="1350" dirty="0"/>
          </a:p>
        </p:txBody>
      </p:sp>
      <p:sp>
        <p:nvSpPr>
          <p:cNvPr id="7" name="Text 4"/>
          <p:cNvSpPr/>
          <p:nvPr/>
        </p:nvSpPr>
        <p:spPr>
          <a:xfrm>
            <a:off x="809902" y="2580977"/>
            <a:ext cx="6000005" cy="422870"/>
          </a:xfrm>
          <a:prstGeom prst="rect">
            <a:avLst/>
          </a:prstGeom>
          <a:noFill/>
          <a:ln/>
        </p:spPr>
        <p:txBody>
          <a:bodyPr wrap="square" lIns="0" tIns="0" rIns="0" bIns="0" rtlCol="0" anchor="t">
            <a:normAutofit/>
          </a:bodyPr>
          <a:lstStyle/>
          <a:p>
            <a:pPr marL="0" indent="0" algn="l">
              <a:lnSpc>
                <a:spcPct val="124000"/>
              </a:lnSpc>
              <a:buNone/>
            </a:pPr>
            <a:r>
              <a:rPr lang="en-US" sz="1100" dirty="0">
                <a:solidFill>
                  <a:srgbClr val="FFFFFF"/>
                </a:solidFill>
                <a:latin typeface="Syne" pitchFamily="34" charset="0"/>
                <a:ea typeface="Syne" pitchFamily="34" charset="-122"/>
                <a:cs typeface="Syne" pitchFamily="34" charset="-120"/>
              </a:rPr>
              <a:t>1 Mai – 31 Iulie 2026</a:t>
            </a:r>
            <a:endParaRPr lang="en-US" sz="1100" dirty="0"/>
          </a:p>
          <a:p>
            <a:pPr marL="0" indent="0" algn="l">
              <a:lnSpc>
                <a:spcPct val="124000"/>
              </a:lnSpc>
              <a:buNone/>
            </a:pPr>
            <a:r>
              <a:rPr lang="en-US" sz="1100" dirty="0">
                <a:solidFill>
                  <a:srgbClr val="FFFFFF"/>
                </a:solidFill>
                <a:latin typeface="Syne" pitchFamily="34" charset="0"/>
                <a:ea typeface="Syne" pitchFamily="34" charset="-122"/>
                <a:cs typeface="Syne" pitchFamily="34" charset="-120"/>
              </a:rPr>
              <a:t>12 săptămâni · 24 sesiuni</a:t>
            </a:r>
            <a:endParaRPr lang="en-US" sz="1100" dirty="0"/>
          </a:p>
        </p:txBody>
      </p:sp>
      <p:sp>
        <p:nvSpPr>
          <p:cNvPr id="8" name="Shape 5"/>
          <p:cNvSpPr/>
          <p:nvPr/>
        </p:nvSpPr>
        <p:spPr>
          <a:xfrm>
            <a:off x="661475" y="3274417"/>
            <a:ext cx="6296860" cy="1015008"/>
          </a:xfrm>
          <a:prstGeom prst="roundRect">
            <a:avLst>
              <a:gd name="adj" fmla="val 5881"/>
            </a:avLst>
          </a:prstGeom>
          <a:solidFill>
            <a:srgbClr val="547808"/>
          </a:solidFill>
          <a:ln w="6350">
            <a:solidFill>
              <a:srgbClr val="6D9121"/>
            </a:solidFill>
            <a:prstDash val="solid"/>
          </a:ln>
        </p:spPr>
      </p:sp>
      <p:sp>
        <p:nvSpPr>
          <p:cNvPr id="9" name="Text 6"/>
          <p:cNvSpPr/>
          <p:nvPr/>
        </p:nvSpPr>
        <p:spPr>
          <a:xfrm>
            <a:off x="809902" y="3422848"/>
            <a:ext cx="6000005" cy="222052"/>
          </a:xfrm>
          <a:prstGeom prst="rect">
            <a:avLst/>
          </a:prstGeom>
          <a:noFill/>
          <a:ln/>
        </p:spPr>
        <p:txBody>
          <a:bodyPr wrap="none" lIns="0" tIns="0" rIns="0" bIns="0" rtlCol="0" anchor="t"/>
          <a:lstStyle/>
          <a:p>
            <a:pPr marL="0" indent="0" algn="l">
              <a:lnSpc>
                <a:spcPct val="104000"/>
              </a:lnSpc>
              <a:buNone/>
            </a:pPr>
            <a:r>
              <a:rPr lang="en-US" sz="1350" dirty="0">
                <a:solidFill>
                  <a:srgbClr val="000000"/>
                </a:solidFill>
                <a:latin typeface="Noto Color Emoji" pitchFamily="34" charset="0"/>
                <a:ea typeface="Noto Color Emoji" pitchFamily="34" charset="-122"/>
                <a:cs typeface="Noto Color Emoji" pitchFamily="34" charset="-120"/>
              </a:rPr>
              <a:t>👥</a:t>
            </a:r>
            <a:r>
              <a:rPr lang="en-US" sz="1350" dirty="0">
                <a:solidFill>
                  <a:srgbClr val="FFFFFF"/>
                </a:solidFill>
                <a:latin typeface="Syne ExtraBold" pitchFamily="34" charset="0"/>
                <a:ea typeface="Syne ExtraBold" pitchFamily="34" charset="-122"/>
                <a:cs typeface="Syne ExtraBold" pitchFamily="34" charset="-120"/>
              </a:rPr>
              <a:t> Beneficiari</a:t>
            </a:r>
            <a:endParaRPr lang="en-US" sz="1350" dirty="0"/>
          </a:p>
        </p:txBody>
      </p:sp>
      <p:sp>
        <p:nvSpPr>
          <p:cNvPr id="10" name="Text 7"/>
          <p:cNvSpPr/>
          <p:nvPr/>
        </p:nvSpPr>
        <p:spPr>
          <a:xfrm>
            <a:off x="809902" y="3718123"/>
            <a:ext cx="6000005" cy="422870"/>
          </a:xfrm>
          <a:prstGeom prst="rect">
            <a:avLst/>
          </a:prstGeom>
          <a:noFill/>
          <a:ln/>
        </p:spPr>
        <p:txBody>
          <a:bodyPr wrap="square" lIns="0" tIns="0" rIns="0" bIns="0" rtlCol="0" anchor="t">
            <a:normAutofit/>
          </a:bodyPr>
          <a:lstStyle/>
          <a:p>
            <a:pPr marL="0" indent="0" algn="l">
              <a:lnSpc>
                <a:spcPct val="124000"/>
              </a:lnSpc>
              <a:buNone/>
            </a:pPr>
            <a:r>
              <a:rPr lang="en-US" sz="1100" dirty="0">
                <a:solidFill>
                  <a:srgbClr val="FFFFFF"/>
                </a:solidFill>
                <a:latin typeface="Syne" pitchFamily="34" charset="0"/>
                <a:ea typeface="Syne" pitchFamily="34" charset="-122"/>
                <a:cs typeface="Syne" pitchFamily="34" charset="-120"/>
              </a:rPr>
              <a:t>30 participanți unici</a:t>
            </a:r>
            <a:endParaRPr lang="en-US" sz="1100" dirty="0"/>
          </a:p>
          <a:p>
            <a:pPr marL="0" indent="0" algn="l">
              <a:lnSpc>
                <a:spcPct val="124000"/>
              </a:lnSpc>
              <a:buNone/>
            </a:pPr>
            <a:r>
              <a:rPr lang="en-US" sz="1100" dirty="0">
                <a:solidFill>
                  <a:srgbClr val="FFFFFF"/>
                </a:solidFill>
                <a:latin typeface="Syne" pitchFamily="34" charset="0"/>
                <a:ea typeface="Syne" pitchFamily="34" charset="-122"/>
                <a:cs typeface="Syne" pitchFamily="34" charset="-120"/>
              </a:rPr>
              <a:t>15 femei + 15 paralimpici</a:t>
            </a:r>
            <a:endParaRPr lang="en-US" sz="1100" dirty="0"/>
          </a:p>
        </p:txBody>
      </p:sp>
      <p:sp>
        <p:nvSpPr>
          <p:cNvPr id="11" name="Shape 8"/>
          <p:cNvSpPr/>
          <p:nvPr/>
        </p:nvSpPr>
        <p:spPr>
          <a:xfrm>
            <a:off x="661475" y="4411563"/>
            <a:ext cx="6296860" cy="1015008"/>
          </a:xfrm>
          <a:prstGeom prst="roundRect">
            <a:avLst>
              <a:gd name="adj" fmla="val 5881"/>
            </a:avLst>
          </a:prstGeom>
          <a:solidFill>
            <a:srgbClr val="547808"/>
          </a:solidFill>
          <a:ln w="6350">
            <a:solidFill>
              <a:srgbClr val="6D9121"/>
            </a:solidFill>
            <a:prstDash val="solid"/>
          </a:ln>
        </p:spPr>
      </p:sp>
      <p:sp>
        <p:nvSpPr>
          <p:cNvPr id="12" name="Text 9"/>
          <p:cNvSpPr/>
          <p:nvPr/>
        </p:nvSpPr>
        <p:spPr>
          <a:xfrm>
            <a:off x="809902" y="4559995"/>
            <a:ext cx="6000005" cy="222052"/>
          </a:xfrm>
          <a:prstGeom prst="rect">
            <a:avLst/>
          </a:prstGeom>
          <a:noFill/>
          <a:ln/>
        </p:spPr>
        <p:txBody>
          <a:bodyPr wrap="none" lIns="0" tIns="0" rIns="0" bIns="0" rtlCol="0" anchor="t"/>
          <a:lstStyle/>
          <a:p>
            <a:pPr marL="0" indent="0" algn="l">
              <a:lnSpc>
                <a:spcPct val="104000"/>
              </a:lnSpc>
              <a:buNone/>
            </a:pPr>
            <a:r>
              <a:rPr lang="en-US" sz="1350" dirty="0">
                <a:solidFill>
                  <a:srgbClr val="000000"/>
                </a:solidFill>
                <a:latin typeface="Noto Color Emoji" pitchFamily="34" charset="0"/>
                <a:ea typeface="Noto Color Emoji" pitchFamily="34" charset="-122"/>
                <a:cs typeface="Noto Color Emoji" pitchFamily="34" charset="-120"/>
              </a:rPr>
              <a:t>🏆</a:t>
            </a:r>
            <a:r>
              <a:rPr lang="en-US" sz="1350" dirty="0">
                <a:solidFill>
                  <a:srgbClr val="FFFFFF"/>
                </a:solidFill>
                <a:latin typeface="Syne ExtraBold" pitchFamily="34" charset="0"/>
                <a:ea typeface="Syne ExtraBold" pitchFamily="34" charset="-122"/>
                <a:cs typeface="Syne ExtraBold" pitchFamily="34" charset="-120"/>
              </a:rPr>
              <a:t> Rezultat Final</a:t>
            </a:r>
            <a:endParaRPr lang="en-US" sz="1350" dirty="0"/>
          </a:p>
        </p:txBody>
      </p:sp>
      <p:sp>
        <p:nvSpPr>
          <p:cNvPr id="13" name="Text 10"/>
          <p:cNvSpPr/>
          <p:nvPr/>
        </p:nvSpPr>
        <p:spPr>
          <a:xfrm>
            <a:off x="809902" y="4855270"/>
            <a:ext cx="6000005" cy="422870"/>
          </a:xfrm>
          <a:prstGeom prst="rect">
            <a:avLst/>
          </a:prstGeom>
          <a:noFill/>
          <a:ln/>
        </p:spPr>
        <p:txBody>
          <a:bodyPr wrap="square" lIns="0" tIns="0" rIns="0" bIns="0" rtlCol="0" anchor="t">
            <a:normAutofit/>
          </a:bodyPr>
          <a:lstStyle/>
          <a:p>
            <a:pPr marL="0" indent="0" algn="l">
              <a:lnSpc>
                <a:spcPct val="124000"/>
              </a:lnSpc>
              <a:buNone/>
            </a:pPr>
            <a:r>
              <a:rPr lang="en-US" sz="1100" dirty="0">
                <a:solidFill>
                  <a:srgbClr val="FFFFFF"/>
                </a:solidFill>
                <a:latin typeface="Syne" pitchFamily="34" charset="0"/>
                <a:ea typeface="Syne" pitchFamily="34" charset="-122"/>
                <a:cs typeface="Syne" pitchFamily="34" charset="-120"/>
              </a:rPr>
              <a:t>Mini-turneu de absolvire</a:t>
            </a:r>
            <a:endParaRPr lang="en-US" sz="1100" dirty="0"/>
          </a:p>
          <a:p>
            <a:pPr marL="0" indent="0" algn="l">
              <a:lnSpc>
                <a:spcPct val="124000"/>
              </a:lnSpc>
              <a:buNone/>
            </a:pPr>
            <a:r>
              <a:rPr lang="en-US" sz="1100" dirty="0">
                <a:solidFill>
                  <a:srgbClr val="FFFFFF"/>
                </a:solidFill>
                <a:latin typeface="Syne" pitchFamily="34" charset="0"/>
                <a:ea typeface="Syne" pitchFamily="34" charset="-122"/>
                <a:cs typeface="Syne" pitchFamily="34" charset="-120"/>
              </a:rPr>
              <a:t>Iulie 2026</a:t>
            </a:r>
            <a:endParaRPr lang="en-US" sz="1100" dirty="0"/>
          </a:p>
        </p:txBody>
      </p:sp>
      <p:sp>
        <p:nvSpPr>
          <p:cNvPr id="14" name="Shape 11"/>
          <p:cNvSpPr/>
          <p:nvPr/>
        </p:nvSpPr>
        <p:spPr>
          <a:xfrm>
            <a:off x="661475" y="5548709"/>
            <a:ext cx="6296860" cy="803573"/>
          </a:xfrm>
          <a:prstGeom prst="roundRect">
            <a:avLst>
              <a:gd name="adj" fmla="val 7429"/>
            </a:avLst>
          </a:prstGeom>
          <a:solidFill>
            <a:srgbClr val="547808"/>
          </a:solidFill>
          <a:ln w="6350">
            <a:solidFill>
              <a:srgbClr val="6D9121"/>
            </a:solidFill>
            <a:prstDash val="solid"/>
          </a:ln>
        </p:spPr>
      </p:sp>
      <p:sp>
        <p:nvSpPr>
          <p:cNvPr id="15" name="Text 12"/>
          <p:cNvSpPr/>
          <p:nvPr/>
        </p:nvSpPr>
        <p:spPr>
          <a:xfrm>
            <a:off x="809902" y="5697141"/>
            <a:ext cx="6000005" cy="222052"/>
          </a:xfrm>
          <a:prstGeom prst="rect">
            <a:avLst/>
          </a:prstGeom>
          <a:noFill/>
          <a:ln/>
        </p:spPr>
        <p:txBody>
          <a:bodyPr wrap="none" lIns="0" tIns="0" rIns="0" bIns="0" rtlCol="0" anchor="t"/>
          <a:lstStyle/>
          <a:p>
            <a:pPr marL="0" indent="0" algn="l">
              <a:lnSpc>
                <a:spcPct val="104000"/>
              </a:lnSpc>
              <a:buNone/>
            </a:pPr>
            <a:r>
              <a:rPr lang="en-US" sz="1350" dirty="0">
                <a:solidFill>
                  <a:srgbClr val="000000"/>
                </a:solidFill>
                <a:latin typeface="Noto Color Emoji" pitchFamily="34" charset="0"/>
                <a:ea typeface="Noto Color Emoji" pitchFamily="34" charset="-122"/>
                <a:cs typeface="Noto Color Emoji" pitchFamily="34" charset="-120"/>
              </a:rPr>
              <a:t>🌍</a:t>
            </a:r>
            <a:r>
              <a:rPr lang="en-US" sz="1350" dirty="0">
                <a:solidFill>
                  <a:srgbClr val="FFFFFF"/>
                </a:solidFill>
                <a:latin typeface="Syne ExtraBold" pitchFamily="34" charset="0"/>
                <a:ea typeface="Syne ExtraBold" pitchFamily="34" charset="-122"/>
                <a:cs typeface="Syne ExtraBold" pitchFamily="34" charset="-120"/>
              </a:rPr>
              <a:t> Viziune</a:t>
            </a:r>
            <a:endParaRPr lang="en-US" sz="1350" dirty="0"/>
          </a:p>
        </p:txBody>
      </p:sp>
      <p:sp>
        <p:nvSpPr>
          <p:cNvPr id="16" name="Text 13"/>
          <p:cNvSpPr/>
          <p:nvPr/>
        </p:nvSpPr>
        <p:spPr>
          <a:xfrm>
            <a:off x="809902" y="5992416"/>
            <a:ext cx="6000005" cy="211435"/>
          </a:xfrm>
          <a:prstGeom prst="rect">
            <a:avLst/>
          </a:prstGeom>
          <a:noFill/>
          <a:ln/>
        </p:spPr>
        <p:txBody>
          <a:bodyPr wrap="none" lIns="0" tIns="0" rIns="0" bIns="0" rtlCol="0" anchor="t"/>
          <a:lstStyle/>
          <a:p>
            <a:pPr marL="0" indent="0" algn="l">
              <a:lnSpc>
                <a:spcPct val="124000"/>
              </a:lnSpc>
              <a:buNone/>
            </a:pPr>
            <a:r>
              <a:rPr lang="en-US" sz="1100" dirty="0">
                <a:solidFill>
                  <a:srgbClr val="FFFFFF"/>
                </a:solidFill>
                <a:latin typeface="Syne" pitchFamily="34" charset="0"/>
                <a:ea typeface="Syne" pitchFamily="34" charset="-122"/>
                <a:cs typeface="Syne" pitchFamily="34" charset="-120"/>
              </a:rPr>
              <a:t>Un model replicabil de sport incluziv la nivel național și european</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1182</Words>
  <Application>Microsoft Office PowerPoint</Application>
  <PresentationFormat>Widescreen</PresentationFormat>
  <Paragraphs>149</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Syne Bold</vt:lpstr>
      <vt:lpstr>Imprint MT Shadow</vt:lpstr>
      <vt:lpstr>Syne ExtraBold</vt:lpstr>
      <vt:lpstr>Syne</vt:lpstr>
      <vt:lpstr>Arial</vt:lpstr>
      <vt:lpstr>Noto Color Emoji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ANISOARA AYDIN</cp:lastModifiedBy>
  <cp:revision>4</cp:revision>
  <dcterms:created xsi:type="dcterms:W3CDTF">2026-09-26T20:04:56Z</dcterms:created>
  <dcterms:modified xsi:type="dcterms:W3CDTF">2026-09-27T13:28:22Z</dcterms:modified>
</cp:coreProperties>
</file>