
<file path=[Content_Types].xml><?xml version="1.0" encoding="utf-8"?>
<Types xmlns="http://schemas.openxmlformats.org/package/2006/content-types">
  <Default Extension="fntdata" ContentType="application/x-fontdata"/>
  <Default Extension="jfif" ContentType="image/jpeg"/>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1"/>
  </p:notesMasterIdLst>
  <p:sldIdLst>
    <p:sldId id="265" r:id="rId2"/>
    <p:sldId id="256" r:id="rId3"/>
    <p:sldId id="257" r:id="rId4"/>
    <p:sldId id="258" r:id="rId5"/>
    <p:sldId id="259" r:id="rId6"/>
    <p:sldId id="260" r:id="rId7"/>
    <p:sldId id="261" r:id="rId8"/>
    <p:sldId id="262" r:id="rId9"/>
    <p:sldId id="263" r:id="rId10"/>
  </p:sldIdLst>
  <p:sldSz cx="12192000" cy="6858000"/>
  <p:notesSz cx="6858000" cy="12192000"/>
  <p:embeddedFontLst>
    <p:embeddedFont>
      <p:font typeface="Imprint MT Shadow" panose="04020605060303030202" pitchFamily="82" charset="0"/>
      <p:regular r:id="rId12"/>
    </p:embeddedFont>
    <p:embeddedFont>
      <p:font typeface="Lora" pitchFamily="2" charset="0"/>
      <p:regular r:id="rId13"/>
    </p:embeddedFont>
    <p:embeddedFont>
      <p:font typeface="Source Sans 3" panose="020B0604020202020204" charset="0"/>
      <p:regular r:id="rId14"/>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133E3"/>
    <a:srgbClr val="AA04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2" d="100"/>
          <a:sy n="122" d="100"/>
        </p:scale>
        <p:origin x="114" y="1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145485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E52FD6-8999-5647-F0C5-1F06920D9C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55FFF1-2BDE-2754-20AB-6E386D2F66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96254-49E0-F339-98E4-406CD1C19D2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0029EE-81C2-A706-3F5A-67B1B46D4F38}"/>
              </a:ext>
            </a:extLst>
          </p:cNvPr>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8131030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12191695" cy="6858000"/>
          </a:xfrm>
          <a:prstGeom prst="rect">
            <a:avLst/>
          </a:prstGeom>
          <a:solidFill>
            <a:srgbClr val="181A24"/>
          </a:solidFill>
          <a:ln/>
        </p:spPr>
      </p:sp>
      <p:sp>
        <p:nvSpPr>
          <p:cNvPr id="3" name="Shape 1"/>
          <p:cNvSpPr/>
          <p:nvPr/>
        </p:nvSpPr>
        <p:spPr>
          <a:xfrm>
            <a:off x="0" y="0"/>
            <a:ext cx="12191695" cy="6858000"/>
          </a:xfrm>
          <a:prstGeom prst="rect">
            <a:avLst/>
          </a:prstGeom>
          <a:solidFill>
            <a:srgbClr val="252833"/>
          </a:solidFill>
          <a:ln/>
        </p:spPr>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fi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svg"/><Relationship Id="rId5" Type="http://schemas.openxmlformats.org/officeDocument/2006/relationships/image" Target="../media/image13.svg"/><Relationship Id="rId4"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43DA3-A628-391E-08E5-2319ACDE39F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2567876B-A548-58CF-57E0-D277BDAF5301}"/>
              </a:ext>
            </a:extLst>
          </p:cNvPr>
          <p:cNvSpPr/>
          <p:nvPr/>
        </p:nvSpPr>
        <p:spPr>
          <a:xfrm>
            <a:off x="661475" y="1836539"/>
            <a:ext cx="6296860" cy="1705570"/>
          </a:xfrm>
          <a:prstGeom prst="rect">
            <a:avLst/>
          </a:prstGeom>
          <a:noFill/>
          <a:ln/>
        </p:spPr>
        <p:txBody>
          <a:bodyPr wrap="square" lIns="0" tIns="0" rIns="0" bIns="0" rtlCol="0" anchor="t">
            <a:normAutofit/>
          </a:bodyPr>
          <a:lstStyle/>
          <a:p>
            <a:pPr marL="0" indent="0" algn="l">
              <a:lnSpc>
                <a:spcPct val="104000"/>
              </a:lnSpc>
              <a:buNone/>
            </a:pPr>
            <a:endParaRPr lang="en-US" sz="3550" dirty="0"/>
          </a:p>
        </p:txBody>
      </p:sp>
      <p:sp>
        <p:nvSpPr>
          <p:cNvPr id="4" name="Text 1">
            <a:extLst>
              <a:ext uri="{FF2B5EF4-FFF2-40B4-BE49-F238E27FC236}">
                <a16:creationId xmlns:a16="http://schemas.microsoft.com/office/drawing/2014/main" id="{FE9F0539-2C3F-A1E6-20CD-E416E716BD87}"/>
              </a:ext>
            </a:extLst>
          </p:cNvPr>
          <p:cNvSpPr/>
          <p:nvPr/>
        </p:nvSpPr>
        <p:spPr>
          <a:xfrm>
            <a:off x="661475" y="3790156"/>
            <a:ext cx="6296860" cy="793849"/>
          </a:xfrm>
          <a:prstGeom prst="rect">
            <a:avLst/>
          </a:prstGeom>
          <a:noFill/>
          <a:ln/>
        </p:spPr>
        <p:txBody>
          <a:bodyPr wrap="square" lIns="0" tIns="0" rIns="0" bIns="0" rtlCol="0" anchor="t">
            <a:normAutofit/>
          </a:bodyPr>
          <a:lstStyle/>
          <a:p>
            <a:pPr marL="0" indent="0" algn="l">
              <a:lnSpc>
                <a:spcPct val="133000"/>
              </a:lnSpc>
              <a:buNone/>
            </a:pPr>
            <a:endParaRPr lang="en-US" sz="1300" dirty="0"/>
          </a:p>
        </p:txBody>
      </p:sp>
      <p:sp>
        <p:nvSpPr>
          <p:cNvPr id="6" name="Text 3">
            <a:extLst>
              <a:ext uri="{FF2B5EF4-FFF2-40B4-BE49-F238E27FC236}">
                <a16:creationId xmlns:a16="http://schemas.microsoft.com/office/drawing/2014/main" id="{E964B0FA-8966-EAE1-FA42-014D75FF30D8}"/>
              </a:ext>
            </a:extLst>
          </p:cNvPr>
          <p:cNvSpPr/>
          <p:nvPr/>
        </p:nvSpPr>
        <p:spPr>
          <a:xfrm>
            <a:off x="760691" y="4819650"/>
            <a:ext cx="1154977" cy="152202"/>
          </a:xfrm>
          <a:prstGeom prst="rect">
            <a:avLst/>
          </a:prstGeom>
          <a:noFill/>
          <a:ln/>
        </p:spPr>
        <p:txBody>
          <a:bodyPr wrap="none" lIns="0" tIns="0" rIns="0" bIns="0" rtlCol="0" anchor="t"/>
          <a:lstStyle/>
          <a:p>
            <a:pPr marL="0" indent="0" algn="l">
              <a:lnSpc>
                <a:spcPct val="96000"/>
              </a:lnSpc>
              <a:buNone/>
            </a:pPr>
            <a:endParaRPr lang="en-US" sz="1000" dirty="0"/>
          </a:p>
        </p:txBody>
      </p:sp>
      <p:pic>
        <p:nvPicPr>
          <p:cNvPr id="14" name="Picture 13">
            <a:extLst>
              <a:ext uri="{FF2B5EF4-FFF2-40B4-BE49-F238E27FC236}">
                <a16:creationId xmlns:a16="http://schemas.microsoft.com/office/drawing/2014/main" id="{1BADE2A0-4E62-E435-118E-36F177FEE394}"/>
              </a:ext>
            </a:extLst>
          </p:cNvPr>
          <p:cNvPicPr>
            <a:picLocks noChangeAspect="1"/>
          </p:cNvPicPr>
          <p:nvPr/>
        </p:nvPicPr>
        <p:blipFill>
          <a:blip r:embed="rId3"/>
          <a:stretch>
            <a:fillRect/>
          </a:stretch>
        </p:blipFill>
        <p:spPr>
          <a:xfrm>
            <a:off x="5431902" y="392162"/>
            <a:ext cx="2508070" cy="526107"/>
          </a:xfrm>
          <a:prstGeom prst="rect">
            <a:avLst/>
          </a:prstGeom>
        </p:spPr>
      </p:pic>
      <p:pic>
        <p:nvPicPr>
          <p:cNvPr id="16" name="Picture 15">
            <a:extLst>
              <a:ext uri="{FF2B5EF4-FFF2-40B4-BE49-F238E27FC236}">
                <a16:creationId xmlns:a16="http://schemas.microsoft.com/office/drawing/2014/main" id="{CBB63DD4-656D-CF0A-5AF1-C678BF00F5EE}"/>
              </a:ext>
            </a:extLst>
          </p:cNvPr>
          <p:cNvPicPr>
            <a:picLocks noChangeAspect="1"/>
          </p:cNvPicPr>
          <p:nvPr/>
        </p:nvPicPr>
        <p:blipFill>
          <a:blip r:embed="rId4"/>
          <a:stretch>
            <a:fillRect/>
          </a:stretch>
        </p:blipFill>
        <p:spPr>
          <a:xfrm>
            <a:off x="0" y="0"/>
            <a:ext cx="4572001" cy="6858000"/>
          </a:xfrm>
          <a:prstGeom prst="rect">
            <a:avLst/>
          </a:prstGeom>
        </p:spPr>
      </p:pic>
      <p:pic>
        <p:nvPicPr>
          <p:cNvPr id="18" name="Picture 17">
            <a:extLst>
              <a:ext uri="{FF2B5EF4-FFF2-40B4-BE49-F238E27FC236}">
                <a16:creationId xmlns:a16="http://schemas.microsoft.com/office/drawing/2014/main" id="{C76AEC15-DF8A-789C-4E06-6F00CFBB37E3}"/>
              </a:ext>
            </a:extLst>
          </p:cNvPr>
          <p:cNvPicPr>
            <a:picLocks noChangeAspect="1"/>
          </p:cNvPicPr>
          <p:nvPr/>
        </p:nvPicPr>
        <p:blipFill>
          <a:blip r:embed="rId5"/>
          <a:stretch>
            <a:fillRect/>
          </a:stretch>
        </p:blipFill>
        <p:spPr>
          <a:xfrm>
            <a:off x="11058044" y="147787"/>
            <a:ext cx="944962" cy="2078916"/>
          </a:xfrm>
          <a:prstGeom prst="rect">
            <a:avLst/>
          </a:prstGeom>
        </p:spPr>
      </p:pic>
      <p:sp>
        <p:nvSpPr>
          <p:cNvPr id="20" name="TextBox 19">
            <a:extLst>
              <a:ext uri="{FF2B5EF4-FFF2-40B4-BE49-F238E27FC236}">
                <a16:creationId xmlns:a16="http://schemas.microsoft.com/office/drawing/2014/main" id="{ABB3D9BA-05DD-D9F2-0726-F8E90309C8AE}"/>
              </a:ext>
            </a:extLst>
          </p:cNvPr>
          <p:cNvSpPr txBox="1"/>
          <p:nvPr/>
        </p:nvSpPr>
        <p:spPr>
          <a:xfrm>
            <a:off x="5033740" y="1632997"/>
            <a:ext cx="6098458" cy="3400996"/>
          </a:xfrm>
          <a:prstGeom prst="rect">
            <a:avLst/>
          </a:prstGeom>
          <a:noFill/>
        </p:spPr>
        <p:txBody>
          <a:bodyPr wrap="square">
            <a:spAutoFit/>
          </a:bodyPr>
          <a:lstStyle/>
          <a:p>
            <a:pPr marL="0" indent="0" algn="ctr">
              <a:lnSpc>
                <a:spcPts val="5300"/>
              </a:lnSpc>
              <a:buNone/>
            </a:pPr>
            <a:r>
              <a:rPr lang="en-US" sz="2400" b="1" dirty="0">
                <a:solidFill>
                  <a:srgbClr val="F133E3"/>
                </a:solidFill>
                <a:latin typeface="Imprint MT Shadow" panose="04020605060303030202" pitchFamily="82" charset="0"/>
              </a:rPr>
              <a:t>Sport </a:t>
            </a:r>
            <a:r>
              <a:rPr lang="en-US" sz="2400" b="1" dirty="0" err="1">
                <a:solidFill>
                  <a:srgbClr val="F133E3"/>
                </a:solidFill>
                <a:latin typeface="Imprint MT Shadow" panose="04020605060303030202" pitchFamily="82" charset="0"/>
              </a:rPr>
              <a:t>și</a:t>
            </a:r>
            <a:r>
              <a:rPr lang="en-US" sz="2400" b="1" dirty="0">
                <a:solidFill>
                  <a:srgbClr val="F133E3"/>
                </a:solidFill>
                <a:latin typeface="Imprint MT Shadow" panose="04020605060303030202" pitchFamily="82" charset="0"/>
              </a:rPr>
              <a:t> wellbeing</a:t>
            </a:r>
          </a:p>
          <a:p>
            <a:pPr marL="0" indent="0" algn="ctr">
              <a:lnSpc>
                <a:spcPts val="5300"/>
              </a:lnSpc>
              <a:buNone/>
            </a:pPr>
            <a:r>
              <a:rPr lang="en-US" sz="2400" b="1" dirty="0" err="1">
                <a:solidFill>
                  <a:srgbClr val="F133E3"/>
                </a:solidFill>
                <a:latin typeface="Imprint MT Shadow" panose="04020605060303030202" pitchFamily="82" charset="0"/>
              </a:rPr>
              <a:t>incluziune</a:t>
            </a:r>
            <a:r>
              <a:rPr lang="en-US" sz="2400" b="1" dirty="0">
                <a:solidFill>
                  <a:srgbClr val="F133E3"/>
                </a:solidFill>
                <a:latin typeface="Imprint MT Shadow" panose="04020605060303030202" pitchFamily="82" charset="0"/>
              </a:rPr>
              <a:t> </a:t>
            </a:r>
            <a:r>
              <a:rPr lang="en-US" sz="2400" b="1" dirty="0" err="1">
                <a:solidFill>
                  <a:srgbClr val="F133E3"/>
                </a:solidFill>
                <a:latin typeface="Imprint MT Shadow" panose="04020605060303030202" pitchFamily="82" charset="0"/>
              </a:rPr>
              <a:t>socială</a:t>
            </a:r>
            <a:r>
              <a:rPr lang="en-US" sz="2400" b="1" dirty="0">
                <a:solidFill>
                  <a:srgbClr val="F133E3"/>
                </a:solidFill>
                <a:latin typeface="Imprint MT Shadow" panose="04020605060303030202" pitchFamily="82" charset="0"/>
              </a:rPr>
              <a:t> </a:t>
            </a:r>
            <a:r>
              <a:rPr lang="en-US" sz="2400" b="1" dirty="0" err="1">
                <a:solidFill>
                  <a:srgbClr val="F133E3"/>
                </a:solidFill>
                <a:latin typeface="Imprint MT Shadow" panose="04020605060303030202" pitchFamily="82" charset="0"/>
              </a:rPr>
              <a:t>printr</a:t>
            </a:r>
            <a:r>
              <a:rPr lang="en-US" sz="2400" b="1" dirty="0">
                <a:solidFill>
                  <a:srgbClr val="F133E3"/>
                </a:solidFill>
                <a:latin typeface="Imprint MT Shadow" panose="04020605060303030202" pitchFamily="82" charset="0"/>
              </a:rPr>
              <a:t>-un sport </a:t>
            </a:r>
            <a:r>
              <a:rPr lang="en-US" sz="2400" b="1" dirty="0" err="1">
                <a:solidFill>
                  <a:srgbClr val="F133E3"/>
                </a:solidFill>
                <a:latin typeface="Imprint MT Shadow" panose="04020605060303030202" pitchFamily="82" charset="0"/>
              </a:rPr>
              <a:t>nobil</a:t>
            </a:r>
            <a:r>
              <a:rPr lang="en-US" sz="2400" b="1" dirty="0">
                <a:solidFill>
                  <a:srgbClr val="F133E3"/>
                </a:solidFill>
                <a:latin typeface="Imprint MT Shadow" panose="04020605060303030202" pitchFamily="82" charset="0"/>
              </a:rPr>
              <a:t>: </a:t>
            </a:r>
            <a:r>
              <a:rPr lang="en-US" sz="2400" b="1" dirty="0" err="1">
                <a:solidFill>
                  <a:srgbClr val="F133E3"/>
                </a:solidFill>
                <a:latin typeface="Imprint MT Shadow" panose="04020605060303030202" pitchFamily="82" charset="0"/>
              </a:rPr>
              <a:t>golful</a:t>
            </a:r>
            <a:endParaRPr lang="en-US" sz="2400" b="1" dirty="0">
              <a:solidFill>
                <a:srgbClr val="F133E3"/>
              </a:solidFill>
              <a:latin typeface="Imprint MT Shadow" panose="04020605060303030202" pitchFamily="82" charset="0"/>
            </a:endParaRPr>
          </a:p>
          <a:p>
            <a:pPr marL="0" indent="0" algn="ctr">
              <a:lnSpc>
                <a:spcPts val="5300"/>
              </a:lnSpc>
              <a:buNone/>
            </a:pPr>
            <a:r>
              <a:rPr lang="en-US" sz="2400" b="1" dirty="0">
                <a:solidFill>
                  <a:srgbClr val="F133E3"/>
                </a:solidFill>
                <a:latin typeface="Imprint MT Shadow" panose="04020605060303030202" pitchFamily="82" charset="0"/>
              </a:rPr>
              <a:t>Nr. de ref. </a:t>
            </a:r>
          </a:p>
          <a:p>
            <a:pPr marL="0" indent="0" algn="ctr">
              <a:lnSpc>
                <a:spcPts val="5300"/>
              </a:lnSpc>
              <a:buNone/>
            </a:pPr>
            <a:r>
              <a:rPr lang="en-US" sz="2400" b="1" dirty="0">
                <a:solidFill>
                  <a:srgbClr val="F133E3"/>
                </a:solidFill>
                <a:latin typeface="Imprint MT Shadow" panose="04020605060303030202" pitchFamily="82" charset="0"/>
              </a:rPr>
              <a:t>2024-2-RO01-KA182-SPO-000272991</a:t>
            </a:r>
            <a:endParaRPr lang="en-US" sz="2800" b="1" dirty="0">
              <a:solidFill>
                <a:srgbClr val="F133E3"/>
              </a:solidFill>
              <a:latin typeface="Imprint MT Shadow" panose="04020605060303030202" pitchFamily="82" charset="0"/>
            </a:endParaRPr>
          </a:p>
        </p:txBody>
      </p:sp>
      <p:sp>
        <p:nvSpPr>
          <p:cNvPr id="22" name="TextBox 21">
            <a:extLst>
              <a:ext uri="{FF2B5EF4-FFF2-40B4-BE49-F238E27FC236}">
                <a16:creationId xmlns:a16="http://schemas.microsoft.com/office/drawing/2014/main" id="{CE0470DF-B2BC-5A7F-DB93-DD93721FA5F4}"/>
              </a:ext>
            </a:extLst>
          </p:cNvPr>
          <p:cNvSpPr txBox="1"/>
          <p:nvPr/>
        </p:nvSpPr>
        <p:spPr>
          <a:xfrm>
            <a:off x="5432067" y="5483980"/>
            <a:ext cx="6098458" cy="1200329"/>
          </a:xfrm>
          <a:prstGeom prst="rect">
            <a:avLst/>
          </a:prstGeom>
          <a:noFill/>
        </p:spPr>
        <p:txBody>
          <a:bodyPr wrap="square">
            <a:spAutoFit/>
          </a:bodyPr>
          <a:lstStyle/>
          <a:p>
            <a:r>
              <a:rPr lang="ro-RO" sz="1200" dirty="0">
                <a:solidFill>
                  <a:schemeClr val="bg1"/>
                </a:solidFill>
              </a:rPr>
              <a:t>DISCLAIMER</a:t>
            </a:r>
          </a:p>
          <a:p>
            <a:endParaRPr lang="ro-RO" sz="1200" dirty="0">
              <a:solidFill>
                <a:schemeClr val="bg1"/>
              </a:solidFill>
            </a:endParaRPr>
          </a:p>
          <a:p>
            <a:r>
              <a:rPr lang="ro-RO" sz="1200" dirty="0">
                <a:solidFill>
                  <a:schemeClr val="bg1"/>
                </a:solidFill>
              </a:rPr>
              <a:t>Finanțat de Uniunea Europeană. Punctele de vedere și opiniile exprimate aparțin, însă, exclusiv autorului (autorilor) și nu reflectă neapărat punctele de vedere și opiniile Uniunii Europene sau ale Agenției Executive Europene pentru Educație și Cultură (EACEA). Nici Uniunea Europeană și nici EACEA nu pot fi considerate răspunzătoare pentru acestea.</a:t>
            </a:r>
          </a:p>
        </p:txBody>
      </p:sp>
      <p:pic>
        <p:nvPicPr>
          <p:cNvPr id="5" name="Picture 4">
            <a:extLst>
              <a:ext uri="{FF2B5EF4-FFF2-40B4-BE49-F238E27FC236}">
                <a16:creationId xmlns:a16="http://schemas.microsoft.com/office/drawing/2014/main" id="{00450AD9-454F-6284-D1BB-AE9415278731}"/>
              </a:ext>
            </a:extLst>
          </p:cNvPr>
          <p:cNvPicPr>
            <a:picLocks noChangeAspect="1"/>
          </p:cNvPicPr>
          <p:nvPr/>
        </p:nvPicPr>
        <p:blipFill>
          <a:blip r:embed="rId6"/>
          <a:stretch>
            <a:fillRect/>
          </a:stretch>
        </p:blipFill>
        <p:spPr>
          <a:xfrm>
            <a:off x="11081490" y="1632997"/>
            <a:ext cx="932769" cy="1707028"/>
          </a:xfrm>
          <a:prstGeom prst="rect">
            <a:avLst/>
          </a:prstGeom>
        </p:spPr>
      </p:pic>
    </p:spTree>
    <p:extLst>
      <p:ext uri="{BB962C8B-B14F-4D97-AF65-F5344CB8AC3E}">
        <p14:creationId xmlns:p14="http://schemas.microsoft.com/office/powerpoint/2010/main" val="4127812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98086" y="557907"/>
            <a:ext cx="10795524" cy="336848"/>
          </a:xfrm>
          <a:prstGeom prst="rect">
            <a:avLst/>
          </a:prstGeom>
          <a:noFill/>
          <a:ln/>
        </p:spPr>
        <p:txBody>
          <a:bodyPr wrap="none" lIns="0" tIns="0" rIns="0" bIns="0" rtlCol="0" anchor="t"/>
          <a:lstStyle/>
          <a:p>
            <a:pPr marL="0" indent="0" algn="l">
              <a:lnSpc>
                <a:spcPct val="104000"/>
              </a:lnSpc>
              <a:buNone/>
            </a:pPr>
            <a:r>
              <a:rPr lang="en-US" sz="2100" dirty="0">
                <a:solidFill>
                  <a:srgbClr val="F98AC7"/>
                </a:solidFill>
                <a:latin typeface="Lora" pitchFamily="34" charset="0"/>
                <a:ea typeface="Lora" pitchFamily="34" charset="-122"/>
                <a:cs typeface="Lora" pitchFamily="34" charset="-120"/>
              </a:rPr>
              <a:t>PROGRAMUL DE MENTORAT 1 „Swingul Conexiunii – Peer-to-Peer Golf Buddy"</a:t>
            </a:r>
            <a:endParaRPr lang="en-US" sz="2100" dirty="0"/>
          </a:p>
        </p:txBody>
      </p:sp>
      <p:sp>
        <p:nvSpPr>
          <p:cNvPr id="3" name="Text 1"/>
          <p:cNvSpPr/>
          <p:nvPr/>
        </p:nvSpPr>
        <p:spPr>
          <a:xfrm>
            <a:off x="698086" y="1045071"/>
            <a:ext cx="10795524" cy="303411"/>
          </a:xfrm>
          <a:prstGeom prst="rect">
            <a:avLst/>
          </a:prstGeom>
          <a:noFill/>
          <a:ln/>
        </p:spPr>
        <p:txBody>
          <a:bodyPr wrap="square" lIns="0" tIns="0" rIns="0" bIns="0" rtlCol="0" anchor="t">
            <a:normAutofit/>
          </a:bodyPr>
          <a:lstStyle/>
          <a:p>
            <a:pPr marL="0" indent="0" algn="l">
              <a:lnSpc>
                <a:spcPct val="110000"/>
              </a:lnSpc>
              <a:buNone/>
            </a:pPr>
            <a:r>
              <a:rPr lang="en-US" sz="900" dirty="0">
                <a:solidFill>
                  <a:srgbClr val="D6E5EF"/>
                </a:solidFill>
                <a:latin typeface="Source Sans 3" pitchFamily="34" charset="0"/>
                <a:ea typeface="Source Sans 3" pitchFamily="34" charset="-122"/>
                <a:cs typeface="Source Sans 3" pitchFamily="34" charset="-120"/>
              </a:rPr>
              <a:t>Acest program este o inițiativă originală bazată pe conceptul de incluziune inversă și mentorat social. El conectează membri seniori, experimentați ai Albatross Golf Club cu femei și tineri din comunitatea locală din medii dezavantajate care fac primii pași în acest sport.</a:t>
            </a:r>
            <a:endParaRPr lang="en-US" sz="900" dirty="0"/>
          </a:p>
        </p:txBody>
      </p:sp>
      <p:sp>
        <p:nvSpPr>
          <p:cNvPr id="4" name="Text 2"/>
          <p:cNvSpPr/>
          <p:nvPr/>
        </p:nvSpPr>
        <p:spPr>
          <a:xfrm>
            <a:off x="698086" y="1461195"/>
            <a:ext cx="10795524" cy="269478"/>
          </a:xfrm>
          <a:prstGeom prst="rect">
            <a:avLst/>
          </a:prstGeom>
          <a:noFill/>
          <a:ln/>
        </p:spPr>
        <p:txBody>
          <a:bodyPr wrap="none" lIns="0" tIns="0" rIns="0" bIns="0" rtlCol="0" anchor="t"/>
          <a:lstStyle/>
          <a:p>
            <a:pPr marL="0" indent="0" algn="l">
              <a:lnSpc>
                <a:spcPct val="104000"/>
              </a:lnSpc>
              <a:buNone/>
            </a:pPr>
            <a:r>
              <a:rPr lang="en-US" sz="1650" dirty="0">
                <a:solidFill>
                  <a:srgbClr val="F98AC7"/>
                </a:solidFill>
                <a:latin typeface="Lora" pitchFamily="34" charset="0"/>
                <a:ea typeface="Lora" pitchFamily="34" charset="-122"/>
                <a:cs typeface="Lora" pitchFamily="34" charset="-120"/>
              </a:rPr>
              <a:t>Structura și Mecanismul Programului:</a:t>
            </a:r>
            <a:endParaRPr lang="en-US" sz="1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1843385"/>
            <a:ext cx="5360159" cy="771227"/>
          </a:xfrm>
          <a:prstGeom prst="rect">
            <a:avLst/>
          </a:prstGeom>
        </p:spPr>
      </p:pic>
      <p:sp>
        <p:nvSpPr>
          <p:cNvPr id="6" name="Text 3"/>
          <p:cNvSpPr/>
          <p:nvPr/>
        </p:nvSpPr>
        <p:spPr>
          <a:xfrm>
            <a:off x="876080" y="1970584"/>
            <a:ext cx="5054970" cy="168374"/>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Scopul</a:t>
            </a:r>
            <a:endParaRPr lang="en-US" sz="1050" dirty="0"/>
          </a:p>
        </p:txBody>
      </p:sp>
      <p:sp>
        <p:nvSpPr>
          <p:cNvPr id="7" name="Text 4"/>
          <p:cNvSpPr/>
          <p:nvPr/>
        </p:nvSpPr>
        <p:spPr>
          <a:xfrm>
            <a:off x="876080" y="2184003"/>
            <a:ext cx="5054970" cy="303411"/>
          </a:xfrm>
          <a:prstGeom prst="rect">
            <a:avLst/>
          </a:prstGeom>
          <a:noFill/>
          <a:ln/>
        </p:spPr>
        <p:txBody>
          <a:bodyPr wrap="square" lIns="0" tIns="0" rIns="0" bIns="0" rtlCol="0" anchor="t">
            <a:normAutofit/>
          </a:bodyPr>
          <a:lstStyle/>
          <a:p>
            <a:pPr marL="0" indent="0" algn="l">
              <a:lnSpc>
                <a:spcPct val="110000"/>
              </a:lnSpc>
              <a:buNone/>
            </a:pPr>
            <a:r>
              <a:rPr lang="en-US" sz="900" dirty="0">
                <a:solidFill>
                  <a:srgbClr val="D6E5EF"/>
                </a:solidFill>
                <a:latin typeface="Source Sans 3" pitchFamily="34" charset="0"/>
                <a:ea typeface="Source Sans 3" pitchFamily="34" charset="-122"/>
                <a:cs typeface="Source Sans 3" pitchFamily="34" charset="-120"/>
              </a:rPr>
              <a:t>Eliminarea barierelor sociale, combaterea „sindromului de impostor" pe teren și accelerarea integrării noilor jucători în cultura clubului.</a:t>
            </a:r>
            <a:endParaRPr lang="en-US" sz="90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33351" y="1843385"/>
            <a:ext cx="5360258" cy="771227"/>
          </a:xfrm>
          <a:prstGeom prst="rect">
            <a:avLst/>
          </a:prstGeom>
        </p:spPr>
      </p:pic>
      <p:sp>
        <p:nvSpPr>
          <p:cNvPr id="9" name="Text 5"/>
          <p:cNvSpPr/>
          <p:nvPr/>
        </p:nvSpPr>
        <p:spPr>
          <a:xfrm>
            <a:off x="6311345" y="1970584"/>
            <a:ext cx="5055069" cy="168374"/>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Sistemul de Matchmaking</a:t>
            </a:r>
            <a:endParaRPr lang="en-US" sz="1050" dirty="0"/>
          </a:p>
        </p:txBody>
      </p:sp>
      <p:sp>
        <p:nvSpPr>
          <p:cNvPr id="10" name="Text 6"/>
          <p:cNvSpPr/>
          <p:nvPr/>
        </p:nvSpPr>
        <p:spPr>
          <a:xfrm>
            <a:off x="6311345" y="2184003"/>
            <a:ext cx="5055069" cy="303411"/>
          </a:xfrm>
          <a:prstGeom prst="rect">
            <a:avLst/>
          </a:prstGeom>
          <a:noFill/>
          <a:ln/>
        </p:spPr>
        <p:txBody>
          <a:bodyPr wrap="square" lIns="0" tIns="0" rIns="0" bIns="0" rtlCol="0" anchor="t">
            <a:normAutofit/>
          </a:bodyPr>
          <a:lstStyle/>
          <a:p>
            <a:pPr marL="0" indent="0" algn="l">
              <a:lnSpc>
                <a:spcPct val="110000"/>
              </a:lnSpc>
              <a:buNone/>
            </a:pPr>
            <a:r>
              <a:rPr lang="en-US" sz="900" dirty="0">
                <a:solidFill>
                  <a:srgbClr val="D6E5EF"/>
                </a:solidFill>
                <a:latin typeface="Source Sans 3" pitchFamily="34" charset="0"/>
                <a:ea typeface="Source Sans 3" pitchFamily="34" charset="-122"/>
                <a:cs typeface="Source Sans 3" pitchFamily="34" charset="-120"/>
              </a:rPr>
              <a:t>Fiecare „Mentor Albatross" (jucător experimentat cu vechime în club, instruit în prealabil de stafful proiectului privind eticheta incluzivă) este cuplat cu un „Mentee" (o femeie sau un tânăr debutant).</a:t>
            </a:r>
            <a:endParaRPr lang="en-US" sz="900" dirty="0"/>
          </a:p>
        </p:txBody>
      </p:sp>
      <p:sp>
        <p:nvSpPr>
          <p:cNvPr id="11" name="Text 7"/>
          <p:cNvSpPr/>
          <p:nvPr/>
        </p:nvSpPr>
        <p:spPr>
          <a:xfrm>
            <a:off x="698086" y="2727325"/>
            <a:ext cx="10795524" cy="269478"/>
          </a:xfrm>
          <a:prstGeom prst="rect">
            <a:avLst/>
          </a:prstGeom>
          <a:noFill/>
          <a:ln/>
        </p:spPr>
        <p:txBody>
          <a:bodyPr wrap="none" lIns="0" tIns="0" rIns="0" bIns="0" rtlCol="0" anchor="t"/>
          <a:lstStyle/>
          <a:p>
            <a:pPr marL="0" indent="0" algn="l">
              <a:lnSpc>
                <a:spcPct val="104000"/>
              </a:lnSpc>
              <a:buNone/>
            </a:pPr>
            <a:r>
              <a:rPr lang="en-US" sz="1650" dirty="0">
                <a:solidFill>
                  <a:srgbClr val="F98AC7"/>
                </a:solidFill>
                <a:latin typeface="Lora" pitchFamily="34" charset="0"/>
                <a:ea typeface="Lora" pitchFamily="34" charset="-122"/>
                <a:cs typeface="Lora" pitchFamily="34" charset="-120"/>
              </a:rPr>
              <a:t>Activități Cheie pe parcursul a 8 săptămâni:</a:t>
            </a:r>
            <a:endParaRPr lang="en-US" sz="1650" dirty="0"/>
          </a:p>
        </p:txBody>
      </p:sp>
      <p:sp>
        <p:nvSpPr>
          <p:cNvPr id="12" name="Shape 8"/>
          <p:cNvSpPr/>
          <p:nvPr/>
        </p:nvSpPr>
        <p:spPr>
          <a:xfrm>
            <a:off x="698086" y="4084439"/>
            <a:ext cx="10795524" cy="12700"/>
          </a:xfrm>
          <a:prstGeom prst="roundRect">
            <a:avLst>
              <a:gd name="adj" fmla="val 49999"/>
            </a:avLst>
          </a:prstGeom>
          <a:solidFill>
            <a:srgbClr val="5D606B"/>
          </a:solidFill>
          <a:ln/>
        </p:spPr>
      </p:sp>
      <p:sp>
        <p:nvSpPr>
          <p:cNvPr id="13" name="Shape 9"/>
          <p:cNvSpPr/>
          <p:nvPr/>
        </p:nvSpPr>
        <p:spPr>
          <a:xfrm>
            <a:off x="3367003" y="3740894"/>
            <a:ext cx="12700" cy="343595"/>
          </a:xfrm>
          <a:prstGeom prst="roundRect">
            <a:avLst>
              <a:gd name="adj" fmla="val 49999"/>
            </a:avLst>
          </a:prstGeom>
          <a:solidFill>
            <a:srgbClr val="5D606B"/>
          </a:solidFill>
          <a:ln/>
        </p:spPr>
      </p:sp>
      <p:sp>
        <p:nvSpPr>
          <p:cNvPr id="14" name="Shape 10"/>
          <p:cNvSpPr/>
          <p:nvPr/>
        </p:nvSpPr>
        <p:spPr>
          <a:xfrm>
            <a:off x="3244570" y="3955604"/>
            <a:ext cx="257665" cy="257671"/>
          </a:xfrm>
          <a:prstGeom prst="roundRect">
            <a:avLst>
              <a:gd name="adj" fmla="val 6668"/>
            </a:avLst>
          </a:prstGeom>
          <a:solidFill>
            <a:srgbClr val="444752"/>
          </a:solidFill>
          <a:ln/>
        </p:spPr>
      </p:sp>
      <p:sp>
        <p:nvSpPr>
          <p:cNvPr id="15" name="Text 11"/>
          <p:cNvSpPr/>
          <p:nvPr/>
        </p:nvSpPr>
        <p:spPr>
          <a:xfrm>
            <a:off x="3292541" y="3983335"/>
            <a:ext cx="161623" cy="202109"/>
          </a:xfrm>
          <a:prstGeom prst="rect">
            <a:avLst/>
          </a:prstGeom>
          <a:noFill/>
          <a:ln/>
        </p:spPr>
        <p:txBody>
          <a:bodyPr wrap="none" lIns="0" tIns="0" rIns="0" bIns="0" rtlCol="0" anchor="ctr"/>
          <a:lstStyle/>
          <a:p>
            <a:pPr marL="0" indent="0" algn="ctr">
              <a:lnSpc>
                <a:spcPct val="100000"/>
              </a:lnSpc>
              <a:buNone/>
            </a:pPr>
            <a:r>
              <a:rPr lang="en-US" sz="1250" dirty="0">
                <a:solidFill>
                  <a:srgbClr val="D6E5EF"/>
                </a:solidFill>
                <a:latin typeface="Lora" pitchFamily="34" charset="0"/>
                <a:ea typeface="Lora" pitchFamily="34" charset="-122"/>
                <a:cs typeface="Lora" pitchFamily="34" charset="-120"/>
              </a:rPr>
              <a:t>1</a:t>
            </a:r>
            <a:endParaRPr lang="en-US" sz="1250" dirty="0"/>
          </a:p>
        </p:txBody>
      </p:sp>
      <p:sp>
        <p:nvSpPr>
          <p:cNvPr id="16" name="Text 12"/>
          <p:cNvSpPr/>
          <p:nvPr/>
        </p:nvSpPr>
        <p:spPr>
          <a:xfrm>
            <a:off x="812581" y="3109516"/>
            <a:ext cx="5121742" cy="168374"/>
          </a:xfrm>
          <a:prstGeom prst="rect">
            <a:avLst/>
          </a:prstGeom>
          <a:noFill/>
          <a:ln/>
        </p:spPr>
        <p:txBody>
          <a:bodyPr wrap="none" lIns="0" tIns="0" rIns="0" bIns="0" rtlCol="0" anchor="t"/>
          <a:lstStyle/>
          <a:p>
            <a:pPr marL="0" indent="0" algn="ctr">
              <a:lnSpc>
                <a:spcPct val="104000"/>
              </a:lnSpc>
              <a:buNone/>
            </a:pPr>
            <a:r>
              <a:rPr lang="en-US" sz="1050" dirty="0">
                <a:solidFill>
                  <a:srgbClr val="D6E5EF"/>
                </a:solidFill>
                <a:latin typeface="Lora" pitchFamily="34" charset="0"/>
                <a:ea typeface="Lora" pitchFamily="34" charset="-122"/>
                <a:cs typeface="Lora" pitchFamily="34" charset="-120"/>
              </a:rPr>
              <a:t>Sesiunile „Walk &amp; Talk" (Săptămânile 1-3)</a:t>
            </a:r>
            <a:endParaRPr lang="en-US" sz="1050" dirty="0"/>
          </a:p>
        </p:txBody>
      </p:sp>
      <p:sp>
        <p:nvSpPr>
          <p:cNvPr id="17" name="Text 13"/>
          <p:cNvSpPr/>
          <p:nvPr/>
        </p:nvSpPr>
        <p:spPr>
          <a:xfrm>
            <a:off x="812581" y="3322935"/>
            <a:ext cx="5121742" cy="303411"/>
          </a:xfrm>
          <a:prstGeom prst="rect">
            <a:avLst/>
          </a:prstGeom>
          <a:noFill/>
          <a:ln/>
        </p:spPr>
        <p:txBody>
          <a:bodyPr wrap="square" lIns="0" tIns="0" rIns="0" bIns="0" rtlCol="0" anchor="t">
            <a:normAutofit/>
          </a:bodyPr>
          <a:lstStyle/>
          <a:p>
            <a:pPr marL="0" indent="0" algn="ctr">
              <a:lnSpc>
                <a:spcPct val="110000"/>
              </a:lnSpc>
              <a:buNone/>
            </a:pPr>
            <a:r>
              <a:rPr lang="en-US" sz="900" dirty="0">
                <a:solidFill>
                  <a:srgbClr val="D6E5EF"/>
                </a:solidFill>
                <a:latin typeface="Source Sans 3" pitchFamily="34" charset="0"/>
                <a:ea typeface="Source Sans 3" pitchFamily="34" charset="-122"/>
                <a:cs typeface="Source Sans 3" pitchFamily="34" charset="-120"/>
              </a:rPr>
              <a:t>Mentorul însoțește debutantul pe teren, nu pentru a-i preda tehnica pură (rol rezervat instructorilor), ci pentru a-i explica eticheta, managementul terenului și pentru a-i oferi sprijin moral.</a:t>
            </a:r>
            <a:endParaRPr lang="en-US" sz="900" dirty="0"/>
          </a:p>
        </p:txBody>
      </p:sp>
      <p:sp>
        <p:nvSpPr>
          <p:cNvPr id="18" name="Shape 14"/>
          <p:cNvSpPr/>
          <p:nvPr/>
        </p:nvSpPr>
        <p:spPr>
          <a:xfrm>
            <a:off x="6089299" y="4084389"/>
            <a:ext cx="12700" cy="343595"/>
          </a:xfrm>
          <a:prstGeom prst="roundRect">
            <a:avLst>
              <a:gd name="adj" fmla="val 49999"/>
            </a:avLst>
          </a:prstGeom>
          <a:solidFill>
            <a:srgbClr val="5D606B"/>
          </a:solidFill>
          <a:ln/>
        </p:spPr>
      </p:sp>
      <p:sp>
        <p:nvSpPr>
          <p:cNvPr id="19" name="Shape 15"/>
          <p:cNvSpPr/>
          <p:nvPr/>
        </p:nvSpPr>
        <p:spPr>
          <a:xfrm>
            <a:off x="5966866" y="3955604"/>
            <a:ext cx="257665" cy="257671"/>
          </a:xfrm>
          <a:prstGeom prst="roundRect">
            <a:avLst>
              <a:gd name="adj" fmla="val 6668"/>
            </a:avLst>
          </a:prstGeom>
          <a:solidFill>
            <a:srgbClr val="444752"/>
          </a:solidFill>
          <a:ln/>
        </p:spPr>
      </p:sp>
      <p:sp>
        <p:nvSpPr>
          <p:cNvPr id="20" name="Text 16"/>
          <p:cNvSpPr/>
          <p:nvPr/>
        </p:nvSpPr>
        <p:spPr>
          <a:xfrm>
            <a:off x="6014837" y="3983335"/>
            <a:ext cx="161623" cy="202109"/>
          </a:xfrm>
          <a:prstGeom prst="rect">
            <a:avLst/>
          </a:prstGeom>
          <a:noFill/>
          <a:ln/>
        </p:spPr>
        <p:txBody>
          <a:bodyPr wrap="none" lIns="0" tIns="0" rIns="0" bIns="0" rtlCol="0" anchor="ctr"/>
          <a:lstStyle/>
          <a:p>
            <a:pPr marL="0" indent="0" algn="ctr">
              <a:lnSpc>
                <a:spcPct val="100000"/>
              </a:lnSpc>
              <a:buNone/>
            </a:pPr>
            <a:r>
              <a:rPr lang="en-US" sz="1250" dirty="0">
                <a:solidFill>
                  <a:srgbClr val="D6E5EF"/>
                </a:solidFill>
                <a:latin typeface="Lora" pitchFamily="34" charset="0"/>
                <a:ea typeface="Lora" pitchFamily="34" charset="-122"/>
                <a:cs typeface="Lora" pitchFamily="34" charset="-120"/>
              </a:rPr>
              <a:t>2</a:t>
            </a:r>
            <a:endParaRPr lang="en-US" sz="1250" dirty="0"/>
          </a:p>
        </p:txBody>
      </p:sp>
      <p:sp>
        <p:nvSpPr>
          <p:cNvPr id="21" name="Text 17"/>
          <p:cNvSpPr/>
          <p:nvPr/>
        </p:nvSpPr>
        <p:spPr>
          <a:xfrm>
            <a:off x="3534877" y="4542532"/>
            <a:ext cx="5121841" cy="168374"/>
          </a:xfrm>
          <a:prstGeom prst="rect">
            <a:avLst/>
          </a:prstGeom>
          <a:noFill/>
          <a:ln/>
        </p:spPr>
        <p:txBody>
          <a:bodyPr wrap="none" lIns="0" tIns="0" rIns="0" bIns="0" rtlCol="0" anchor="t"/>
          <a:lstStyle/>
          <a:p>
            <a:pPr marL="0" indent="0" algn="ctr">
              <a:lnSpc>
                <a:spcPct val="104000"/>
              </a:lnSpc>
              <a:buNone/>
            </a:pPr>
            <a:r>
              <a:rPr lang="en-US" sz="1050" dirty="0">
                <a:solidFill>
                  <a:srgbClr val="D6E5EF"/>
                </a:solidFill>
                <a:latin typeface="Lora" pitchFamily="34" charset="0"/>
                <a:ea typeface="Lora" pitchFamily="34" charset="-122"/>
                <a:cs typeface="Lora" pitchFamily="34" charset="-120"/>
              </a:rPr>
              <a:t>Clinicile de Networking (Săptămânile 4-6)</a:t>
            </a:r>
            <a:endParaRPr lang="en-US" sz="1050" dirty="0"/>
          </a:p>
        </p:txBody>
      </p:sp>
      <p:sp>
        <p:nvSpPr>
          <p:cNvPr id="22" name="Text 18"/>
          <p:cNvSpPr/>
          <p:nvPr/>
        </p:nvSpPr>
        <p:spPr>
          <a:xfrm>
            <a:off x="3534877" y="4755952"/>
            <a:ext cx="5121841" cy="151705"/>
          </a:xfrm>
          <a:prstGeom prst="rect">
            <a:avLst/>
          </a:prstGeom>
          <a:noFill/>
          <a:ln/>
        </p:spPr>
        <p:txBody>
          <a:bodyPr wrap="none" lIns="0" tIns="0" rIns="0" bIns="0" rtlCol="0" anchor="t"/>
          <a:lstStyle/>
          <a:p>
            <a:pPr marL="0" indent="0" algn="ctr">
              <a:lnSpc>
                <a:spcPct val="110000"/>
              </a:lnSpc>
              <a:buNone/>
            </a:pPr>
            <a:r>
              <a:rPr lang="en-US" sz="900" dirty="0">
                <a:solidFill>
                  <a:srgbClr val="D6E5EF"/>
                </a:solidFill>
                <a:latin typeface="Source Sans 3" pitchFamily="34" charset="0"/>
                <a:ea typeface="Source Sans 3" pitchFamily="34" charset="-122"/>
                <a:cs typeface="Source Sans 3" pitchFamily="34" charset="-120"/>
              </a:rPr>
              <a:t>Întâlniri tematice în „Wellbeing Corner" axate pe echilibrul dintre viața personală, carieră și sport.</a:t>
            </a:r>
            <a:endParaRPr lang="en-US" sz="900" dirty="0"/>
          </a:p>
        </p:txBody>
      </p:sp>
      <p:sp>
        <p:nvSpPr>
          <p:cNvPr id="23" name="Shape 19"/>
          <p:cNvSpPr/>
          <p:nvPr/>
        </p:nvSpPr>
        <p:spPr>
          <a:xfrm>
            <a:off x="8811694" y="3740894"/>
            <a:ext cx="12700" cy="343595"/>
          </a:xfrm>
          <a:prstGeom prst="roundRect">
            <a:avLst>
              <a:gd name="adj" fmla="val 49999"/>
            </a:avLst>
          </a:prstGeom>
          <a:solidFill>
            <a:srgbClr val="5D606B"/>
          </a:solidFill>
          <a:ln/>
        </p:spPr>
      </p:sp>
      <p:sp>
        <p:nvSpPr>
          <p:cNvPr id="24" name="Shape 20"/>
          <p:cNvSpPr/>
          <p:nvPr/>
        </p:nvSpPr>
        <p:spPr>
          <a:xfrm>
            <a:off x="8689262" y="3955604"/>
            <a:ext cx="257665" cy="257671"/>
          </a:xfrm>
          <a:prstGeom prst="roundRect">
            <a:avLst>
              <a:gd name="adj" fmla="val 6668"/>
            </a:avLst>
          </a:prstGeom>
          <a:solidFill>
            <a:srgbClr val="444752"/>
          </a:solidFill>
          <a:ln/>
        </p:spPr>
      </p:sp>
      <p:sp>
        <p:nvSpPr>
          <p:cNvPr id="25" name="Text 21"/>
          <p:cNvSpPr/>
          <p:nvPr/>
        </p:nvSpPr>
        <p:spPr>
          <a:xfrm>
            <a:off x="8737233" y="3983335"/>
            <a:ext cx="161623" cy="202109"/>
          </a:xfrm>
          <a:prstGeom prst="rect">
            <a:avLst/>
          </a:prstGeom>
          <a:noFill/>
          <a:ln/>
        </p:spPr>
        <p:txBody>
          <a:bodyPr wrap="none" lIns="0" tIns="0" rIns="0" bIns="0" rtlCol="0" anchor="ctr"/>
          <a:lstStyle/>
          <a:p>
            <a:pPr marL="0" indent="0" algn="ctr">
              <a:lnSpc>
                <a:spcPct val="100000"/>
              </a:lnSpc>
              <a:buNone/>
            </a:pPr>
            <a:r>
              <a:rPr lang="en-US" sz="1250" dirty="0">
                <a:solidFill>
                  <a:srgbClr val="D6E5EF"/>
                </a:solidFill>
                <a:latin typeface="Lora" pitchFamily="34" charset="0"/>
                <a:ea typeface="Lora" pitchFamily="34" charset="-122"/>
                <a:cs typeface="Lora" pitchFamily="34" charset="-120"/>
              </a:rPr>
              <a:t>3</a:t>
            </a:r>
            <a:endParaRPr lang="en-US" sz="1250" dirty="0"/>
          </a:p>
        </p:txBody>
      </p:sp>
      <p:sp>
        <p:nvSpPr>
          <p:cNvPr id="26" name="Text 22"/>
          <p:cNvSpPr/>
          <p:nvPr/>
        </p:nvSpPr>
        <p:spPr>
          <a:xfrm>
            <a:off x="6257272" y="3109516"/>
            <a:ext cx="5121841" cy="168374"/>
          </a:xfrm>
          <a:prstGeom prst="rect">
            <a:avLst/>
          </a:prstGeom>
          <a:noFill/>
          <a:ln/>
        </p:spPr>
        <p:txBody>
          <a:bodyPr wrap="none" lIns="0" tIns="0" rIns="0" bIns="0" rtlCol="0" anchor="t"/>
          <a:lstStyle/>
          <a:p>
            <a:pPr marL="0" indent="0" algn="ctr">
              <a:lnSpc>
                <a:spcPct val="104000"/>
              </a:lnSpc>
              <a:buNone/>
            </a:pPr>
            <a:r>
              <a:rPr lang="en-US" sz="1050" dirty="0">
                <a:solidFill>
                  <a:srgbClr val="D6E5EF"/>
                </a:solidFill>
                <a:latin typeface="Lora" pitchFamily="34" charset="0"/>
                <a:ea typeface="Lora" pitchFamily="34" charset="-122"/>
                <a:cs typeface="Lora" pitchFamily="34" charset="-120"/>
              </a:rPr>
              <a:t>Mini-Turneul „Scramble în Doi" (Săptămânile 7-8)</a:t>
            </a:r>
            <a:endParaRPr lang="en-US" sz="1050" dirty="0"/>
          </a:p>
        </p:txBody>
      </p:sp>
      <p:sp>
        <p:nvSpPr>
          <p:cNvPr id="27" name="Text 23"/>
          <p:cNvSpPr/>
          <p:nvPr/>
        </p:nvSpPr>
        <p:spPr>
          <a:xfrm>
            <a:off x="6257272" y="3322935"/>
            <a:ext cx="5121841" cy="303411"/>
          </a:xfrm>
          <a:prstGeom prst="rect">
            <a:avLst/>
          </a:prstGeom>
          <a:noFill/>
          <a:ln/>
        </p:spPr>
        <p:txBody>
          <a:bodyPr wrap="square" lIns="0" tIns="0" rIns="0" bIns="0" rtlCol="0" anchor="t">
            <a:normAutofit/>
          </a:bodyPr>
          <a:lstStyle/>
          <a:p>
            <a:pPr marL="0" indent="0" algn="ctr">
              <a:lnSpc>
                <a:spcPct val="110000"/>
              </a:lnSpc>
              <a:buNone/>
            </a:pPr>
            <a:r>
              <a:rPr lang="en-US" sz="900" dirty="0">
                <a:solidFill>
                  <a:srgbClr val="D6E5EF"/>
                </a:solidFill>
                <a:latin typeface="Source Sans 3" pitchFamily="34" charset="0"/>
                <a:ea typeface="Source Sans 3" pitchFamily="34" charset="-122"/>
                <a:cs typeface="Source Sans 3" pitchFamily="34" charset="-120"/>
              </a:rPr>
              <a:t>Competiție internă în care scorul echipei depinde de colaborarea dintre cei doi, premiindu-se cel mai bun spirit de echipă.</a:t>
            </a:r>
            <a:endParaRPr lang="en-US" sz="900" dirty="0"/>
          </a:p>
        </p:txBody>
      </p:sp>
      <p:sp>
        <p:nvSpPr>
          <p:cNvPr id="28" name="Text 24"/>
          <p:cNvSpPr/>
          <p:nvPr/>
        </p:nvSpPr>
        <p:spPr>
          <a:xfrm>
            <a:off x="698086" y="5020370"/>
            <a:ext cx="10795524" cy="269478"/>
          </a:xfrm>
          <a:prstGeom prst="rect">
            <a:avLst/>
          </a:prstGeom>
          <a:noFill/>
          <a:ln/>
        </p:spPr>
        <p:txBody>
          <a:bodyPr wrap="none" lIns="0" tIns="0" rIns="0" bIns="0" rtlCol="0" anchor="t"/>
          <a:lstStyle/>
          <a:p>
            <a:pPr marL="0" indent="0" algn="l">
              <a:lnSpc>
                <a:spcPct val="104000"/>
              </a:lnSpc>
              <a:buNone/>
            </a:pPr>
            <a:r>
              <a:rPr lang="en-US" sz="1650" dirty="0">
                <a:solidFill>
                  <a:srgbClr val="F98AC7"/>
                </a:solidFill>
                <a:latin typeface="Lora" pitchFamily="34" charset="0"/>
                <a:ea typeface="Lora" pitchFamily="34" charset="-122"/>
                <a:cs typeface="Lora" pitchFamily="34" charset="-120"/>
              </a:rPr>
              <a:t>Sistemul de Evaluare și KPI:</a:t>
            </a:r>
            <a:endParaRPr lang="en-US" sz="1650" dirty="0"/>
          </a:p>
        </p:txBody>
      </p:sp>
      <p:sp>
        <p:nvSpPr>
          <p:cNvPr id="29" name="Shape 25"/>
          <p:cNvSpPr/>
          <p:nvPr/>
        </p:nvSpPr>
        <p:spPr>
          <a:xfrm>
            <a:off x="698086" y="5402560"/>
            <a:ext cx="5360159" cy="897533"/>
          </a:xfrm>
          <a:prstGeom prst="roundRect">
            <a:avLst>
              <a:gd name="adj" fmla="val 1914"/>
            </a:avLst>
          </a:prstGeom>
          <a:solidFill>
            <a:srgbClr val="444752"/>
          </a:solidFill>
          <a:ln/>
        </p:spPr>
      </p:sp>
      <p:sp>
        <p:nvSpPr>
          <p:cNvPr id="30" name="Text 26"/>
          <p:cNvSpPr/>
          <p:nvPr/>
        </p:nvSpPr>
        <p:spPr>
          <a:xfrm>
            <a:off x="812581" y="5517059"/>
            <a:ext cx="5131168" cy="168374"/>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Indicator Cantitativ</a:t>
            </a:r>
            <a:endParaRPr lang="en-US" sz="1050" dirty="0"/>
          </a:p>
        </p:txBody>
      </p:sp>
      <p:sp>
        <p:nvSpPr>
          <p:cNvPr id="31" name="Text 27"/>
          <p:cNvSpPr/>
          <p:nvPr/>
        </p:nvSpPr>
        <p:spPr>
          <a:xfrm>
            <a:off x="812581" y="5730478"/>
            <a:ext cx="5131168" cy="151705"/>
          </a:xfrm>
          <a:prstGeom prst="rect">
            <a:avLst/>
          </a:prstGeom>
          <a:noFill/>
          <a:ln/>
        </p:spPr>
        <p:txBody>
          <a:bodyPr wrap="none" lIns="0" tIns="0" rIns="0" bIns="0" rtlCol="0" anchor="t"/>
          <a:lstStyle/>
          <a:p>
            <a:pPr marL="0" indent="0" algn="l">
              <a:lnSpc>
                <a:spcPct val="110000"/>
              </a:lnSpc>
              <a:buNone/>
            </a:pPr>
            <a:r>
              <a:rPr lang="en-US" sz="900" dirty="0">
                <a:solidFill>
                  <a:srgbClr val="D6E5EF"/>
                </a:solidFill>
                <a:latin typeface="Source Sans 3" pitchFamily="34" charset="0"/>
                <a:ea typeface="Source Sans 3" pitchFamily="34" charset="-122"/>
                <a:cs typeface="Source Sans 3" pitchFamily="34" charset="-120"/>
              </a:rPr>
              <a:t>Minimum 15 cupluri de mentorat active pe parcursul unui ciclu.</a:t>
            </a:r>
            <a:endParaRPr lang="en-US" sz="900" dirty="0"/>
          </a:p>
        </p:txBody>
      </p:sp>
      <p:sp>
        <p:nvSpPr>
          <p:cNvPr id="32" name="Shape 28"/>
          <p:cNvSpPr/>
          <p:nvPr/>
        </p:nvSpPr>
        <p:spPr>
          <a:xfrm>
            <a:off x="6133351" y="5402560"/>
            <a:ext cx="5360258" cy="897533"/>
          </a:xfrm>
          <a:prstGeom prst="roundRect">
            <a:avLst>
              <a:gd name="adj" fmla="val 1914"/>
            </a:avLst>
          </a:prstGeom>
          <a:solidFill>
            <a:srgbClr val="444752"/>
          </a:solidFill>
          <a:ln/>
        </p:spPr>
      </p:sp>
      <p:sp>
        <p:nvSpPr>
          <p:cNvPr id="33" name="Text 29"/>
          <p:cNvSpPr/>
          <p:nvPr/>
        </p:nvSpPr>
        <p:spPr>
          <a:xfrm>
            <a:off x="6247847" y="5517059"/>
            <a:ext cx="5131267" cy="168374"/>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Indicator Calitativ</a:t>
            </a:r>
            <a:endParaRPr lang="en-US" sz="1050" dirty="0"/>
          </a:p>
        </p:txBody>
      </p:sp>
      <p:sp>
        <p:nvSpPr>
          <p:cNvPr id="34" name="Text 30"/>
          <p:cNvSpPr/>
          <p:nvPr/>
        </p:nvSpPr>
        <p:spPr>
          <a:xfrm>
            <a:off x="6247847" y="5730478"/>
            <a:ext cx="5131267" cy="455116"/>
          </a:xfrm>
          <a:prstGeom prst="rect">
            <a:avLst/>
          </a:prstGeom>
          <a:noFill/>
          <a:ln/>
        </p:spPr>
        <p:txBody>
          <a:bodyPr wrap="square" lIns="0" tIns="0" rIns="0" bIns="0" rtlCol="0" anchor="t">
            <a:normAutofit/>
          </a:bodyPr>
          <a:lstStyle/>
          <a:p>
            <a:pPr marL="0" indent="0" algn="l">
              <a:lnSpc>
                <a:spcPct val="110000"/>
              </a:lnSpc>
              <a:buNone/>
            </a:pPr>
            <a:r>
              <a:rPr lang="en-US" sz="900" dirty="0">
                <a:solidFill>
                  <a:srgbClr val="D6E5EF"/>
                </a:solidFill>
                <a:latin typeface="Source Sans 3" pitchFamily="34" charset="0"/>
                <a:ea typeface="Source Sans 3" pitchFamily="34" charset="-122"/>
                <a:cs typeface="Source Sans 3" pitchFamily="34" charset="-120"/>
              </a:rPr>
              <a:t>Indicele de Conectare Socială (ICS) – Măsurat printr-un chestionar la finalul programului; ținta este ca minimum 90% dintre debutanți să declare că mentoratul le-a eliminat complet teama de a fi judecați pe teren.</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698086" y="479921"/>
            <a:ext cx="10795524" cy="657820"/>
          </a:xfrm>
          <a:prstGeom prst="rect">
            <a:avLst/>
          </a:prstGeom>
          <a:noFill/>
          <a:ln/>
        </p:spPr>
        <p:txBody>
          <a:bodyPr wrap="square" lIns="0" tIns="0" rIns="0" bIns="0" rtlCol="0" anchor="t">
            <a:normAutofit/>
          </a:bodyPr>
          <a:lstStyle/>
          <a:p>
            <a:pPr marL="0" indent="0" algn="l">
              <a:lnSpc>
                <a:spcPct val="104000"/>
              </a:lnSpc>
              <a:buNone/>
            </a:pPr>
            <a:r>
              <a:rPr lang="en-US" sz="2050" dirty="0">
                <a:solidFill>
                  <a:srgbClr val="F98AC7"/>
                </a:solidFill>
                <a:latin typeface="Lora" pitchFamily="34" charset="0"/>
                <a:ea typeface="Lora" pitchFamily="34" charset="-122"/>
                <a:cs typeface="Lora" pitchFamily="34" charset="-120"/>
              </a:rPr>
              <a:t>PROGRAMUL DE MENTORAT 2 „Fairway-ul Autonomiei – Mentorship pentru Excelență Paralimpică"</a:t>
            </a:r>
            <a:endParaRPr lang="en-US" sz="2050" dirty="0"/>
          </a:p>
        </p:txBody>
      </p:sp>
      <p:sp>
        <p:nvSpPr>
          <p:cNvPr id="3" name="Text 1"/>
          <p:cNvSpPr/>
          <p:nvPr/>
        </p:nvSpPr>
        <p:spPr>
          <a:xfrm>
            <a:off x="698086" y="1280914"/>
            <a:ext cx="10795524" cy="293489"/>
          </a:xfrm>
          <a:prstGeom prst="rect">
            <a:avLst/>
          </a:prstGeom>
          <a:noFill/>
          <a:ln/>
        </p:spPr>
        <p:txBody>
          <a:bodyPr wrap="square" lIns="0" tIns="0" rIns="0" bIns="0" rtlCol="0" anchor="t">
            <a:normAutofit/>
          </a:bodyPr>
          <a:lstStyle/>
          <a:p>
            <a:pPr marL="0" indent="0" algn="l">
              <a:lnSpc>
                <a:spcPct val="109000"/>
              </a:lnSpc>
              <a:buNone/>
            </a:pPr>
            <a:r>
              <a:rPr lang="en-US" sz="850" dirty="0">
                <a:solidFill>
                  <a:srgbClr val="D6E5EF"/>
                </a:solidFill>
                <a:latin typeface="Source Sans 3" pitchFamily="34" charset="0"/>
                <a:ea typeface="Source Sans 3" pitchFamily="34" charset="-122"/>
                <a:cs typeface="Source Sans 3" pitchFamily="34" charset="-120"/>
              </a:rPr>
              <a:t>Un program extrem de specializat și unic în peisajul golfului românesc, conceput în colaborare cu experții internaționali din proiect. Acesta transformă primii sportivi paralimpici inițiați în mentori pentru noile valuri de persoane cu dizabilități motrice.</a:t>
            </a:r>
            <a:endParaRPr lang="en-US" sz="850" dirty="0"/>
          </a:p>
        </p:txBody>
      </p:sp>
      <p:sp>
        <p:nvSpPr>
          <p:cNvPr id="4" name="Text 2"/>
          <p:cNvSpPr/>
          <p:nvPr/>
        </p:nvSpPr>
        <p:spPr>
          <a:xfrm>
            <a:off x="698086" y="1681758"/>
            <a:ext cx="10795524" cy="263029"/>
          </a:xfrm>
          <a:prstGeom prst="rect">
            <a:avLst/>
          </a:prstGeom>
          <a:noFill/>
          <a:ln/>
        </p:spPr>
        <p:txBody>
          <a:bodyPr wrap="none" lIns="0" tIns="0" rIns="0" bIns="0" rtlCol="0" anchor="t"/>
          <a:lstStyle/>
          <a:p>
            <a:pPr marL="0" indent="0" algn="l">
              <a:lnSpc>
                <a:spcPct val="104000"/>
              </a:lnSpc>
              <a:buNone/>
            </a:pPr>
            <a:r>
              <a:rPr lang="en-US" sz="1650" dirty="0">
                <a:solidFill>
                  <a:srgbClr val="F98AC7"/>
                </a:solidFill>
                <a:latin typeface="Lora" pitchFamily="34" charset="0"/>
                <a:ea typeface="Lora" pitchFamily="34" charset="-122"/>
                <a:cs typeface="Lora" pitchFamily="34" charset="-120"/>
              </a:rPr>
              <a:t>Structura și Mecanismul Programului:</a:t>
            </a:r>
            <a:endParaRPr lang="en-US" sz="16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2052141"/>
            <a:ext cx="5361945" cy="749895"/>
          </a:xfrm>
          <a:prstGeom prst="rect">
            <a:avLst/>
          </a:prstGeom>
        </p:spPr>
      </p:pic>
      <p:sp>
        <p:nvSpPr>
          <p:cNvPr id="6" name="Text 3"/>
          <p:cNvSpPr/>
          <p:nvPr/>
        </p:nvSpPr>
        <p:spPr>
          <a:xfrm>
            <a:off x="873401" y="2176661"/>
            <a:ext cx="5062113" cy="164405"/>
          </a:xfrm>
          <a:prstGeom prst="rect">
            <a:avLst/>
          </a:prstGeom>
          <a:noFill/>
          <a:ln/>
        </p:spPr>
        <p:txBody>
          <a:bodyPr wrap="none" lIns="0" tIns="0" rIns="0" bIns="0" rtlCol="0" anchor="t"/>
          <a:lstStyle/>
          <a:p>
            <a:pPr marL="0" indent="0" algn="l">
              <a:lnSpc>
                <a:spcPct val="104000"/>
              </a:lnSpc>
              <a:buNone/>
            </a:pPr>
            <a:r>
              <a:rPr lang="en-US" sz="1000" dirty="0">
                <a:solidFill>
                  <a:srgbClr val="D6E5EF"/>
                </a:solidFill>
                <a:latin typeface="Lora" pitchFamily="34" charset="0"/>
                <a:ea typeface="Lora" pitchFamily="34" charset="-122"/>
                <a:cs typeface="Lora" pitchFamily="34" charset="-120"/>
              </a:rPr>
              <a:t>Scopul</a:t>
            </a:r>
            <a:endParaRPr lang="en-US" sz="1000" dirty="0"/>
          </a:p>
        </p:txBody>
      </p:sp>
      <p:sp>
        <p:nvSpPr>
          <p:cNvPr id="7" name="Text 4"/>
          <p:cNvSpPr/>
          <p:nvPr/>
        </p:nvSpPr>
        <p:spPr>
          <a:xfrm>
            <a:off x="873401" y="2384028"/>
            <a:ext cx="5062113" cy="293489"/>
          </a:xfrm>
          <a:prstGeom prst="rect">
            <a:avLst/>
          </a:prstGeom>
          <a:noFill/>
          <a:ln/>
        </p:spPr>
        <p:txBody>
          <a:bodyPr wrap="square" lIns="0" tIns="0" rIns="0" bIns="0" rtlCol="0" anchor="t">
            <a:normAutofit/>
          </a:bodyPr>
          <a:lstStyle/>
          <a:p>
            <a:pPr marL="0" indent="0" algn="l">
              <a:lnSpc>
                <a:spcPct val="109000"/>
              </a:lnSpc>
              <a:buNone/>
            </a:pPr>
            <a:r>
              <a:rPr lang="en-US" sz="850" dirty="0">
                <a:solidFill>
                  <a:srgbClr val="D6E5EF"/>
                </a:solidFill>
                <a:latin typeface="Source Sans 3" pitchFamily="34" charset="0"/>
                <a:ea typeface="Source Sans 3" pitchFamily="34" charset="-122"/>
                <a:cs typeface="Source Sans 3" pitchFamily="34" charset="-120"/>
              </a:rPr>
              <a:t>Abilitarea fizică și psihologică a persoanelor cu dizabilități prin puterea exemplului (empowerment), stimulând independența pe terenul de golf și creșterea stării de wellbeing.</a:t>
            </a:r>
            <a:endParaRPr lang="en-US" sz="8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31565" y="2052141"/>
            <a:ext cx="5362044" cy="749895"/>
          </a:xfrm>
          <a:prstGeom prst="rect">
            <a:avLst/>
          </a:prstGeom>
        </p:spPr>
      </p:pic>
      <p:sp>
        <p:nvSpPr>
          <p:cNvPr id="9" name="Text 5"/>
          <p:cNvSpPr/>
          <p:nvPr/>
        </p:nvSpPr>
        <p:spPr>
          <a:xfrm>
            <a:off x="6306881" y="2176661"/>
            <a:ext cx="5062212" cy="164405"/>
          </a:xfrm>
          <a:prstGeom prst="rect">
            <a:avLst/>
          </a:prstGeom>
          <a:noFill/>
          <a:ln/>
        </p:spPr>
        <p:txBody>
          <a:bodyPr wrap="none" lIns="0" tIns="0" rIns="0" bIns="0" rtlCol="0" anchor="t"/>
          <a:lstStyle/>
          <a:p>
            <a:pPr marL="0" indent="0" algn="l">
              <a:lnSpc>
                <a:spcPct val="104000"/>
              </a:lnSpc>
              <a:buNone/>
            </a:pPr>
            <a:r>
              <a:rPr lang="en-US" sz="1000" dirty="0">
                <a:solidFill>
                  <a:srgbClr val="D6E5EF"/>
                </a:solidFill>
                <a:latin typeface="Lora" pitchFamily="34" charset="0"/>
                <a:ea typeface="Lora" pitchFamily="34" charset="-122"/>
                <a:cs typeface="Lora" pitchFamily="34" charset="-120"/>
              </a:rPr>
              <a:t>Rolul Staffului ca Facilitator</a:t>
            </a:r>
            <a:endParaRPr lang="en-US" sz="1000" dirty="0"/>
          </a:p>
        </p:txBody>
      </p:sp>
      <p:sp>
        <p:nvSpPr>
          <p:cNvPr id="10" name="Text 6"/>
          <p:cNvSpPr/>
          <p:nvPr/>
        </p:nvSpPr>
        <p:spPr>
          <a:xfrm>
            <a:off x="6306881" y="2384028"/>
            <a:ext cx="5062212" cy="293489"/>
          </a:xfrm>
          <a:prstGeom prst="rect">
            <a:avLst/>
          </a:prstGeom>
          <a:noFill/>
          <a:ln/>
        </p:spPr>
        <p:txBody>
          <a:bodyPr wrap="square" lIns="0" tIns="0" rIns="0" bIns="0" rtlCol="0" anchor="t">
            <a:normAutofit/>
          </a:bodyPr>
          <a:lstStyle/>
          <a:p>
            <a:pPr marL="0" indent="0" algn="l">
              <a:lnSpc>
                <a:spcPct val="109000"/>
              </a:lnSpc>
              <a:buNone/>
            </a:pPr>
            <a:r>
              <a:rPr lang="en-US" sz="850" dirty="0">
                <a:solidFill>
                  <a:srgbClr val="D6E5EF"/>
                </a:solidFill>
                <a:latin typeface="Source Sans 3" pitchFamily="34" charset="0"/>
                <a:ea typeface="Source Sans 3" pitchFamily="34" charset="-122"/>
                <a:cs typeface="Source Sans 3" pitchFamily="34" charset="-120"/>
              </a:rPr>
              <a:t>Instructorii clubului formați în mobilitățile transnaționale asigură suportul tehnic și logistic, în timp ce mentorii paralimpici avansați oferă ghidajul motivațional.</a:t>
            </a:r>
            <a:endParaRPr lang="en-US" sz="850" dirty="0"/>
          </a:p>
        </p:txBody>
      </p:sp>
      <p:sp>
        <p:nvSpPr>
          <p:cNvPr id="11" name="Text 7"/>
          <p:cNvSpPr/>
          <p:nvPr/>
        </p:nvSpPr>
        <p:spPr>
          <a:xfrm>
            <a:off x="698086" y="2909391"/>
            <a:ext cx="10795524" cy="263029"/>
          </a:xfrm>
          <a:prstGeom prst="rect">
            <a:avLst/>
          </a:prstGeom>
          <a:noFill/>
          <a:ln/>
        </p:spPr>
        <p:txBody>
          <a:bodyPr wrap="none" lIns="0" tIns="0" rIns="0" bIns="0" rtlCol="0" anchor="t"/>
          <a:lstStyle/>
          <a:p>
            <a:pPr marL="0" indent="0" algn="l">
              <a:lnSpc>
                <a:spcPct val="104000"/>
              </a:lnSpc>
              <a:buNone/>
            </a:pPr>
            <a:r>
              <a:rPr lang="en-US" sz="1650" dirty="0">
                <a:solidFill>
                  <a:srgbClr val="F98AC7"/>
                </a:solidFill>
                <a:latin typeface="Lora" pitchFamily="34" charset="0"/>
                <a:ea typeface="Lora" pitchFamily="34" charset="-122"/>
                <a:cs typeface="Lora" pitchFamily="34" charset="-120"/>
              </a:rPr>
              <a:t>Activități Cheie pe parcursul a 3 luni:</a:t>
            </a:r>
            <a:endParaRPr lang="en-US" sz="1650" dirty="0"/>
          </a:p>
        </p:txBody>
      </p:sp>
      <p:sp>
        <p:nvSpPr>
          <p:cNvPr id="12" name="Shape 8"/>
          <p:cNvSpPr/>
          <p:nvPr/>
        </p:nvSpPr>
        <p:spPr>
          <a:xfrm>
            <a:off x="698086" y="4227909"/>
            <a:ext cx="10795524" cy="12700"/>
          </a:xfrm>
          <a:prstGeom prst="roundRect">
            <a:avLst>
              <a:gd name="adj" fmla="val 49999"/>
            </a:avLst>
          </a:prstGeom>
          <a:solidFill>
            <a:srgbClr val="5D606B"/>
          </a:solidFill>
          <a:ln/>
        </p:spPr>
      </p:sp>
      <p:sp>
        <p:nvSpPr>
          <p:cNvPr id="13" name="Shape 9"/>
          <p:cNvSpPr/>
          <p:nvPr/>
        </p:nvSpPr>
        <p:spPr>
          <a:xfrm>
            <a:off x="3368095" y="3892500"/>
            <a:ext cx="12700" cy="335459"/>
          </a:xfrm>
          <a:prstGeom prst="roundRect">
            <a:avLst>
              <a:gd name="adj" fmla="val 49999"/>
            </a:avLst>
          </a:prstGeom>
          <a:solidFill>
            <a:srgbClr val="5D606B"/>
          </a:solidFill>
          <a:ln/>
        </p:spPr>
      </p:sp>
      <p:sp>
        <p:nvSpPr>
          <p:cNvPr id="14" name="Shape 10"/>
          <p:cNvSpPr/>
          <p:nvPr/>
        </p:nvSpPr>
        <p:spPr>
          <a:xfrm>
            <a:off x="3248737" y="4102150"/>
            <a:ext cx="251513" cy="251520"/>
          </a:xfrm>
          <a:prstGeom prst="roundRect">
            <a:avLst>
              <a:gd name="adj" fmla="val 6669"/>
            </a:avLst>
          </a:prstGeom>
          <a:solidFill>
            <a:srgbClr val="444752"/>
          </a:solidFill>
          <a:ln/>
        </p:spPr>
      </p:sp>
      <p:sp>
        <p:nvSpPr>
          <p:cNvPr id="15" name="Text 11"/>
          <p:cNvSpPr/>
          <p:nvPr/>
        </p:nvSpPr>
        <p:spPr>
          <a:xfrm>
            <a:off x="3295518" y="4129236"/>
            <a:ext cx="157853" cy="197247"/>
          </a:xfrm>
          <a:prstGeom prst="rect">
            <a:avLst/>
          </a:prstGeom>
          <a:noFill/>
          <a:ln/>
        </p:spPr>
        <p:txBody>
          <a:bodyPr wrap="none" lIns="0" tIns="0" rIns="0" bIns="0" rtlCol="0" anchor="ctr"/>
          <a:lstStyle/>
          <a:p>
            <a:pPr marL="0" indent="0" algn="ctr">
              <a:lnSpc>
                <a:spcPct val="100000"/>
              </a:lnSpc>
              <a:buNone/>
            </a:pPr>
            <a:r>
              <a:rPr lang="en-US" sz="1200" dirty="0">
                <a:solidFill>
                  <a:srgbClr val="D6E5EF"/>
                </a:solidFill>
                <a:latin typeface="Lora" pitchFamily="34" charset="0"/>
                <a:ea typeface="Lora" pitchFamily="34" charset="-122"/>
                <a:cs typeface="Lora" pitchFamily="34" charset="-120"/>
              </a:rPr>
              <a:t>1</a:t>
            </a:r>
            <a:endParaRPr lang="en-US" sz="1200" dirty="0"/>
          </a:p>
        </p:txBody>
      </p:sp>
      <p:sp>
        <p:nvSpPr>
          <p:cNvPr id="16" name="Text 12"/>
          <p:cNvSpPr/>
          <p:nvPr/>
        </p:nvSpPr>
        <p:spPr>
          <a:xfrm>
            <a:off x="809902" y="3279775"/>
            <a:ext cx="5129382" cy="164405"/>
          </a:xfrm>
          <a:prstGeom prst="rect">
            <a:avLst/>
          </a:prstGeom>
          <a:noFill/>
          <a:ln/>
        </p:spPr>
        <p:txBody>
          <a:bodyPr wrap="none" lIns="0" tIns="0" rIns="0" bIns="0" rtlCol="0" anchor="t"/>
          <a:lstStyle/>
          <a:p>
            <a:pPr marL="0" indent="0" algn="ctr">
              <a:lnSpc>
                <a:spcPct val="104000"/>
              </a:lnSpc>
              <a:buNone/>
            </a:pPr>
            <a:r>
              <a:rPr lang="en-US" sz="1000" dirty="0">
                <a:solidFill>
                  <a:srgbClr val="D6E5EF"/>
                </a:solidFill>
                <a:latin typeface="Lora" pitchFamily="34" charset="0"/>
                <a:ea typeface="Lora" pitchFamily="34" charset="-122"/>
                <a:cs typeface="Lora" pitchFamily="34" charset="-120"/>
              </a:rPr>
              <a:t>Modulul „Mindset de Învingător" (Luna 1)</a:t>
            </a:r>
            <a:endParaRPr lang="en-US" sz="1000" dirty="0"/>
          </a:p>
        </p:txBody>
      </p:sp>
      <p:sp>
        <p:nvSpPr>
          <p:cNvPr id="17" name="Text 13"/>
          <p:cNvSpPr/>
          <p:nvPr/>
        </p:nvSpPr>
        <p:spPr>
          <a:xfrm>
            <a:off x="809902" y="3487142"/>
            <a:ext cx="5129382" cy="293489"/>
          </a:xfrm>
          <a:prstGeom prst="rect">
            <a:avLst/>
          </a:prstGeom>
          <a:noFill/>
          <a:ln/>
        </p:spPr>
        <p:txBody>
          <a:bodyPr wrap="square" lIns="0" tIns="0" rIns="0" bIns="0" rtlCol="0" anchor="t">
            <a:normAutofit/>
          </a:bodyPr>
          <a:lstStyle/>
          <a:p>
            <a:pPr marL="0" indent="0" algn="ctr">
              <a:lnSpc>
                <a:spcPct val="109000"/>
              </a:lnSpc>
              <a:buNone/>
            </a:pPr>
            <a:r>
              <a:rPr lang="en-US" sz="850" dirty="0">
                <a:solidFill>
                  <a:srgbClr val="D6E5EF"/>
                </a:solidFill>
                <a:latin typeface="Source Sans 3" pitchFamily="34" charset="0"/>
                <a:ea typeface="Source Sans 3" pitchFamily="34" charset="-122"/>
                <a:cs typeface="Source Sans 3" pitchFamily="34" charset="-120"/>
              </a:rPr>
              <a:t>Sesiuni unu-la-unu axate pe acceptarea limitărilor fizice și recalibrarea așteptărilor motrice, susținute de mentor în format digital sau în zona de relaxare a clubului.</a:t>
            </a:r>
            <a:endParaRPr lang="en-US" sz="850" dirty="0"/>
          </a:p>
        </p:txBody>
      </p:sp>
      <p:sp>
        <p:nvSpPr>
          <p:cNvPr id="18" name="Shape 14"/>
          <p:cNvSpPr/>
          <p:nvPr/>
        </p:nvSpPr>
        <p:spPr>
          <a:xfrm>
            <a:off x="6089299" y="4227860"/>
            <a:ext cx="12700" cy="335459"/>
          </a:xfrm>
          <a:prstGeom prst="roundRect">
            <a:avLst>
              <a:gd name="adj" fmla="val 49999"/>
            </a:avLst>
          </a:prstGeom>
          <a:solidFill>
            <a:srgbClr val="5D606B"/>
          </a:solidFill>
          <a:ln/>
        </p:spPr>
      </p:sp>
      <p:sp>
        <p:nvSpPr>
          <p:cNvPr id="19" name="Shape 15"/>
          <p:cNvSpPr/>
          <p:nvPr/>
        </p:nvSpPr>
        <p:spPr>
          <a:xfrm>
            <a:off x="5969942" y="4102150"/>
            <a:ext cx="251513" cy="251520"/>
          </a:xfrm>
          <a:prstGeom prst="roundRect">
            <a:avLst>
              <a:gd name="adj" fmla="val 6669"/>
            </a:avLst>
          </a:prstGeom>
          <a:solidFill>
            <a:srgbClr val="444752"/>
          </a:solidFill>
          <a:ln/>
        </p:spPr>
      </p:sp>
      <p:sp>
        <p:nvSpPr>
          <p:cNvPr id="20" name="Text 16"/>
          <p:cNvSpPr/>
          <p:nvPr/>
        </p:nvSpPr>
        <p:spPr>
          <a:xfrm>
            <a:off x="6016723" y="4129236"/>
            <a:ext cx="157853" cy="197247"/>
          </a:xfrm>
          <a:prstGeom prst="rect">
            <a:avLst/>
          </a:prstGeom>
          <a:noFill/>
          <a:ln/>
        </p:spPr>
        <p:txBody>
          <a:bodyPr wrap="none" lIns="0" tIns="0" rIns="0" bIns="0" rtlCol="0" anchor="ctr"/>
          <a:lstStyle/>
          <a:p>
            <a:pPr marL="0" indent="0" algn="ctr">
              <a:lnSpc>
                <a:spcPct val="100000"/>
              </a:lnSpc>
              <a:buNone/>
            </a:pPr>
            <a:r>
              <a:rPr lang="en-US" sz="1200" dirty="0">
                <a:solidFill>
                  <a:srgbClr val="D6E5EF"/>
                </a:solidFill>
                <a:latin typeface="Lora" pitchFamily="34" charset="0"/>
                <a:ea typeface="Lora" pitchFamily="34" charset="-122"/>
                <a:cs typeface="Lora" pitchFamily="34" charset="-120"/>
              </a:rPr>
              <a:t>2</a:t>
            </a:r>
            <a:endParaRPr lang="en-US" sz="1200" dirty="0"/>
          </a:p>
        </p:txBody>
      </p:sp>
      <p:sp>
        <p:nvSpPr>
          <p:cNvPr id="21" name="Text 17"/>
          <p:cNvSpPr/>
          <p:nvPr/>
        </p:nvSpPr>
        <p:spPr>
          <a:xfrm>
            <a:off x="3531107" y="4675188"/>
            <a:ext cx="5129382" cy="164405"/>
          </a:xfrm>
          <a:prstGeom prst="rect">
            <a:avLst/>
          </a:prstGeom>
          <a:noFill/>
          <a:ln/>
        </p:spPr>
        <p:txBody>
          <a:bodyPr wrap="none" lIns="0" tIns="0" rIns="0" bIns="0" rtlCol="0" anchor="t"/>
          <a:lstStyle/>
          <a:p>
            <a:pPr marL="0" indent="0" algn="ctr">
              <a:lnSpc>
                <a:spcPct val="104000"/>
              </a:lnSpc>
              <a:buNone/>
            </a:pPr>
            <a:r>
              <a:rPr lang="en-US" sz="1000" dirty="0">
                <a:solidFill>
                  <a:srgbClr val="D6E5EF"/>
                </a:solidFill>
                <a:latin typeface="Lora" pitchFamily="34" charset="0"/>
                <a:ea typeface="Lora" pitchFamily="34" charset="-122"/>
                <a:cs typeface="Lora" pitchFamily="34" charset="-120"/>
              </a:rPr>
              <a:t>Atelierele de Tehnologie Adaptată (Luna 2)</a:t>
            </a:r>
            <a:endParaRPr lang="en-US" sz="1000" dirty="0"/>
          </a:p>
        </p:txBody>
      </p:sp>
      <p:sp>
        <p:nvSpPr>
          <p:cNvPr id="22" name="Text 18"/>
          <p:cNvSpPr/>
          <p:nvPr/>
        </p:nvSpPr>
        <p:spPr>
          <a:xfrm>
            <a:off x="3531107" y="4882555"/>
            <a:ext cx="5129382" cy="293489"/>
          </a:xfrm>
          <a:prstGeom prst="rect">
            <a:avLst/>
          </a:prstGeom>
          <a:noFill/>
          <a:ln/>
        </p:spPr>
        <p:txBody>
          <a:bodyPr wrap="square" lIns="0" tIns="0" rIns="0" bIns="0" rtlCol="0" anchor="t">
            <a:normAutofit/>
          </a:bodyPr>
          <a:lstStyle/>
          <a:p>
            <a:pPr marL="0" indent="0" algn="ctr">
              <a:lnSpc>
                <a:spcPct val="109000"/>
              </a:lnSpc>
              <a:buNone/>
            </a:pPr>
            <a:r>
              <a:rPr lang="en-US" sz="850" dirty="0">
                <a:solidFill>
                  <a:srgbClr val="D6E5EF"/>
                </a:solidFill>
                <a:latin typeface="Source Sans 3" pitchFamily="34" charset="0"/>
                <a:ea typeface="Source Sans 3" pitchFamily="34" charset="-122"/>
                <a:cs typeface="Source Sans 3" pitchFamily="34" charset="-120"/>
              </a:rPr>
              <a:t>Mentorul și instructorul lucrează împreună cu noul participant pentru a identifica configurația ideală de crose ușoare sau dispozitive de sprijin postural, pe baza datelor TrackMan.</a:t>
            </a:r>
            <a:endParaRPr lang="en-US" sz="850" dirty="0"/>
          </a:p>
        </p:txBody>
      </p:sp>
      <p:sp>
        <p:nvSpPr>
          <p:cNvPr id="23" name="Shape 19"/>
          <p:cNvSpPr/>
          <p:nvPr/>
        </p:nvSpPr>
        <p:spPr>
          <a:xfrm>
            <a:off x="8810603" y="3892500"/>
            <a:ext cx="12700" cy="335459"/>
          </a:xfrm>
          <a:prstGeom prst="roundRect">
            <a:avLst>
              <a:gd name="adj" fmla="val 49999"/>
            </a:avLst>
          </a:prstGeom>
          <a:solidFill>
            <a:srgbClr val="5D606B"/>
          </a:solidFill>
          <a:ln/>
        </p:spPr>
      </p:sp>
      <p:sp>
        <p:nvSpPr>
          <p:cNvPr id="24" name="Shape 20"/>
          <p:cNvSpPr/>
          <p:nvPr/>
        </p:nvSpPr>
        <p:spPr>
          <a:xfrm>
            <a:off x="8691246" y="4102150"/>
            <a:ext cx="251513" cy="251520"/>
          </a:xfrm>
          <a:prstGeom prst="roundRect">
            <a:avLst>
              <a:gd name="adj" fmla="val 6669"/>
            </a:avLst>
          </a:prstGeom>
          <a:solidFill>
            <a:srgbClr val="444752"/>
          </a:solidFill>
          <a:ln/>
        </p:spPr>
      </p:sp>
      <p:sp>
        <p:nvSpPr>
          <p:cNvPr id="25" name="Text 21"/>
          <p:cNvSpPr/>
          <p:nvPr/>
        </p:nvSpPr>
        <p:spPr>
          <a:xfrm>
            <a:off x="8738026" y="4129236"/>
            <a:ext cx="157853" cy="197247"/>
          </a:xfrm>
          <a:prstGeom prst="rect">
            <a:avLst/>
          </a:prstGeom>
          <a:noFill/>
          <a:ln/>
        </p:spPr>
        <p:txBody>
          <a:bodyPr wrap="none" lIns="0" tIns="0" rIns="0" bIns="0" rtlCol="0" anchor="ctr"/>
          <a:lstStyle/>
          <a:p>
            <a:pPr marL="0" indent="0" algn="ctr">
              <a:lnSpc>
                <a:spcPct val="100000"/>
              </a:lnSpc>
              <a:buNone/>
            </a:pPr>
            <a:r>
              <a:rPr lang="en-US" sz="1200" dirty="0">
                <a:solidFill>
                  <a:srgbClr val="D6E5EF"/>
                </a:solidFill>
                <a:latin typeface="Lora" pitchFamily="34" charset="0"/>
                <a:ea typeface="Lora" pitchFamily="34" charset="-122"/>
                <a:cs typeface="Lora" pitchFamily="34" charset="-120"/>
              </a:rPr>
              <a:t>3</a:t>
            </a:r>
            <a:endParaRPr lang="en-US" sz="1200" dirty="0"/>
          </a:p>
        </p:txBody>
      </p:sp>
      <p:sp>
        <p:nvSpPr>
          <p:cNvPr id="26" name="Text 22"/>
          <p:cNvSpPr/>
          <p:nvPr/>
        </p:nvSpPr>
        <p:spPr>
          <a:xfrm>
            <a:off x="6252411" y="3279775"/>
            <a:ext cx="5129382" cy="164405"/>
          </a:xfrm>
          <a:prstGeom prst="rect">
            <a:avLst/>
          </a:prstGeom>
          <a:noFill/>
          <a:ln/>
        </p:spPr>
        <p:txBody>
          <a:bodyPr wrap="none" lIns="0" tIns="0" rIns="0" bIns="0" rtlCol="0" anchor="t"/>
          <a:lstStyle/>
          <a:p>
            <a:pPr marL="0" indent="0" algn="ctr">
              <a:lnSpc>
                <a:spcPct val="104000"/>
              </a:lnSpc>
              <a:buNone/>
            </a:pPr>
            <a:r>
              <a:rPr lang="en-US" sz="1000" dirty="0">
                <a:solidFill>
                  <a:srgbClr val="D6E5EF"/>
                </a:solidFill>
                <a:latin typeface="Lora" pitchFamily="34" charset="0"/>
                <a:ea typeface="Lora" pitchFamily="34" charset="-122"/>
                <a:cs typeface="Lora" pitchFamily="34" charset="-120"/>
              </a:rPr>
              <a:t>Provocarea „Cupa Autonomiei" (Luna 3)</a:t>
            </a:r>
            <a:endParaRPr lang="en-US" sz="1000" dirty="0"/>
          </a:p>
        </p:txBody>
      </p:sp>
      <p:sp>
        <p:nvSpPr>
          <p:cNvPr id="27" name="Text 23"/>
          <p:cNvSpPr/>
          <p:nvPr/>
        </p:nvSpPr>
        <p:spPr>
          <a:xfrm>
            <a:off x="6252411" y="3487142"/>
            <a:ext cx="5129382" cy="293489"/>
          </a:xfrm>
          <a:prstGeom prst="rect">
            <a:avLst/>
          </a:prstGeom>
          <a:noFill/>
          <a:ln/>
        </p:spPr>
        <p:txBody>
          <a:bodyPr wrap="square" lIns="0" tIns="0" rIns="0" bIns="0" rtlCol="0" anchor="t">
            <a:normAutofit/>
          </a:bodyPr>
          <a:lstStyle/>
          <a:p>
            <a:pPr marL="0" indent="0" algn="ctr">
              <a:lnSpc>
                <a:spcPct val="109000"/>
              </a:lnSpc>
              <a:buNone/>
            </a:pPr>
            <a:r>
              <a:rPr lang="en-US" sz="850" dirty="0">
                <a:solidFill>
                  <a:srgbClr val="D6E5EF"/>
                </a:solidFill>
                <a:latin typeface="Source Sans 3" pitchFamily="34" charset="0"/>
                <a:ea typeface="Source Sans 3" pitchFamily="34" charset="-122"/>
                <a:cs typeface="Source Sans 3" pitchFamily="34" charset="-120"/>
              </a:rPr>
              <a:t>Sesiuni practice în care mentee-ul învață să parcurgă o cupă pe terenul mare în mod complet autonom, utilizând tehnicile adaptate învățate.</a:t>
            </a:r>
            <a:endParaRPr lang="en-US" sz="850" dirty="0"/>
          </a:p>
        </p:txBody>
      </p:sp>
      <p:sp>
        <p:nvSpPr>
          <p:cNvPr id="28" name="Text 24"/>
          <p:cNvSpPr/>
          <p:nvPr/>
        </p:nvSpPr>
        <p:spPr>
          <a:xfrm>
            <a:off x="698086" y="5283398"/>
            <a:ext cx="10795524" cy="263029"/>
          </a:xfrm>
          <a:prstGeom prst="rect">
            <a:avLst/>
          </a:prstGeom>
          <a:noFill/>
          <a:ln/>
        </p:spPr>
        <p:txBody>
          <a:bodyPr wrap="none" lIns="0" tIns="0" rIns="0" bIns="0" rtlCol="0" anchor="t"/>
          <a:lstStyle/>
          <a:p>
            <a:pPr marL="0" indent="0" algn="l">
              <a:lnSpc>
                <a:spcPct val="104000"/>
              </a:lnSpc>
              <a:buNone/>
            </a:pPr>
            <a:r>
              <a:rPr lang="en-US" sz="1650" dirty="0">
                <a:solidFill>
                  <a:srgbClr val="F98AC7"/>
                </a:solidFill>
                <a:latin typeface="Lora" pitchFamily="34" charset="0"/>
                <a:ea typeface="Lora" pitchFamily="34" charset="-122"/>
                <a:cs typeface="Lora" pitchFamily="34" charset="-120"/>
              </a:rPr>
              <a:t>Sistemul de Evaluare și KPI:</a:t>
            </a:r>
            <a:endParaRPr lang="en-US" sz="1650" dirty="0"/>
          </a:p>
        </p:txBody>
      </p:sp>
      <p:sp>
        <p:nvSpPr>
          <p:cNvPr id="29" name="Shape 25"/>
          <p:cNvSpPr/>
          <p:nvPr/>
        </p:nvSpPr>
        <p:spPr>
          <a:xfrm>
            <a:off x="698086" y="5653782"/>
            <a:ext cx="5361945" cy="724495"/>
          </a:xfrm>
          <a:prstGeom prst="roundRect">
            <a:avLst>
              <a:gd name="adj" fmla="val 2315"/>
            </a:avLst>
          </a:prstGeom>
          <a:solidFill>
            <a:srgbClr val="444752"/>
          </a:solidFill>
          <a:ln/>
        </p:spPr>
      </p:sp>
      <p:sp>
        <p:nvSpPr>
          <p:cNvPr id="30" name="Text 26"/>
          <p:cNvSpPr/>
          <p:nvPr/>
        </p:nvSpPr>
        <p:spPr>
          <a:xfrm>
            <a:off x="809902" y="5765602"/>
            <a:ext cx="5138311" cy="164405"/>
          </a:xfrm>
          <a:prstGeom prst="rect">
            <a:avLst/>
          </a:prstGeom>
          <a:noFill/>
          <a:ln/>
        </p:spPr>
        <p:txBody>
          <a:bodyPr wrap="none" lIns="0" tIns="0" rIns="0" bIns="0" rtlCol="0" anchor="t"/>
          <a:lstStyle/>
          <a:p>
            <a:pPr marL="0" indent="0" algn="l">
              <a:lnSpc>
                <a:spcPct val="104000"/>
              </a:lnSpc>
              <a:buNone/>
            </a:pPr>
            <a:r>
              <a:rPr lang="en-US" sz="1000" dirty="0">
                <a:solidFill>
                  <a:srgbClr val="D6E5EF"/>
                </a:solidFill>
                <a:latin typeface="Lora" pitchFamily="34" charset="0"/>
                <a:ea typeface="Lora" pitchFamily="34" charset="-122"/>
                <a:cs typeface="Lora" pitchFamily="34" charset="-120"/>
              </a:rPr>
              <a:t>Indicator Cantitativ</a:t>
            </a:r>
            <a:endParaRPr lang="en-US" sz="1000" dirty="0"/>
          </a:p>
        </p:txBody>
      </p:sp>
      <p:sp>
        <p:nvSpPr>
          <p:cNvPr id="31" name="Text 27"/>
          <p:cNvSpPr/>
          <p:nvPr/>
        </p:nvSpPr>
        <p:spPr>
          <a:xfrm>
            <a:off x="809902" y="5972969"/>
            <a:ext cx="5138311" cy="146745"/>
          </a:xfrm>
          <a:prstGeom prst="rect">
            <a:avLst/>
          </a:prstGeom>
          <a:noFill/>
          <a:ln/>
        </p:spPr>
        <p:txBody>
          <a:bodyPr wrap="none" lIns="0" tIns="0" rIns="0" bIns="0" rtlCol="0" anchor="t"/>
          <a:lstStyle/>
          <a:p>
            <a:pPr marL="0" indent="0" algn="l">
              <a:lnSpc>
                <a:spcPct val="109000"/>
              </a:lnSpc>
              <a:buNone/>
            </a:pPr>
            <a:r>
              <a:rPr lang="en-US" sz="850" dirty="0">
                <a:solidFill>
                  <a:srgbClr val="D6E5EF"/>
                </a:solidFill>
                <a:latin typeface="Source Sans 3" pitchFamily="34" charset="0"/>
                <a:ea typeface="Source Sans 3" pitchFamily="34" charset="-122"/>
                <a:cs typeface="Source Sans 3" pitchFamily="34" charset="-120"/>
              </a:rPr>
              <a:t>Minimum 10 sportivi paralimpici ghidați direct în primul an post-proiect.</a:t>
            </a:r>
            <a:endParaRPr lang="en-US" sz="850" dirty="0"/>
          </a:p>
        </p:txBody>
      </p:sp>
      <p:sp>
        <p:nvSpPr>
          <p:cNvPr id="32" name="Shape 28"/>
          <p:cNvSpPr/>
          <p:nvPr/>
        </p:nvSpPr>
        <p:spPr>
          <a:xfrm>
            <a:off x="6131565" y="5653782"/>
            <a:ext cx="5362044" cy="724495"/>
          </a:xfrm>
          <a:prstGeom prst="roundRect">
            <a:avLst>
              <a:gd name="adj" fmla="val 2315"/>
            </a:avLst>
          </a:prstGeom>
          <a:solidFill>
            <a:srgbClr val="444752"/>
          </a:solidFill>
          <a:ln/>
        </p:spPr>
      </p:sp>
      <p:sp>
        <p:nvSpPr>
          <p:cNvPr id="33" name="Text 29"/>
          <p:cNvSpPr/>
          <p:nvPr/>
        </p:nvSpPr>
        <p:spPr>
          <a:xfrm>
            <a:off x="6243382" y="5765602"/>
            <a:ext cx="5138411" cy="164405"/>
          </a:xfrm>
          <a:prstGeom prst="rect">
            <a:avLst/>
          </a:prstGeom>
          <a:noFill/>
          <a:ln/>
        </p:spPr>
        <p:txBody>
          <a:bodyPr wrap="none" lIns="0" tIns="0" rIns="0" bIns="0" rtlCol="0" anchor="t"/>
          <a:lstStyle/>
          <a:p>
            <a:pPr marL="0" indent="0" algn="l">
              <a:lnSpc>
                <a:spcPct val="104000"/>
              </a:lnSpc>
              <a:buNone/>
            </a:pPr>
            <a:r>
              <a:rPr lang="en-US" sz="1000" dirty="0">
                <a:solidFill>
                  <a:srgbClr val="D6E5EF"/>
                </a:solidFill>
                <a:latin typeface="Lora" pitchFamily="34" charset="0"/>
                <a:ea typeface="Lora" pitchFamily="34" charset="-122"/>
                <a:cs typeface="Lora" pitchFamily="34" charset="-120"/>
              </a:rPr>
              <a:t>Indicator Calitativ</a:t>
            </a:r>
            <a:endParaRPr lang="en-US" sz="1000" dirty="0"/>
          </a:p>
        </p:txBody>
      </p:sp>
      <p:sp>
        <p:nvSpPr>
          <p:cNvPr id="34" name="Text 30"/>
          <p:cNvSpPr/>
          <p:nvPr/>
        </p:nvSpPr>
        <p:spPr>
          <a:xfrm>
            <a:off x="6243382" y="5972969"/>
            <a:ext cx="5138411" cy="293489"/>
          </a:xfrm>
          <a:prstGeom prst="rect">
            <a:avLst/>
          </a:prstGeom>
          <a:noFill/>
          <a:ln/>
        </p:spPr>
        <p:txBody>
          <a:bodyPr wrap="square" lIns="0" tIns="0" rIns="0" bIns="0" rtlCol="0" anchor="t">
            <a:normAutofit/>
          </a:bodyPr>
          <a:lstStyle/>
          <a:p>
            <a:pPr marL="0" indent="0" algn="l">
              <a:lnSpc>
                <a:spcPct val="109000"/>
              </a:lnSpc>
              <a:buNone/>
            </a:pPr>
            <a:r>
              <a:rPr lang="en-US" sz="850" dirty="0">
                <a:solidFill>
                  <a:srgbClr val="D6E5EF"/>
                </a:solidFill>
                <a:latin typeface="Source Sans 3" pitchFamily="34" charset="0"/>
                <a:ea typeface="Source Sans 3" pitchFamily="34" charset="-122"/>
                <a:cs typeface="Source Sans 3" pitchFamily="34" charset="-120"/>
              </a:rPr>
              <a:t>Scorul de Abilitare și Încredere (SAI) – Evaluare pe o scală de la 1 la 10 a percepției de independență motrică; ținta este obținerea unei medii de minimum 8.5 în rândul participanților.</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2169716"/>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GHIDUL OFICIAL DE RECRUTARE AL MENTORILOR</a:t>
            </a:r>
            <a:endParaRPr lang="en-US" sz="3200" dirty="0"/>
          </a:p>
        </p:txBody>
      </p:sp>
      <p:sp>
        <p:nvSpPr>
          <p:cNvPr id="4" name="Text 1"/>
          <p:cNvSpPr/>
          <p:nvPr/>
        </p:nvSpPr>
        <p:spPr>
          <a:xfrm>
            <a:off x="698086" y="3457972"/>
            <a:ext cx="6223638" cy="1230313"/>
          </a:xfrm>
          <a:prstGeom prst="rect">
            <a:avLst/>
          </a:prstGeom>
          <a:noFill/>
          <a:ln/>
        </p:spPr>
        <p:txBody>
          <a:bodyPr wrap="square" lIns="0" tIns="0" rIns="0" bIns="0" rtlCol="0" anchor="t"/>
          <a:lstStyle/>
          <a:p>
            <a:pPr marL="0" indent="0" algn="l">
              <a:lnSpc>
                <a:spcPct val="133000"/>
              </a:lnSpc>
              <a:spcAft>
                <a:spcPts val="1500"/>
              </a:spcAft>
              <a:buNone/>
            </a:pPr>
            <a:r>
              <a:rPr lang="en-US" sz="1350" dirty="0">
                <a:solidFill>
                  <a:srgbClr val="D6E5EF"/>
                </a:solidFill>
                <a:latin typeface="Source Sans 3" pitchFamily="34" charset="0"/>
                <a:ea typeface="Source Sans 3" pitchFamily="34" charset="-122"/>
                <a:cs typeface="Source Sans 3" pitchFamily="34" charset="-120"/>
              </a:rPr>
              <a:t>Rețeaua „Albatross Golf Buddy" &amp; „Fairway-ul Autonomiei"</a:t>
            </a:r>
            <a:endParaRPr lang="en-US" sz="1350" dirty="0"/>
          </a:p>
          <a:p>
            <a:pPr marL="0" indent="0" algn="l">
              <a:lnSpc>
                <a:spcPct val="133000"/>
              </a:lnSpc>
              <a:spcAft>
                <a:spcPts val="1500"/>
              </a:spcAft>
              <a:buNone/>
            </a:pPr>
            <a:r>
              <a:rPr lang="en-US" sz="1350" dirty="0">
                <a:solidFill>
                  <a:srgbClr val="D6E5EF"/>
                </a:solidFill>
                <a:latin typeface="Source Sans 3" pitchFamily="34" charset="0"/>
                <a:ea typeface="Source Sans 3" pitchFamily="34" charset="-122"/>
                <a:cs typeface="Source Sans 3" pitchFamily="34" charset="-120"/>
              </a:rPr>
              <a:t>Albatross Golf Club</a:t>
            </a:r>
            <a:endParaRPr lang="en-US" sz="1350" dirty="0"/>
          </a:p>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Cadru de Implementare Durabilă post-Erasmus+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2086868"/>
            <a:ext cx="6223638" cy="1026517"/>
          </a:xfrm>
          <a:prstGeom prst="rect">
            <a:avLst/>
          </a:prstGeom>
          <a:noFill/>
          <a:ln/>
        </p:spPr>
        <p:txBody>
          <a:bodyPr wrap="square" lIns="0" tIns="0" rIns="0" bIns="0" rtlCol="0" anchor="t">
            <a:normAutofit/>
          </a:bodyPr>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1. Scopul Programului de Recrutare</a:t>
            </a:r>
            <a:endParaRPr lang="en-US" sz="3200" dirty="0"/>
          </a:p>
        </p:txBody>
      </p:sp>
      <p:sp>
        <p:nvSpPr>
          <p:cNvPr id="4" name="Text 1"/>
          <p:cNvSpPr/>
          <p:nvPr/>
        </p:nvSpPr>
        <p:spPr>
          <a:xfrm>
            <a:off x="698086" y="3375124"/>
            <a:ext cx="6223638"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Scopul acestui ghid este de a stabili un cadru transparent, etic și incluziv pentru selecția membrilor seniori ai Albatross Golf Club care doresc să acționeze ca mentori voluntari. Mentorii au rolul de a facilita integrarea socială, combaterea anxietății de teren și creșterea stării de wellbeing pentru noii jucători (femei, copii, persoane din medii defavorizate și persoane cu dizabilități).</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98086" y="1179314"/>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2. Criterii de Selecție și Eligibilitate</a:t>
            </a:r>
            <a:endParaRPr lang="en-US" sz="3200" dirty="0"/>
          </a:p>
        </p:txBody>
      </p:sp>
      <p:sp>
        <p:nvSpPr>
          <p:cNvPr id="3" name="Text 1"/>
          <p:cNvSpPr/>
          <p:nvPr/>
        </p:nvSpPr>
        <p:spPr>
          <a:xfrm>
            <a:off x="698086" y="2041624"/>
            <a:ext cx="10795524" cy="558403"/>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Pentru a asigura un mediu de învățare securizat și un climat incluziv de înaltă calitate, candidații din rândul membrilor clubului trebuie să îndeplinească următoarele criterii cumulative:</a:t>
            </a:r>
            <a:endParaRPr lang="en-US" sz="1350" dirty="0"/>
          </a:p>
        </p:txBody>
      </p:sp>
      <p:sp>
        <p:nvSpPr>
          <p:cNvPr id="4" name="Text 2"/>
          <p:cNvSpPr/>
          <p:nvPr/>
        </p:nvSpPr>
        <p:spPr>
          <a:xfrm>
            <a:off x="698086" y="2861766"/>
            <a:ext cx="10795524" cy="410567"/>
          </a:xfrm>
          <a:prstGeom prst="rect">
            <a:avLst/>
          </a:prstGeom>
          <a:noFill/>
          <a:ln/>
        </p:spPr>
        <p:txBody>
          <a:bodyPr wrap="none" lIns="0" tIns="0" rIns="0" bIns="0" rtlCol="0" anchor="t"/>
          <a:lstStyle/>
          <a:p>
            <a:pPr marL="0" indent="0" algn="l">
              <a:lnSpc>
                <a:spcPct val="104000"/>
              </a:lnSpc>
              <a:buNone/>
            </a:pPr>
            <a:r>
              <a:rPr lang="en-US" sz="2550" dirty="0">
                <a:solidFill>
                  <a:srgbClr val="F98AC7"/>
                </a:solidFill>
                <a:latin typeface="Lora" pitchFamily="34" charset="0"/>
                <a:ea typeface="Lora" pitchFamily="34" charset="-122"/>
                <a:cs typeface="Lora" pitchFamily="34" charset="-120"/>
              </a:rPr>
              <a:t>A. Criterii Tehnice și de Vechime</a:t>
            </a:r>
            <a:endParaRPr lang="en-US" sz="2550" dirty="0"/>
          </a:p>
        </p:txBody>
      </p:sp>
      <p:pic>
        <p:nvPicPr>
          <p:cNvPr id="5" name="Image 0"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98086" y="3534073"/>
            <a:ext cx="5310452" cy="2144514"/>
          </a:xfrm>
          <a:prstGeom prst="rect">
            <a:avLst/>
          </a:prstGeom>
        </p:spPr>
      </p:pic>
      <p:sp>
        <p:nvSpPr>
          <p:cNvPr id="6" name="Text 3"/>
          <p:cNvSpPr/>
          <p:nvPr/>
        </p:nvSpPr>
        <p:spPr>
          <a:xfrm>
            <a:off x="967855" y="3727648"/>
            <a:ext cx="4847112"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Vechime în Club</a:t>
            </a:r>
            <a:endParaRPr lang="en-US" sz="1600" dirty="0"/>
          </a:p>
        </p:txBody>
      </p:sp>
      <p:sp>
        <p:nvSpPr>
          <p:cNvPr id="7" name="Text 4"/>
          <p:cNvSpPr/>
          <p:nvPr/>
        </p:nvSpPr>
        <p:spPr>
          <a:xfrm>
            <a:off x="967855" y="4089003"/>
            <a:ext cx="4847112"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Minimum 12 luni de statut de membru activ în cadrul Albatross Golf Club (pentru a cunoaște în detaliu infrastructura, regulamentul și cultura internă).</a:t>
            </a:r>
            <a:endParaRPr lang="en-US" sz="1350" dirty="0"/>
          </a:p>
        </p:txBody>
      </p:sp>
      <p:pic>
        <p:nvPicPr>
          <p:cNvPr id="8" name="Image 1" descr="preencoded.png"/>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183059" y="3534073"/>
            <a:ext cx="5310551" cy="2144514"/>
          </a:xfrm>
          <a:prstGeom prst="rect">
            <a:avLst/>
          </a:prstGeom>
        </p:spPr>
      </p:pic>
      <p:sp>
        <p:nvSpPr>
          <p:cNvPr id="9" name="Text 5"/>
          <p:cNvSpPr/>
          <p:nvPr/>
        </p:nvSpPr>
        <p:spPr>
          <a:xfrm>
            <a:off x="6452828" y="3727648"/>
            <a:ext cx="4847211"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Competență de Joc</a:t>
            </a:r>
            <a:endParaRPr lang="en-US" sz="1600" dirty="0"/>
          </a:p>
        </p:txBody>
      </p:sp>
      <p:sp>
        <p:nvSpPr>
          <p:cNvPr id="10" name="Text 6"/>
          <p:cNvSpPr/>
          <p:nvPr/>
        </p:nvSpPr>
        <p:spPr>
          <a:xfrm>
            <a:off x="6452828" y="4089003"/>
            <a:ext cx="4847211" cy="1396008"/>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Un handicap oficial activ (recomandat: EGA Handicap &lt; 28 pentru o stăpânire excelentă a managementului terenului și a etichetei ritmului de joc). Excepție: În cadrul programului paralimpic, criteriul de handicap poate fi flexibilizat în favoarea experienței de viață adaptate.</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698086" y="1804988"/>
            <a:ext cx="10795524" cy="513259"/>
          </a:xfrm>
          <a:prstGeom prst="rect">
            <a:avLst/>
          </a:prstGeom>
          <a:noFill/>
          <a:ln/>
        </p:spPr>
        <p:txBody>
          <a:bodyPr wrap="none" lIns="0" tIns="0" rIns="0" bIns="0" rtlCol="0" anchor="t"/>
          <a:lstStyle/>
          <a:p>
            <a:pPr marL="0" indent="0" algn="l">
              <a:lnSpc>
                <a:spcPct val="104000"/>
              </a:lnSpc>
              <a:buNone/>
            </a:pPr>
            <a:r>
              <a:rPr lang="en-US" sz="3200" dirty="0">
                <a:solidFill>
                  <a:srgbClr val="F98AC7"/>
                </a:solidFill>
                <a:latin typeface="Lora" pitchFamily="34" charset="0"/>
                <a:ea typeface="Lora" pitchFamily="34" charset="-122"/>
                <a:cs typeface="Lora" pitchFamily="34" charset="-120"/>
              </a:rPr>
              <a:t>B. Criterii de Profil Psihosocial și Atitudinale (Soft Skills)</a:t>
            </a:r>
            <a:endParaRPr lang="en-US" sz="3200" dirty="0"/>
          </a:p>
        </p:txBody>
      </p:sp>
      <p:sp>
        <p:nvSpPr>
          <p:cNvPr id="3" name="Shape 1"/>
          <p:cNvSpPr/>
          <p:nvPr/>
        </p:nvSpPr>
        <p:spPr>
          <a:xfrm>
            <a:off x="698086" y="2667298"/>
            <a:ext cx="3482094" cy="2385616"/>
          </a:xfrm>
          <a:prstGeom prst="roundRect">
            <a:avLst>
              <a:gd name="adj" fmla="val 1097"/>
            </a:avLst>
          </a:prstGeom>
          <a:solidFill>
            <a:srgbClr val="444752"/>
          </a:solidFill>
          <a:ln/>
        </p:spPr>
      </p:sp>
      <p:sp>
        <p:nvSpPr>
          <p:cNvPr id="4" name="Text 2"/>
          <p:cNvSpPr/>
          <p:nvPr/>
        </p:nvSpPr>
        <p:spPr>
          <a:xfrm>
            <a:off x="872607" y="2841823"/>
            <a:ext cx="3133051" cy="513358"/>
          </a:xfrm>
          <a:prstGeom prst="rect">
            <a:avLst/>
          </a:prstGeom>
          <a:noFill/>
          <a:ln/>
        </p:spPr>
        <p:txBody>
          <a:bodyPr wrap="square" lIns="0" tIns="0" rIns="0" bIns="0" rtlCol="0" anchor="t">
            <a:normAutofit/>
          </a:bodyPr>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Inteligență Emotională și Empatie</a:t>
            </a:r>
            <a:endParaRPr lang="en-US" sz="1600" dirty="0"/>
          </a:p>
        </p:txBody>
      </p:sp>
      <p:sp>
        <p:nvSpPr>
          <p:cNvPr id="5" name="Text 3"/>
          <p:cNvSpPr/>
          <p:nvPr/>
        </p:nvSpPr>
        <p:spPr>
          <a:xfrm>
            <a:off x="872607" y="3459857"/>
            <a:ext cx="3133051" cy="837605"/>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Abilitatea dovedită de a asculta activ și de a sprijini debutanții fără a pune presiune competitivă sau de scor.</a:t>
            </a:r>
            <a:endParaRPr lang="en-US" sz="1350" dirty="0"/>
          </a:p>
        </p:txBody>
      </p:sp>
      <p:sp>
        <p:nvSpPr>
          <p:cNvPr id="6" name="Shape 4"/>
          <p:cNvSpPr/>
          <p:nvPr/>
        </p:nvSpPr>
        <p:spPr>
          <a:xfrm>
            <a:off x="4354701" y="2667298"/>
            <a:ext cx="3482193" cy="2385616"/>
          </a:xfrm>
          <a:prstGeom prst="roundRect">
            <a:avLst>
              <a:gd name="adj" fmla="val 1097"/>
            </a:avLst>
          </a:prstGeom>
          <a:solidFill>
            <a:srgbClr val="444752"/>
          </a:solidFill>
          <a:ln/>
        </p:spPr>
      </p:sp>
      <p:sp>
        <p:nvSpPr>
          <p:cNvPr id="7" name="Text 5"/>
          <p:cNvSpPr/>
          <p:nvPr/>
        </p:nvSpPr>
        <p:spPr>
          <a:xfrm>
            <a:off x="4529223" y="2841823"/>
            <a:ext cx="3133151"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Limbaj Incluziv</a:t>
            </a:r>
            <a:endParaRPr lang="en-US" sz="1600" dirty="0"/>
          </a:p>
        </p:txBody>
      </p:sp>
      <p:sp>
        <p:nvSpPr>
          <p:cNvPr id="8" name="Text 6"/>
          <p:cNvSpPr/>
          <p:nvPr/>
        </p:nvSpPr>
        <p:spPr>
          <a:xfrm>
            <a:off x="4529223" y="3203178"/>
            <a:ext cx="3133151" cy="1675209"/>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Absența totală a prejudecăților legate de gen, vârstă, background social sau dizabilități fizice. Candidează doar persoane cu o atitudine deschisă față de diversitate (DEI - Diversity, Equity, and Inclusion).</a:t>
            </a:r>
            <a:endParaRPr lang="en-US" sz="1350" dirty="0"/>
          </a:p>
        </p:txBody>
      </p:sp>
      <p:sp>
        <p:nvSpPr>
          <p:cNvPr id="9" name="Shape 7"/>
          <p:cNvSpPr/>
          <p:nvPr/>
        </p:nvSpPr>
        <p:spPr>
          <a:xfrm>
            <a:off x="8011416" y="2667298"/>
            <a:ext cx="3482193" cy="2385616"/>
          </a:xfrm>
          <a:prstGeom prst="roundRect">
            <a:avLst>
              <a:gd name="adj" fmla="val 1097"/>
            </a:avLst>
          </a:prstGeom>
          <a:solidFill>
            <a:srgbClr val="444752"/>
          </a:solidFill>
          <a:ln/>
        </p:spPr>
      </p:sp>
      <p:sp>
        <p:nvSpPr>
          <p:cNvPr id="10" name="Text 8"/>
          <p:cNvSpPr/>
          <p:nvPr/>
        </p:nvSpPr>
        <p:spPr>
          <a:xfrm>
            <a:off x="8185937" y="2841823"/>
            <a:ext cx="3133151" cy="256679"/>
          </a:xfrm>
          <a:prstGeom prst="rect">
            <a:avLst/>
          </a:prstGeom>
          <a:noFill/>
          <a:ln/>
        </p:spPr>
        <p:txBody>
          <a:bodyPr wrap="none" lIns="0" tIns="0" rIns="0" bIns="0" rtlCol="0" anchor="t"/>
          <a:lstStyle/>
          <a:p>
            <a:pPr marL="0" indent="0" algn="l">
              <a:lnSpc>
                <a:spcPct val="104000"/>
              </a:lnSpc>
              <a:buNone/>
            </a:pPr>
            <a:r>
              <a:rPr lang="en-US" sz="1600" dirty="0">
                <a:solidFill>
                  <a:srgbClr val="D6E5EF"/>
                </a:solidFill>
                <a:latin typeface="Lora" pitchFamily="34" charset="0"/>
                <a:ea typeface="Lora" pitchFamily="34" charset="-122"/>
                <a:cs typeface="Lora" pitchFamily="34" charset="-120"/>
              </a:rPr>
              <a:t>Disponibilitate de Timp</a:t>
            </a:r>
            <a:endParaRPr lang="en-US" sz="1600" dirty="0"/>
          </a:p>
        </p:txBody>
      </p:sp>
      <p:sp>
        <p:nvSpPr>
          <p:cNvPr id="11" name="Text 9"/>
          <p:cNvSpPr/>
          <p:nvPr/>
        </p:nvSpPr>
        <p:spPr>
          <a:xfrm>
            <a:off x="8185937" y="3203178"/>
            <a:ext cx="3133151" cy="1116806"/>
          </a:xfrm>
          <a:prstGeom prst="rect">
            <a:avLst/>
          </a:prstGeom>
          <a:noFill/>
          <a:ln/>
        </p:spPr>
        <p:txBody>
          <a:bodyPr wrap="square" lIns="0" tIns="0" rIns="0" bIns="0" rtlCol="0" anchor="t">
            <a:normAutofit/>
          </a:bodyPr>
          <a:lstStyle/>
          <a:p>
            <a:pPr marL="0" indent="0" algn="l">
              <a:lnSpc>
                <a:spcPct val="133000"/>
              </a:lnSpc>
              <a:buNone/>
            </a:pPr>
            <a:r>
              <a:rPr lang="en-US" sz="1350" dirty="0">
                <a:solidFill>
                  <a:srgbClr val="D6E5EF"/>
                </a:solidFill>
                <a:latin typeface="Source Sans 3" pitchFamily="34" charset="0"/>
                <a:ea typeface="Source Sans 3" pitchFamily="34" charset="-122"/>
                <a:cs typeface="Source Sans 3" pitchFamily="34" charset="-120"/>
              </a:rPr>
              <a:t>Angajament formal pentru minimum 4 ore pe lună (2 sesiuni de mentorat × 2 ore) pe parcursul celor 8-12 săptămâni ale unui ciclu de program.</a:t>
            </a:r>
            <a:endParaRPr lang="en-US" sz="13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698086" y="481707"/>
            <a:ext cx="10795524" cy="344884"/>
          </a:xfrm>
          <a:prstGeom prst="rect">
            <a:avLst/>
          </a:prstGeom>
          <a:noFill/>
          <a:ln/>
        </p:spPr>
        <p:txBody>
          <a:bodyPr wrap="none" lIns="0" tIns="0" rIns="0" bIns="0" rtlCol="0" anchor="t"/>
          <a:lstStyle/>
          <a:p>
            <a:pPr marL="0" indent="0" algn="l">
              <a:lnSpc>
                <a:spcPct val="104000"/>
              </a:lnSpc>
              <a:buNone/>
            </a:pPr>
            <a:r>
              <a:rPr lang="en-US" sz="2150" dirty="0">
                <a:solidFill>
                  <a:srgbClr val="F98AC7"/>
                </a:solidFill>
                <a:latin typeface="Lora" pitchFamily="34" charset="0"/>
                <a:ea typeface="Lora" pitchFamily="34" charset="-122"/>
                <a:cs typeface="Lora" pitchFamily="34" charset="-120"/>
              </a:rPr>
              <a:t>1. Procesul de Recrutare și Etapele de Selecție</a:t>
            </a:r>
            <a:endParaRPr lang="en-US" sz="2150" dirty="0"/>
          </a:p>
        </p:txBody>
      </p:sp>
      <p:pic>
        <p:nvPicPr>
          <p:cNvPr id="3" name="Image 0" descr="preencoded.png"/>
          <p:cNvPicPr>
            <a:picLocks noChangeAspect="1"/>
          </p:cNvPicPr>
          <p:nvPr/>
        </p:nvPicPr>
        <p:blipFill>
          <a:blip r:embed="rId3"/>
          <a:stretch>
            <a:fillRect/>
          </a:stretch>
        </p:blipFill>
        <p:spPr>
          <a:xfrm>
            <a:off x="1898305" y="984151"/>
            <a:ext cx="8395085" cy="3842246"/>
          </a:xfrm>
          <a:prstGeom prst="rect">
            <a:avLst/>
          </a:prstGeom>
        </p:spPr>
      </p:pic>
      <p:sp>
        <p:nvSpPr>
          <p:cNvPr id="4" name="Text 1"/>
          <p:cNvSpPr/>
          <p:nvPr/>
        </p:nvSpPr>
        <p:spPr>
          <a:xfrm>
            <a:off x="8326457" y="3922924"/>
            <a:ext cx="1576113" cy="285576"/>
          </a:xfrm>
          <a:prstGeom prst="rect">
            <a:avLst/>
          </a:prstGeom>
          <a:noFill/>
          <a:ln/>
        </p:spPr>
        <p:txBody>
          <a:bodyPr wrap="none" lIns="0" tIns="0" rIns="0" bIns="0" rtlCol="0" anchor="t"/>
          <a:lstStyle/>
          <a:p>
            <a:pPr marL="0" indent="0" algn="ctr">
              <a:lnSpc>
                <a:spcPct val="104000"/>
              </a:lnSpc>
              <a:buNone/>
            </a:pPr>
            <a:r>
              <a:rPr lang="en-US" sz="1800" dirty="0">
                <a:solidFill>
                  <a:srgbClr val="D6E5EF"/>
                </a:solidFill>
                <a:latin typeface="Lora" pitchFamily="34" charset="0"/>
                <a:ea typeface="Lora" pitchFamily="34" charset="-122"/>
                <a:cs typeface="Lora" pitchFamily="34" charset="-120"/>
              </a:rPr>
              <a:t>Certificare</a:t>
            </a:r>
            <a:endParaRPr lang="en-US" sz="1800" dirty="0"/>
          </a:p>
        </p:txBody>
      </p:sp>
      <p:sp>
        <p:nvSpPr>
          <p:cNvPr id="5" name="Text 2"/>
          <p:cNvSpPr/>
          <p:nvPr/>
        </p:nvSpPr>
        <p:spPr>
          <a:xfrm>
            <a:off x="6340123" y="3922924"/>
            <a:ext cx="1576113" cy="285576"/>
          </a:xfrm>
          <a:prstGeom prst="rect">
            <a:avLst/>
          </a:prstGeom>
          <a:noFill/>
          <a:ln/>
        </p:spPr>
        <p:txBody>
          <a:bodyPr wrap="none" lIns="0" tIns="0" rIns="0" bIns="0" rtlCol="0" anchor="t"/>
          <a:lstStyle/>
          <a:p>
            <a:pPr marL="0" indent="0" algn="ctr">
              <a:lnSpc>
                <a:spcPct val="104000"/>
              </a:lnSpc>
              <a:buNone/>
            </a:pPr>
            <a:r>
              <a:rPr lang="en-US" sz="1800" dirty="0">
                <a:solidFill>
                  <a:srgbClr val="D6E5EF"/>
                </a:solidFill>
                <a:latin typeface="Lora" pitchFamily="34" charset="0"/>
                <a:ea typeface="Lora" pitchFamily="34" charset="-122"/>
                <a:cs typeface="Lora" pitchFamily="34" charset="-120"/>
              </a:rPr>
              <a:t>Instruire</a:t>
            </a:r>
            <a:endParaRPr lang="en-US" sz="1800" dirty="0"/>
          </a:p>
        </p:txBody>
      </p:sp>
      <p:sp>
        <p:nvSpPr>
          <p:cNvPr id="6" name="Text 3"/>
          <p:cNvSpPr/>
          <p:nvPr/>
        </p:nvSpPr>
        <p:spPr>
          <a:xfrm>
            <a:off x="4364585" y="3922924"/>
            <a:ext cx="1576113" cy="285576"/>
          </a:xfrm>
          <a:prstGeom prst="rect">
            <a:avLst/>
          </a:prstGeom>
          <a:noFill/>
          <a:ln/>
        </p:spPr>
        <p:txBody>
          <a:bodyPr wrap="none" lIns="0" tIns="0" rIns="0" bIns="0" rtlCol="0" anchor="t"/>
          <a:lstStyle/>
          <a:p>
            <a:pPr marL="0" indent="0" algn="ctr">
              <a:lnSpc>
                <a:spcPct val="104000"/>
              </a:lnSpc>
              <a:buNone/>
            </a:pPr>
            <a:r>
              <a:rPr lang="en-US" sz="1800" dirty="0">
                <a:solidFill>
                  <a:srgbClr val="D6E5EF"/>
                </a:solidFill>
                <a:latin typeface="Lora" pitchFamily="34" charset="0"/>
                <a:ea typeface="Lora" pitchFamily="34" charset="-122"/>
                <a:cs typeface="Lora" pitchFamily="34" charset="-120"/>
              </a:rPr>
              <a:t>Interviu</a:t>
            </a:r>
            <a:endParaRPr lang="en-US" sz="1800" dirty="0"/>
          </a:p>
        </p:txBody>
      </p:sp>
      <p:sp>
        <p:nvSpPr>
          <p:cNvPr id="7" name="Text 4"/>
          <p:cNvSpPr/>
          <p:nvPr/>
        </p:nvSpPr>
        <p:spPr>
          <a:xfrm>
            <a:off x="2345865" y="3922924"/>
            <a:ext cx="1576113" cy="285576"/>
          </a:xfrm>
          <a:prstGeom prst="rect">
            <a:avLst/>
          </a:prstGeom>
          <a:noFill/>
          <a:ln/>
        </p:spPr>
        <p:txBody>
          <a:bodyPr wrap="none" lIns="0" tIns="0" rIns="0" bIns="0" rtlCol="0" anchor="t"/>
          <a:lstStyle/>
          <a:p>
            <a:pPr marL="0" indent="0" algn="ctr">
              <a:lnSpc>
                <a:spcPct val="104000"/>
              </a:lnSpc>
              <a:buNone/>
            </a:pPr>
            <a:r>
              <a:rPr lang="en-US" sz="1800" dirty="0">
                <a:solidFill>
                  <a:srgbClr val="D6E5EF"/>
                </a:solidFill>
                <a:latin typeface="Lora" pitchFamily="34" charset="0"/>
                <a:ea typeface="Lora" pitchFamily="34" charset="-122"/>
                <a:cs typeface="Lora" pitchFamily="34" charset="-120"/>
              </a:rPr>
              <a:t>Înscriere</a:t>
            </a:r>
            <a:endParaRPr lang="en-US" sz="1800" dirty="0"/>
          </a:p>
        </p:txBody>
      </p:sp>
      <p:sp>
        <p:nvSpPr>
          <p:cNvPr id="8" name="Shape 5"/>
          <p:cNvSpPr/>
          <p:nvPr/>
        </p:nvSpPr>
        <p:spPr>
          <a:xfrm>
            <a:off x="698086" y="4914999"/>
            <a:ext cx="263816" cy="263823"/>
          </a:xfrm>
          <a:prstGeom prst="roundRect">
            <a:avLst>
              <a:gd name="adj" fmla="val 6668"/>
            </a:avLst>
          </a:prstGeom>
          <a:solidFill>
            <a:srgbClr val="444752"/>
          </a:solidFill>
          <a:ln/>
        </p:spPr>
      </p:sp>
      <p:sp>
        <p:nvSpPr>
          <p:cNvPr id="9" name="Text 6"/>
          <p:cNvSpPr/>
          <p:nvPr/>
        </p:nvSpPr>
        <p:spPr>
          <a:xfrm>
            <a:off x="747198" y="4943425"/>
            <a:ext cx="165493" cy="206871"/>
          </a:xfrm>
          <a:prstGeom prst="rect">
            <a:avLst/>
          </a:prstGeom>
          <a:noFill/>
          <a:ln/>
        </p:spPr>
        <p:txBody>
          <a:bodyPr wrap="none" lIns="0" tIns="0" rIns="0" bIns="0" rtlCol="0" anchor="ctr"/>
          <a:lstStyle/>
          <a:p>
            <a:pPr marL="0" indent="0" algn="ctr">
              <a:lnSpc>
                <a:spcPct val="100000"/>
              </a:lnSpc>
              <a:buNone/>
            </a:pPr>
            <a:r>
              <a:rPr lang="en-US" sz="1300" dirty="0">
                <a:solidFill>
                  <a:srgbClr val="D6E5EF"/>
                </a:solidFill>
                <a:latin typeface="Lora" pitchFamily="34" charset="0"/>
                <a:ea typeface="Lora" pitchFamily="34" charset="-122"/>
                <a:cs typeface="Lora" pitchFamily="34" charset="-120"/>
              </a:rPr>
              <a:t>1</a:t>
            </a:r>
            <a:endParaRPr lang="en-US" sz="1300" dirty="0"/>
          </a:p>
        </p:txBody>
      </p:sp>
      <p:sp>
        <p:nvSpPr>
          <p:cNvPr id="10" name="Text 7"/>
          <p:cNvSpPr/>
          <p:nvPr/>
        </p:nvSpPr>
        <p:spPr>
          <a:xfrm>
            <a:off x="1040679" y="4955282"/>
            <a:ext cx="5005957" cy="172442"/>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Etapa 1: Apelul Intern de Înscriere (Martie - Aprilie anual)</a:t>
            </a:r>
            <a:endParaRPr lang="en-US" sz="1050" dirty="0"/>
          </a:p>
        </p:txBody>
      </p:sp>
      <p:sp>
        <p:nvSpPr>
          <p:cNvPr id="11" name="Text 8"/>
          <p:cNvSpPr/>
          <p:nvPr/>
        </p:nvSpPr>
        <p:spPr>
          <a:xfrm>
            <a:off x="1040679" y="5174952"/>
            <a:ext cx="5005957" cy="313531"/>
          </a:xfrm>
          <a:prstGeom prst="rect">
            <a:avLst/>
          </a:prstGeom>
          <a:noFill/>
          <a:ln/>
        </p:spPr>
        <p:txBody>
          <a:bodyPr wrap="square" lIns="0" tIns="0" rIns="0" bIns="0" rtlCol="0" anchor="t">
            <a:normAutofit/>
          </a:bodyPr>
          <a:lstStyle/>
          <a:p>
            <a:pPr marL="0" indent="0" algn="l">
              <a:lnSpc>
                <a:spcPct val="111000"/>
              </a:lnSpc>
              <a:buNone/>
            </a:pPr>
            <a:r>
              <a:rPr lang="en-US" sz="900" dirty="0">
                <a:solidFill>
                  <a:srgbClr val="D6E5EF"/>
                </a:solidFill>
                <a:latin typeface="Source Sans 3" pitchFamily="34" charset="0"/>
                <a:ea typeface="Source Sans 3" pitchFamily="34" charset="-122"/>
                <a:cs typeface="Source Sans 3" pitchFamily="34" charset="-120"/>
              </a:rPr>
              <a:t>Lansarea unui formular digital de exprimare a interesului în comunitatea internă a clubului. Candidații își descriu motivația de a deveni mentori Erasmus+.</a:t>
            </a:r>
            <a:endParaRPr lang="en-US" sz="900" dirty="0"/>
          </a:p>
        </p:txBody>
      </p:sp>
      <p:sp>
        <p:nvSpPr>
          <p:cNvPr id="12" name="Shape 9"/>
          <p:cNvSpPr/>
          <p:nvPr/>
        </p:nvSpPr>
        <p:spPr>
          <a:xfrm>
            <a:off x="6145059" y="4914999"/>
            <a:ext cx="263816" cy="263823"/>
          </a:xfrm>
          <a:prstGeom prst="roundRect">
            <a:avLst>
              <a:gd name="adj" fmla="val 6668"/>
            </a:avLst>
          </a:prstGeom>
          <a:solidFill>
            <a:srgbClr val="444752"/>
          </a:solidFill>
          <a:ln/>
        </p:spPr>
      </p:sp>
      <p:sp>
        <p:nvSpPr>
          <p:cNvPr id="13" name="Text 10"/>
          <p:cNvSpPr/>
          <p:nvPr/>
        </p:nvSpPr>
        <p:spPr>
          <a:xfrm>
            <a:off x="6194171" y="4943425"/>
            <a:ext cx="165493" cy="206871"/>
          </a:xfrm>
          <a:prstGeom prst="rect">
            <a:avLst/>
          </a:prstGeom>
          <a:noFill/>
          <a:ln/>
        </p:spPr>
        <p:txBody>
          <a:bodyPr wrap="none" lIns="0" tIns="0" rIns="0" bIns="0" rtlCol="0" anchor="ctr"/>
          <a:lstStyle/>
          <a:p>
            <a:pPr marL="0" indent="0" algn="ctr">
              <a:lnSpc>
                <a:spcPct val="100000"/>
              </a:lnSpc>
              <a:buNone/>
            </a:pPr>
            <a:r>
              <a:rPr lang="en-US" sz="1300" dirty="0">
                <a:solidFill>
                  <a:srgbClr val="D6E5EF"/>
                </a:solidFill>
                <a:latin typeface="Lora" pitchFamily="34" charset="0"/>
                <a:ea typeface="Lora" pitchFamily="34" charset="-122"/>
                <a:cs typeface="Lora" pitchFamily="34" charset="-120"/>
              </a:rPr>
              <a:t>2</a:t>
            </a:r>
            <a:endParaRPr lang="en-US" sz="1300" dirty="0"/>
          </a:p>
        </p:txBody>
      </p:sp>
      <p:sp>
        <p:nvSpPr>
          <p:cNvPr id="14" name="Text 11"/>
          <p:cNvSpPr/>
          <p:nvPr/>
        </p:nvSpPr>
        <p:spPr>
          <a:xfrm>
            <a:off x="6487653" y="4955282"/>
            <a:ext cx="5005957" cy="172442"/>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Etapa 2: Screening și Interviu Psihosocial</a:t>
            </a:r>
            <a:endParaRPr lang="en-US" sz="1050" dirty="0"/>
          </a:p>
        </p:txBody>
      </p:sp>
      <p:sp>
        <p:nvSpPr>
          <p:cNvPr id="15" name="Text 12"/>
          <p:cNvSpPr/>
          <p:nvPr/>
        </p:nvSpPr>
        <p:spPr>
          <a:xfrm>
            <a:off x="6487653" y="5174952"/>
            <a:ext cx="5005957" cy="313531"/>
          </a:xfrm>
          <a:prstGeom prst="rect">
            <a:avLst/>
          </a:prstGeom>
          <a:noFill/>
          <a:ln/>
        </p:spPr>
        <p:txBody>
          <a:bodyPr wrap="square" lIns="0" tIns="0" rIns="0" bIns="0" rtlCol="0" anchor="t">
            <a:normAutofit/>
          </a:bodyPr>
          <a:lstStyle/>
          <a:p>
            <a:pPr marL="0" indent="0" algn="l">
              <a:lnSpc>
                <a:spcPct val="111000"/>
              </a:lnSpc>
              <a:buNone/>
            </a:pPr>
            <a:r>
              <a:rPr lang="en-US" sz="900" dirty="0">
                <a:solidFill>
                  <a:srgbClr val="D6E5EF"/>
                </a:solidFill>
                <a:latin typeface="Source Sans 3" pitchFamily="34" charset="0"/>
                <a:ea typeface="Source Sans 3" pitchFamily="34" charset="-122"/>
                <a:cs typeface="Source Sans 3" pitchFamily="34" charset="-120"/>
              </a:rPr>
              <a:t>O discuție de 20 de minute între candidat, Managerul de Proiect și un antrenor din cadrul staff-ului format în mobilitățile transnaționale. Se evaluează răbdarea, asertivitatea și motivația etică.</a:t>
            </a:r>
            <a:endParaRPr lang="en-US" sz="900" dirty="0"/>
          </a:p>
        </p:txBody>
      </p:sp>
      <p:sp>
        <p:nvSpPr>
          <p:cNvPr id="16" name="Shape 13"/>
          <p:cNvSpPr/>
          <p:nvPr/>
        </p:nvSpPr>
        <p:spPr>
          <a:xfrm>
            <a:off x="698086" y="5646043"/>
            <a:ext cx="263816" cy="263823"/>
          </a:xfrm>
          <a:prstGeom prst="roundRect">
            <a:avLst>
              <a:gd name="adj" fmla="val 6668"/>
            </a:avLst>
          </a:prstGeom>
          <a:solidFill>
            <a:srgbClr val="444752"/>
          </a:solidFill>
          <a:ln/>
        </p:spPr>
      </p:sp>
      <p:sp>
        <p:nvSpPr>
          <p:cNvPr id="17" name="Text 14"/>
          <p:cNvSpPr/>
          <p:nvPr/>
        </p:nvSpPr>
        <p:spPr>
          <a:xfrm>
            <a:off x="747198" y="5674469"/>
            <a:ext cx="165493" cy="206871"/>
          </a:xfrm>
          <a:prstGeom prst="rect">
            <a:avLst/>
          </a:prstGeom>
          <a:noFill/>
          <a:ln/>
        </p:spPr>
        <p:txBody>
          <a:bodyPr wrap="none" lIns="0" tIns="0" rIns="0" bIns="0" rtlCol="0" anchor="ctr"/>
          <a:lstStyle/>
          <a:p>
            <a:pPr marL="0" indent="0" algn="ctr">
              <a:lnSpc>
                <a:spcPct val="100000"/>
              </a:lnSpc>
              <a:buNone/>
            </a:pPr>
            <a:r>
              <a:rPr lang="en-US" sz="1300" dirty="0">
                <a:solidFill>
                  <a:srgbClr val="D6E5EF"/>
                </a:solidFill>
                <a:latin typeface="Lora" pitchFamily="34" charset="0"/>
                <a:ea typeface="Lora" pitchFamily="34" charset="-122"/>
                <a:cs typeface="Lora" pitchFamily="34" charset="-120"/>
              </a:rPr>
              <a:t>3</a:t>
            </a:r>
            <a:endParaRPr lang="en-US" sz="1300" dirty="0"/>
          </a:p>
        </p:txBody>
      </p:sp>
      <p:sp>
        <p:nvSpPr>
          <p:cNvPr id="18" name="Text 15"/>
          <p:cNvSpPr/>
          <p:nvPr/>
        </p:nvSpPr>
        <p:spPr>
          <a:xfrm>
            <a:off x="1040679" y="5686326"/>
            <a:ext cx="5005957" cy="172442"/>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Etapa 3: Cursul Flash de Aliniere la Standarde (Ghidaj Incluziv)</a:t>
            </a:r>
            <a:endParaRPr lang="en-US" sz="1050" dirty="0"/>
          </a:p>
        </p:txBody>
      </p:sp>
      <p:sp>
        <p:nvSpPr>
          <p:cNvPr id="19" name="Text 16"/>
          <p:cNvSpPr/>
          <p:nvPr/>
        </p:nvSpPr>
        <p:spPr>
          <a:xfrm>
            <a:off x="1040679" y="5905996"/>
            <a:ext cx="5005957" cy="470297"/>
          </a:xfrm>
          <a:prstGeom prst="rect">
            <a:avLst/>
          </a:prstGeom>
          <a:noFill/>
          <a:ln/>
        </p:spPr>
        <p:txBody>
          <a:bodyPr wrap="square" lIns="0" tIns="0" rIns="0" bIns="0" rtlCol="0" anchor="t">
            <a:normAutofit/>
          </a:bodyPr>
          <a:lstStyle/>
          <a:p>
            <a:pPr marL="0" indent="0" algn="l">
              <a:lnSpc>
                <a:spcPct val="111000"/>
              </a:lnSpc>
              <a:buNone/>
            </a:pPr>
            <a:r>
              <a:rPr lang="en-US" sz="900" dirty="0">
                <a:solidFill>
                  <a:srgbClr val="D6E5EF"/>
                </a:solidFill>
                <a:latin typeface="Source Sans 3" pitchFamily="34" charset="0"/>
                <a:ea typeface="Source Sans 3" pitchFamily="34" charset="-122"/>
                <a:cs typeface="Source Sans 3" pitchFamily="34" charset="-120"/>
              </a:rPr>
              <a:t>Candidații selectați participă la un workshop obligatoriu de 3 ore susținut de instructorii clubului. Subiecte abordate: Eticheta golfului adaptat, Comunicarea cu persoanele cu dizabilități motrice și Tehnici de reducere a anxietății de performanță la femei.</a:t>
            </a:r>
            <a:endParaRPr lang="en-US" sz="900" dirty="0"/>
          </a:p>
        </p:txBody>
      </p:sp>
      <p:sp>
        <p:nvSpPr>
          <p:cNvPr id="20" name="Shape 17"/>
          <p:cNvSpPr/>
          <p:nvPr/>
        </p:nvSpPr>
        <p:spPr>
          <a:xfrm>
            <a:off x="6145059" y="5646043"/>
            <a:ext cx="263816" cy="263823"/>
          </a:xfrm>
          <a:prstGeom prst="roundRect">
            <a:avLst>
              <a:gd name="adj" fmla="val 6668"/>
            </a:avLst>
          </a:prstGeom>
          <a:solidFill>
            <a:srgbClr val="444752"/>
          </a:solidFill>
          <a:ln/>
        </p:spPr>
      </p:sp>
      <p:sp>
        <p:nvSpPr>
          <p:cNvPr id="21" name="Text 18"/>
          <p:cNvSpPr/>
          <p:nvPr/>
        </p:nvSpPr>
        <p:spPr>
          <a:xfrm>
            <a:off x="6194171" y="5674469"/>
            <a:ext cx="165493" cy="206871"/>
          </a:xfrm>
          <a:prstGeom prst="rect">
            <a:avLst/>
          </a:prstGeom>
          <a:noFill/>
          <a:ln/>
        </p:spPr>
        <p:txBody>
          <a:bodyPr wrap="none" lIns="0" tIns="0" rIns="0" bIns="0" rtlCol="0" anchor="ctr"/>
          <a:lstStyle/>
          <a:p>
            <a:pPr marL="0" indent="0" algn="ctr">
              <a:lnSpc>
                <a:spcPct val="100000"/>
              </a:lnSpc>
              <a:buNone/>
            </a:pPr>
            <a:r>
              <a:rPr lang="en-US" sz="1300" dirty="0">
                <a:solidFill>
                  <a:srgbClr val="D6E5EF"/>
                </a:solidFill>
                <a:latin typeface="Lora" pitchFamily="34" charset="0"/>
                <a:ea typeface="Lora" pitchFamily="34" charset="-122"/>
                <a:cs typeface="Lora" pitchFamily="34" charset="-120"/>
              </a:rPr>
              <a:t>4</a:t>
            </a:r>
            <a:endParaRPr lang="en-US" sz="1300" dirty="0"/>
          </a:p>
        </p:txBody>
      </p:sp>
      <p:sp>
        <p:nvSpPr>
          <p:cNvPr id="22" name="Text 19"/>
          <p:cNvSpPr/>
          <p:nvPr/>
        </p:nvSpPr>
        <p:spPr>
          <a:xfrm>
            <a:off x="6487653" y="5686326"/>
            <a:ext cx="5005957" cy="172442"/>
          </a:xfrm>
          <a:prstGeom prst="rect">
            <a:avLst/>
          </a:prstGeom>
          <a:noFill/>
          <a:ln/>
        </p:spPr>
        <p:txBody>
          <a:bodyPr wrap="none" lIns="0" tIns="0" rIns="0" bIns="0" rtlCol="0" anchor="t"/>
          <a:lstStyle/>
          <a:p>
            <a:pPr marL="0" indent="0" algn="l">
              <a:lnSpc>
                <a:spcPct val="104000"/>
              </a:lnSpc>
              <a:buNone/>
            </a:pPr>
            <a:r>
              <a:rPr lang="en-US" sz="1050" dirty="0">
                <a:solidFill>
                  <a:srgbClr val="D6E5EF"/>
                </a:solidFill>
                <a:latin typeface="Lora" pitchFamily="34" charset="0"/>
                <a:ea typeface="Lora" pitchFamily="34" charset="-122"/>
                <a:cs typeface="Lora" pitchFamily="34" charset="-120"/>
              </a:rPr>
              <a:t>Etapa 4: Validarea și Matchmaking-ul</a:t>
            </a:r>
            <a:endParaRPr lang="en-US" sz="1050" dirty="0"/>
          </a:p>
        </p:txBody>
      </p:sp>
      <p:sp>
        <p:nvSpPr>
          <p:cNvPr id="23" name="Text 20"/>
          <p:cNvSpPr/>
          <p:nvPr/>
        </p:nvSpPr>
        <p:spPr>
          <a:xfrm>
            <a:off x="6487653" y="5905996"/>
            <a:ext cx="5005957" cy="313531"/>
          </a:xfrm>
          <a:prstGeom prst="rect">
            <a:avLst/>
          </a:prstGeom>
          <a:noFill/>
          <a:ln/>
        </p:spPr>
        <p:txBody>
          <a:bodyPr wrap="square" lIns="0" tIns="0" rIns="0" bIns="0" rtlCol="0" anchor="t">
            <a:normAutofit/>
          </a:bodyPr>
          <a:lstStyle/>
          <a:p>
            <a:pPr marL="0" indent="0" algn="l">
              <a:lnSpc>
                <a:spcPct val="111000"/>
              </a:lnSpc>
              <a:buNone/>
            </a:pPr>
            <a:r>
              <a:rPr lang="en-US" sz="900" dirty="0">
                <a:solidFill>
                  <a:srgbClr val="D6E5EF"/>
                </a:solidFill>
                <a:latin typeface="Source Sans 3" pitchFamily="34" charset="0"/>
                <a:ea typeface="Source Sans 3" pitchFamily="34" charset="-122"/>
                <a:cs typeface="Source Sans 3" pitchFamily="34" charset="-120"/>
              </a:rPr>
              <a:t>Semnarea Codului de Etică al Mentorului Albatross și includerea în baza de date pentru cuplarea cu viitorii „mentees" în funcție de afinități și disponibilitate orară.</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7619809" y="0"/>
            <a:ext cx="4571886" cy="6858000"/>
          </a:xfrm>
          <a:prstGeom prst="rect">
            <a:avLst/>
          </a:prstGeom>
        </p:spPr>
      </p:pic>
      <p:sp>
        <p:nvSpPr>
          <p:cNvPr id="3" name="Text 0"/>
          <p:cNvSpPr/>
          <p:nvPr/>
        </p:nvSpPr>
        <p:spPr>
          <a:xfrm>
            <a:off x="698086" y="491232"/>
            <a:ext cx="6223638" cy="962620"/>
          </a:xfrm>
          <a:prstGeom prst="rect">
            <a:avLst/>
          </a:prstGeom>
          <a:noFill/>
          <a:ln/>
        </p:spPr>
        <p:txBody>
          <a:bodyPr wrap="square" lIns="0" tIns="0" rIns="0" bIns="0" rtlCol="0" anchor="t">
            <a:normAutofit/>
          </a:bodyPr>
          <a:lstStyle/>
          <a:p>
            <a:pPr marL="0" indent="0" algn="l">
              <a:lnSpc>
                <a:spcPct val="104000"/>
              </a:lnSpc>
              <a:buNone/>
            </a:pPr>
            <a:r>
              <a:rPr lang="en-US" sz="3000" dirty="0">
                <a:solidFill>
                  <a:srgbClr val="F98AC7"/>
                </a:solidFill>
                <a:latin typeface="Lora" pitchFamily="34" charset="0"/>
                <a:ea typeface="Lora" pitchFamily="34" charset="-122"/>
                <a:cs typeface="Lora" pitchFamily="34" charset="-120"/>
              </a:rPr>
              <a:t>2. Beneficii pentru Mentorii Selectați</a:t>
            </a:r>
            <a:endParaRPr lang="en-US" sz="3000" dirty="0"/>
          </a:p>
        </p:txBody>
      </p:sp>
      <p:sp>
        <p:nvSpPr>
          <p:cNvPr id="4" name="Text 1"/>
          <p:cNvSpPr/>
          <p:nvPr/>
        </p:nvSpPr>
        <p:spPr>
          <a:xfrm>
            <a:off x="698086" y="1683941"/>
            <a:ext cx="6223638" cy="507008"/>
          </a:xfrm>
          <a:prstGeom prst="rect">
            <a:avLst/>
          </a:prstGeom>
          <a:noFill/>
          <a:ln/>
        </p:spPr>
        <p:txBody>
          <a:bodyPr wrap="square" lIns="0" tIns="0" rIns="0" bIns="0" rtlCol="0" anchor="t">
            <a:normAutofit/>
          </a:bodyPr>
          <a:lstStyle/>
          <a:p>
            <a:pPr marL="0" indent="0" algn="l">
              <a:lnSpc>
                <a:spcPct val="129000"/>
              </a:lnSpc>
              <a:buNone/>
            </a:pPr>
            <a:r>
              <a:rPr lang="en-US" sz="1250" dirty="0">
                <a:solidFill>
                  <a:srgbClr val="D6E5EF"/>
                </a:solidFill>
                <a:latin typeface="Source Sans 3" pitchFamily="34" charset="0"/>
                <a:ea typeface="Source Sans 3" pitchFamily="34" charset="-122"/>
                <a:cs typeface="Source Sans 3" pitchFamily="34" charset="-120"/>
              </a:rPr>
              <a:t>Deși rolul este unul bazat pe voluntariat, Albatross Golf Club recunoaște și recompensează implicarea membrilor săi prin:</a:t>
            </a:r>
            <a:endParaRPr lang="en-US" sz="1250" dirty="0"/>
          </a:p>
        </p:txBody>
      </p:sp>
      <p:sp>
        <p:nvSpPr>
          <p:cNvPr id="5" name="Shape 2"/>
          <p:cNvSpPr/>
          <p:nvPr/>
        </p:nvSpPr>
        <p:spPr>
          <a:xfrm>
            <a:off x="698086" y="2363490"/>
            <a:ext cx="3035125" cy="2292251"/>
          </a:xfrm>
          <a:prstGeom prst="roundRect">
            <a:avLst>
              <a:gd name="adj" fmla="val 1071"/>
            </a:avLst>
          </a:prstGeom>
          <a:solidFill>
            <a:srgbClr val="444752"/>
          </a:solidFill>
          <a:ln/>
        </p:spPr>
      </p:sp>
      <p:sp>
        <p:nvSpPr>
          <p:cNvPr id="6" name="Shape 3"/>
          <p:cNvSpPr/>
          <p:nvPr/>
        </p:nvSpPr>
        <p:spPr>
          <a:xfrm>
            <a:off x="861693" y="2527102"/>
            <a:ext cx="490823" cy="490835"/>
          </a:xfrm>
          <a:prstGeom prst="ellipse">
            <a:avLst/>
          </a:prstGeom>
          <a:solidFill>
            <a:srgbClr val="6EB9FC"/>
          </a:solidFill>
          <a:ln/>
        </p:spPr>
      </p:sp>
      <p:pic>
        <p:nvPicPr>
          <p:cNvPr id="7" name="Image 1" descr="preencoded.png"/>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96627" y="2662039"/>
            <a:ext cx="220855" cy="220861"/>
          </a:xfrm>
          <a:prstGeom prst="rect">
            <a:avLst/>
          </a:prstGeom>
        </p:spPr>
      </p:pic>
      <p:sp>
        <p:nvSpPr>
          <p:cNvPr id="8" name="Text 4"/>
          <p:cNvSpPr/>
          <p:nvPr/>
        </p:nvSpPr>
        <p:spPr>
          <a:xfrm>
            <a:off x="861693" y="3171329"/>
            <a:ext cx="2707910" cy="721816"/>
          </a:xfrm>
          <a:prstGeom prst="rect">
            <a:avLst/>
          </a:prstGeom>
          <a:noFill/>
          <a:ln/>
        </p:spPr>
        <p:txBody>
          <a:bodyPr wrap="square" lIns="0" tIns="0" rIns="0" bIns="0" rtlCol="0" anchor="t">
            <a:normAutofit/>
          </a:bodyPr>
          <a:lstStyle/>
          <a:p>
            <a:pPr marL="0" indent="0" algn="l">
              <a:lnSpc>
                <a:spcPct val="104000"/>
              </a:lnSpc>
              <a:buNone/>
            </a:pPr>
            <a:r>
              <a:rPr lang="en-US" sz="1500" dirty="0">
                <a:solidFill>
                  <a:srgbClr val="D6E5EF"/>
                </a:solidFill>
                <a:latin typeface="Lora" pitchFamily="34" charset="0"/>
                <a:ea typeface="Lora" pitchFamily="34" charset="-122"/>
                <a:cs typeface="Lora" pitchFamily="34" charset="-120"/>
              </a:rPr>
              <a:t>Puncte de loialitate convertibile în facilități ale clubului</a:t>
            </a:r>
            <a:endParaRPr lang="en-US" sz="1500" dirty="0"/>
          </a:p>
        </p:txBody>
      </p:sp>
      <p:sp>
        <p:nvSpPr>
          <p:cNvPr id="9" name="Text 5"/>
          <p:cNvSpPr/>
          <p:nvPr/>
        </p:nvSpPr>
        <p:spPr>
          <a:xfrm>
            <a:off x="861693" y="3985121"/>
            <a:ext cx="2707910" cy="507008"/>
          </a:xfrm>
          <a:prstGeom prst="rect">
            <a:avLst/>
          </a:prstGeom>
          <a:noFill/>
          <a:ln/>
        </p:spPr>
        <p:txBody>
          <a:bodyPr wrap="square" lIns="0" tIns="0" rIns="0" bIns="0" rtlCol="0" anchor="t">
            <a:normAutofit/>
          </a:bodyPr>
          <a:lstStyle/>
          <a:p>
            <a:pPr marL="0" indent="0" algn="l">
              <a:lnSpc>
                <a:spcPct val="129000"/>
              </a:lnSpc>
              <a:buNone/>
            </a:pPr>
            <a:r>
              <a:rPr lang="en-US" sz="1250" dirty="0">
                <a:solidFill>
                  <a:srgbClr val="D6E5EF"/>
                </a:solidFill>
                <a:latin typeface="Source Sans 3" pitchFamily="34" charset="0"/>
                <a:ea typeface="Source Sans 3" pitchFamily="34" charset="-122"/>
                <a:cs typeface="Source Sans 3" pitchFamily="34" charset="-120"/>
              </a:rPr>
              <a:t>ex: vouchere la ProShop sau prioritate la alte cursuri</a:t>
            </a:r>
            <a:endParaRPr lang="en-US" sz="1250" dirty="0"/>
          </a:p>
        </p:txBody>
      </p:sp>
      <p:sp>
        <p:nvSpPr>
          <p:cNvPr id="10" name="Shape 6"/>
          <p:cNvSpPr/>
          <p:nvPr/>
        </p:nvSpPr>
        <p:spPr>
          <a:xfrm>
            <a:off x="3886599" y="2363490"/>
            <a:ext cx="3035125" cy="2292251"/>
          </a:xfrm>
          <a:prstGeom prst="roundRect">
            <a:avLst>
              <a:gd name="adj" fmla="val 1071"/>
            </a:avLst>
          </a:prstGeom>
          <a:solidFill>
            <a:srgbClr val="444752"/>
          </a:solidFill>
          <a:ln/>
        </p:spPr>
      </p:sp>
      <p:sp>
        <p:nvSpPr>
          <p:cNvPr id="11" name="Shape 7"/>
          <p:cNvSpPr/>
          <p:nvPr/>
        </p:nvSpPr>
        <p:spPr>
          <a:xfrm>
            <a:off x="4050206" y="2527102"/>
            <a:ext cx="490823" cy="490835"/>
          </a:xfrm>
          <a:prstGeom prst="ellipse">
            <a:avLst/>
          </a:prstGeom>
          <a:solidFill>
            <a:srgbClr val="6EB9FC"/>
          </a:solidFill>
          <a:ln/>
        </p:spPr>
      </p:sp>
      <p:pic>
        <p:nvPicPr>
          <p:cNvPr id="12"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85141" y="2662039"/>
            <a:ext cx="220855" cy="220861"/>
          </a:xfrm>
          <a:prstGeom prst="rect">
            <a:avLst/>
          </a:prstGeom>
        </p:spPr>
      </p:pic>
      <p:sp>
        <p:nvSpPr>
          <p:cNvPr id="13" name="Text 8"/>
          <p:cNvSpPr/>
          <p:nvPr/>
        </p:nvSpPr>
        <p:spPr>
          <a:xfrm>
            <a:off x="4050206" y="3171329"/>
            <a:ext cx="2707910" cy="240605"/>
          </a:xfrm>
          <a:prstGeom prst="rect">
            <a:avLst/>
          </a:prstGeom>
          <a:noFill/>
          <a:ln/>
        </p:spPr>
        <p:txBody>
          <a:bodyPr wrap="none" lIns="0" tIns="0" rIns="0" bIns="0" rtlCol="0" anchor="t"/>
          <a:lstStyle/>
          <a:p>
            <a:pPr marL="0" indent="0" algn="l">
              <a:lnSpc>
                <a:spcPct val="104000"/>
              </a:lnSpc>
              <a:buNone/>
            </a:pPr>
            <a:r>
              <a:rPr lang="en-US" sz="1500" dirty="0">
                <a:solidFill>
                  <a:srgbClr val="D6E5EF"/>
                </a:solidFill>
                <a:latin typeface="Lora" pitchFamily="34" charset="0"/>
                <a:ea typeface="Lora" pitchFamily="34" charset="-122"/>
                <a:cs typeface="Lora" pitchFamily="34" charset="-120"/>
              </a:rPr>
              <a:t>Recunoaștere publică</a:t>
            </a:r>
            <a:endParaRPr lang="en-US" sz="1500" dirty="0"/>
          </a:p>
        </p:txBody>
      </p:sp>
      <p:sp>
        <p:nvSpPr>
          <p:cNvPr id="14" name="Text 9"/>
          <p:cNvSpPr/>
          <p:nvPr/>
        </p:nvSpPr>
        <p:spPr>
          <a:xfrm>
            <a:off x="4050206" y="3503910"/>
            <a:ext cx="2707910" cy="507008"/>
          </a:xfrm>
          <a:prstGeom prst="rect">
            <a:avLst/>
          </a:prstGeom>
          <a:noFill/>
          <a:ln/>
        </p:spPr>
        <p:txBody>
          <a:bodyPr wrap="square" lIns="0" tIns="0" rIns="0" bIns="0" rtlCol="0" anchor="t">
            <a:normAutofit/>
          </a:bodyPr>
          <a:lstStyle/>
          <a:p>
            <a:pPr marL="0" indent="0" algn="l">
              <a:lnSpc>
                <a:spcPct val="129000"/>
              </a:lnSpc>
              <a:buNone/>
            </a:pPr>
            <a:r>
              <a:rPr lang="en-US" sz="1250" dirty="0">
                <a:solidFill>
                  <a:srgbClr val="D6E5EF"/>
                </a:solidFill>
                <a:latin typeface="Source Sans 3" pitchFamily="34" charset="0"/>
                <a:ea typeface="Source Sans 3" pitchFamily="34" charset="-122"/>
                <a:cs typeface="Source Sans 3" pitchFamily="34" charset="-120"/>
              </a:rPr>
              <a:t>în cadrul galei anuale a clubului și pe panoul de onoare „Erasmus+"</a:t>
            </a:r>
            <a:endParaRPr lang="en-US" sz="1250" dirty="0"/>
          </a:p>
        </p:txBody>
      </p:sp>
      <p:sp>
        <p:nvSpPr>
          <p:cNvPr id="15" name="Shape 10"/>
          <p:cNvSpPr/>
          <p:nvPr/>
        </p:nvSpPr>
        <p:spPr>
          <a:xfrm>
            <a:off x="698086" y="4809133"/>
            <a:ext cx="6223638" cy="1557536"/>
          </a:xfrm>
          <a:prstGeom prst="roundRect">
            <a:avLst>
              <a:gd name="adj" fmla="val 1576"/>
            </a:avLst>
          </a:prstGeom>
          <a:solidFill>
            <a:srgbClr val="444752"/>
          </a:solidFill>
          <a:ln/>
        </p:spPr>
      </p:sp>
      <p:sp>
        <p:nvSpPr>
          <p:cNvPr id="16" name="Shape 11"/>
          <p:cNvSpPr/>
          <p:nvPr/>
        </p:nvSpPr>
        <p:spPr>
          <a:xfrm>
            <a:off x="861693" y="4972745"/>
            <a:ext cx="490823" cy="490835"/>
          </a:xfrm>
          <a:prstGeom prst="ellipse">
            <a:avLst/>
          </a:prstGeom>
          <a:solidFill>
            <a:srgbClr val="6EB9FC"/>
          </a:solidFill>
          <a:ln/>
        </p:spPr>
      </p:sp>
      <p:pic>
        <p:nvPicPr>
          <p:cNvPr id="17" name="Image 3" descr="preencoded.png"/>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96627" y="5107682"/>
            <a:ext cx="220855" cy="220861"/>
          </a:xfrm>
          <a:prstGeom prst="rect">
            <a:avLst/>
          </a:prstGeom>
        </p:spPr>
      </p:pic>
      <p:sp>
        <p:nvSpPr>
          <p:cNvPr id="18" name="Text 12"/>
          <p:cNvSpPr/>
          <p:nvPr/>
        </p:nvSpPr>
        <p:spPr>
          <a:xfrm>
            <a:off x="861693" y="5616972"/>
            <a:ext cx="5896423" cy="240605"/>
          </a:xfrm>
          <a:prstGeom prst="rect">
            <a:avLst/>
          </a:prstGeom>
          <a:noFill/>
          <a:ln/>
        </p:spPr>
        <p:txBody>
          <a:bodyPr wrap="none" lIns="0" tIns="0" rIns="0" bIns="0" rtlCol="0" anchor="t"/>
          <a:lstStyle/>
          <a:p>
            <a:pPr marL="0" indent="0" algn="l">
              <a:lnSpc>
                <a:spcPct val="104000"/>
              </a:lnSpc>
              <a:buNone/>
            </a:pPr>
            <a:r>
              <a:rPr lang="en-US" sz="1500" dirty="0">
                <a:solidFill>
                  <a:srgbClr val="D6E5EF"/>
                </a:solidFill>
                <a:latin typeface="Lora" pitchFamily="34" charset="0"/>
                <a:ea typeface="Lora" pitchFamily="34" charset="-122"/>
                <a:cs typeface="Lora" pitchFamily="34" charset="-120"/>
              </a:rPr>
              <a:t>Diplomă oficială de „Ambasador al Incluziunii prin Sport"</a:t>
            </a:r>
            <a:endParaRPr lang="en-US" sz="1500" dirty="0"/>
          </a:p>
        </p:txBody>
      </p:sp>
      <p:sp>
        <p:nvSpPr>
          <p:cNvPr id="19" name="Text 13"/>
          <p:cNvSpPr/>
          <p:nvPr/>
        </p:nvSpPr>
        <p:spPr>
          <a:xfrm>
            <a:off x="861693" y="5949553"/>
            <a:ext cx="5896423" cy="253504"/>
          </a:xfrm>
          <a:prstGeom prst="rect">
            <a:avLst/>
          </a:prstGeom>
          <a:noFill/>
          <a:ln/>
        </p:spPr>
        <p:txBody>
          <a:bodyPr wrap="none" lIns="0" tIns="0" rIns="0" bIns="0" rtlCol="0" anchor="t"/>
          <a:lstStyle/>
          <a:p>
            <a:pPr marL="0" indent="0" algn="l">
              <a:lnSpc>
                <a:spcPct val="129000"/>
              </a:lnSpc>
              <a:buNone/>
            </a:pPr>
            <a:r>
              <a:rPr lang="en-US" sz="1250" dirty="0">
                <a:solidFill>
                  <a:srgbClr val="D6E5EF"/>
                </a:solidFill>
                <a:latin typeface="Source Sans 3" pitchFamily="34" charset="0"/>
                <a:ea typeface="Source Sans 3" pitchFamily="34" charset="-122"/>
                <a:cs typeface="Source Sans 3" pitchFamily="34" charset="-120"/>
              </a:rPr>
              <a:t>emisă de Albatross Golf Club sub egida proiectului european</a:t>
            </a:r>
            <a:endParaRPr lang="en-US" sz="12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1233</Words>
  <Application>Microsoft Office PowerPoint</Application>
  <PresentationFormat>Widescreen</PresentationFormat>
  <Paragraphs>105</Paragraphs>
  <Slides>9</Slides>
  <Notes>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Lora</vt:lpstr>
      <vt:lpstr>Imprint MT Shadow</vt:lpstr>
      <vt:lpstr>Source Sans 3</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ANISOARA AYDIN</cp:lastModifiedBy>
  <cp:revision>4</cp:revision>
  <dcterms:created xsi:type="dcterms:W3CDTF">2026-09-26T19:26:36Z</dcterms:created>
  <dcterms:modified xsi:type="dcterms:W3CDTF">2026-09-27T13:28:53Z</dcterms:modified>
</cp:coreProperties>
</file>