
<file path=[Content_Types].xml><?xml version="1.0" encoding="utf-8"?>
<Types xmlns="http://schemas.openxmlformats.org/package/2006/content-types">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9"/>
  </p:notesMasterIdLst>
  <p:sldIdLst>
    <p:sldId id="263" r:id="rId2"/>
    <p:sldId id="256" r:id="rId3"/>
    <p:sldId id="257" r:id="rId4"/>
    <p:sldId id="258" r:id="rId5"/>
    <p:sldId id="259" r:id="rId6"/>
    <p:sldId id="260" r:id="rId7"/>
    <p:sldId id="261" r:id="rId8"/>
  </p:sldIdLst>
  <p:sldSz cx="12192000" cy="6858000"/>
  <p:notesSz cx="6858000" cy="12192000"/>
  <p:embeddedFontLst>
    <p:embeddedFont>
      <p:font typeface="Imprint MT Shadow" panose="04020605060303030202" pitchFamily="82" charset="0"/>
      <p:regular r:id="rId10"/>
    </p:embeddedFont>
    <p:embeddedFont>
      <p:font typeface="Noto Sans" panose="020B0502040504020204" pitchFamily="34" charset="0"/>
      <p:regular r:id="rId11"/>
    </p:embeddedFont>
    <p:embeddedFont>
      <p:font typeface="Noto Sans Bold" panose="020B0604020202020204" charset="0"/>
      <p:regular r:id="rId12"/>
    </p:embeddedFont>
    <p:embeddedFont>
      <p:font typeface="Sora Medium" panose="020B0604020202020204" charset="0"/>
      <p:regular r:id="rId13"/>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8325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52FD6-8999-5647-F0C5-1F06920D9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FFF1-2BDE-2754-20AB-6E386D2F6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96254-49E0-F339-98E4-406CD1C19D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0029EE-81C2-A706-3F5A-67B1B46D4F38}"/>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813103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7070C"/>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43DA3-A628-391E-08E5-2319ACDE39F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2567876B-A548-58CF-57E0-D277BDAF5301}"/>
              </a:ext>
            </a:extLst>
          </p:cNvPr>
          <p:cNvSpPr/>
          <p:nvPr/>
        </p:nvSpPr>
        <p:spPr>
          <a:xfrm>
            <a:off x="661475" y="1836539"/>
            <a:ext cx="6296860" cy="1705570"/>
          </a:xfrm>
          <a:prstGeom prst="rect">
            <a:avLst/>
          </a:prstGeom>
          <a:noFill/>
          <a:ln/>
        </p:spPr>
        <p:txBody>
          <a:bodyPr wrap="square" lIns="0" tIns="0" rIns="0" bIns="0" rtlCol="0" anchor="t">
            <a:normAutofit/>
          </a:bodyPr>
          <a:lstStyle/>
          <a:p>
            <a:pPr marL="0" indent="0" algn="l">
              <a:lnSpc>
                <a:spcPct val="104000"/>
              </a:lnSpc>
              <a:buNone/>
            </a:pPr>
            <a:endParaRPr lang="en-US" sz="3550" dirty="0"/>
          </a:p>
        </p:txBody>
      </p:sp>
      <p:sp>
        <p:nvSpPr>
          <p:cNvPr id="4" name="Text 1">
            <a:extLst>
              <a:ext uri="{FF2B5EF4-FFF2-40B4-BE49-F238E27FC236}">
                <a16:creationId xmlns:a16="http://schemas.microsoft.com/office/drawing/2014/main" id="{FE9F0539-2C3F-A1E6-20CD-E416E716BD87}"/>
              </a:ext>
            </a:extLst>
          </p:cNvPr>
          <p:cNvSpPr/>
          <p:nvPr/>
        </p:nvSpPr>
        <p:spPr>
          <a:xfrm>
            <a:off x="661475" y="3790156"/>
            <a:ext cx="6296860" cy="793849"/>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
        <p:nvSpPr>
          <p:cNvPr id="6" name="Text 3">
            <a:extLst>
              <a:ext uri="{FF2B5EF4-FFF2-40B4-BE49-F238E27FC236}">
                <a16:creationId xmlns:a16="http://schemas.microsoft.com/office/drawing/2014/main" id="{E964B0FA-8966-EAE1-FA42-014D75FF30D8}"/>
              </a:ext>
            </a:extLst>
          </p:cNvPr>
          <p:cNvSpPr/>
          <p:nvPr/>
        </p:nvSpPr>
        <p:spPr>
          <a:xfrm>
            <a:off x="760691" y="4819650"/>
            <a:ext cx="1154977" cy="152202"/>
          </a:xfrm>
          <a:prstGeom prst="rect">
            <a:avLst/>
          </a:prstGeom>
          <a:noFill/>
          <a:ln/>
        </p:spPr>
        <p:txBody>
          <a:bodyPr wrap="none" lIns="0" tIns="0" rIns="0" bIns="0" rtlCol="0" anchor="t"/>
          <a:lstStyle/>
          <a:p>
            <a:pPr marL="0" indent="0" algn="l">
              <a:lnSpc>
                <a:spcPct val="96000"/>
              </a:lnSpc>
              <a:buNone/>
            </a:pPr>
            <a:endParaRPr lang="en-US" sz="1000" dirty="0"/>
          </a:p>
        </p:txBody>
      </p:sp>
      <p:pic>
        <p:nvPicPr>
          <p:cNvPr id="14" name="Picture 13">
            <a:extLst>
              <a:ext uri="{FF2B5EF4-FFF2-40B4-BE49-F238E27FC236}">
                <a16:creationId xmlns:a16="http://schemas.microsoft.com/office/drawing/2014/main" id="{1BADE2A0-4E62-E435-118E-36F177FEE394}"/>
              </a:ext>
            </a:extLst>
          </p:cNvPr>
          <p:cNvPicPr>
            <a:picLocks noChangeAspect="1"/>
          </p:cNvPicPr>
          <p:nvPr/>
        </p:nvPicPr>
        <p:blipFill>
          <a:blip r:embed="rId3"/>
          <a:stretch>
            <a:fillRect/>
          </a:stretch>
        </p:blipFill>
        <p:spPr>
          <a:xfrm>
            <a:off x="5431902" y="392162"/>
            <a:ext cx="2508070" cy="526107"/>
          </a:xfrm>
          <a:prstGeom prst="rect">
            <a:avLst/>
          </a:prstGeom>
        </p:spPr>
      </p:pic>
      <p:pic>
        <p:nvPicPr>
          <p:cNvPr id="16" name="Picture 15">
            <a:extLst>
              <a:ext uri="{FF2B5EF4-FFF2-40B4-BE49-F238E27FC236}">
                <a16:creationId xmlns:a16="http://schemas.microsoft.com/office/drawing/2014/main" id="{CBB63DD4-656D-CF0A-5AF1-C678BF00F5EE}"/>
              </a:ext>
            </a:extLst>
          </p:cNvPr>
          <p:cNvPicPr>
            <a:picLocks noChangeAspect="1"/>
          </p:cNvPicPr>
          <p:nvPr/>
        </p:nvPicPr>
        <p:blipFill>
          <a:blip r:embed="rId4"/>
          <a:stretch>
            <a:fillRect/>
          </a:stretch>
        </p:blipFill>
        <p:spPr>
          <a:xfrm>
            <a:off x="0" y="0"/>
            <a:ext cx="4572001" cy="6858000"/>
          </a:xfrm>
          <a:prstGeom prst="rect">
            <a:avLst/>
          </a:prstGeom>
        </p:spPr>
      </p:pic>
      <p:pic>
        <p:nvPicPr>
          <p:cNvPr id="18" name="Picture 17">
            <a:extLst>
              <a:ext uri="{FF2B5EF4-FFF2-40B4-BE49-F238E27FC236}">
                <a16:creationId xmlns:a16="http://schemas.microsoft.com/office/drawing/2014/main" id="{C76AEC15-DF8A-789C-4E06-6F00CFBB37E3}"/>
              </a:ext>
            </a:extLst>
          </p:cNvPr>
          <p:cNvPicPr>
            <a:picLocks noChangeAspect="1"/>
          </p:cNvPicPr>
          <p:nvPr/>
        </p:nvPicPr>
        <p:blipFill>
          <a:blip r:embed="rId5"/>
          <a:stretch>
            <a:fillRect/>
          </a:stretch>
        </p:blipFill>
        <p:spPr>
          <a:xfrm>
            <a:off x="11058044" y="147787"/>
            <a:ext cx="944962" cy="2078916"/>
          </a:xfrm>
          <a:prstGeom prst="rect">
            <a:avLst/>
          </a:prstGeom>
        </p:spPr>
      </p:pic>
      <p:sp>
        <p:nvSpPr>
          <p:cNvPr id="20" name="TextBox 19">
            <a:extLst>
              <a:ext uri="{FF2B5EF4-FFF2-40B4-BE49-F238E27FC236}">
                <a16:creationId xmlns:a16="http://schemas.microsoft.com/office/drawing/2014/main" id="{ABB3D9BA-05DD-D9F2-0726-F8E90309C8AE}"/>
              </a:ext>
            </a:extLst>
          </p:cNvPr>
          <p:cNvSpPr txBox="1"/>
          <p:nvPr/>
        </p:nvSpPr>
        <p:spPr>
          <a:xfrm>
            <a:off x="5033740" y="1632997"/>
            <a:ext cx="6098458" cy="3400996"/>
          </a:xfrm>
          <a:prstGeom prst="rect">
            <a:avLst/>
          </a:prstGeom>
          <a:noFill/>
        </p:spPr>
        <p:txBody>
          <a:bodyPr wrap="square">
            <a:spAutoFit/>
          </a:bodyPr>
          <a:lstStyle/>
          <a:p>
            <a:pPr marL="0" indent="0" algn="ctr">
              <a:lnSpc>
                <a:spcPts val="5300"/>
              </a:lnSpc>
              <a:buNone/>
            </a:pPr>
            <a:r>
              <a:rPr lang="en-US" sz="2400" b="1" dirty="0">
                <a:solidFill>
                  <a:srgbClr val="0070C0"/>
                </a:solidFill>
                <a:latin typeface="Imprint MT Shadow" panose="04020605060303030202" pitchFamily="82" charset="0"/>
              </a:rPr>
              <a:t>Sport </a:t>
            </a:r>
            <a:r>
              <a:rPr lang="en-US" sz="2400" b="1" dirty="0" err="1">
                <a:solidFill>
                  <a:srgbClr val="0070C0"/>
                </a:solidFill>
                <a:latin typeface="Imprint MT Shadow" panose="04020605060303030202" pitchFamily="82" charset="0"/>
              </a:rPr>
              <a:t>și</a:t>
            </a:r>
            <a:r>
              <a:rPr lang="en-US" sz="2400" b="1" dirty="0">
                <a:solidFill>
                  <a:srgbClr val="0070C0"/>
                </a:solidFill>
                <a:latin typeface="Imprint MT Shadow" panose="04020605060303030202" pitchFamily="82" charset="0"/>
              </a:rPr>
              <a:t> wellbeing</a:t>
            </a:r>
          </a:p>
          <a:p>
            <a:pPr marL="0" indent="0" algn="ctr">
              <a:lnSpc>
                <a:spcPts val="5300"/>
              </a:lnSpc>
              <a:buNone/>
            </a:pPr>
            <a:r>
              <a:rPr lang="en-US" sz="2400" b="1" dirty="0" err="1">
                <a:solidFill>
                  <a:srgbClr val="0070C0"/>
                </a:solidFill>
                <a:latin typeface="Imprint MT Shadow" panose="04020605060303030202" pitchFamily="82" charset="0"/>
              </a:rPr>
              <a:t>incluziune</a:t>
            </a:r>
            <a:r>
              <a:rPr lang="en-US" sz="2400" b="1" dirty="0">
                <a:solidFill>
                  <a:srgbClr val="0070C0"/>
                </a:solidFill>
                <a:latin typeface="Imprint MT Shadow" panose="04020605060303030202" pitchFamily="82" charset="0"/>
              </a:rPr>
              <a:t> </a:t>
            </a:r>
            <a:r>
              <a:rPr lang="en-US" sz="2400" b="1" dirty="0" err="1">
                <a:solidFill>
                  <a:srgbClr val="0070C0"/>
                </a:solidFill>
                <a:latin typeface="Imprint MT Shadow" panose="04020605060303030202" pitchFamily="82" charset="0"/>
              </a:rPr>
              <a:t>socială</a:t>
            </a:r>
            <a:r>
              <a:rPr lang="en-US" sz="2400" b="1" dirty="0">
                <a:solidFill>
                  <a:srgbClr val="0070C0"/>
                </a:solidFill>
                <a:latin typeface="Imprint MT Shadow" panose="04020605060303030202" pitchFamily="82" charset="0"/>
              </a:rPr>
              <a:t> </a:t>
            </a:r>
            <a:r>
              <a:rPr lang="en-US" sz="2400" b="1" dirty="0" err="1">
                <a:solidFill>
                  <a:srgbClr val="0070C0"/>
                </a:solidFill>
                <a:latin typeface="Imprint MT Shadow" panose="04020605060303030202" pitchFamily="82" charset="0"/>
              </a:rPr>
              <a:t>printr</a:t>
            </a:r>
            <a:r>
              <a:rPr lang="en-US" sz="2400" b="1" dirty="0">
                <a:solidFill>
                  <a:srgbClr val="0070C0"/>
                </a:solidFill>
                <a:latin typeface="Imprint MT Shadow" panose="04020605060303030202" pitchFamily="82" charset="0"/>
              </a:rPr>
              <a:t>-un sport </a:t>
            </a:r>
            <a:r>
              <a:rPr lang="en-US" sz="2400" b="1" dirty="0" err="1">
                <a:solidFill>
                  <a:srgbClr val="0070C0"/>
                </a:solidFill>
                <a:latin typeface="Imprint MT Shadow" panose="04020605060303030202" pitchFamily="82" charset="0"/>
              </a:rPr>
              <a:t>nobil</a:t>
            </a:r>
            <a:r>
              <a:rPr lang="en-US" sz="2400" b="1" dirty="0">
                <a:solidFill>
                  <a:srgbClr val="0070C0"/>
                </a:solidFill>
                <a:latin typeface="Imprint MT Shadow" panose="04020605060303030202" pitchFamily="82" charset="0"/>
              </a:rPr>
              <a:t>: </a:t>
            </a:r>
            <a:r>
              <a:rPr lang="en-US" sz="2400" b="1" dirty="0" err="1">
                <a:solidFill>
                  <a:srgbClr val="0070C0"/>
                </a:solidFill>
                <a:latin typeface="Imprint MT Shadow" panose="04020605060303030202" pitchFamily="82" charset="0"/>
              </a:rPr>
              <a:t>golful</a:t>
            </a:r>
            <a:endParaRPr lang="en-US" sz="2400" b="1" dirty="0">
              <a:solidFill>
                <a:srgbClr val="0070C0"/>
              </a:solidFill>
              <a:latin typeface="Imprint MT Shadow" panose="04020605060303030202" pitchFamily="82" charset="0"/>
            </a:endParaRPr>
          </a:p>
          <a:p>
            <a:pPr marL="0" indent="0" algn="ctr">
              <a:lnSpc>
                <a:spcPts val="5300"/>
              </a:lnSpc>
              <a:buNone/>
            </a:pPr>
            <a:r>
              <a:rPr lang="en-US" sz="2400" b="1" dirty="0">
                <a:solidFill>
                  <a:srgbClr val="0070C0"/>
                </a:solidFill>
                <a:latin typeface="Imprint MT Shadow" panose="04020605060303030202" pitchFamily="82" charset="0"/>
              </a:rPr>
              <a:t>Nr. de ref. </a:t>
            </a:r>
          </a:p>
          <a:p>
            <a:pPr marL="0" indent="0" algn="ctr">
              <a:lnSpc>
                <a:spcPts val="5300"/>
              </a:lnSpc>
              <a:buNone/>
            </a:pPr>
            <a:r>
              <a:rPr lang="en-US" sz="2400" b="1" dirty="0">
                <a:solidFill>
                  <a:srgbClr val="0070C0"/>
                </a:solidFill>
                <a:latin typeface="Imprint MT Shadow" panose="04020605060303030202" pitchFamily="82" charset="0"/>
              </a:rPr>
              <a:t>2024-2-RO01-KA182-SPO-000272991</a:t>
            </a:r>
            <a:endParaRPr lang="en-US" sz="2800" b="1" dirty="0">
              <a:solidFill>
                <a:srgbClr val="0070C0"/>
              </a:solidFill>
              <a:latin typeface="Imprint MT Shadow" panose="04020605060303030202" pitchFamily="82" charset="0"/>
            </a:endParaRPr>
          </a:p>
        </p:txBody>
      </p:sp>
      <p:sp>
        <p:nvSpPr>
          <p:cNvPr id="22" name="TextBox 21">
            <a:extLst>
              <a:ext uri="{FF2B5EF4-FFF2-40B4-BE49-F238E27FC236}">
                <a16:creationId xmlns:a16="http://schemas.microsoft.com/office/drawing/2014/main" id="{CE0470DF-B2BC-5A7F-DB93-DD93721FA5F4}"/>
              </a:ext>
            </a:extLst>
          </p:cNvPr>
          <p:cNvSpPr txBox="1"/>
          <p:nvPr/>
        </p:nvSpPr>
        <p:spPr>
          <a:xfrm>
            <a:off x="5432067" y="5483980"/>
            <a:ext cx="6098458" cy="1200329"/>
          </a:xfrm>
          <a:prstGeom prst="rect">
            <a:avLst/>
          </a:prstGeom>
          <a:noFill/>
        </p:spPr>
        <p:txBody>
          <a:bodyPr wrap="square">
            <a:spAutoFit/>
          </a:bodyPr>
          <a:lstStyle/>
          <a:p>
            <a:r>
              <a:rPr lang="ro-RO" sz="1200" dirty="0">
                <a:solidFill>
                  <a:schemeClr val="accent2"/>
                </a:solidFill>
              </a:rPr>
              <a:t>DISCLAIMER</a:t>
            </a:r>
          </a:p>
          <a:p>
            <a:endParaRPr lang="ro-RO" sz="1200" dirty="0">
              <a:solidFill>
                <a:schemeClr val="accent2"/>
              </a:solidFill>
            </a:endParaRPr>
          </a:p>
          <a:p>
            <a:r>
              <a:rPr lang="ro-RO" sz="1200" dirty="0">
                <a:solidFill>
                  <a:schemeClr val="accent2"/>
                </a:solidFill>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5" name="Picture 4">
            <a:extLst>
              <a:ext uri="{FF2B5EF4-FFF2-40B4-BE49-F238E27FC236}">
                <a16:creationId xmlns:a16="http://schemas.microsoft.com/office/drawing/2014/main" id="{A48CE2D5-4ECE-2471-6332-060BA6695903}"/>
              </a:ext>
            </a:extLst>
          </p:cNvPr>
          <p:cNvPicPr>
            <a:picLocks noChangeAspect="1"/>
          </p:cNvPicPr>
          <p:nvPr/>
        </p:nvPicPr>
        <p:blipFill>
          <a:blip r:embed="rId6"/>
          <a:stretch>
            <a:fillRect/>
          </a:stretch>
        </p:blipFill>
        <p:spPr>
          <a:xfrm>
            <a:off x="11101218" y="1632997"/>
            <a:ext cx="932769" cy="1707028"/>
          </a:xfrm>
          <a:prstGeom prst="rect">
            <a:avLst/>
          </a:prstGeom>
        </p:spPr>
      </p:pic>
    </p:spTree>
    <p:extLst>
      <p:ext uri="{BB962C8B-B14F-4D97-AF65-F5344CB8AC3E}">
        <p14:creationId xmlns:p14="http://schemas.microsoft.com/office/powerpoint/2010/main" val="412781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33360" y="1851819"/>
            <a:ext cx="6296860" cy="1033463"/>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97B8FF"/>
                </a:solidFill>
                <a:latin typeface="Sora Medium" pitchFamily="34" charset="0"/>
                <a:ea typeface="Sora Medium" pitchFamily="34" charset="-122"/>
                <a:cs typeface="Sora Medium" pitchFamily="34" charset="-120"/>
              </a:rPr>
              <a:t>Programul de Formare Intensivă</a:t>
            </a:r>
            <a:endParaRPr lang="en-US" sz="3250" dirty="0"/>
          </a:p>
        </p:txBody>
      </p:sp>
      <p:sp>
        <p:nvSpPr>
          <p:cNvPr id="4" name="Text 1"/>
          <p:cNvSpPr/>
          <p:nvPr/>
        </p:nvSpPr>
        <p:spPr>
          <a:xfrm>
            <a:off x="5233360" y="2951361"/>
            <a:ext cx="6296860" cy="826889"/>
          </a:xfrm>
          <a:prstGeom prst="rect">
            <a:avLst/>
          </a:prstGeom>
          <a:noFill/>
          <a:ln/>
        </p:spPr>
        <p:txBody>
          <a:bodyPr wrap="square" lIns="0" tIns="0" rIns="0" bIns="0" rtlCol="0" anchor="t">
            <a:normAutofit/>
          </a:bodyPr>
          <a:lstStyle/>
          <a:p>
            <a:pPr marL="0" indent="0" algn="l">
              <a:lnSpc>
                <a:spcPct val="104000"/>
              </a:lnSpc>
              <a:buNone/>
            </a:pPr>
            <a:r>
              <a:rPr lang="en-US" sz="2600" dirty="0">
                <a:solidFill>
                  <a:srgbClr val="97B8FF"/>
                </a:solidFill>
                <a:latin typeface="Sora Medium" pitchFamily="34" charset="0"/>
                <a:ea typeface="Sora Medium" pitchFamily="34" charset="-122"/>
                <a:cs typeface="Sora Medium" pitchFamily="34" charset="-120"/>
              </a:rPr>
              <a:t>„Excelență în Coaching Incluziv și Tehnici Avansate"</a:t>
            </a:r>
            <a:endParaRPr lang="en-US" sz="2600" dirty="0"/>
          </a:p>
        </p:txBody>
      </p:sp>
      <p:sp>
        <p:nvSpPr>
          <p:cNvPr id="5" name="Text 2"/>
          <p:cNvSpPr/>
          <p:nvPr/>
        </p:nvSpPr>
        <p:spPr>
          <a:xfrm>
            <a:off x="5233360" y="4026297"/>
            <a:ext cx="6296860" cy="979884"/>
          </a:xfrm>
          <a:prstGeom prst="rect">
            <a:avLst/>
          </a:prstGeom>
          <a:noFill/>
          <a:ln/>
        </p:spPr>
        <p:txBody>
          <a:bodyPr wrap="square" lIns="0" tIns="0" rIns="0" bIns="0" rtlCol="0" anchor="t">
            <a:normAutofit/>
          </a:bodyPr>
          <a:lstStyle/>
          <a:p>
            <a:pPr marL="0" indent="0" algn="l">
              <a:lnSpc>
                <a:spcPct val="133000"/>
              </a:lnSpc>
              <a:spcAft>
                <a:spcPts val="1450"/>
              </a:spcAft>
              <a:buNone/>
            </a:pPr>
            <a:r>
              <a:rPr lang="en-US" sz="1300" b="1" dirty="0">
                <a:solidFill>
                  <a:srgbClr val="E0D6DE"/>
                </a:solidFill>
                <a:latin typeface="Noto Sans Bold" pitchFamily="34" charset="0"/>
                <a:ea typeface="Noto Sans Bold" pitchFamily="34" charset="-122"/>
                <a:cs typeface="Noto Sans Bold" pitchFamily="34" charset="-120"/>
              </a:rPr>
              <a:t>Beneficiari:</a:t>
            </a:r>
            <a:r>
              <a:rPr lang="en-US" sz="1300" dirty="0">
                <a:solidFill>
                  <a:srgbClr val="E0D6DE"/>
                </a:solidFill>
                <a:latin typeface="Noto Sans" pitchFamily="34" charset="0"/>
                <a:ea typeface="Noto Sans" pitchFamily="34" charset="-122"/>
                <a:cs typeface="Noto Sans" pitchFamily="34" charset="-120"/>
              </a:rPr>
              <a:t> instructori/ antrenori  |  </a:t>
            </a:r>
            <a:r>
              <a:rPr lang="en-US" sz="1300" b="1" dirty="0">
                <a:solidFill>
                  <a:srgbClr val="E0D6DE"/>
                </a:solidFill>
                <a:latin typeface="Noto Sans Bold" pitchFamily="34" charset="0"/>
                <a:ea typeface="Noto Sans Bold" pitchFamily="34" charset="-122"/>
                <a:cs typeface="Noto Sans Bold" pitchFamily="34" charset="-120"/>
              </a:rPr>
              <a:t>Formator:</a:t>
            </a:r>
            <a:r>
              <a:rPr lang="en-US" sz="1300" dirty="0">
                <a:solidFill>
                  <a:srgbClr val="E0D6DE"/>
                </a:solidFill>
                <a:latin typeface="Noto Sans" pitchFamily="34" charset="0"/>
                <a:ea typeface="Noto Sans" pitchFamily="34" charset="-122"/>
                <a:cs typeface="Noto Sans" pitchFamily="34" charset="-120"/>
              </a:rPr>
              <a:t> antrenor certificat PGA  |  </a:t>
            </a:r>
            <a:r>
              <a:rPr lang="en-US" sz="1300" b="1" dirty="0">
                <a:solidFill>
                  <a:srgbClr val="E0D6DE"/>
                </a:solidFill>
                <a:latin typeface="Noto Sans Bold" pitchFamily="34" charset="0"/>
                <a:ea typeface="Noto Sans Bold" pitchFamily="34" charset="-122"/>
                <a:cs typeface="Noto Sans Bold" pitchFamily="34" charset="-120"/>
              </a:rPr>
              <a:t>Durata totală:</a:t>
            </a:r>
            <a:r>
              <a:rPr lang="en-US" sz="1300" dirty="0">
                <a:solidFill>
                  <a:srgbClr val="E0D6DE"/>
                </a:solidFill>
                <a:latin typeface="Noto Sans" pitchFamily="34" charset="0"/>
                <a:ea typeface="Noto Sans" pitchFamily="34" charset="-122"/>
                <a:cs typeface="Noto Sans" pitchFamily="34" charset="-120"/>
              </a:rPr>
              <a:t> 25 de ore (5 sesiuni × 5 ore/sesiune)</a:t>
            </a:r>
            <a:endParaRPr lang="en-US" sz="1300" dirty="0"/>
          </a:p>
          <a:p>
            <a:pPr marL="0" indent="0" algn="l">
              <a:lnSpc>
                <a:spcPct val="133000"/>
              </a:lnSpc>
              <a:buNone/>
            </a:pPr>
            <a:r>
              <a:rPr lang="en-US" sz="1300" b="1" dirty="0">
                <a:solidFill>
                  <a:srgbClr val="E0D6DE"/>
                </a:solidFill>
                <a:latin typeface="Noto Sans Bold" pitchFamily="34" charset="0"/>
                <a:ea typeface="Noto Sans Bold" pitchFamily="34" charset="-122"/>
                <a:cs typeface="Noto Sans Bold" pitchFamily="34" charset="-120"/>
              </a:rPr>
              <a:t>Structura celor 5 Sesiuni de Formare</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61475" y="1874540"/>
            <a:ext cx="6296860" cy="2066925"/>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97B8FF"/>
                </a:solidFill>
                <a:latin typeface="Sora Medium" pitchFamily="34" charset="0"/>
                <a:ea typeface="Sora Medium" pitchFamily="34" charset="-122"/>
                <a:cs typeface="Sora Medium" pitchFamily="34" charset="-120"/>
              </a:rPr>
              <a:t>Sesiunea 1: Biomecanică aplicată și adaptarea svingului pentru tipologii diverse</a:t>
            </a:r>
            <a:endParaRPr lang="en-US" sz="3250" dirty="0"/>
          </a:p>
        </p:txBody>
      </p:sp>
      <p:sp>
        <p:nvSpPr>
          <p:cNvPr id="4" name="Text 1"/>
          <p:cNvSpPr/>
          <p:nvPr/>
        </p:nvSpPr>
        <p:spPr>
          <a:xfrm>
            <a:off x="661475" y="4189512"/>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i="1" dirty="0">
                <a:solidFill>
                  <a:srgbClr val="E0D6DE"/>
                </a:solidFill>
                <a:latin typeface="Noto Sans" pitchFamily="34" charset="0"/>
                <a:ea typeface="Noto Sans" pitchFamily="34" charset="-122"/>
                <a:cs typeface="Noto Sans" pitchFamily="34" charset="-120"/>
              </a:rPr>
              <a:t>Focus:</a:t>
            </a:r>
            <a:r>
              <a:rPr lang="en-US" sz="1300" dirty="0">
                <a:solidFill>
                  <a:srgbClr val="E0D6DE"/>
                </a:solidFill>
                <a:latin typeface="Noto Sans" pitchFamily="34" charset="0"/>
                <a:ea typeface="Noto Sans" pitchFamily="34" charset="-122"/>
                <a:cs typeface="Noto Sans" pitchFamily="34" charset="-120"/>
              </a:rPr>
              <a:t> Analiza video 3D a swingului și adaptarea unghiurilor de atac pentru jucătoare (forță musculară diferită) și jucători paralimpici (mobilitate lombară sau articulară redusă).</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33360" y="1874540"/>
            <a:ext cx="6296860" cy="2066925"/>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97B8FF"/>
                </a:solidFill>
                <a:latin typeface="Sora Medium" pitchFamily="34" charset="0"/>
                <a:ea typeface="Sora Medium" pitchFamily="34" charset="-122"/>
                <a:cs typeface="Sora Medium" pitchFamily="34" charset="-120"/>
              </a:rPr>
              <a:t>Sesiunea 2: Metodologii moderne de antrenament pentru copii (Junior Golf Development)</a:t>
            </a:r>
            <a:endParaRPr lang="en-US" sz="3250" dirty="0"/>
          </a:p>
        </p:txBody>
      </p:sp>
      <p:sp>
        <p:nvSpPr>
          <p:cNvPr id="4" name="Text 1"/>
          <p:cNvSpPr/>
          <p:nvPr/>
        </p:nvSpPr>
        <p:spPr>
          <a:xfrm>
            <a:off x="5233360" y="4189512"/>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i="1" dirty="0">
                <a:solidFill>
                  <a:srgbClr val="E0D6DE"/>
                </a:solidFill>
                <a:latin typeface="Noto Sans" pitchFamily="34" charset="0"/>
                <a:ea typeface="Noto Sans" pitchFamily="34" charset="-122"/>
                <a:cs typeface="Noto Sans" pitchFamily="34" charset="-120"/>
              </a:rPr>
              <a:t>Focus:</a:t>
            </a:r>
            <a:r>
              <a:rPr lang="en-US" sz="1300" dirty="0">
                <a:solidFill>
                  <a:srgbClr val="E0D6DE"/>
                </a:solidFill>
                <a:latin typeface="Noto Sans" pitchFamily="34" charset="0"/>
                <a:ea typeface="Noto Sans" pitchFamily="34" charset="-122"/>
                <a:cs typeface="Noto Sans" pitchFamily="34" charset="-120"/>
              </a:rPr>
              <a:t> Implementarea metodelor de învățare accelerată prin joc („Gamification in Golf") și tehnici europene de menținere a atenției și motivației la copii (grupa 5-12 ani).</a:t>
            </a:r>
            <a:endParaRPr lang="en-US" sz="13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33360" y="1874540"/>
            <a:ext cx="6296860" cy="2066925"/>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97B8FF"/>
                </a:solidFill>
                <a:latin typeface="Sora Medium" pitchFamily="34" charset="0"/>
                <a:ea typeface="Sora Medium" pitchFamily="34" charset="-122"/>
                <a:cs typeface="Sora Medium" pitchFamily="34" charset="-120"/>
              </a:rPr>
              <a:t>Sesiunea 3: Psihologia sportivă, wellbeing și managementul anxietății pe teren</a:t>
            </a:r>
            <a:endParaRPr lang="en-US" sz="3250" dirty="0"/>
          </a:p>
        </p:txBody>
      </p:sp>
      <p:sp>
        <p:nvSpPr>
          <p:cNvPr id="4" name="Text 1"/>
          <p:cNvSpPr/>
          <p:nvPr/>
        </p:nvSpPr>
        <p:spPr>
          <a:xfrm>
            <a:off x="5233360" y="4189512"/>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i="1" dirty="0">
                <a:solidFill>
                  <a:srgbClr val="E0D6DE"/>
                </a:solidFill>
                <a:latin typeface="Noto Sans" pitchFamily="34" charset="0"/>
                <a:ea typeface="Noto Sans" pitchFamily="34" charset="-122"/>
                <a:cs typeface="Noto Sans" pitchFamily="34" charset="-120"/>
              </a:rPr>
              <a:t>Focus:</a:t>
            </a:r>
            <a:r>
              <a:rPr lang="en-US" sz="1300" dirty="0">
                <a:solidFill>
                  <a:srgbClr val="E0D6DE"/>
                </a:solidFill>
                <a:latin typeface="Noto Sans" pitchFamily="34" charset="0"/>
                <a:ea typeface="Noto Sans" pitchFamily="34" charset="-122"/>
                <a:cs typeface="Noto Sans" pitchFamily="34" charset="-120"/>
              </a:rPr>
              <a:t> Tehnici de comunicare asertivă și sprijin psihosocial pentru eliminarea „sindromului de impostor" sau a anxietății sociale resimțite de debutanți și minorități pe terenul de golf.</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33360" y="1874540"/>
            <a:ext cx="6296860" cy="2066925"/>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97B8FF"/>
                </a:solidFill>
                <a:latin typeface="Sora Medium" pitchFamily="34" charset="0"/>
                <a:ea typeface="Sora Medium" pitchFamily="34" charset="-122"/>
                <a:cs typeface="Sora Medium" pitchFamily="34" charset="-120"/>
              </a:rPr>
              <a:t>Sesiunea 4: Tehnologii avansate în sprijinul incluziunii (TrackMan &amp; FlightScope)</a:t>
            </a:r>
            <a:endParaRPr lang="en-US" sz="3250" dirty="0"/>
          </a:p>
        </p:txBody>
      </p:sp>
      <p:sp>
        <p:nvSpPr>
          <p:cNvPr id="4" name="Text 1"/>
          <p:cNvSpPr/>
          <p:nvPr/>
        </p:nvSpPr>
        <p:spPr>
          <a:xfrm>
            <a:off x="5233360" y="4189512"/>
            <a:ext cx="6296860" cy="793849"/>
          </a:xfrm>
          <a:prstGeom prst="rect">
            <a:avLst/>
          </a:prstGeom>
          <a:noFill/>
          <a:ln/>
        </p:spPr>
        <p:txBody>
          <a:bodyPr wrap="square" lIns="0" tIns="0" rIns="0" bIns="0" rtlCol="0" anchor="t">
            <a:normAutofit/>
          </a:bodyPr>
          <a:lstStyle/>
          <a:p>
            <a:pPr marL="0" indent="0" algn="l">
              <a:lnSpc>
                <a:spcPct val="133000"/>
              </a:lnSpc>
              <a:buNone/>
            </a:pPr>
            <a:r>
              <a:rPr lang="en-US" sz="1300" i="1" dirty="0">
                <a:solidFill>
                  <a:srgbClr val="E0D6DE"/>
                </a:solidFill>
                <a:latin typeface="Noto Sans" pitchFamily="34" charset="0"/>
                <a:ea typeface="Noto Sans" pitchFamily="34" charset="-122"/>
                <a:cs typeface="Noto Sans" pitchFamily="34" charset="-120"/>
              </a:rPr>
              <a:t>Focus:</a:t>
            </a:r>
            <a:r>
              <a:rPr lang="en-US" sz="1300" dirty="0">
                <a:solidFill>
                  <a:srgbClr val="E0D6DE"/>
                </a:solidFill>
                <a:latin typeface="Noto Sans" pitchFamily="34" charset="0"/>
                <a:ea typeface="Noto Sans" pitchFamily="34" charset="-122"/>
                <a:cs typeface="Noto Sans" pitchFamily="34" charset="-120"/>
              </a:rPr>
              <a:t> Utilizarea radarelor de urmărire a mingii pentru a crea planuri de antrenament personalizate, customizate pe capabilitățile fizice specifice ale fiecărui cursant.</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33360" y="2006898"/>
            <a:ext cx="6296860" cy="2066925"/>
          </a:xfrm>
          <a:prstGeom prst="rect">
            <a:avLst/>
          </a:prstGeom>
          <a:noFill/>
          <a:ln/>
        </p:spPr>
        <p:txBody>
          <a:bodyPr wrap="square" lIns="0" tIns="0" rIns="0" bIns="0" rtlCol="0" anchor="t">
            <a:normAutofit/>
          </a:bodyPr>
          <a:lstStyle/>
          <a:p>
            <a:pPr marL="0" indent="0" algn="l">
              <a:lnSpc>
                <a:spcPct val="104000"/>
              </a:lnSpc>
              <a:buNone/>
            </a:pPr>
            <a:r>
              <a:rPr lang="en-US" sz="3250" dirty="0">
                <a:solidFill>
                  <a:srgbClr val="97B8FF"/>
                </a:solidFill>
                <a:latin typeface="Sora Medium" pitchFamily="34" charset="0"/>
                <a:ea typeface="Sora Medium" pitchFamily="34" charset="-122"/>
                <a:cs typeface="Sora Medium" pitchFamily="34" charset="-120"/>
              </a:rPr>
              <a:t>Sesiunea 5: Evaluare practică, simulări „In-Game" și managementul activităților de grup</a:t>
            </a:r>
            <a:endParaRPr lang="en-US" sz="3250" dirty="0"/>
          </a:p>
        </p:txBody>
      </p:sp>
      <p:sp>
        <p:nvSpPr>
          <p:cNvPr id="4" name="Text 1"/>
          <p:cNvSpPr/>
          <p:nvPr/>
        </p:nvSpPr>
        <p:spPr>
          <a:xfrm>
            <a:off x="5233360" y="4321870"/>
            <a:ext cx="6296860" cy="529233"/>
          </a:xfrm>
          <a:prstGeom prst="rect">
            <a:avLst/>
          </a:prstGeom>
          <a:noFill/>
          <a:ln/>
        </p:spPr>
        <p:txBody>
          <a:bodyPr wrap="square" lIns="0" tIns="0" rIns="0" bIns="0" rtlCol="0" anchor="t">
            <a:normAutofit/>
          </a:bodyPr>
          <a:lstStyle/>
          <a:p>
            <a:pPr marL="0" indent="0" algn="l">
              <a:lnSpc>
                <a:spcPct val="133000"/>
              </a:lnSpc>
              <a:buNone/>
            </a:pPr>
            <a:r>
              <a:rPr lang="en-US" sz="1300" i="1" dirty="0">
                <a:solidFill>
                  <a:srgbClr val="E0D6DE"/>
                </a:solidFill>
                <a:latin typeface="Noto Sans" pitchFamily="34" charset="0"/>
                <a:ea typeface="Noto Sans" pitchFamily="34" charset="-122"/>
                <a:cs typeface="Noto Sans" pitchFamily="34" charset="-120"/>
              </a:rPr>
              <a:t>Focus:</a:t>
            </a:r>
            <a:r>
              <a:rPr lang="en-US" sz="1300" dirty="0">
                <a:solidFill>
                  <a:srgbClr val="E0D6DE"/>
                </a:solidFill>
                <a:latin typeface="Noto Sans" pitchFamily="34" charset="0"/>
                <a:ea typeface="Noto Sans" pitchFamily="34" charset="-122"/>
                <a:cs typeface="Noto Sans" pitchFamily="34" charset="-120"/>
              </a:rPr>
              <a:t> Simulări reale de activități mixte (femei și paralimpici). Supervizarea instructorilor de către antrenorul PGA în timp ce coordonează o sesiune practică.</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332</Words>
  <Application>Microsoft Office PowerPoint</Application>
  <PresentationFormat>Widescreen</PresentationFormat>
  <Paragraphs>28</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Noto Sans</vt:lpstr>
      <vt:lpstr>Sora Medium</vt:lpstr>
      <vt:lpstr>Imprint MT Shadow</vt:lpstr>
      <vt:lpstr>Arial</vt:lpstr>
      <vt:lpstr>Noto Sans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ANISOARA AYDIN</cp:lastModifiedBy>
  <cp:revision>4</cp:revision>
  <dcterms:created xsi:type="dcterms:W3CDTF">2026-09-26T20:12:20Z</dcterms:created>
  <dcterms:modified xsi:type="dcterms:W3CDTF">2026-09-27T13:28:40Z</dcterms:modified>
</cp:coreProperties>
</file>