
<file path=[Content_Types].xml><?xml version="1.0" encoding="utf-8"?>
<Types xmlns="http://schemas.openxmlformats.org/package/2006/content-types">
  <Default Extension="fntdata" ContentType="application/x-fontdata"/>
  <Default Extension="jfif"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67" r:id="rId2"/>
    <p:sldId id="256" r:id="rId3"/>
    <p:sldId id="257" r:id="rId4"/>
    <p:sldId id="258" r:id="rId5"/>
    <p:sldId id="259" r:id="rId6"/>
    <p:sldId id="260" r:id="rId7"/>
    <p:sldId id="261" r:id="rId8"/>
    <p:sldId id="262" r:id="rId9"/>
    <p:sldId id="263" r:id="rId10"/>
    <p:sldId id="269" r:id="rId11"/>
    <p:sldId id="268" r:id="rId12"/>
  </p:sldIdLst>
  <p:sldSz cx="12192000" cy="6858000"/>
  <p:notesSz cx="6858000" cy="12192000"/>
  <p:embeddedFontLst>
    <p:embeddedFont>
      <p:font typeface="Imprint MT Shadow" panose="04020605060303030202" pitchFamily="82" charset="0"/>
      <p:regular r:id="rId14"/>
    </p:embeddedFont>
    <p:embeddedFont>
      <p:font typeface="Inter" panose="020B0604020202020204" charset="0"/>
      <p:regular r:id="rId15"/>
    </p:embeddedFont>
    <p:embeddedFont>
      <p:font typeface="Inter Bold" panose="020B0604020202020204" charset="0"/>
      <p:regular r:id="rId16"/>
    </p:embeddedFont>
    <p:embeddedFont>
      <p:font typeface="Petrona Bold" panose="020B0604020202020204" charset="0"/>
      <p:regular r:id="rId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416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AF2E9"/>
          </a:solidFill>
          <a:ln/>
        </p:spPr>
      </p:sp>
      <p:sp>
        <p:nvSpPr>
          <p:cNvPr id="3" name="Shape 1"/>
          <p:cNvSpPr/>
          <p:nvPr/>
        </p:nvSpPr>
        <p:spPr>
          <a:xfrm>
            <a:off x="0" y="0"/>
            <a:ext cx="12191695" cy="6858000"/>
          </a:xfrm>
          <a:prstGeom prst="rect">
            <a:avLst/>
          </a:prstGeom>
          <a:solidFill>
            <a:srgbClr val="FDFAF7"/>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087433"/>
            <a:ext cx="6098458" cy="4078489"/>
          </a:xfrm>
          <a:prstGeom prst="rect">
            <a:avLst/>
          </a:prstGeom>
          <a:noFill/>
        </p:spPr>
        <p:txBody>
          <a:bodyPr wrap="square">
            <a:spAutoFit/>
          </a:bodyPr>
          <a:lstStyle/>
          <a:p>
            <a:pPr marL="0" indent="0" algn="ctr">
              <a:lnSpc>
                <a:spcPts val="5300"/>
              </a:lnSpc>
              <a:buNone/>
            </a:pPr>
            <a:r>
              <a:rPr lang="ro-RO" sz="2400" b="1" dirty="0">
                <a:solidFill>
                  <a:srgbClr val="FF3399"/>
                </a:solidFill>
                <a:latin typeface="Imprint MT Shadow" panose="04020605060303030202" pitchFamily="82" charset="0"/>
              </a:rPr>
              <a:t>Mini-ghid pentru copii</a:t>
            </a:r>
          </a:p>
          <a:p>
            <a:pPr marL="0" indent="0" algn="ctr">
              <a:lnSpc>
                <a:spcPts val="5300"/>
              </a:lnSpc>
              <a:buNone/>
            </a:pPr>
            <a:r>
              <a:rPr lang="en-US" sz="2400" b="1" dirty="0">
                <a:solidFill>
                  <a:srgbClr val="FF3399"/>
                </a:solidFill>
                <a:latin typeface="Imprint MT Shadow" panose="04020605060303030202" pitchFamily="82" charset="0"/>
              </a:rPr>
              <a:t>Sport </a:t>
            </a:r>
            <a:r>
              <a:rPr lang="en-US" sz="2400" b="1" dirty="0" err="1">
                <a:solidFill>
                  <a:srgbClr val="FF3399"/>
                </a:solidFill>
                <a:latin typeface="Imprint MT Shadow" panose="04020605060303030202" pitchFamily="82" charset="0"/>
              </a:rPr>
              <a:t>și</a:t>
            </a:r>
            <a:r>
              <a:rPr lang="en-US" sz="2400" b="1" dirty="0">
                <a:solidFill>
                  <a:srgbClr val="FF3399"/>
                </a:solidFill>
                <a:latin typeface="Imprint MT Shadow" panose="04020605060303030202" pitchFamily="82" charset="0"/>
              </a:rPr>
              <a:t> wellbeing</a:t>
            </a:r>
          </a:p>
          <a:p>
            <a:pPr marL="0" indent="0" algn="ctr">
              <a:lnSpc>
                <a:spcPts val="5300"/>
              </a:lnSpc>
              <a:buNone/>
            </a:pPr>
            <a:r>
              <a:rPr lang="en-US" sz="2400" b="1" dirty="0" err="1">
                <a:solidFill>
                  <a:srgbClr val="FF3399"/>
                </a:solidFill>
                <a:latin typeface="Imprint MT Shadow" panose="04020605060303030202" pitchFamily="82" charset="0"/>
              </a:rPr>
              <a:t>incluziune</a:t>
            </a:r>
            <a:r>
              <a:rPr lang="en-US" sz="2400" b="1" dirty="0">
                <a:solidFill>
                  <a:srgbClr val="FF3399"/>
                </a:solidFill>
                <a:latin typeface="Imprint MT Shadow" panose="04020605060303030202" pitchFamily="82" charset="0"/>
              </a:rPr>
              <a:t> </a:t>
            </a:r>
            <a:r>
              <a:rPr lang="en-US" sz="2400" b="1" dirty="0" err="1">
                <a:solidFill>
                  <a:srgbClr val="FF3399"/>
                </a:solidFill>
                <a:latin typeface="Imprint MT Shadow" panose="04020605060303030202" pitchFamily="82" charset="0"/>
              </a:rPr>
              <a:t>socială</a:t>
            </a:r>
            <a:r>
              <a:rPr lang="en-US" sz="2400" b="1" dirty="0">
                <a:solidFill>
                  <a:srgbClr val="FF3399"/>
                </a:solidFill>
                <a:latin typeface="Imprint MT Shadow" panose="04020605060303030202" pitchFamily="82" charset="0"/>
              </a:rPr>
              <a:t> </a:t>
            </a:r>
            <a:r>
              <a:rPr lang="en-US" sz="2400" b="1" dirty="0" err="1">
                <a:solidFill>
                  <a:srgbClr val="FF3399"/>
                </a:solidFill>
                <a:latin typeface="Imprint MT Shadow" panose="04020605060303030202" pitchFamily="82" charset="0"/>
              </a:rPr>
              <a:t>printr</a:t>
            </a:r>
            <a:r>
              <a:rPr lang="en-US" sz="2400" b="1" dirty="0">
                <a:solidFill>
                  <a:srgbClr val="FF3399"/>
                </a:solidFill>
                <a:latin typeface="Imprint MT Shadow" panose="04020605060303030202" pitchFamily="82" charset="0"/>
              </a:rPr>
              <a:t>-un sport </a:t>
            </a:r>
            <a:r>
              <a:rPr lang="en-US" sz="2400" b="1" dirty="0" err="1">
                <a:solidFill>
                  <a:srgbClr val="FF3399"/>
                </a:solidFill>
                <a:latin typeface="Imprint MT Shadow" panose="04020605060303030202" pitchFamily="82" charset="0"/>
              </a:rPr>
              <a:t>nobil</a:t>
            </a:r>
            <a:r>
              <a:rPr lang="en-US" sz="2400" b="1" dirty="0">
                <a:solidFill>
                  <a:srgbClr val="FF3399"/>
                </a:solidFill>
                <a:latin typeface="Imprint MT Shadow" panose="04020605060303030202" pitchFamily="82" charset="0"/>
              </a:rPr>
              <a:t>: </a:t>
            </a:r>
            <a:r>
              <a:rPr lang="en-US" sz="2400" b="1" dirty="0" err="1">
                <a:solidFill>
                  <a:srgbClr val="FF3399"/>
                </a:solidFill>
                <a:latin typeface="Imprint MT Shadow" panose="04020605060303030202" pitchFamily="82" charset="0"/>
              </a:rPr>
              <a:t>golful</a:t>
            </a:r>
            <a:endParaRPr lang="en-US" sz="2400" b="1" dirty="0">
              <a:solidFill>
                <a:srgbClr val="FF3399"/>
              </a:solidFill>
              <a:latin typeface="Imprint MT Shadow" panose="04020605060303030202" pitchFamily="82" charset="0"/>
            </a:endParaRPr>
          </a:p>
          <a:p>
            <a:pPr marL="0" indent="0" algn="ctr">
              <a:lnSpc>
                <a:spcPts val="5300"/>
              </a:lnSpc>
              <a:buNone/>
            </a:pPr>
            <a:r>
              <a:rPr lang="en-US" sz="2400" b="1" dirty="0">
                <a:solidFill>
                  <a:srgbClr val="FF3399"/>
                </a:solidFill>
                <a:latin typeface="Imprint MT Shadow" panose="04020605060303030202" pitchFamily="82" charset="0"/>
              </a:rPr>
              <a:t>Nr. de ref. </a:t>
            </a:r>
          </a:p>
          <a:p>
            <a:pPr marL="0" indent="0" algn="ctr">
              <a:lnSpc>
                <a:spcPts val="5300"/>
              </a:lnSpc>
              <a:buNone/>
            </a:pPr>
            <a:r>
              <a:rPr lang="en-US" sz="2400" b="1" dirty="0">
                <a:solidFill>
                  <a:srgbClr val="FF3399"/>
                </a:solidFill>
                <a:latin typeface="Imprint MT Shadow" panose="04020605060303030202" pitchFamily="82" charset="0"/>
              </a:rPr>
              <a:t>2024-2-RO01-KA182-SPO-000272991</a:t>
            </a:r>
            <a:endParaRPr lang="en-US" sz="2800" b="1" dirty="0">
              <a:solidFill>
                <a:srgbClr val="FF3399"/>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b="1" dirty="0">
                <a:solidFill>
                  <a:schemeClr val="accent2">
                    <a:lumMod val="75000"/>
                  </a:schemeClr>
                </a:solidFill>
              </a:rPr>
              <a:t>DISCLAIMER</a:t>
            </a:r>
          </a:p>
          <a:p>
            <a:endParaRPr lang="ro-RO" sz="1200" b="1" dirty="0">
              <a:solidFill>
                <a:schemeClr val="accent2">
                  <a:lumMod val="75000"/>
                </a:schemeClr>
              </a:solidFill>
            </a:endParaRPr>
          </a:p>
          <a:p>
            <a:r>
              <a:rPr lang="ro-RO" sz="1200" b="1" dirty="0">
                <a:solidFill>
                  <a:schemeClr val="accent2">
                    <a:lumMod val="75000"/>
                  </a:schemeClr>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464632AE-80BF-433F-8A94-149D94F85EF7}"/>
              </a:ext>
            </a:extLst>
          </p:cNvPr>
          <p:cNvPicPr>
            <a:picLocks noChangeAspect="1"/>
          </p:cNvPicPr>
          <p:nvPr/>
        </p:nvPicPr>
        <p:blipFill>
          <a:blip r:embed="rId6"/>
          <a:stretch>
            <a:fillRect/>
          </a:stretch>
        </p:blipFill>
        <p:spPr>
          <a:xfrm>
            <a:off x="11100584" y="1571718"/>
            <a:ext cx="934037" cy="1705570"/>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619809" y="0"/>
            <a:ext cx="4571886" cy="6858000"/>
          </a:xfrm>
          <a:prstGeom prst="rect">
            <a:avLst/>
          </a:prstGeom>
          <a:solidFill>
            <a:srgbClr val="E0D7F4"/>
          </a:solidFill>
          <a:ln/>
        </p:spPr>
      </p:sp>
      <p:pic>
        <p:nvPicPr>
          <p:cNvPr id="3" name="Image 0" descr="preencoded.png"/>
          <p:cNvPicPr>
            <a:picLocks noChangeAspect="1"/>
          </p:cNvPicPr>
          <p:nvPr/>
        </p:nvPicPr>
        <p:blipFill>
          <a:blip r:embed="rId3"/>
          <a:stretch>
            <a:fillRect/>
          </a:stretch>
        </p:blipFill>
        <p:spPr>
          <a:xfrm>
            <a:off x="7702457" y="491232"/>
            <a:ext cx="4406492" cy="5875536"/>
          </a:xfrm>
          <a:prstGeom prst="rect">
            <a:avLst/>
          </a:prstGeom>
        </p:spPr>
      </p:pic>
      <p:sp>
        <p:nvSpPr>
          <p:cNvPr id="4" name="Text 1"/>
          <p:cNvSpPr/>
          <p:nvPr/>
        </p:nvSpPr>
        <p:spPr>
          <a:xfrm>
            <a:off x="661475" y="2656979"/>
            <a:ext cx="6296860" cy="593923"/>
          </a:xfrm>
          <a:prstGeom prst="rect">
            <a:avLst/>
          </a:prstGeom>
          <a:noFill/>
          <a:ln/>
        </p:spPr>
        <p:txBody>
          <a:bodyPr wrap="none" lIns="0" tIns="0" rIns="0" bIns="0" rtlCol="0" anchor="t"/>
          <a:lstStyle/>
          <a:p>
            <a:pPr marL="0" indent="0" algn="l">
              <a:lnSpc>
                <a:spcPct val="104000"/>
              </a:lnSpc>
              <a:buNone/>
            </a:pPr>
            <a:r>
              <a:rPr lang="en-US" sz="3550" b="1" kern="0" spc="-72" dirty="0">
                <a:solidFill>
                  <a:srgbClr val="000000"/>
                </a:solidFill>
                <a:latin typeface="Noto Color Emoji" pitchFamily="34" charset="0"/>
                <a:ea typeface="Noto Color Emoji" pitchFamily="34" charset="-122"/>
                <a:cs typeface="Noto Color Emoji" pitchFamily="34" charset="-120"/>
              </a:rPr>
              <a:t>⛳</a:t>
            </a:r>
            <a:r>
              <a:rPr lang="en-US" sz="3550" b="1" kern="0" spc="-72" dirty="0">
                <a:solidFill>
                  <a:srgbClr val="F95F88"/>
                </a:solidFill>
                <a:latin typeface="Petrona Bold" pitchFamily="34" charset="0"/>
                <a:ea typeface="Petrona Bold" pitchFamily="34" charset="-122"/>
                <a:cs typeface="Petrona Bold" pitchFamily="34" charset="-120"/>
              </a:rPr>
              <a:t> Golf e Joacă!</a:t>
            </a:r>
            <a:endParaRPr lang="en-US" sz="3550" dirty="0"/>
          </a:p>
        </p:txBody>
      </p:sp>
      <p:sp>
        <p:nvSpPr>
          <p:cNvPr id="5" name="Text 2"/>
          <p:cNvSpPr/>
          <p:nvPr/>
        </p:nvSpPr>
        <p:spPr>
          <a:xfrm>
            <a:off x="661475" y="3498949"/>
            <a:ext cx="6906444" cy="264616"/>
          </a:xfrm>
          <a:prstGeom prst="rect">
            <a:avLst/>
          </a:prstGeom>
          <a:noFill/>
          <a:ln/>
        </p:spPr>
        <p:txBody>
          <a:bodyPr wrap="none" lIns="0" tIns="0" rIns="0" bIns="0" rtlCol="0" anchor="t"/>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Mini-ghidul tău de golf pentru aventuri pe teren verde</a:t>
            </a:r>
            <a:endParaRPr lang="en-US" sz="1300" dirty="0"/>
          </a:p>
        </p:txBody>
      </p:sp>
      <p:sp>
        <p:nvSpPr>
          <p:cNvPr id="6" name="Shape 3"/>
          <p:cNvSpPr/>
          <p:nvPr/>
        </p:nvSpPr>
        <p:spPr>
          <a:xfrm>
            <a:off x="661475" y="3949601"/>
            <a:ext cx="1669214" cy="251420"/>
          </a:xfrm>
          <a:prstGeom prst="roundRect">
            <a:avLst>
              <a:gd name="adj" fmla="val 22103"/>
            </a:avLst>
          </a:prstGeom>
          <a:solidFill>
            <a:srgbClr val="E0D7F4"/>
          </a:solidFill>
          <a:ln/>
        </p:spPr>
      </p:sp>
      <p:sp>
        <p:nvSpPr>
          <p:cNvPr id="7" name="Text 4"/>
          <p:cNvSpPr/>
          <p:nvPr/>
        </p:nvSpPr>
        <p:spPr>
          <a:xfrm>
            <a:off x="760691" y="3999210"/>
            <a:ext cx="2080367" cy="152202"/>
          </a:xfrm>
          <a:prstGeom prst="rect">
            <a:avLst/>
          </a:prstGeom>
          <a:noFill/>
          <a:ln/>
        </p:spPr>
        <p:txBody>
          <a:bodyPr wrap="none" lIns="0" tIns="0" rIns="0" bIns="0" rtlCol="0" anchor="t"/>
          <a:lstStyle/>
          <a:p>
            <a:pPr marL="0" indent="0" algn="l">
              <a:lnSpc>
                <a:spcPct val="96000"/>
              </a:lnSpc>
              <a:buNone/>
            </a:pPr>
            <a:r>
              <a:rPr lang="en-US" sz="1000" kern="0" spc="-26" dirty="0">
                <a:solidFill>
                  <a:srgbClr val="272525"/>
                </a:solidFill>
                <a:latin typeface="Inter" pitchFamily="34" charset="0"/>
                <a:ea typeface="Inter" pitchFamily="34" charset="-122"/>
                <a:cs typeface="Inter" pitchFamily="34" charset="-120"/>
              </a:rPr>
              <a:t>PENTRU COPII DE 11 ANI</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1268512"/>
            <a:ext cx="10868745" cy="593923"/>
          </a:xfrm>
          <a:prstGeom prst="rect">
            <a:avLst/>
          </a:prstGeom>
          <a:noFill/>
          <a:ln/>
        </p:spPr>
        <p:txBody>
          <a:bodyPr wrap="none" lIns="0" tIns="0" rIns="0" bIns="0" rtlCol="0" anchor="t"/>
          <a:lstStyle/>
          <a:p>
            <a:pPr marL="0" indent="0" algn="l">
              <a:lnSpc>
                <a:spcPct val="104000"/>
              </a:lnSpc>
              <a:buNone/>
            </a:pPr>
            <a:r>
              <a:rPr lang="en-US" sz="3550" b="1" kern="0" spc="-72" dirty="0">
                <a:solidFill>
                  <a:srgbClr val="F95F88"/>
                </a:solidFill>
                <a:latin typeface="Petrona Bold" pitchFamily="34" charset="0"/>
                <a:ea typeface="Petrona Bold" pitchFamily="34" charset="-122"/>
                <a:cs typeface="Petrona Bold" pitchFamily="34" charset="-120"/>
              </a:rPr>
              <a:t>De ce Golf? </a:t>
            </a:r>
            <a:r>
              <a:rPr lang="en-US" sz="3550" b="1" kern="0" spc="-72" dirty="0">
                <a:solidFill>
                  <a:srgbClr val="000000"/>
                </a:solidFill>
                <a:latin typeface="Noto Color Emoji" pitchFamily="34" charset="0"/>
                <a:ea typeface="Noto Color Emoji" pitchFamily="34" charset="-122"/>
                <a:cs typeface="Noto Color Emoji" pitchFamily="34" charset="-120"/>
              </a:rPr>
              <a:t>🏌️</a:t>
            </a:r>
            <a:endParaRPr lang="en-US" sz="35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193131"/>
            <a:ext cx="413434" cy="413445"/>
          </a:xfrm>
          <a:prstGeom prst="rect">
            <a:avLst/>
          </a:prstGeom>
        </p:spPr>
      </p:pic>
      <p:sp>
        <p:nvSpPr>
          <p:cNvPr id="4" name="Text 1"/>
          <p:cNvSpPr/>
          <p:nvPr/>
        </p:nvSpPr>
        <p:spPr>
          <a:xfrm>
            <a:off x="661475" y="2813248"/>
            <a:ext cx="5330989"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Concentrare și Răbdare</a:t>
            </a:r>
            <a:endParaRPr lang="en-US" sz="1750" dirty="0"/>
          </a:p>
        </p:txBody>
      </p:sp>
      <p:sp>
        <p:nvSpPr>
          <p:cNvPr id="5" name="Text 2"/>
          <p:cNvSpPr/>
          <p:nvPr/>
        </p:nvSpPr>
        <p:spPr>
          <a:xfrm>
            <a:off x="661475" y="3196729"/>
            <a:ext cx="5330989"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Golful te învață să te concentrezi, să respiri adânc și să iei decizii bune — abilități utile și la școală!</a:t>
            </a:r>
            <a:endParaRPr lang="en-US" sz="13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2193131"/>
            <a:ext cx="413434" cy="413445"/>
          </a:xfrm>
          <a:prstGeom prst="rect">
            <a:avLst/>
          </a:prstGeom>
        </p:spPr>
      </p:pic>
      <p:sp>
        <p:nvSpPr>
          <p:cNvPr id="7" name="Text 3"/>
          <p:cNvSpPr/>
          <p:nvPr/>
        </p:nvSpPr>
        <p:spPr>
          <a:xfrm>
            <a:off x="6199132" y="2813248"/>
            <a:ext cx="5331089"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Aer Curat și Natură</a:t>
            </a:r>
            <a:endParaRPr lang="en-US" sz="1750" dirty="0"/>
          </a:p>
        </p:txBody>
      </p:sp>
      <p:sp>
        <p:nvSpPr>
          <p:cNvPr id="8" name="Text 4"/>
          <p:cNvSpPr/>
          <p:nvPr/>
        </p:nvSpPr>
        <p:spPr>
          <a:xfrm>
            <a:off x="6199132" y="3196729"/>
            <a:ext cx="5331089"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Pe un teren de golf mergi câțiva kilometri fără să simți! Natura, aerul curat și peisajele fac totul mai frumos.</a:t>
            </a:r>
            <a:endParaRPr lang="en-US" sz="13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4056658"/>
            <a:ext cx="413434" cy="413445"/>
          </a:xfrm>
          <a:prstGeom prst="rect">
            <a:avLst/>
          </a:prstGeom>
        </p:spPr>
      </p:pic>
      <p:sp>
        <p:nvSpPr>
          <p:cNvPr id="10" name="Text 5"/>
          <p:cNvSpPr/>
          <p:nvPr/>
        </p:nvSpPr>
        <p:spPr>
          <a:xfrm>
            <a:off x="661475" y="4676775"/>
            <a:ext cx="5330989"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Fair-Play și Prietenie</a:t>
            </a:r>
            <a:endParaRPr lang="en-US" sz="1750" dirty="0"/>
          </a:p>
        </p:txBody>
      </p:sp>
      <p:sp>
        <p:nvSpPr>
          <p:cNvPr id="11" name="Text 6"/>
          <p:cNvSpPr/>
          <p:nvPr/>
        </p:nvSpPr>
        <p:spPr>
          <a:xfrm>
            <a:off x="661475" y="5060255"/>
            <a:ext cx="5330989"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Golful este un sport al respectului. Înveți să fii corect, să îți numeri loviturile sincer și să îți respecți adversarul.</a:t>
            </a:r>
            <a:endParaRPr lang="en-US" sz="13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9132" y="4056658"/>
            <a:ext cx="413434" cy="413445"/>
          </a:xfrm>
          <a:prstGeom prst="rect">
            <a:avLst/>
          </a:prstGeom>
        </p:spPr>
      </p:pic>
      <p:sp>
        <p:nvSpPr>
          <p:cNvPr id="13" name="Text 7"/>
          <p:cNvSpPr/>
          <p:nvPr/>
        </p:nvSpPr>
        <p:spPr>
          <a:xfrm>
            <a:off x="6199132" y="4676775"/>
            <a:ext cx="5331089"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Satisfacție și Progres</a:t>
            </a:r>
            <a:endParaRPr lang="en-US" sz="1750" dirty="0"/>
          </a:p>
        </p:txBody>
      </p:sp>
      <p:sp>
        <p:nvSpPr>
          <p:cNvPr id="14" name="Text 8"/>
          <p:cNvSpPr/>
          <p:nvPr/>
        </p:nvSpPr>
        <p:spPr>
          <a:xfrm>
            <a:off x="6199132" y="5060255"/>
            <a:ext cx="5331089"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Fiecare lovitură reușită este o mică victorie! Progresul în golf se vede clar și dă o satisfacție uriașă.</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619809" y="0"/>
            <a:ext cx="4571886" cy="6858000"/>
          </a:xfrm>
          <a:prstGeom prst="rect">
            <a:avLst/>
          </a:prstGeom>
          <a:solidFill>
            <a:srgbClr val="E0D7F4"/>
          </a:solidFill>
          <a:ln/>
        </p:spPr>
      </p:sp>
      <p:pic>
        <p:nvPicPr>
          <p:cNvPr id="3" name="Image 0" descr="preencoded.png"/>
          <p:cNvPicPr>
            <a:picLocks noChangeAspect="1"/>
          </p:cNvPicPr>
          <p:nvPr/>
        </p:nvPicPr>
        <p:blipFill>
          <a:blip r:embed="rId3"/>
          <a:stretch>
            <a:fillRect/>
          </a:stretch>
        </p:blipFill>
        <p:spPr>
          <a:xfrm>
            <a:off x="7702457" y="491232"/>
            <a:ext cx="4406492" cy="5875536"/>
          </a:xfrm>
          <a:prstGeom prst="rect">
            <a:avLst/>
          </a:prstGeom>
        </p:spPr>
      </p:pic>
      <p:sp>
        <p:nvSpPr>
          <p:cNvPr id="4" name="Text 1"/>
          <p:cNvSpPr/>
          <p:nvPr/>
        </p:nvSpPr>
        <p:spPr>
          <a:xfrm>
            <a:off x="661475" y="862707"/>
            <a:ext cx="6296860" cy="593923"/>
          </a:xfrm>
          <a:prstGeom prst="rect">
            <a:avLst/>
          </a:prstGeom>
          <a:noFill/>
          <a:ln/>
        </p:spPr>
        <p:txBody>
          <a:bodyPr wrap="none" lIns="0" tIns="0" rIns="0" bIns="0" rtlCol="0" anchor="t"/>
          <a:lstStyle/>
          <a:p>
            <a:pPr marL="0" indent="0" algn="l">
              <a:lnSpc>
                <a:spcPct val="104000"/>
              </a:lnSpc>
              <a:buNone/>
            </a:pPr>
            <a:r>
              <a:rPr lang="en-US" sz="3550" b="1" kern="0" spc="-72" dirty="0">
                <a:solidFill>
                  <a:srgbClr val="F95F88"/>
                </a:solidFill>
                <a:latin typeface="Petrona Bold" pitchFamily="34" charset="0"/>
                <a:ea typeface="Petrona Bold" pitchFamily="34" charset="-122"/>
                <a:cs typeface="Petrona Bold" pitchFamily="34" charset="-120"/>
              </a:rPr>
              <a:t>Echipamentul Tău de Start </a:t>
            </a:r>
            <a:r>
              <a:rPr lang="en-US" sz="3550" b="1" kern="0" spc="-72" dirty="0">
                <a:solidFill>
                  <a:srgbClr val="000000"/>
                </a:solidFill>
                <a:latin typeface="Noto Color Emoji" pitchFamily="34" charset="0"/>
                <a:ea typeface="Noto Color Emoji" pitchFamily="34" charset="-122"/>
                <a:cs typeface="Noto Color Emoji" pitchFamily="34" charset="-120"/>
              </a:rPr>
              <a:t>🎒</a:t>
            </a:r>
            <a:endParaRPr lang="en-US" sz="3550" dirty="0"/>
          </a:p>
        </p:txBody>
      </p:sp>
      <p:sp>
        <p:nvSpPr>
          <p:cNvPr id="5" name="Shape 2"/>
          <p:cNvSpPr/>
          <p:nvPr/>
        </p:nvSpPr>
        <p:spPr>
          <a:xfrm>
            <a:off x="542415" y="1704677"/>
            <a:ext cx="3184842" cy="4290616"/>
          </a:xfrm>
          <a:prstGeom prst="roundRect">
            <a:avLst>
              <a:gd name="adj" fmla="val 3739"/>
            </a:avLst>
          </a:prstGeom>
          <a:solidFill>
            <a:srgbClr val="6237C8"/>
          </a:solidFill>
          <a:ln/>
        </p:spPr>
      </p:sp>
      <p:sp>
        <p:nvSpPr>
          <p:cNvPr id="6" name="Text 3"/>
          <p:cNvSpPr/>
          <p:nvPr/>
        </p:nvSpPr>
        <p:spPr>
          <a:xfrm>
            <a:off x="707710" y="1869976"/>
            <a:ext cx="2854254"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FFFFFF"/>
                </a:solidFill>
                <a:latin typeface="Petrona Bold" pitchFamily="34" charset="0"/>
                <a:ea typeface="Petrona Bold" pitchFamily="34" charset="-122"/>
                <a:cs typeface="Petrona Bold" pitchFamily="34" charset="-120"/>
              </a:rPr>
              <a:t>Ce îți trebuie?</a:t>
            </a:r>
            <a:endParaRPr lang="en-US" sz="1750" dirty="0"/>
          </a:p>
        </p:txBody>
      </p:sp>
      <p:sp>
        <p:nvSpPr>
          <p:cNvPr id="7" name="Text 4"/>
          <p:cNvSpPr/>
          <p:nvPr/>
        </p:nvSpPr>
        <p:spPr>
          <a:xfrm>
            <a:off x="707710" y="2319536"/>
            <a:ext cx="2854254" cy="2612926"/>
          </a:xfrm>
          <a:prstGeom prst="rect">
            <a:avLst/>
          </a:prstGeom>
          <a:noFill/>
          <a:ln/>
        </p:spPr>
        <p:txBody>
          <a:bodyPr wrap="square" lIns="0" tIns="0" rIns="0" bIns="0" rtlCol="0" anchor="t">
            <a:normAutofit/>
          </a:bodyPr>
          <a:lstStyle/>
          <a:p>
            <a:pPr marL="264160" indent="-264160" algn="l">
              <a:lnSpc>
                <a:spcPct val="133000"/>
              </a:lnSpc>
              <a:buSzPct val="100000"/>
              <a:buChar char="•"/>
            </a:pPr>
            <a:r>
              <a:rPr lang="en-US" sz="1300" kern="0" spc="-26" dirty="0">
                <a:solidFill>
                  <a:srgbClr val="FFFFFF"/>
                </a:solidFill>
                <a:latin typeface="Inter" pitchFamily="34" charset="0"/>
                <a:ea typeface="Inter" pitchFamily="34" charset="-122"/>
                <a:cs typeface="Inter" pitchFamily="34" charset="-120"/>
              </a:rPr>
              <a:t>Un set de crose pentru juniori (adaptate înălțimii tale)</a:t>
            </a:r>
            <a:endParaRPr lang="en-US" sz="1300" dirty="0"/>
          </a:p>
          <a:p>
            <a:pPr marL="264160" indent="-264160" algn="l">
              <a:lnSpc>
                <a:spcPct val="133000"/>
              </a:lnSpc>
              <a:buSzPct val="100000"/>
              <a:buChar char="•"/>
            </a:pPr>
            <a:r>
              <a:rPr lang="en-US" sz="1300" kern="0" spc="-26" dirty="0">
                <a:solidFill>
                  <a:srgbClr val="FFFFFF"/>
                </a:solidFill>
                <a:latin typeface="Inter" pitchFamily="34" charset="0"/>
                <a:ea typeface="Inter" pitchFamily="34" charset="-122"/>
                <a:cs typeface="Inter" pitchFamily="34" charset="-120"/>
              </a:rPr>
              <a:t>Mingi de golf (începe cu cele moi — sunt mai ușor de controlat!)</a:t>
            </a:r>
            <a:endParaRPr lang="en-US" sz="1300" dirty="0"/>
          </a:p>
          <a:p>
            <a:pPr marL="264160" indent="-264160" algn="l">
              <a:lnSpc>
                <a:spcPct val="133000"/>
              </a:lnSpc>
              <a:buSzPct val="100000"/>
              <a:buChar char="•"/>
            </a:pPr>
            <a:r>
              <a:rPr lang="en-US" sz="1300" kern="0" spc="-26" dirty="0">
                <a:solidFill>
                  <a:srgbClr val="FFFFFF"/>
                </a:solidFill>
                <a:latin typeface="Inter" pitchFamily="34" charset="0"/>
                <a:ea typeface="Inter" pitchFamily="34" charset="-122"/>
                <a:cs typeface="Inter" pitchFamily="34" charset="-120"/>
              </a:rPr>
              <a:t>Mănușă de golf (pentru mâna stângă dacă ești dreptaci)</a:t>
            </a:r>
            <a:endParaRPr lang="en-US" sz="1300" dirty="0"/>
          </a:p>
          <a:p>
            <a:pPr marL="264160" indent="-264160" algn="l">
              <a:lnSpc>
                <a:spcPct val="133000"/>
              </a:lnSpc>
              <a:buSzPct val="100000"/>
              <a:buChar char="•"/>
            </a:pPr>
            <a:r>
              <a:rPr lang="en-US" sz="1300" kern="0" spc="-26" dirty="0">
                <a:solidFill>
                  <a:srgbClr val="FFFFFF"/>
                </a:solidFill>
                <a:latin typeface="Inter" pitchFamily="34" charset="0"/>
                <a:ea typeface="Inter" pitchFamily="34" charset="-122"/>
                <a:cs typeface="Inter" pitchFamily="34" charset="-120"/>
              </a:rPr>
              <a:t>Pantofi comozi cu crampoane mici</a:t>
            </a:r>
            <a:endParaRPr lang="en-US" sz="1300" dirty="0"/>
          </a:p>
          <a:p>
            <a:pPr marL="264160" indent="-264160" algn="l">
              <a:lnSpc>
                <a:spcPct val="133000"/>
              </a:lnSpc>
              <a:buSzPct val="100000"/>
              <a:buChar char="•"/>
            </a:pPr>
            <a:r>
              <a:rPr lang="en-US" sz="1300" kern="0" spc="-26" dirty="0">
                <a:solidFill>
                  <a:srgbClr val="FFFFFF"/>
                </a:solidFill>
                <a:latin typeface="Inter" pitchFamily="34" charset="0"/>
                <a:ea typeface="Inter" pitchFamily="34" charset="-122"/>
                <a:cs typeface="Inter" pitchFamily="34" charset="-120"/>
              </a:rPr>
              <a:t>Tee-uri colorate (sunt micuțele suporturi pentru minge)</a:t>
            </a:r>
            <a:endParaRPr lang="en-US" sz="1300" dirty="0"/>
          </a:p>
        </p:txBody>
      </p:sp>
      <p:sp>
        <p:nvSpPr>
          <p:cNvPr id="8" name="Text 5"/>
          <p:cNvSpPr/>
          <p:nvPr/>
        </p:nvSpPr>
        <p:spPr>
          <a:xfrm>
            <a:off x="4017961" y="1869976"/>
            <a:ext cx="2946723" cy="2969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F95F88"/>
                </a:solidFill>
                <a:latin typeface="Petrona Bold" pitchFamily="34" charset="0"/>
                <a:ea typeface="Petrona Bold" pitchFamily="34" charset="-122"/>
                <a:cs typeface="Petrona Bold" pitchFamily="34" charset="-120"/>
              </a:rPr>
              <a:t>Sfatul Antrenorului </a:t>
            </a:r>
            <a:r>
              <a:rPr lang="en-US" sz="1750" b="1" kern="0" spc="-36" dirty="0">
                <a:solidFill>
                  <a:srgbClr val="000000"/>
                </a:solidFill>
                <a:latin typeface="Noto Color Emoji" pitchFamily="34" charset="0"/>
                <a:ea typeface="Noto Color Emoji" pitchFamily="34" charset="-122"/>
                <a:cs typeface="Noto Color Emoji" pitchFamily="34" charset="-120"/>
              </a:rPr>
              <a:t>💡</a:t>
            </a:r>
            <a:endParaRPr lang="en-US" sz="1750" dirty="0"/>
          </a:p>
        </p:txBody>
      </p:sp>
      <p:sp>
        <p:nvSpPr>
          <p:cNvPr id="9" name="Text 6"/>
          <p:cNvSpPr/>
          <p:nvPr/>
        </p:nvSpPr>
        <p:spPr>
          <a:xfrm>
            <a:off x="4017961" y="2332236"/>
            <a:ext cx="2946723" cy="1852315"/>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Nu ai nevoie de un set complet la început! Pornește cu </a:t>
            </a:r>
            <a:r>
              <a:rPr lang="en-US" sz="1300" b="1" kern="0" spc="-26" dirty="0">
                <a:solidFill>
                  <a:srgbClr val="272525"/>
                </a:solidFill>
                <a:latin typeface="Inter Bold" pitchFamily="34" charset="0"/>
                <a:ea typeface="Inter Bold" pitchFamily="34" charset="-122"/>
                <a:cs typeface="Inter Bold" pitchFamily="34" charset="-120"/>
              </a:rPr>
              <a:t>5–7 crose de bază</a:t>
            </a:r>
            <a:r>
              <a:rPr lang="en-US" sz="1300" kern="0" spc="-26" dirty="0">
                <a:solidFill>
                  <a:srgbClr val="272525"/>
                </a:solidFill>
                <a:latin typeface="Inter" pitchFamily="34" charset="0"/>
                <a:ea typeface="Inter" pitchFamily="34" charset="-122"/>
                <a:cs typeface="Inter" pitchFamily="34" charset="-120"/>
              </a:rPr>
              <a:t>: un driver, câteva irons și un putter. Pe măsură ce avansezi, îți completezi setul. Calitatea loviturii contează mai mult decât numărul de crose!</a:t>
            </a:r>
            <a:endParaRPr lang="en-US" sz="1300" dirty="0"/>
          </a:p>
        </p:txBody>
      </p:sp>
      <p:sp>
        <p:nvSpPr>
          <p:cNvPr id="10" name="Shape 7"/>
          <p:cNvSpPr/>
          <p:nvPr/>
        </p:nvSpPr>
        <p:spPr>
          <a:xfrm>
            <a:off x="4017961" y="4370586"/>
            <a:ext cx="2946723" cy="1438672"/>
          </a:xfrm>
          <a:prstGeom prst="roundRect">
            <a:avLst>
              <a:gd name="adj" fmla="val 4828"/>
            </a:avLst>
          </a:prstGeom>
          <a:solidFill>
            <a:srgbClr val="E0D7F4"/>
          </a:solidFill>
          <a:ln/>
        </p:spPr>
      </p:sp>
      <p:pic>
        <p:nvPicPr>
          <p:cNvPr id="11" name="Image 1" descr="preencoded.png"/>
          <p:cNvPicPr>
            <a:picLocks noChangeAspect="1"/>
          </p:cNvPicPr>
          <p:nvPr/>
        </p:nvPicPr>
        <p:blipFill>
          <a:blip r:embed="rId4"/>
          <a:stretch>
            <a:fillRect/>
          </a:stretch>
        </p:blipFill>
        <p:spPr>
          <a:xfrm>
            <a:off x="4183256" y="4622998"/>
            <a:ext cx="206667" cy="165298"/>
          </a:xfrm>
          <a:prstGeom prst="rect">
            <a:avLst/>
          </a:prstGeom>
        </p:spPr>
      </p:pic>
      <p:sp>
        <p:nvSpPr>
          <p:cNvPr id="12" name="Text 8"/>
          <p:cNvSpPr/>
          <p:nvPr/>
        </p:nvSpPr>
        <p:spPr>
          <a:xfrm>
            <a:off x="4555217" y="4560689"/>
            <a:ext cx="2244173" cy="1058466"/>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000000"/>
                </a:solidFill>
                <a:latin typeface="Inter" pitchFamily="34" charset="0"/>
                <a:ea typeface="Inter" pitchFamily="34" charset="-122"/>
                <a:cs typeface="Inter" pitchFamily="34" charset="-120"/>
              </a:rPr>
              <a:t>Crosele pentru juniori sunt proiectate special pentru corpul vostru — nu folosiți crose de adulți!</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454819"/>
            <a:ext cx="10868745" cy="2969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F95F88"/>
                </a:solidFill>
                <a:latin typeface="Petrona Bold" pitchFamily="34" charset="0"/>
                <a:ea typeface="Petrona Bold" pitchFamily="34" charset="-122"/>
                <a:cs typeface="Petrona Bold" pitchFamily="34" charset="-120"/>
              </a:rPr>
              <a:t>Cum Funcționează Jocul? </a:t>
            </a:r>
            <a:r>
              <a:rPr lang="en-US" sz="1750" b="1" kern="0" spc="-36" dirty="0">
                <a:solidFill>
                  <a:srgbClr val="000000"/>
                </a:solidFill>
                <a:latin typeface="Noto Color Emoji" pitchFamily="34" charset="0"/>
                <a:ea typeface="Noto Color Emoji" pitchFamily="34" charset="-122"/>
                <a:cs typeface="Noto Color Emoji" pitchFamily="34" charset="-120"/>
              </a:rPr>
              <a:t>📖</a:t>
            </a:r>
            <a:endParaRPr lang="en-US" sz="1750" dirty="0"/>
          </a:p>
        </p:txBody>
      </p:sp>
      <p:pic>
        <p:nvPicPr>
          <p:cNvPr id="3" name="Image 0" descr="preencoded.png"/>
          <p:cNvPicPr>
            <a:picLocks noChangeAspect="1"/>
          </p:cNvPicPr>
          <p:nvPr/>
        </p:nvPicPr>
        <p:blipFill>
          <a:blip r:embed="rId3"/>
          <a:stretch>
            <a:fillRect/>
          </a:stretch>
        </p:blipFill>
        <p:spPr>
          <a:xfrm>
            <a:off x="1672092" y="834430"/>
            <a:ext cx="8847412" cy="5533330"/>
          </a:xfrm>
          <a:prstGeom prst="rect">
            <a:avLst/>
          </a:prstGeom>
        </p:spPr>
      </p:pic>
      <p:sp>
        <p:nvSpPr>
          <p:cNvPr id="4" name="Text 1"/>
          <p:cNvSpPr/>
          <p:nvPr/>
        </p:nvSpPr>
        <p:spPr>
          <a:xfrm>
            <a:off x="1891183" y="3304556"/>
            <a:ext cx="1824061" cy="672513"/>
          </a:xfrm>
          <a:prstGeom prst="rect">
            <a:avLst/>
          </a:prstGeom>
          <a:noFill/>
          <a:ln/>
        </p:spPr>
        <p:txBody>
          <a:bodyPr wrap="square" lIns="0" tIns="0" rIns="0" bIns="0" rtlCol="0" anchor="t">
            <a:normAutofit/>
          </a:bodyPr>
          <a:lstStyle/>
          <a:p>
            <a:pPr marL="0" indent="0" algn="r">
              <a:lnSpc>
                <a:spcPct val="104000"/>
              </a:lnSpc>
              <a:buNone/>
            </a:pPr>
            <a:r>
              <a:rPr lang="en-US" sz="2100" b="1" kern="0" spc="-42" dirty="0">
                <a:solidFill>
                  <a:srgbClr val="F95F88"/>
                </a:solidFill>
                <a:latin typeface="Petrona Bold" pitchFamily="34" charset="0"/>
                <a:ea typeface="Petrona Bold" pitchFamily="34" charset="-122"/>
                <a:cs typeface="Petrona Bold" pitchFamily="34" charset="-120"/>
              </a:rPr>
              <a:t>Bagă mingea în gaură</a:t>
            </a:r>
            <a:endParaRPr lang="en-US" sz="2100" dirty="0"/>
          </a:p>
        </p:txBody>
      </p:sp>
      <p:sp>
        <p:nvSpPr>
          <p:cNvPr id="5" name="Text 2"/>
          <p:cNvSpPr/>
          <p:nvPr/>
        </p:nvSpPr>
        <p:spPr>
          <a:xfrm>
            <a:off x="5183358" y="5643917"/>
            <a:ext cx="1824061" cy="672513"/>
          </a:xfrm>
          <a:prstGeom prst="rect">
            <a:avLst/>
          </a:prstGeom>
          <a:noFill/>
          <a:ln/>
        </p:spPr>
        <p:txBody>
          <a:bodyPr wrap="square" lIns="0" tIns="0" rIns="0" bIns="0" rtlCol="0" anchor="t">
            <a:normAutofit/>
          </a:bodyPr>
          <a:lstStyle/>
          <a:p>
            <a:pPr marL="0" indent="0" algn="ctr">
              <a:lnSpc>
                <a:spcPct val="104000"/>
              </a:lnSpc>
              <a:buNone/>
            </a:pPr>
            <a:r>
              <a:rPr lang="en-US" sz="2100" b="1" kern="0" spc="-42" dirty="0">
                <a:solidFill>
                  <a:srgbClr val="F95F88"/>
                </a:solidFill>
                <a:latin typeface="Petrona Bold" pitchFamily="34" charset="0"/>
                <a:ea typeface="Petrona Bold" pitchFamily="34" charset="-122"/>
                <a:cs typeface="Petrona Bold" pitchFamily="34" charset="-120"/>
              </a:rPr>
              <a:t>Numără fiecare lovitură</a:t>
            </a:r>
            <a:endParaRPr lang="en-US" sz="2100" dirty="0"/>
          </a:p>
        </p:txBody>
      </p:sp>
      <p:sp>
        <p:nvSpPr>
          <p:cNvPr id="6" name="Text 3"/>
          <p:cNvSpPr/>
          <p:nvPr/>
        </p:nvSpPr>
        <p:spPr>
          <a:xfrm>
            <a:off x="8476042" y="3303368"/>
            <a:ext cx="1824061" cy="672513"/>
          </a:xfrm>
          <a:prstGeom prst="rect">
            <a:avLst/>
          </a:prstGeom>
          <a:noFill/>
          <a:ln/>
        </p:spPr>
        <p:txBody>
          <a:bodyPr wrap="square" lIns="0" tIns="0" rIns="0" bIns="0" rtlCol="0" anchor="t">
            <a:normAutofit/>
          </a:bodyPr>
          <a:lstStyle/>
          <a:p>
            <a:pPr marL="0" indent="0" algn="l">
              <a:lnSpc>
                <a:spcPct val="104000"/>
              </a:lnSpc>
              <a:buNone/>
            </a:pPr>
            <a:r>
              <a:rPr lang="en-US" sz="2100" b="1" kern="0" spc="-42" dirty="0">
                <a:solidFill>
                  <a:srgbClr val="F95F88"/>
                </a:solidFill>
                <a:latin typeface="Petrona Bold" pitchFamily="34" charset="0"/>
                <a:ea typeface="Petrona Bold" pitchFamily="34" charset="-122"/>
                <a:cs typeface="Petrona Bold" pitchFamily="34" charset="-120"/>
              </a:rPr>
              <a:t>Joacă mingea unde cade</a:t>
            </a:r>
            <a:endParaRPr lang="en-US" sz="2100" dirty="0"/>
          </a:p>
        </p:txBody>
      </p:sp>
      <p:sp>
        <p:nvSpPr>
          <p:cNvPr id="7" name="Text 4"/>
          <p:cNvSpPr/>
          <p:nvPr/>
        </p:nvSpPr>
        <p:spPr>
          <a:xfrm>
            <a:off x="5183358" y="885548"/>
            <a:ext cx="1824061" cy="672513"/>
          </a:xfrm>
          <a:prstGeom prst="rect">
            <a:avLst/>
          </a:prstGeom>
          <a:noFill/>
          <a:ln/>
        </p:spPr>
        <p:txBody>
          <a:bodyPr wrap="square" lIns="0" tIns="0" rIns="0" bIns="0" rtlCol="0" anchor="t">
            <a:normAutofit/>
          </a:bodyPr>
          <a:lstStyle/>
          <a:p>
            <a:pPr marL="0" indent="0" algn="ctr">
              <a:lnSpc>
                <a:spcPct val="104000"/>
              </a:lnSpc>
              <a:buNone/>
            </a:pPr>
            <a:r>
              <a:rPr lang="en-US" sz="2100" b="1" kern="0" spc="-42" dirty="0">
                <a:solidFill>
                  <a:srgbClr val="F95F88"/>
                </a:solidFill>
                <a:latin typeface="Petrona Bold" pitchFamily="34" charset="0"/>
                <a:ea typeface="Petrona Bold" pitchFamily="34" charset="-122"/>
                <a:cs typeface="Petrona Bold" pitchFamily="34" charset="-120"/>
              </a:rPr>
              <a:t>Pornire de la tee</a:t>
            </a:r>
            <a:endParaRPr lang="en-US" sz="2100" dirty="0"/>
          </a:p>
        </p:txBody>
      </p:sp>
      <p:sp>
        <p:nvSpPr>
          <p:cNvPr id="8" name="Text 5"/>
          <p:cNvSpPr/>
          <p:nvPr/>
        </p:nvSpPr>
        <p:spPr>
          <a:xfrm>
            <a:off x="661475" y="6414195"/>
            <a:ext cx="11478330" cy="99120"/>
          </a:xfrm>
          <a:prstGeom prst="rect">
            <a:avLst/>
          </a:prstGeom>
          <a:noFill/>
          <a:ln/>
        </p:spPr>
        <p:txBody>
          <a:bodyPr wrap="none" lIns="0" tIns="0" rIns="0" bIns="0" rtlCol="0" anchor="t"/>
          <a:lstStyle/>
          <a:p>
            <a:pPr marL="0" indent="0" algn="l">
              <a:lnSpc>
                <a:spcPct val="100000"/>
              </a:lnSpc>
              <a:buNone/>
            </a:pPr>
            <a:r>
              <a:rPr lang="en-US" sz="650" kern="0" spc="-13" dirty="0">
                <a:solidFill>
                  <a:srgbClr val="272525"/>
                </a:solidFill>
                <a:latin typeface="Inter" pitchFamily="34" charset="0"/>
                <a:ea typeface="Inter" pitchFamily="34" charset="-122"/>
                <a:cs typeface="Inter" pitchFamily="34" charset="-120"/>
              </a:rPr>
              <a:t>Golful este simplu: pornești de la </a:t>
            </a:r>
            <a:r>
              <a:rPr lang="en-US" sz="650" b="1" kern="0" spc="-13" dirty="0">
                <a:solidFill>
                  <a:srgbClr val="272525"/>
                </a:solidFill>
                <a:latin typeface="Inter Bold" pitchFamily="34" charset="0"/>
                <a:ea typeface="Inter Bold" pitchFamily="34" charset="-122"/>
                <a:cs typeface="Inter Bold" pitchFamily="34" charset="-120"/>
              </a:rPr>
              <a:t>tee</a:t>
            </a:r>
            <a:r>
              <a:rPr lang="en-US" sz="650" kern="0" spc="-13" dirty="0">
                <a:solidFill>
                  <a:srgbClr val="272525"/>
                </a:solidFill>
                <a:latin typeface="Inter" pitchFamily="34" charset="0"/>
                <a:ea typeface="Inter" pitchFamily="34" charset="-122"/>
                <a:cs typeface="Inter" pitchFamily="34" charset="-120"/>
              </a:rPr>
              <a:t>, lovești mingea spre </a:t>
            </a:r>
            <a:r>
              <a:rPr lang="en-US" sz="650" b="1" kern="0" spc="-13" dirty="0">
                <a:solidFill>
                  <a:srgbClr val="272525"/>
                </a:solidFill>
                <a:latin typeface="Inter Bold" pitchFamily="34" charset="0"/>
                <a:ea typeface="Inter Bold" pitchFamily="34" charset="-122"/>
                <a:cs typeface="Inter Bold" pitchFamily="34" charset="-120"/>
              </a:rPr>
              <a:t>green</a:t>
            </a:r>
            <a:r>
              <a:rPr lang="en-US" sz="650" kern="0" spc="-13" dirty="0">
                <a:solidFill>
                  <a:srgbClr val="272525"/>
                </a:solidFill>
                <a:latin typeface="Inter" pitchFamily="34" charset="0"/>
                <a:ea typeface="Inter" pitchFamily="34" charset="-122"/>
                <a:cs typeface="Inter" pitchFamily="34" charset="-120"/>
              </a:rPr>
              <a:t> și o bagi în </a:t>
            </a:r>
            <a:r>
              <a:rPr lang="en-US" sz="650" b="1" kern="0" spc="-13" dirty="0">
                <a:solidFill>
                  <a:srgbClr val="272525"/>
                </a:solidFill>
                <a:latin typeface="Inter Bold" pitchFamily="34" charset="0"/>
                <a:ea typeface="Inter Bold" pitchFamily="34" charset="-122"/>
                <a:cs typeface="Inter Bold" pitchFamily="34" charset="-120"/>
              </a:rPr>
              <a:t>gaură (hole)</a:t>
            </a:r>
            <a:r>
              <a:rPr lang="en-US" sz="650" kern="0" spc="-13" dirty="0">
                <a:solidFill>
                  <a:srgbClr val="272525"/>
                </a:solidFill>
                <a:latin typeface="Inter" pitchFamily="34" charset="0"/>
                <a:ea typeface="Inter" pitchFamily="34" charset="-122"/>
                <a:cs typeface="Inter" pitchFamily="34" charset="-120"/>
              </a:rPr>
              <a:t> în cât mai puține lovituri. Câștigătorul are cel mai mic scor!</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7619809" y="0"/>
            <a:ext cx="4571886" cy="6858000"/>
          </a:xfrm>
          <a:prstGeom prst="rect">
            <a:avLst/>
          </a:prstGeom>
          <a:solidFill>
            <a:srgbClr val="E0D7F4"/>
          </a:solidFill>
          <a:ln/>
        </p:spPr>
      </p:sp>
      <p:pic>
        <p:nvPicPr>
          <p:cNvPr id="3" name="Image 0" descr="preencoded.png"/>
          <p:cNvPicPr>
            <a:picLocks noChangeAspect="1"/>
          </p:cNvPicPr>
          <p:nvPr/>
        </p:nvPicPr>
        <p:blipFill>
          <a:blip r:embed="rId3"/>
          <a:stretch>
            <a:fillRect/>
          </a:stretch>
        </p:blipFill>
        <p:spPr>
          <a:xfrm>
            <a:off x="7697297" y="484287"/>
            <a:ext cx="4416811" cy="5889327"/>
          </a:xfrm>
          <a:prstGeom prst="rect">
            <a:avLst/>
          </a:prstGeom>
        </p:spPr>
      </p:pic>
      <p:sp>
        <p:nvSpPr>
          <p:cNvPr id="4" name="Text 1"/>
          <p:cNvSpPr/>
          <p:nvPr/>
        </p:nvSpPr>
        <p:spPr>
          <a:xfrm>
            <a:off x="661475" y="461169"/>
            <a:ext cx="6296860" cy="552053"/>
          </a:xfrm>
          <a:prstGeom prst="rect">
            <a:avLst/>
          </a:prstGeom>
          <a:noFill/>
          <a:ln/>
        </p:spPr>
        <p:txBody>
          <a:bodyPr wrap="none" lIns="0" tIns="0" rIns="0" bIns="0" rtlCol="0" anchor="t"/>
          <a:lstStyle/>
          <a:p>
            <a:pPr marL="0" indent="0" algn="l">
              <a:lnSpc>
                <a:spcPct val="104000"/>
              </a:lnSpc>
              <a:buNone/>
            </a:pPr>
            <a:r>
              <a:rPr lang="en-US" sz="3350" b="1" kern="0" spc="-67" dirty="0">
                <a:solidFill>
                  <a:srgbClr val="F95F88"/>
                </a:solidFill>
                <a:latin typeface="Petrona Bold" pitchFamily="34" charset="0"/>
                <a:ea typeface="Petrona Bold" pitchFamily="34" charset="-122"/>
                <a:cs typeface="Petrona Bold" pitchFamily="34" charset="-120"/>
              </a:rPr>
              <a:t>Tehnicile de Bază </a:t>
            </a:r>
            <a:r>
              <a:rPr lang="en-US" sz="3350" b="1" kern="0" spc="-67" dirty="0">
                <a:solidFill>
                  <a:srgbClr val="000000"/>
                </a:solidFill>
                <a:latin typeface="Noto Color Emoji" pitchFamily="34" charset="0"/>
                <a:ea typeface="Noto Color Emoji" pitchFamily="34" charset="-122"/>
                <a:cs typeface="Noto Color Emoji" pitchFamily="34" charset="-120"/>
              </a:rPr>
              <a:t>🏌️‍♂️</a:t>
            </a:r>
            <a:endParaRPr lang="en-US" sz="3350" dirty="0"/>
          </a:p>
        </p:txBody>
      </p:sp>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1231205"/>
            <a:ext cx="6296860" cy="1182390"/>
          </a:xfrm>
          <a:prstGeom prst="rect">
            <a:avLst/>
          </a:prstGeom>
        </p:spPr>
      </p:pic>
      <p:sp>
        <p:nvSpPr>
          <p:cNvPr id="6" name="Text 2"/>
          <p:cNvSpPr/>
          <p:nvPr/>
        </p:nvSpPr>
        <p:spPr>
          <a:xfrm>
            <a:off x="871119" y="1676995"/>
            <a:ext cx="232563" cy="290711"/>
          </a:xfrm>
          <a:prstGeom prst="rect">
            <a:avLst/>
          </a:prstGeom>
          <a:noFill/>
          <a:ln/>
        </p:spPr>
        <p:txBody>
          <a:bodyPr wrap="none" lIns="0" tIns="0" rIns="0" bIns="0" rtlCol="0" anchor="ctr"/>
          <a:lstStyle/>
          <a:p>
            <a:pPr marL="0" indent="0" algn="ctr">
              <a:lnSpc>
                <a:spcPct val="100000"/>
              </a:lnSpc>
              <a:buNone/>
            </a:pPr>
            <a:r>
              <a:rPr lang="en-US" sz="1800" b="1" kern="0" spc="-37" dirty="0">
                <a:solidFill>
                  <a:srgbClr val="272525"/>
                </a:solidFill>
                <a:latin typeface="Petrona Bold" pitchFamily="34" charset="0"/>
                <a:ea typeface="Petrona Bold" pitchFamily="34" charset="-122"/>
                <a:cs typeface="Petrona Bold" pitchFamily="34" charset="-120"/>
              </a:rPr>
              <a:t>1</a:t>
            </a:r>
            <a:endParaRPr lang="en-US" sz="1800" dirty="0"/>
          </a:p>
        </p:txBody>
      </p:sp>
      <p:sp>
        <p:nvSpPr>
          <p:cNvPr id="7" name="Text 3"/>
          <p:cNvSpPr/>
          <p:nvPr/>
        </p:nvSpPr>
        <p:spPr>
          <a:xfrm>
            <a:off x="1446077" y="1405235"/>
            <a:ext cx="5338232" cy="266502"/>
          </a:xfrm>
          <a:prstGeom prst="rect">
            <a:avLst/>
          </a:prstGeom>
          <a:noFill/>
          <a:ln/>
        </p:spPr>
        <p:txBody>
          <a:bodyPr wrap="none" lIns="0" tIns="0" rIns="0" bIns="0" rtlCol="0" anchor="t"/>
          <a:lstStyle/>
          <a:p>
            <a:pPr marL="0" indent="0" algn="l">
              <a:lnSpc>
                <a:spcPct val="104000"/>
              </a:lnSpc>
              <a:buNone/>
            </a:pPr>
            <a:r>
              <a:rPr lang="en-US" sz="1650" b="1" kern="0" spc="-34" dirty="0">
                <a:solidFill>
                  <a:srgbClr val="272525"/>
                </a:solidFill>
                <a:latin typeface="Petrona Bold" pitchFamily="34" charset="0"/>
                <a:ea typeface="Petrona Bold" pitchFamily="34" charset="-122"/>
                <a:cs typeface="Petrona Bold" pitchFamily="34" charset="-120"/>
              </a:rPr>
              <a:t>Grip-ul (Priza)</a:t>
            </a:r>
            <a:endParaRPr lang="en-US" sz="1650" dirty="0"/>
          </a:p>
        </p:txBody>
      </p:sp>
      <p:sp>
        <p:nvSpPr>
          <p:cNvPr id="8" name="Text 4"/>
          <p:cNvSpPr/>
          <p:nvPr/>
        </p:nvSpPr>
        <p:spPr>
          <a:xfrm>
            <a:off x="1446077" y="1758950"/>
            <a:ext cx="5338232" cy="480616"/>
          </a:xfrm>
          <a:prstGeom prst="rect">
            <a:avLst/>
          </a:prstGeom>
          <a:noFill/>
          <a:ln/>
        </p:spPr>
        <p:txBody>
          <a:bodyPr wrap="square" lIns="0" tIns="0" rIns="0" bIns="0" rtlCol="0" anchor="t">
            <a:normAutofit/>
          </a:bodyPr>
          <a:lstStyle/>
          <a:p>
            <a:pPr marL="0" indent="0" algn="l">
              <a:lnSpc>
                <a:spcPct val="129000"/>
              </a:lnSpc>
              <a:buNone/>
            </a:pPr>
            <a:r>
              <a:rPr lang="en-US" sz="1200" kern="0" spc="-24" dirty="0">
                <a:solidFill>
                  <a:srgbClr val="272525"/>
                </a:solidFill>
                <a:latin typeface="Inter" pitchFamily="34" charset="0"/>
                <a:ea typeface="Inter" pitchFamily="34" charset="-122"/>
                <a:cs typeface="Inter" pitchFamily="34" charset="-120"/>
              </a:rPr>
              <a:t>Ține crosa ferm, dar relaxat — ca și cum ai ține un fluturaș fără să îl strângi. Degetele se încrucișează natural pe mâner.</a:t>
            </a:r>
            <a:endParaRPr lang="en-US" sz="12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2558951"/>
            <a:ext cx="6296860" cy="1182390"/>
          </a:xfrm>
          <a:prstGeom prst="rect">
            <a:avLst/>
          </a:prstGeom>
        </p:spPr>
      </p:pic>
      <p:sp>
        <p:nvSpPr>
          <p:cNvPr id="10" name="Text 5"/>
          <p:cNvSpPr/>
          <p:nvPr/>
        </p:nvSpPr>
        <p:spPr>
          <a:xfrm>
            <a:off x="871119" y="3004741"/>
            <a:ext cx="232563" cy="290711"/>
          </a:xfrm>
          <a:prstGeom prst="rect">
            <a:avLst/>
          </a:prstGeom>
          <a:noFill/>
          <a:ln/>
        </p:spPr>
        <p:txBody>
          <a:bodyPr wrap="none" lIns="0" tIns="0" rIns="0" bIns="0" rtlCol="0" anchor="ctr"/>
          <a:lstStyle/>
          <a:p>
            <a:pPr marL="0" indent="0" algn="ctr">
              <a:lnSpc>
                <a:spcPct val="100000"/>
              </a:lnSpc>
              <a:buNone/>
            </a:pPr>
            <a:r>
              <a:rPr lang="en-US" sz="1800" b="1" kern="0" spc="-37" dirty="0">
                <a:solidFill>
                  <a:srgbClr val="272525"/>
                </a:solidFill>
                <a:latin typeface="Petrona Bold" pitchFamily="34" charset="0"/>
                <a:ea typeface="Petrona Bold" pitchFamily="34" charset="-122"/>
                <a:cs typeface="Petrona Bold" pitchFamily="34" charset="-120"/>
              </a:rPr>
              <a:t>2</a:t>
            </a:r>
            <a:endParaRPr lang="en-US" sz="1800" dirty="0"/>
          </a:p>
        </p:txBody>
      </p:sp>
      <p:sp>
        <p:nvSpPr>
          <p:cNvPr id="11" name="Text 6"/>
          <p:cNvSpPr/>
          <p:nvPr/>
        </p:nvSpPr>
        <p:spPr>
          <a:xfrm>
            <a:off x="1446077" y="2732980"/>
            <a:ext cx="5338232" cy="266502"/>
          </a:xfrm>
          <a:prstGeom prst="rect">
            <a:avLst/>
          </a:prstGeom>
          <a:noFill/>
          <a:ln/>
        </p:spPr>
        <p:txBody>
          <a:bodyPr wrap="none" lIns="0" tIns="0" rIns="0" bIns="0" rtlCol="0" anchor="t"/>
          <a:lstStyle/>
          <a:p>
            <a:pPr marL="0" indent="0" algn="l">
              <a:lnSpc>
                <a:spcPct val="104000"/>
              </a:lnSpc>
              <a:buNone/>
            </a:pPr>
            <a:r>
              <a:rPr lang="en-US" sz="1650" b="1" kern="0" spc="-34" dirty="0">
                <a:solidFill>
                  <a:srgbClr val="272525"/>
                </a:solidFill>
                <a:latin typeface="Petrona Bold" pitchFamily="34" charset="0"/>
                <a:ea typeface="Petrona Bold" pitchFamily="34" charset="-122"/>
                <a:cs typeface="Petrona Bold" pitchFamily="34" charset="-120"/>
              </a:rPr>
              <a:t>Stance-ul (Poziția)</a:t>
            </a:r>
            <a:endParaRPr lang="en-US" sz="1650" dirty="0"/>
          </a:p>
        </p:txBody>
      </p:sp>
      <p:sp>
        <p:nvSpPr>
          <p:cNvPr id="12" name="Text 7"/>
          <p:cNvSpPr/>
          <p:nvPr/>
        </p:nvSpPr>
        <p:spPr>
          <a:xfrm>
            <a:off x="1446077" y="3086695"/>
            <a:ext cx="5338232" cy="480616"/>
          </a:xfrm>
          <a:prstGeom prst="rect">
            <a:avLst/>
          </a:prstGeom>
          <a:noFill/>
          <a:ln/>
        </p:spPr>
        <p:txBody>
          <a:bodyPr wrap="square" lIns="0" tIns="0" rIns="0" bIns="0" rtlCol="0" anchor="t">
            <a:normAutofit/>
          </a:bodyPr>
          <a:lstStyle/>
          <a:p>
            <a:pPr marL="0" indent="0" algn="l">
              <a:lnSpc>
                <a:spcPct val="129000"/>
              </a:lnSpc>
              <a:buNone/>
            </a:pPr>
            <a:r>
              <a:rPr lang="en-US" sz="1200" kern="0" spc="-24" dirty="0">
                <a:solidFill>
                  <a:srgbClr val="272525"/>
                </a:solidFill>
                <a:latin typeface="Inter" pitchFamily="34" charset="0"/>
                <a:ea typeface="Inter" pitchFamily="34" charset="-122"/>
                <a:cs typeface="Inter" pitchFamily="34" charset="-120"/>
              </a:rPr>
              <a:t>Picioarele la lățimea umerilor, genunchii ușor îndoiți, spatele drept. Mingea se află între picioarele tale, puțin în față.</a:t>
            </a:r>
            <a:endParaRPr lang="en-US" sz="12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3886696"/>
            <a:ext cx="6296860" cy="1182390"/>
          </a:xfrm>
          <a:prstGeom prst="rect">
            <a:avLst/>
          </a:prstGeom>
        </p:spPr>
      </p:pic>
      <p:sp>
        <p:nvSpPr>
          <p:cNvPr id="14" name="Text 8"/>
          <p:cNvSpPr/>
          <p:nvPr/>
        </p:nvSpPr>
        <p:spPr>
          <a:xfrm>
            <a:off x="871119" y="4332486"/>
            <a:ext cx="232563" cy="290711"/>
          </a:xfrm>
          <a:prstGeom prst="rect">
            <a:avLst/>
          </a:prstGeom>
          <a:noFill/>
          <a:ln/>
        </p:spPr>
        <p:txBody>
          <a:bodyPr wrap="none" lIns="0" tIns="0" rIns="0" bIns="0" rtlCol="0" anchor="ctr"/>
          <a:lstStyle/>
          <a:p>
            <a:pPr marL="0" indent="0" algn="ctr">
              <a:lnSpc>
                <a:spcPct val="100000"/>
              </a:lnSpc>
              <a:buNone/>
            </a:pPr>
            <a:r>
              <a:rPr lang="en-US" sz="1800" b="1" kern="0" spc="-37" dirty="0">
                <a:solidFill>
                  <a:srgbClr val="272525"/>
                </a:solidFill>
                <a:latin typeface="Petrona Bold" pitchFamily="34" charset="0"/>
                <a:ea typeface="Petrona Bold" pitchFamily="34" charset="-122"/>
                <a:cs typeface="Petrona Bold" pitchFamily="34" charset="-120"/>
              </a:rPr>
              <a:t>3</a:t>
            </a:r>
            <a:endParaRPr lang="en-US" sz="1800" dirty="0"/>
          </a:p>
        </p:txBody>
      </p:sp>
      <p:sp>
        <p:nvSpPr>
          <p:cNvPr id="15" name="Text 9"/>
          <p:cNvSpPr/>
          <p:nvPr/>
        </p:nvSpPr>
        <p:spPr>
          <a:xfrm>
            <a:off x="1446077" y="4060726"/>
            <a:ext cx="5338232" cy="266502"/>
          </a:xfrm>
          <a:prstGeom prst="rect">
            <a:avLst/>
          </a:prstGeom>
          <a:noFill/>
          <a:ln/>
        </p:spPr>
        <p:txBody>
          <a:bodyPr wrap="none" lIns="0" tIns="0" rIns="0" bIns="0" rtlCol="0" anchor="t"/>
          <a:lstStyle/>
          <a:p>
            <a:pPr marL="0" indent="0" algn="l">
              <a:lnSpc>
                <a:spcPct val="104000"/>
              </a:lnSpc>
              <a:buNone/>
            </a:pPr>
            <a:r>
              <a:rPr lang="en-US" sz="1650" b="1" kern="0" spc="-34" dirty="0">
                <a:solidFill>
                  <a:srgbClr val="272525"/>
                </a:solidFill>
                <a:latin typeface="Petrona Bold" pitchFamily="34" charset="0"/>
                <a:ea typeface="Petrona Bold" pitchFamily="34" charset="-122"/>
                <a:cs typeface="Petrona Bold" pitchFamily="34" charset="-120"/>
              </a:rPr>
              <a:t>Swing-ul (Lovitura)</a:t>
            </a:r>
            <a:endParaRPr lang="en-US" sz="1650" dirty="0"/>
          </a:p>
        </p:txBody>
      </p:sp>
      <p:sp>
        <p:nvSpPr>
          <p:cNvPr id="16" name="Text 10"/>
          <p:cNvSpPr/>
          <p:nvPr/>
        </p:nvSpPr>
        <p:spPr>
          <a:xfrm>
            <a:off x="1446077" y="4414441"/>
            <a:ext cx="5338232" cy="480616"/>
          </a:xfrm>
          <a:prstGeom prst="rect">
            <a:avLst/>
          </a:prstGeom>
          <a:noFill/>
          <a:ln/>
        </p:spPr>
        <p:txBody>
          <a:bodyPr wrap="square" lIns="0" tIns="0" rIns="0" bIns="0" rtlCol="0" anchor="t">
            <a:normAutofit/>
          </a:bodyPr>
          <a:lstStyle/>
          <a:p>
            <a:pPr marL="0" indent="0" algn="l">
              <a:lnSpc>
                <a:spcPct val="129000"/>
              </a:lnSpc>
              <a:buNone/>
            </a:pPr>
            <a:r>
              <a:rPr lang="en-US" sz="1200" kern="0" spc="-24" dirty="0">
                <a:solidFill>
                  <a:srgbClr val="272525"/>
                </a:solidFill>
                <a:latin typeface="Inter" pitchFamily="34" charset="0"/>
                <a:ea typeface="Inter" pitchFamily="34" charset="-122"/>
                <a:cs typeface="Inter" pitchFamily="34" charset="-120"/>
              </a:rPr>
              <a:t>Rotește umerii, nu brațele! Mișcarea vine din tot corpul — ca un resort care se strânge și se eliberează. Urmărește mingea cu ochii!</a:t>
            </a:r>
            <a:endParaRPr lang="en-US" sz="1200" dirty="0"/>
          </a:p>
        </p:txBody>
      </p:sp>
      <p:pic>
        <p:nvPicPr>
          <p:cNvPr id="17"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5214441"/>
            <a:ext cx="6296860" cy="1182390"/>
          </a:xfrm>
          <a:prstGeom prst="rect">
            <a:avLst/>
          </a:prstGeom>
        </p:spPr>
      </p:pic>
      <p:sp>
        <p:nvSpPr>
          <p:cNvPr id="18" name="Text 11"/>
          <p:cNvSpPr/>
          <p:nvPr/>
        </p:nvSpPr>
        <p:spPr>
          <a:xfrm>
            <a:off x="871119" y="5660231"/>
            <a:ext cx="232563" cy="290711"/>
          </a:xfrm>
          <a:prstGeom prst="rect">
            <a:avLst/>
          </a:prstGeom>
          <a:noFill/>
          <a:ln/>
        </p:spPr>
        <p:txBody>
          <a:bodyPr wrap="none" lIns="0" tIns="0" rIns="0" bIns="0" rtlCol="0" anchor="ctr"/>
          <a:lstStyle/>
          <a:p>
            <a:pPr marL="0" indent="0" algn="ctr">
              <a:lnSpc>
                <a:spcPct val="100000"/>
              </a:lnSpc>
              <a:buNone/>
            </a:pPr>
            <a:r>
              <a:rPr lang="en-US" sz="1800" b="1" kern="0" spc="-37" dirty="0">
                <a:solidFill>
                  <a:srgbClr val="272525"/>
                </a:solidFill>
                <a:latin typeface="Petrona Bold" pitchFamily="34" charset="0"/>
                <a:ea typeface="Petrona Bold" pitchFamily="34" charset="-122"/>
                <a:cs typeface="Petrona Bold" pitchFamily="34" charset="-120"/>
              </a:rPr>
              <a:t>4</a:t>
            </a:r>
            <a:endParaRPr lang="en-US" sz="1800" dirty="0"/>
          </a:p>
        </p:txBody>
      </p:sp>
      <p:sp>
        <p:nvSpPr>
          <p:cNvPr id="19" name="Text 12"/>
          <p:cNvSpPr/>
          <p:nvPr/>
        </p:nvSpPr>
        <p:spPr>
          <a:xfrm>
            <a:off x="1446077" y="5388471"/>
            <a:ext cx="5338232" cy="266502"/>
          </a:xfrm>
          <a:prstGeom prst="rect">
            <a:avLst/>
          </a:prstGeom>
          <a:noFill/>
          <a:ln/>
        </p:spPr>
        <p:txBody>
          <a:bodyPr wrap="none" lIns="0" tIns="0" rIns="0" bIns="0" rtlCol="0" anchor="t"/>
          <a:lstStyle/>
          <a:p>
            <a:pPr marL="0" indent="0" algn="l">
              <a:lnSpc>
                <a:spcPct val="104000"/>
              </a:lnSpc>
              <a:buNone/>
            </a:pPr>
            <a:r>
              <a:rPr lang="en-US" sz="1650" b="1" kern="0" spc="-34" dirty="0">
                <a:solidFill>
                  <a:srgbClr val="272525"/>
                </a:solidFill>
                <a:latin typeface="Petrona Bold" pitchFamily="34" charset="0"/>
                <a:ea typeface="Petrona Bold" pitchFamily="34" charset="-122"/>
                <a:cs typeface="Petrona Bold" pitchFamily="34" charset="-120"/>
              </a:rPr>
              <a:t>Putting-ul (Pe Green)</a:t>
            </a:r>
            <a:endParaRPr lang="en-US" sz="1650" dirty="0"/>
          </a:p>
        </p:txBody>
      </p:sp>
      <p:sp>
        <p:nvSpPr>
          <p:cNvPr id="20" name="Text 13"/>
          <p:cNvSpPr/>
          <p:nvPr/>
        </p:nvSpPr>
        <p:spPr>
          <a:xfrm>
            <a:off x="1446077" y="5742186"/>
            <a:ext cx="5338232" cy="480616"/>
          </a:xfrm>
          <a:prstGeom prst="rect">
            <a:avLst/>
          </a:prstGeom>
          <a:noFill/>
          <a:ln/>
        </p:spPr>
        <p:txBody>
          <a:bodyPr wrap="square" lIns="0" tIns="0" rIns="0" bIns="0" rtlCol="0" anchor="t">
            <a:normAutofit/>
          </a:bodyPr>
          <a:lstStyle/>
          <a:p>
            <a:pPr marL="0" indent="0" algn="l">
              <a:lnSpc>
                <a:spcPct val="129000"/>
              </a:lnSpc>
              <a:buNone/>
            </a:pPr>
            <a:r>
              <a:rPr lang="en-US" sz="1200" kern="0" spc="-24" dirty="0">
                <a:solidFill>
                  <a:srgbClr val="272525"/>
                </a:solidFill>
                <a:latin typeface="Inter" pitchFamily="34" charset="0"/>
                <a:ea typeface="Inter" pitchFamily="34" charset="-122"/>
                <a:cs typeface="Inter" pitchFamily="34" charset="-120"/>
              </a:rPr>
              <a:t>Când ești pe green, loviturile sunt mici și precise. Ochește gaura, simte distanța și lovește ușor, constant. Respiră adânc!</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1389955"/>
            <a:ext cx="10868745" cy="593923"/>
          </a:xfrm>
          <a:prstGeom prst="rect">
            <a:avLst/>
          </a:prstGeom>
          <a:noFill/>
          <a:ln/>
        </p:spPr>
        <p:txBody>
          <a:bodyPr wrap="none" lIns="0" tIns="0" rIns="0" bIns="0" rtlCol="0" anchor="t"/>
          <a:lstStyle/>
          <a:p>
            <a:pPr marL="0" indent="0" algn="l">
              <a:lnSpc>
                <a:spcPct val="104000"/>
              </a:lnSpc>
              <a:buNone/>
            </a:pPr>
            <a:r>
              <a:rPr lang="en-US" sz="3550" b="1" kern="0" spc="-72" dirty="0">
                <a:solidFill>
                  <a:srgbClr val="F95F88"/>
                </a:solidFill>
                <a:latin typeface="Petrona Bold" pitchFamily="34" charset="0"/>
                <a:ea typeface="Petrona Bold" pitchFamily="34" charset="-122"/>
                <a:cs typeface="Petrona Bold" pitchFamily="34" charset="-120"/>
              </a:rPr>
              <a:t>Mini-Jocuri pe Teren </a:t>
            </a:r>
            <a:r>
              <a:rPr lang="en-US" sz="3550" b="1" kern="0" spc="-72" dirty="0">
                <a:solidFill>
                  <a:srgbClr val="000000"/>
                </a:solidFill>
                <a:latin typeface="Noto Color Emoji" pitchFamily="34" charset="0"/>
                <a:ea typeface="Noto Color Emoji" pitchFamily="34" charset="-122"/>
                <a:cs typeface="Noto Color Emoji" pitchFamily="34" charset="-120"/>
              </a:rPr>
              <a:t>🎮</a:t>
            </a:r>
            <a:endParaRPr lang="en-US" sz="3550" dirty="0"/>
          </a:p>
        </p:txBody>
      </p:sp>
      <p:sp>
        <p:nvSpPr>
          <p:cNvPr id="3" name="Text 1"/>
          <p:cNvSpPr/>
          <p:nvPr/>
        </p:nvSpPr>
        <p:spPr>
          <a:xfrm>
            <a:off x="661475" y="2314575"/>
            <a:ext cx="11478330" cy="264616"/>
          </a:xfrm>
          <a:prstGeom prst="rect">
            <a:avLst/>
          </a:prstGeom>
          <a:noFill/>
          <a:ln/>
        </p:spPr>
        <p:txBody>
          <a:bodyPr wrap="none" lIns="0" tIns="0" rIns="0" bIns="0" rtlCol="0" anchor="t"/>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Golful poate fi și super distractiv! Încearcă aceste variante jucăușe cu prietenii sau familia:</a:t>
            </a:r>
            <a:endParaRPr lang="en-US" sz="1300" dirty="0"/>
          </a:p>
        </p:txBody>
      </p:sp>
      <p:sp>
        <p:nvSpPr>
          <p:cNvPr id="4" name="Shape 2"/>
          <p:cNvSpPr/>
          <p:nvPr/>
        </p:nvSpPr>
        <p:spPr>
          <a:xfrm>
            <a:off x="661475" y="2765227"/>
            <a:ext cx="5351725" cy="1268710"/>
          </a:xfrm>
          <a:prstGeom prst="roundRect">
            <a:avLst>
              <a:gd name="adj" fmla="val 5475"/>
            </a:avLst>
          </a:prstGeom>
          <a:solidFill>
            <a:srgbClr val="E0D7F4"/>
          </a:solidFill>
          <a:ln w="6350">
            <a:solidFill>
              <a:srgbClr val="C6BDDA"/>
            </a:solidFill>
            <a:prstDash val="solid"/>
          </a:ln>
        </p:spPr>
      </p:sp>
      <p:sp>
        <p:nvSpPr>
          <p:cNvPr id="5" name="Text 3"/>
          <p:cNvSpPr/>
          <p:nvPr/>
        </p:nvSpPr>
        <p:spPr>
          <a:xfrm>
            <a:off x="833119" y="2936875"/>
            <a:ext cx="5008437" cy="2969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000000"/>
                </a:solidFill>
                <a:latin typeface="Noto Color Emoji" pitchFamily="34" charset="0"/>
                <a:ea typeface="Noto Color Emoji" pitchFamily="34" charset="-122"/>
                <a:cs typeface="Noto Color Emoji" pitchFamily="34" charset="-120"/>
              </a:rPr>
              <a:t>🎯</a:t>
            </a:r>
            <a:r>
              <a:rPr lang="en-US" sz="1750" b="1" kern="0" spc="-36" dirty="0">
                <a:solidFill>
                  <a:srgbClr val="272525"/>
                </a:solidFill>
                <a:latin typeface="Petrona Bold" pitchFamily="34" charset="0"/>
                <a:ea typeface="Petrona Bold" pitchFamily="34" charset="-122"/>
                <a:cs typeface="Petrona Bold" pitchFamily="34" charset="-120"/>
              </a:rPr>
              <a:t> Closest to the Pin</a:t>
            </a:r>
            <a:endParaRPr lang="en-US" sz="1750" dirty="0"/>
          </a:p>
        </p:txBody>
      </p:sp>
      <p:sp>
        <p:nvSpPr>
          <p:cNvPr id="6" name="Text 4"/>
          <p:cNvSpPr/>
          <p:nvPr/>
        </p:nvSpPr>
        <p:spPr>
          <a:xfrm>
            <a:off x="833119" y="3333055"/>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Toți lovesc din același loc spre green. Cine ajunge cel mai aproape de gaură câștigă runda! Perfect pentru a antrena precizia.</a:t>
            </a:r>
            <a:endParaRPr lang="en-US" sz="1300" dirty="0"/>
          </a:p>
        </p:txBody>
      </p:sp>
      <p:sp>
        <p:nvSpPr>
          <p:cNvPr id="7" name="Shape 5"/>
          <p:cNvSpPr/>
          <p:nvPr/>
        </p:nvSpPr>
        <p:spPr>
          <a:xfrm>
            <a:off x="6178495" y="2765227"/>
            <a:ext cx="5351725" cy="1268710"/>
          </a:xfrm>
          <a:prstGeom prst="roundRect">
            <a:avLst>
              <a:gd name="adj" fmla="val 5475"/>
            </a:avLst>
          </a:prstGeom>
          <a:solidFill>
            <a:srgbClr val="E0D7F4"/>
          </a:solidFill>
          <a:ln w="6350">
            <a:solidFill>
              <a:srgbClr val="C6BDDA"/>
            </a:solidFill>
            <a:prstDash val="solid"/>
          </a:ln>
        </p:spPr>
      </p:sp>
      <p:sp>
        <p:nvSpPr>
          <p:cNvPr id="8" name="Text 6"/>
          <p:cNvSpPr/>
          <p:nvPr/>
        </p:nvSpPr>
        <p:spPr>
          <a:xfrm>
            <a:off x="6350139" y="2936875"/>
            <a:ext cx="5008437" cy="2969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000000"/>
                </a:solidFill>
                <a:latin typeface="Noto Color Emoji" pitchFamily="34" charset="0"/>
                <a:ea typeface="Noto Color Emoji" pitchFamily="34" charset="-122"/>
                <a:cs typeface="Noto Color Emoji" pitchFamily="34" charset="-120"/>
              </a:rPr>
              <a:t>🏆</a:t>
            </a:r>
            <a:r>
              <a:rPr lang="en-US" sz="1750" b="1" kern="0" spc="-36" dirty="0">
                <a:solidFill>
                  <a:srgbClr val="272525"/>
                </a:solidFill>
                <a:latin typeface="Petrona Bold" pitchFamily="34" charset="0"/>
                <a:ea typeface="Petrona Bold" pitchFamily="34" charset="-122"/>
                <a:cs typeface="Petrona Bold" pitchFamily="34" charset="-120"/>
              </a:rPr>
              <a:t> Scramble în Echipă</a:t>
            </a:r>
            <a:endParaRPr lang="en-US" sz="1750" dirty="0"/>
          </a:p>
        </p:txBody>
      </p:sp>
      <p:sp>
        <p:nvSpPr>
          <p:cNvPr id="9" name="Text 7"/>
          <p:cNvSpPr/>
          <p:nvPr/>
        </p:nvSpPr>
        <p:spPr>
          <a:xfrm>
            <a:off x="6350139" y="3333055"/>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Formați echipe de 2. Ambii lovesc, se alege cea mai bună minge și continuați de acolo împreună. Colaborare 100%!</a:t>
            </a:r>
            <a:endParaRPr lang="en-US" sz="1300" dirty="0"/>
          </a:p>
        </p:txBody>
      </p:sp>
      <p:sp>
        <p:nvSpPr>
          <p:cNvPr id="10" name="Shape 8"/>
          <p:cNvSpPr/>
          <p:nvPr/>
        </p:nvSpPr>
        <p:spPr>
          <a:xfrm>
            <a:off x="661475" y="4199235"/>
            <a:ext cx="5351725" cy="1268710"/>
          </a:xfrm>
          <a:prstGeom prst="roundRect">
            <a:avLst>
              <a:gd name="adj" fmla="val 5475"/>
            </a:avLst>
          </a:prstGeom>
          <a:solidFill>
            <a:srgbClr val="E0D7F4"/>
          </a:solidFill>
          <a:ln w="6350">
            <a:solidFill>
              <a:srgbClr val="C6BDDA"/>
            </a:solidFill>
            <a:prstDash val="solid"/>
          </a:ln>
        </p:spPr>
      </p:sp>
      <p:sp>
        <p:nvSpPr>
          <p:cNvPr id="11" name="Text 9"/>
          <p:cNvSpPr/>
          <p:nvPr/>
        </p:nvSpPr>
        <p:spPr>
          <a:xfrm>
            <a:off x="833119" y="4370884"/>
            <a:ext cx="5008437" cy="2969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000000"/>
                </a:solidFill>
                <a:latin typeface="Noto Color Emoji" pitchFamily="34" charset="0"/>
                <a:ea typeface="Noto Color Emoji" pitchFamily="34" charset="-122"/>
                <a:cs typeface="Noto Color Emoji" pitchFamily="34" charset="-120"/>
              </a:rPr>
              <a:t>⭐</a:t>
            </a:r>
            <a:r>
              <a:rPr lang="en-US" sz="1750" b="1" kern="0" spc="-36" dirty="0">
                <a:solidFill>
                  <a:srgbClr val="272525"/>
                </a:solidFill>
                <a:latin typeface="Petrona Bold" pitchFamily="34" charset="0"/>
                <a:ea typeface="Petrona Bold" pitchFamily="34" charset="-122"/>
                <a:cs typeface="Petrona Bold" pitchFamily="34" charset="-120"/>
              </a:rPr>
              <a:t> Wolf Game</a:t>
            </a:r>
            <a:endParaRPr lang="en-US" sz="1750" dirty="0"/>
          </a:p>
        </p:txBody>
      </p:sp>
      <p:sp>
        <p:nvSpPr>
          <p:cNvPr id="12" name="Text 10"/>
          <p:cNvSpPr/>
          <p:nvPr/>
        </p:nvSpPr>
        <p:spPr>
          <a:xfrm>
            <a:off x="833119" y="4767064"/>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Înainte de fiecare gaură, un jucător este „lupul" care alege cel mai bun coechipier după prima lovitură. Strategie și distracție!</a:t>
            </a:r>
            <a:endParaRPr lang="en-US" sz="1300" dirty="0"/>
          </a:p>
        </p:txBody>
      </p:sp>
      <p:sp>
        <p:nvSpPr>
          <p:cNvPr id="13" name="Shape 11"/>
          <p:cNvSpPr/>
          <p:nvPr/>
        </p:nvSpPr>
        <p:spPr>
          <a:xfrm>
            <a:off x="6178495" y="4199235"/>
            <a:ext cx="5351725" cy="1268710"/>
          </a:xfrm>
          <a:prstGeom prst="roundRect">
            <a:avLst>
              <a:gd name="adj" fmla="val 5475"/>
            </a:avLst>
          </a:prstGeom>
          <a:solidFill>
            <a:srgbClr val="E0D7F4"/>
          </a:solidFill>
          <a:ln w="6350">
            <a:solidFill>
              <a:srgbClr val="C6BDDA"/>
            </a:solidFill>
            <a:prstDash val="solid"/>
          </a:ln>
        </p:spPr>
      </p:sp>
      <p:sp>
        <p:nvSpPr>
          <p:cNvPr id="14" name="Text 12"/>
          <p:cNvSpPr/>
          <p:nvPr/>
        </p:nvSpPr>
        <p:spPr>
          <a:xfrm>
            <a:off x="6350139" y="4370884"/>
            <a:ext cx="5008437" cy="2969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000000"/>
                </a:solidFill>
                <a:latin typeface="Noto Color Emoji" pitchFamily="34" charset="0"/>
                <a:ea typeface="Noto Color Emoji" pitchFamily="34" charset="-122"/>
                <a:cs typeface="Noto Color Emoji" pitchFamily="34" charset="-120"/>
              </a:rPr>
              <a:t>🎲</a:t>
            </a:r>
            <a:r>
              <a:rPr lang="en-US" sz="1750" b="1" kern="0" spc="-36" dirty="0">
                <a:solidFill>
                  <a:srgbClr val="272525"/>
                </a:solidFill>
                <a:latin typeface="Petrona Bold" pitchFamily="34" charset="0"/>
                <a:ea typeface="Petrona Bold" pitchFamily="34" charset="-122"/>
                <a:cs typeface="Petrona Bold" pitchFamily="34" charset="-120"/>
              </a:rPr>
              <a:t> Bingo Bango Bongo</a:t>
            </a:r>
            <a:endParaRPr lang="en-US" sz="1750" dirty="0"/>
          </a:p>
        </p:txBody>
      </p:sp>
      <p:sp>
        <p:nvSpPr>
          <p:cNvPr id="15" name="Text 13"/>
          <p:cNvSpPr/>
          <p:nvPr/>
        </p:nvSpPr>
        <p:spPr>
          <a:xfrm>
            <a:off x="6350139" y="4767064"/>
            <a:ext cx="5008437" cy="529233"/>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Trei puncte de câștigat pe gaură: primul pe green (Bingo!), cel mai aproape de gaură (Bango!), primul în gaură (Bongo!).</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4571886" cy="6858000"/>
          </a:xfrm>
          <a:prstGeom prst="rect">
            <a:avLst/>
          </a:prstGeom>
          <a:solidFill>
            <a:srgbClr val="E0D7F4"/>
          </a:solidFill>
          <a:ln/>
        </p:spPr>
      </p:sp>
      <p:pic>
        <p:nvPicPr>
          <p:cNvPr id="3" name="Image 0" descr="preencoded.png"/>
          <p:cNvPicPr>
            <a:picLocks noChangeAspect="1"/>
          </p:cNvPicPr>
          <p:nvPr/>
        </p:nvPicPr>
        <p:blipFill>
          <a:blip r:embed="rId3"/>
          <a:stretch>
            <a:fillRect/>
          </a:stretch>
        </p:blipFill>
        <p:spPr>
          <a:xfrm>
            <a:off x="80068" y="487759"/>
            <a:ext cx="4411751" cy="5882481"/>
          </a:xfrm>
          <a:prstGeom prst="rect">
            <a:avLst/>
          </a:prstGeom>
        </p:spPr>
      </p:pic>
      <p:sp>
        <p:nvSpPr>
          <p:cNvPr id="4" name="Text 1"/>
          <p:cNvSpPr/>
          <p:nvPr/>
        </p:nvSpPr>
        <p:spPr>
          <a:xfrm>
            <a:off x="5233360" y="506909"/>
            <a:ext cx="6296860" cy="1120577"/>
          </a:xfrm>
          <a:prstGeom prst="rect">
            <a:avLst/>
          </a:prstGeom>
          <a:noFill/>
          <a:ln/>
        </p:spPr>
        <p:txBody>
          <a:bodyPr wrap="square" lIns="0" tIns="0" rIns="0" bIns="0" rtlCol="0" anchor="t">
            <a:normAutofit/>
          </a:bodyPr>
          <a:lstStyle/>
          <a:p>
            <a:pPr marL="0" indent="0" algn="l">
              <a:lnSpc>
                <a:spcPct val="104000"/>
              </a:lnSpc>
              <a:buNone/>
            </a:pPr>
            <a:r>
              <a:rPr lang="en-US" sz="3450" b="1" kern="0" spc="-69" dirty="0">
                <a:solidFill>
                  <a:srgbClr val="F95F88"/>
                </a:solidFill>
                <a:latin typeface="Petrona Bold" pitchFamily="34" charset="0"/>
                <a:ea typeface="Petrona Bold" pitchFamily="34" charset="-122"/>
                <a:cs typeface="Petrona Bold" pitchFamily="34" charset="-120"/>
              </a:rPr>
              <a:t>Eticheta Terenului — Regulile Cool </a:t>
            </a:r>
            <a:r>
              <a:rPr lang="en-US" sz="3450" b="1" kern="0" spc="-69" dirty="0">
                <a:solidFill>
                  <a:srgbClr val="000000"/>
                </a:solidFill>
                <a:latin typeface="Noto Color Emoji" pitchFamily="34" charset="0"/>
                <a:ea typeface="Noto Color Emoji" pitchFamily="34" charset="-122"/>
                <a:cs typeface="Noto Color Emoji" pitchFamily="34" charset="-120"/>
              </a:rPr>
              <a:t>😎</a:t>
            </a:r>
            <a:endParaRPr lang="en-US" sz="3450" dirty="0"/>
          </a:p>
        </p:txBody>
      </p:sp>
      <p:sp>
        <p:nvSpPr>
          <p:cNvPr id="5" name="Text 2"/>
          <p:cNvSpPr/>
          <p:nvPr/>
        </p:nvSpPr>
        <p:spPr>
          <a:xfrm>
            <a:off x="5233360" y="2015430"/>
            <a:ext cx="2952974" cy="281682"/>
          </a:xfrm>
          <a:prstGeom prst="rect">
            <a:avLst/>
          </a:prstGeom>
          <a:noFill/>
          <a:ln/>
        </p:spPr>
        <p:txBody>
          <a:bodyPr wrap="none" lIns="0" tIns="0" rIns="0" bIns="0" rtlCol="0" anchor="t"/>
          <a:lstStyle/>
          <a:p>
            <a:pPr marL="0" indent="0" algn="l">
              <a:lnSpc>
                <a:spcPct val="104000"/>
              </a:lnSpc>
              <a:buNone/>
            </a:pPr>
            <a:r>
              <a:rPr lang="en-US" sz="1700" b="1" kern="0" spc="-35" dirty="0">
                <a:solidFill>
                  <a:srgbClr val="000000"/>
                </a:solidFill>
                <a:latin typeface="Noto Color Emoji" pitchFamily="34" charset="0"/>
                <a:ea typeface="Noto Color Emoji" pitchFamily="34" charset="-122"/>
                <a:cs typeface="Noto Color Emoji" pitchFamily="34" charset="-120"/>
              </a:rPr>
              <a:t>✅</a:t>
            </a:r>
            <a:r>
              <a:rPr lang="en-US" sz="1700" b="1" kern="0" spc="-35" dirty="0">
                <a:solidFill>
                  <a:srgbClr val="F95F88"/>
                </a:solidFill>
                <a:latin typeface="Petrona Bold" pitchFamily="34" charset="0"/>
                <a:ea typeface="Petrona Bold" pitchFamily="34" charset="-122"/>
                <a:cs typeface="Petrona Bold" pitchFamily="34" charset="-120"/>
              </a:rPr>
              <a:t> Ce facem?</a:t>
            </a:r>
            <a:endParaRPr lang="en-US" sz="1700" dirty="0"/>
          </a:p>
        </p:txBody>
      </p:sp>
      <p:sp>
        <p:nvSpPr>
          <p:cNvPr id="6" name="Text 3"/>
          <p:cNvSpPr/>
          <p:nvPr/>
        </p:nvSpPr>
        <p:spPr>
          <a:xfrm>
            <a:off x="5233360" y="2452291"/>
            <a:ext cx="2952974" cy="1730970"/>
          </a:xfrm>
          <a:prstGeom prst="rect">
            <a:avLst/>
          </a:prstGeom>
          <a:noFill/>
          <a:ln/>
        </p:spPr>
        <p:txBody>
          <a:bodyPr wrap="square" lIns="0" tIns="0" rIns="0" bIns="0" rtlCol="0" anchor="t">
            <a:normAutofit/>
          </a:bodyPr>
          <a:lstStyle/>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Stăm liniștiți când altul lovește</a:t>
            </a:r>
            <a:endParaRPr lang="en-US" sz="1250" dirty="0"/>
          </a:p>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Mergem repede între lovituri</a:t>
            </a:r>
            <a:endParaRPr lang="en-US" sz="1250" dirty="0"/>
          </a:p>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Reparăm urmele lăsate pe green (cu un mic instrument special)</a:t>
            </a:r>
            <a:endParaRPr lang="en-US" sz="1250" dirty="0"/>
          </a:p>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Spunem „bună lovitură!" colegilor</a:t>
            </a:r>
            <a:endParaRPr lang="en-US" sz="1250" dirty="0"/>
          </a:p>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Numărăm loviturile corect și sincer</a:t>
            </a:r>
            <a:endParaRPr lang="en-US" sz="1250" dirty="0"/>
          </a:p>
        </p:txBody>
      </p:sp>
      <p:sp>
        <p:nvSpPr>
          <p:cNvPr id="7" name="Text 4"/>
          <p:cNvSpPr/>
          <p:nvPr/>
        </p:nvSpPr>
        <p:spPr>
          <a:xfrm>
            <a:off x="8583596" y="2015430"/>
            <a:ext cx="2952974" cy="281682"/>
          </a:xfrm>
          <a:prstGeom prst="rect">
            <a:avLst/>
          </a:prstGeom>
          <a:noFill/>
          <a:ln/>
        </p:spPr>
        <p:txBody>
          <a:bodyPr wrap="none" lIns="0" tIns="0" rIns="0" bIns="0" rtlCol="0" anchor="t"/>
          <a:lstStyle/>
          <a:p>
            <a:pPr marL="0" indent="0" algn="l">
              <a:lnSpc>
                <a:spcPct val="104000"/>
              </a:lnSpc>
              <a:buNone/>
            </a:pPr>
            <a:r>
              <a:rPr lang="en-US" sz="1700" b="1" kern="0" spc="-35" dirty="0">
                <a:solidFill>
                  <a:srgbClr val="000000"/>
                </a:solidFill>
                <a:latin typeface="Noto Color Emoji" pitchFamily="34" charset="0"/>
                <a:ea typeface="Noto Color Emoji" pitchFamily="34" charset="-122"/>
                <a:cs typeface="Noto Color Emoji" pitchFamily="34" charset="-120"/>
              </a:rPr>
              <a:t>❌</a:t>
            </a:r>
            <a:r>
              <a:rPr lang="en-US" sz="1700" b="1" kern="0" spc="-35" dirty="0">
                <a:solidFill>
                  <a:srgbClr val="F95F88"/>
                </a:solidFill>
                <a:latin typeface="Petrona Bold" pitchFamily="34" charset="0"/>
                <a:ea typeface="Petrona Bold" pitchFamily="34" charset="-122"/>
                <a:cs typeface="Petrona Bold" pitchFamily="34" charset="-120"/>
              </a:rPr>
              <a:t> Ce evităm?</a:t>
            </a:r>
            <a:endParaRPr lang="en-US" sz="1700" dirty="0"/>
          </a:p>
        </p:txBody>
      </p:sp>
      <p:sp>
        <p:nvSpPr>
          <p:cNvPr id="8" name="Text 5"/>
          <p:cNvSpPr/>
          <p:nvPr/>
        </p:nvSpPr>
        <p:spPr>
          <a:xfrm>
            <a:off x="8583596" y="2452291"/>
            <a:ext cx="2952974" cy="2181324"/>
          </a:xfrm>
          <a:prstGeom prst="rect">
            <a:avLst/>
          </a:prstGeom>
          <a:noFill/>
          <a:ln/>
        </p:spPr>
        <p:txBody>
          <a:bodyPr wrap="square" lIns="0" tIns="0" rIns="0" bIns="0" rtlCol="0" anchor="t">
            <a:normAutofit/>
          </a:bodyPr>
          <a:lstStyle/>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Nu facem gălăgie când altcineva lovește</a:t>
            </a:r>
            <a:endParaRPr lang="en-US" sz="1250" dirty="0"/>
          </a:p>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Nu aruncăm crosele dacă nu iese lovitura</a:t>
            </a:r>
            <a:endParaRPr lang="en-US" sz="1250" dirty="0"/>
          </a:p>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Nu mergem înaintea celui care lovește</a:t>
            </a:r>
            <a:endParaRPr lang="en-US" sz="1250" dirty="0"/>
          </a:p>
          <a:p>
            <a:pPr marL="254000" indent="-254000" algn="l">
              <a:lnSpc>
                <a:spcPct val="131000"/>
              </a:lnSpc>
              <a:buSzPct val="100000"/>
              <a:buChar char="•"/>
            </a:pPr>
            <a:r>
              <a:rPr lang="en-US" sz="1250" kern="0" spc="-25" dirty="0">
                <a:solidFill>
                  <a:srgbClr val="272525"/>
                </a:solidFill>
                <a:latin typeface="Inter" pitchFamily="34" charset="0"/>
                <a:ea typeface="Inter" pitchFamily="34" charset="-122"/>
                <a:cs typeface="Inter" pitchFamily="34" charset="-120"/>
              </a:rPr>
              <a:t>Nu uităm să felicităm după joc, indiferent de scor</a:t>
            </a:r>
            <a:endParaRPr lang="en-US" sz="1250" dirty="0"/>
          </a:p>
        </p:txBody>
      </p:sp>
      <p:sp>
        <p:nvSpPr>
          <p:cNvPr id="9" name="Shape 6"/>
          <p:cNvSpPr/>
          <p:nvPr/>
        </p:nvSpPr>
        <p:spPr>
          <a:xfrm>
            <a:off x="8583596" y="4808141"/>
            <a:ext cx="2952974" cy="1368425"/>
          </a:xfrm>
          <a:prstGeom prst="roundRect">
            <a:avLst>
              <a:gd name="adj" fmla="val 4918"/>
            </a:avLst>
          </a:prstGeom>
          <a:solidFill>
            <a:srgbClr val="E0D7F4"/>
          </a:solidFill>
          <a:ln/>
        </p:spPr>
      </p:sp>
      <p:pic>
        <p:nvPicPr>
          <p:cNvPr id="10" name="Image 1" descr="preencoded.png"/>
          <p:cNvPicPr>
            <a:picLocks noChangeAspect="1"/>
          </p:cNvPicPr>
          <p:nvPr/>
        </p:nvPicPr>
        <p:blipFill>
          <a:blip r:embed="rId4"/>
          <a:stretch>
            <a:fillRect/>
          </a:stretch>
        </p:blipFill>
        <p:spPr>
          <a:xfrm>
            <a:off x="8743731" y="5040908"/>
            <a:ext cx="200218" cy="160139"/>
          </a:xfrm>
          <a:prstGeom prst="rect">
            <a:avLst/>
          </a:prstGeom>
        </p:spPr>
      </p:pic>
      <p:sp>
        <p:nvSpPr>
          <p:cNvPr id="11" name="Text 7"/>
          <p:cNvSpPr/>
          <p:nvPr/>
        </p:nvSpPr>
        <p:spPr>
          <a:xfrm>
            <a:off x="9104085" y="4987727"/>
            <a:ext cx="2272350" cy="1009253"/>
          </a:xfrm>
          <a:prstGeom prst="rect">
            <a:avLst/>
          </a:prstGeom>
          <a:noFill/>
          <a:ln/>
        </p:spPr>
        <p:txBody>
          <a:bodyPr wrap="square" lIns="0" tIns="0" rIns="0" bIns="0" rtlCol="0" anchor="t">
            <a:normAutofit/>
          </a:bodyPr>
          <a:lstStyle/>
          <a:p>
            <a:pPr marL="0" indent="0" algn="l">
              <a:lnSpc>
                <a:spcPct val="131000"/>
              </a:lnSpc>
              <a:buNone/>
            </a:pPr>
            <a:r>
              <a:rPr lang="en-US" sz="1250" kern="0" spc="-25" dirty="0">
                <a:solidFill>
                  <a:srgbClr val="000000"/>
                </a:solidFill>
                <a:latin typeface="Inter" pitchFamily="34" charset="0"/>
                <a:ea typeface="Inter" pitchFamily="34" charset="-122"/>
                <a:cs typeface="Inter" pitchFamily="34" charset="-120"/>
              </a:rPr>
              <a:t>Eticheta este la fel de importantă ca tehnica — un golfist adevărat e respectuos mereu! </a:t>
            </a:r>
            <a:r>
              <a:rPr lang="en-US" sz="1250" kern="0" spc="-25" dirty="0">
                <a:solidFill>
                  <a:srgbClr val="000000"/>
                </a:solidFill>
                <a:latin typeface="Noto Color Emoji" pitchFamily="34" charset="0"/>
                <a:ea typeface="Noto Color Emoji" pitchFamily="34" charset="-122"/>
                <a:cs typeface="Noto Color Emoji" pitchFamily="34" charset="-120"/>
              </a:rPr>
              <a:t>🤝</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834727"/>
            <a:ext cx="10868745" cy="593923"/>
          </a:xfrm>
          <a:prstGeom prst="rect">
            <a:avLst/>
          </a:prstGeom>
          <a:noFill/>
          <a:ln/>
        </p:spPr>
        <p:txBody>
          <a:bodyPr wrap="none" lIns="0" tIns="0" rIns="0" bIns="0" rtlCol="0" anchor="t"/>
          <a:lstStyle/>
          <a:p>
            <a:pPr marL="0" indent="0" algn="l">
              <a:lnSpc>
                <a:spcPct val="104000"/>
              </a:lnSpc>
              <a:buNone/>
            </a:pPr>
            <a:r>
              <a:rPr lang="en-US" sz="3550" b="1" kern="0" spc="-72" dirty="0">
                <a:solidFill>
                  <a:srgbClr val="F95F88"/>
                </a:solidFill>
                <a:latin typeface="Petrona Bold" pitchFamily="34" charset="0"/>
                <a:ea typeface="Petrona Bold" pitchFamily="34" charset="-122"/>
                <a:cs typeface="Petrona Bold" pitchFamily="34" charset="-120"/>
              </a:rPr>
              <a:t>Ești Gata să Lovești? </a:t>
            </a:r>
            <a:r>
              <a:rPr lang="en-US" sz="3550" b="1" kern="0" spc="-72" dirty="0">
                <a:solidFill>
                  <a:srgbClr val="000000"/>
                </a:solidFill>
                <a:latin typeface="Noto Color Emoji" pitchFamily="34" charset="0"/>
                <a:ea typeface="Noto Color Emoji" pitchFamily="34" charset="-122"/>
                <a:cs typeface="Noto Color Emoji" pitchFamily="34" charset="-120"/>
              </a:rPr>
              <a:t>⛳🚀</a:t>
            </a:r>
            <a:endParaRPr lang="en-US" sz="3550" dirty="0"/>
          </a:p>
        </p:txBody>
      </p:sp>
      <p:pic>
        <p:nvPicPr>
          <p:cNvPr id="3" name="Image 0" descr="preencoded.png"/>
          <p:cNvPicPr>
            <a:picLocks noChangeAspect="1"/>
          </p:cNvPicPr>
          <p:nvPr/>
        </p:nvPicPr>
        <p:blipFill>
          <a:blip r:embed="rId3"/>
          <a:stretch>
            <a:fillRect/>
          </a:stretch>
        </p:blipFill>
        <p:spPr>
          <a:xfrm>
            <a:off x="661475" y="1759347"/>
            <a:ext cx="2509179" cy="1550789"/>
          </a:xfrm>
          <a:prstGeom prst="rect">
            <a:avLst/>
          </a:prstGeom>
        </p:spPr>
      </p:pic>
      <p:sp>
        <p:nvSpPr>
          <p:cNvPr id="4" name="Text 1"/>
          <p:cNvSpPr/>
          <p:nvPr/>
        </p:nvSpPr>
        <p:spPr>
          <a:xfrm>
            <a:off x="661475" y="3516809"/>
            <a:ext cx="3485071"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Antrenează-te Zilnic</a:t>
            </a:r>
            <a:endParaRPr lang="en-US" sz="1750" dirty="0"/>
          </a:p>
        </p:txBody>
      </p:sp>
      <p:sp>
        <p:nvSpPr>
          <p:cNvPr id="5" name="Text 2"/>
          <p:cNvSpPr/>
          <p:nvPr/>
        </p:nvSpPr>
        <p:spPr>
          <a:xfrm>
            <a:off x="661475" y="3900289"/>
            <a:ext cx="3485071" cy="793849"/>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Chiar și 15 minute de practică acasă (cu un putter și o cană!) fac diferența. Constanța bate talentul!</a:t>
            </a:r>
            <a:endParaRPr lang="en-US" sz="1300" dirty="0"/>
          </a:p>
        </p:txBody>
      </p:sp>
      <p:pic>
        <p:nvPicPr>
          <p:cNvPr id="6" name="Image 1" descr="preencoded.png"/>
          <p:cNvPicPr>
            <a:picLocks noChangeAspect="1"/>
          </p:cNvPicPr>
          <p:nvPr/>
        </p:nvPicPr>
        <p:blipFill>
          <a:blip r:embed="rId4"/>
          <a:stretch>
            <a:fillRect/>
          </a:stretch>
        </p:blipFill>
        <p:spPr>
          <a:xfrm>
            <a:off x="4353213" y="1759347"/>
            <a:ext cx="2509279" cy="1550888"/>
          </a:xfrm>
          <a:prstGeom prst="rect">
            <a:avLst/>
          </a:prstGeom>
        </p:spPr>
      </p:pic>
      <p:sp>
        <p:nvSpPr>
          <p:cNvPr id="7" name="Text 3"/>
          <p:cNvSpPr/>
          <p:nvPr/>
        </p:nvSpPr>
        <p:spPr>
          <a:xfrm>
            <a:off x="4353213" y="3516908"/>
            <a:ext cx="3485170"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Ascultă Antrenorul</a:t>
            </a:r>
            <a:endParaRPr lang="en-US" sz="1750" dirty="0"/>
          </a:p>
        </p:txBody>
      </p:sp>
      <p:sp>
        <p:nvSpPr>
          <p:cNvPr id="8" name="Text 4"/>
          <p:cNvSpPr/>
          <p:nvPr/>
        </p:nvSpPr>
        <p:spPr>
          <a:xfrm>
            <a:off x="4353213" y="3900388"/>
            <a:ext cx="3485170" cy="1058466"/>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Antrenorul tău îți va corecta greșelile cu răbdare. Pune întrebări, fii curios și nu te teme să greșești — asta e cel mai bun mod de a învăța!</a:t>
            </a:r>
            <a:endParaRPr lang="en-US" sz="1300" dirty="0"/>
          </a:p>
        </p:txBody>
      </p:sp>
      <p:pic>
        <p:nvPicPr>
          <p:cNvPr id="9" name="Image 2" descr="preencoded.png"/>
          <p:cNvPicPr>
            <a:picLocks noChangeAspect="1"/>
          </p:cNvPicPr>
          <p:nvPr/>
        </p:nvPicPr>
        <p:blipFill>
          <a:blip r:embed="rId5"/>
          <a:stretch>
            <a:fillRect/>
          </a:stretch>
        </p:blipFill>
        <p:spPr>
          <a:xfrm>
            <a:off x="8045050" y="1759347"/>
            <a:ext cx="2509279" cy="1550888"/>
          </a:xfrm>
          <a:prstGeom prst="rect">
            <a:avLst/>
          </a:prstGeom>
        </p:spPr>
      </p:pic>
      <p:sp>
        <p:nvSpPr>
          <p:cNvPr id="10" name="Text 5"/>
          <p:cNvSpPr/>
          <p:nvPr/>
        </p:nvSpPr>
        <p:spPr>
          <a:xfrm>
            <a:off x="8045050" y="3516908"/>
            <a:ext cx="3485170" cy="284262"/>
          </a:xfrm>
          <a:prstGeom prst="rect">
            <a:avLst/>
          </a:prstGeom>
          <a:noFill/>
          <a:ln/>
        </p:spPr>
        <p:txBody>
          <a:bodyPr wrap="none" lIns="0" tIns="0" rIns="0" bIns="0" rtlCol="0" anchor="t"/>
          <a:lstStyle/>
          <a:p>
            <a:pPr marL="0" indent="0" algn="l">
              <a:lnSpc>
                <a:spcPct val="104000"/>
              </a:lnSpc>
              <a:buNone/>
            </a:pPr>
            <a:r>
              <a:rPr lang="en-US" sz="1750" b="1" kern="0" spc="-36" dirty="0">
                <a:solidFill>
                  <a:srgbClr val="272525"/>
                </a:solidFill>
                <a:latin typeface="Petrona Bold" pitchFamily="34" charset="0"/>
                <a:ea typeface="Petrona Bold" pitchFamily="34" charset="-122"/>
                <a:cs typeface="Petrona Bold" pitchFamily="34" charset="-120"/>
              </a:rPr>
              <a:t>Distrează-te Mereu</a:t>
            </a:r>
            <a:endParaRPr lang="en-US" sz="1750" dirty="0"/>
          </a:p>
        </p:txBody>
      </p:sp>
      <p:sp>
        <p:nvSpPr>
          <p:cNvPr id="11" name="Text 6"/>
          <p:cNvSpPr/>
          <p:nvPr/>
        </p:nvSpPr>
        <p:spPr>
          <a:xfrm>
            <a:off x="8045050" y="3900388"/>
            <a:ext cx="3485170" cy="800199"/>
          </a:xfrm>
          <a:prstGeom prst="rect">
            <a:avLst/>
          </a:prstGeom>
          <a:noFill/>
          <a:ln/>
        </p:spPr>
        <p:txBody>
          <a:bodyPr wrap="square" lIns="0" tIns="0" rIns="0" bIns="0" rtlCol="0" anchor="t">
            <a:normAutofit/>
          </a:bodyPr>
          <a:lstStyle/>
          <a:p>
            <a:pPr marL="0" indent="0" algn="l">
              <a:lnSpc>
                <a:spcPct val="133000"/>
              </a:lnSpc>
              <a:buNone/>
            </a:pPr>
            <a:r>
              <a:rPr lang="en-US" sz="1300" kern="0" spc="-26" dirty="0">
                <a:solidFill>
                  <a:srgbClr val="272525"/>
                </a:solidFill>
                <a:latin typeface="Inter" pitchFamily="34" charset="0"/>
                <a:ea typeface="Inter" pitchFamily="34" charset="-122"/>
                <a:cs typeface="Inter" pitchFamily="34" charset="-120"/>
              </a:rPr>
              <a:t>Golful e o aventură verde! Bucură-te de fiecare lovitură, de prieteni și de natură. Când te distrezi, progresezi cel mai repede! </a:t>
            </a:r>
            <a:r>
              <a:rPr lang="en-US" sz="1300" kern="0" spc="-26" dirty="0">
                <a:solidFill>
                  <a:srgbClr val="000000"/>
                </a:solidFill>
                <a:latin typeface="Noto Color Emoji" pitchFamily="34" charset="0"/>
                <a:ea typeface="Noto Color Emoji" pitchFamily="34" charset="-122"/>
                <a:cs typeface="Noto Color Emoji" pitchFamily="34" charset="-120"/>
              </a:rPr>
              <a:t>🌿</a:t>
            </a:r>
            <a:endParaRPr lang="en-US" sz="1300" dirty="0"/>
          </a:p>
        </p:txBody>
      </p:sp>
      <p:sp>
        <p:nvSpPr>
          <p:cNvPr id="12" name="Text 7"/>
          <p:cNvSpPr/>
          <p:nvPr/>
        </p:nvSpPr>
        <p:spPr>
          <a:xfrm>
            <a:off x="661475" y="5206901"/>
            <a:ext cx="10868745" cy="816273"/>
          </a:xfrm>
          <a:prstGeom prst="rect">
            <a:avLst/>
          </a:prstGeom>
          <a:noFill/>
          <a:ln/>
        </p:spPr>
        <p:txBody>
          <a:bodyPr wrap="none" lIns="0" tIns="0" rIns="0" bIns="0" rtlCol="0" anchor="t"/>
          <a:lstStyle/>
          <a:p>
            <a:pPr marL="0" indent="0" algn="ctr">
              <a:lnSpc>
                <a:spcPct val="104000"/>
              </a:lnSpc>
              <a:buNone/>
            </a:pPr>
            <a:r>
              <a:rPr lang="en-US" sz="4900" b="1" kern="0" spc="-99" dirty="0">
                <a:solidFill>
                  <a:srgbClr val="6237C8"/>
                </a:solidFill>
                <a:latin typeface="Petrona Bold" pitchFamily="34" charset="0"/>
                <a:ea typeface="Petrona Bold" pitchFamily="34" charset="-122"/>
                <a:cs typeface="Petrona Bold" pitchFamily="34" charset="-120"/>
              </a:rPr>
              <a:t>Joacă. Lovește. Zâmbește. </a:t>
            </a:r>
            <a:r>
              <a:rPr lang="en-US" sz="4900" b="1" kern="0" spc="-99" dirty="0">
                <a:solidFill>
                  <a:srgbClr val="000000"/>
                </a:solidFill>
                <a:latin typeface="Noto Color Emoji" pitchFamily="34" charset="0"/>
                <a:ea typeface="Noto Color Emoji" pitchFamily="34" charset="-122"/>
                <a:cs typeface="Noto Color Emoji" pitchFamily="34" charset="-120"/>
              </a:rPr>
              <a:t>⛳</a:t>
            </a:r>
            <a:endParaRPr lang="en-US" sz="4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2">
            <a:extLst>
              <a:ext uri="{FF2B5EF4-FFF2-40B4-BE49-F238E27FC236}">
                <a16:creationId xmlns:a16="http://schemas.microsoft.com/office/drawing/2014/main" id="{1F9D6C2D-1239-8F74-3C88-D8B1E5D3BBF8}"/>
              </a:ext>
            </a:extLst>
          </p:cNvPr>
          <p:cNvSpPr/>
          <p:nvPr/>
        </p:nvSpPr>
        <p:spPr>
          <a:xfrm>
            <a:off x="778707" y="688166"/>
            <a:ext cx="5200064" cy="2727158"/>
          </a:xfrm>
          <a:prstGeom prst="rect">
            <a:avLst/>
          </a:prstGeom>
          <a:noFill/>
          <a:ln/>
        </p:spPr>
        <p:txBody>
          <a:bodyPr wrap="square" lIns="0" tIns="0" rIns="0" bIns="0" rtlCol="0" anchor="t">
            <a:normAutofit/>
          </a:bodyPr>
          <a:lstStyle/>
          <a:p>
            <a:pPr marL="0" indent="0" algn="l">
              <a:lnSpc>
                <a:spcPct val="133000"/>
              </a:lnSpc>
              <a:buNone/>
            </a:pPr>
            <a:r>
              <a:rPr lang="ro-RO" sz="1300" kern="0" spc="-26" dirty="0">
                <a:solidFill>
                  <a:srgbClr val="272525"/>
                </a:solidFill>
                <a:latin typeface="Inter" pitchFamily="34" charset="0"/>
                <a:ea typeface="Inter" pitchFamily="34" charset="-122"/>
                <a:cs typeface="Inter" pitchFamily="34" charset="-120"/>
              </a:rPr>
              <a:t>Notițele mele</a:t>
            </a:r>
          </a:p>
          <a:p>
            <a:pPr marL="0" indent="0" algn="l">
              <a:lnSpc>
                <a:spcPct val="133000"/>
              </a:lnSpc>
              <a:buNone/>
            </a:pPr>
            <a:endParaRPr lang="ro-RO" sz="1300" kern="0" spc="-26" dirty="0">
              <a:solidFill>
                <a:srgbClr val="272525"/>
              </a:solidFill>
              <a:latin typeface="Inter" pitchFamily="34" charset="0"/>
              <a:ea typeface="Inter" pitchFamily="34" charset="-122"/>
              <a:cs typeface="Inter" pitchFamily="34" charset="-120"/>
            </a:endParaRPr>
          </a:p>
          <a:p>
            <a:pPr marL="0" indent="0" algn="l">
              <a:lnSpc>
                <a:spcPct val="133000"/>
              </a:lnSpc>
              <a:buNone/>
            </a:pPr>
            <a:r>
              <a:rPr lang="ro-RO" sz="1300" kern="0" spc="-26" dirty="0">
                <a:solidFill>
                  <a:srgbClr val="272525"/>
                </a:solidFill>
                <a:latin typeface="Inter" pitchFamily="34" charset="0"/>
                <a:ea typeface="Inter" pitchFamily="34" charset="-122"/>
              </a:rPr>
              <a:t>........................................................................................................................................................................................................................................................................................................................................................................................................................................................................................................................................................................................................................................................................................................................................................................................................................................................................................................................................................................</a:t>
            </a:r>
            <a:endParaRPr lang="en-US" sz="1300" dirty="0"/>
          </a:p>
        </p:txBody>
      </p:sp>
      <p:sp>
        <p:nvSpPr>
          <p:cNvPr id="5" name="Text 2">
            <a:extLst>
              <a:ext uri="{FF2B5EF4-FFF2-40B4-BE49-F238E27FC236}">
                <a16:creationId xmlns:a16="http://schemas.microsoft.com/office/drawing/2014/main" id="{AD569DB5-058F-4CB7-2237-B6C57E1FBDF8}"/>
              </a:ext>
            </a:extLst>
          </p:cNvPr>
          <p:cNvSpPr/>
          <p:nvPr/>
        </p:nvSpPr>
        <p:spPr>
          <a:xfrm>
            <a:off x="778707" y="3442676"/>
            <a:ext cx="5317294" cy="2854569"/>
          </a:xfrm>
          <a:prstGeom prst="rect">
            <a:avLst/>
          </a:prstGeom>
          <a:noFill/>
          <a:ln/>
        </p:spPr>
        <p:txBody>
          <a:bodyPr wrap="square" lIns="0" tIns="0" rIns="0" bIns="0" rtlCol="0" anchor="t">
            <a:normAutofit/>
          </a:bodyPr>
          <a:lstStyle/>
          <a:p>
            <a:pPr marL="0" indent="0" algn="l">
              <a:lnSpc>
                <a:spcPct val="133000"/>
              </a:lnSpc>
              <a:buNone/>
            </a:pPr>
            <a:r>
              <a:rPr lang="ro-RO" sz="1300" kern="0" spc="-26" dirty="0">
                <a:solidFill>
                  <a:srgbClr val="272525"/>
                </a:solidFill>
                <a:latin typeface="Inter" pitchFamily="34" charset="0"/>
                <a:ea typeface="Inter" pitchFamily="34" charset="-122"/>
                <a:cs typeface="Inter" pitchFamily="34" charset="-120"/>
              </a:rPr>
              <a:t>Întrebările mele pentru antrenor</a:t>
            </a:r>
          </a:p>
          <a:p>
            <a:pPr marL="0" indent="0" algn="l">
              <a:lnSpc>
                <a:spcPct val="133000"/>
              </a:lnSpc>
              <a:buNone/>
            </a:pPr>
            <a:endParaRPr lang="ro-RO" sz="1300" kern="0" spc="-26" dirty="0">
              <a:solidFill>
                <a:srgbClr val="272525"/>
              </a:solidFill>
              <a:latin typeface="Inter" pitchFamily="34" charset="0"/>
              <a:ea typeface="Inter" pitchFamily="34" charset="-122"/>
              <a:cs typeface="Inter" pitchFamily="34" charset="-120"/>
            </a:endParaRPr>
          </a:p>
          <a:p>
            <a:pPr marL="0" indent="0" algn="l">
              <a:lnSpc>
                <a:spcPct val="133000"/>
              </a:lnSpc>
              <a:buNone/>
            </a:pPr>
            <a:r>
              <a:rPr lang="ro-RO" sz="1300" kern="0" spc="-26" dirty="0">
                <a:solidFill>
                  <a:srgbClr val="272525"/>
                </a:solidFill>
                <a:latin typeface="Inter" pitchFamily="34" charset="0"/>
                <a:ea typeface="Inter" pitchFamily="34" charset="-122"/>
              </a:rPr>
              <a:t>.......................................................................................................................................................................................................................................................................................................................................................................................................................................................................................................................................................................................................................................................................................................................................................................................................................................................................................................................................................................................</a:t>
            </a:r>
            <a:endParaRPr lang="en-US" sz="1300" dirty="0"/>
          </a:p>
        </p:txBody>
      </p:sp>
      <p:sp>
        <p:nvSpPr>
          <p:cNvPr id="7" name="Text 2">
            <a:extLst>
              <a:ext uri="{FF2B5EF4-FFF2-40B4-BE49-F238E27FC236}">
                <a16:creationId xmlns:a16="http://schemas.microsoft.com/office/drawing/2014/main" id="{A757D9F0-BBA0-E5B3-E8EE-9BA73A4A8DD2}"/>
              </a:ext>
            </a:extLst>
          </p:cNvPr>
          <p:cNvSpPr/>
          <p:nvPr/>
        </p:nvSpPr>
        <p:spPr>
          <a:xfrm>
            <a:off x="7846646" y="883447"/>
            <a:ext cx="3759201" cy="5118458"/>
          </a:xfrm>
          <a:prstGeom prst="rect">
            <a:avLst/>
          </a:prstGeom>
          <a:solidFill>
            <a:schemeClr val="accent4">
              <a:lumMod val="40000"/>
              <a:lumOff val="60000"/>
            </a:schemeClr>
          </a:solidFill>
          <a:ln/>
        </p:spPr>
        <p:style>
          <a:lnRef idx="2">
            <a:schemeClr val="accent2"/>
          </a:lnRef>
          <a:fillRef idx="1">
            <a:schemeClr val="lt1"/>
          </a:fillRef>
          <a:effectRef idx="0">
            <a:schemeClr val="accent2"/>
          </a:effectRef>
          <a:fontRef idx="minor">
            <a:schemeClr val="dk1"/>
          </a:fontRef>
        </p:style>
        <p:txBody>
          <a:bodyPr wrap="square" lIns="0" tIns="0" rIns="0" bIns="0" rtlCol="0" anchor="t">
            <a:normAutofit/>
          </a:bodyPr>
          <a:lstStyle/>
          <a:p>
            <a:pPr marL="0" indent="0" algn="ctr">
              <a:lnSpc>
                <a:spcPct val="133000"/>
              </a:lnSpc>
              <a:buNone/>
            </a:pPr>
            <a:r>
              <a:rPr lang="ro-RO" sz="1300" b="1" kern="0" spc="-26" dirty="0">
                <a:solidFill>
                  <a:srgbClr val="272525"/>
                </a:solidFill>
                <a:latin typeface="Inter" pitchFamily="34" charset="0"/>
                <a:ea typeface="Inter" pitchFamily="34" charset="-122"/>
                <a:cs typeface="Inter" pitchFamily="34" charset="-120"/>
              </a:rPr>
              <a:t>EU PE TERENUL DE GOLF</a:t>
            </a:r>
          </a:p>
        </p:txBody>
      </p:sp>
    </p:spTree>
    <p:extLst>
      <p:ext uri="{BB962C8B-B14F-4D97-AF65-F5344CB8AC3E}">
        <p14:creationId xmlns:p14="http://schemas.microsoft.com/office/powerpoint/2010/main" val="2109812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0FAA08-8FAC-2A1F-35A9-0D9F2B2E729B}"/>
              </a:ext>
            </a:extLst>
          </p:cNvPr>
          <p:cNvPicPr>
            <a:picLocks noChangeAspect="1"/>
          </p:cNvPicPr>
          <p:nvPr/>
        </p:nvPicPr>
        <p:blipFill>
          <a:blip r:embed="rId2"/>
          <a:stretch>
            <a:fillRect/>
          </a:stretch>
        </p:blipFill>
        <p:spPr>
          <a:xfrm>
            <a:off x="2972802" y="3163801"/>
            <a:ext cx="6246396" cy="1322230"/>
          </a:xfrm>
          <a:prstGeom prst="rect">
            <a:avLst/>
          </a:prstGeom>
        </p:spPr>
      </p:pic>
    </p:spTree>
    <p:extLst>
      <p:ext uri="{BB962C8B-B14F-4D97-AF65-F5344CB8AC3E}">
        <p14:creationId xmlns:p14="http://schemas.microsoft.com/office/powerpoint/2010/main" val="2074136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855</Words>
  <Application>Microsoft Office PowerPoint</Application>
  <PresentationFormat>Widescreen</PresentationFormat>
  <Paragraphs>96</Paragraphs>
  <Slides>11</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Noto Color Emoji</vt:lpstr>
      <vt:lpstr>Inter</vt:lpstr>
      <vt:lpstr>Imprint MT Shadow</vt:lpstr>
      <vt:lpstr>Petrona Bold</vt:lpstr>
      <vt:lpstr>Arial</vt:lpstr>
      <vt:lpstr>Inter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3</cp:revision>
  <dcterms:created xsi:type="dcterms:W3CDTF">2026-09-26T21:01:50Z</dcterms:created>
  <dcterms:modified xsi:type="dcterms:W3CDTF">2026-09-27T13:27:50Z</dcterms:modified>
</cp:coreProperties>
</file>