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73" r:id="rId13"/>
    <p:sldId id="266" r:id="rId14"/>
    <p:sldId id="267" r:id="rId15"/>
    <p:sldId id="315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88" r:id="rId36"/>
    <p:sldId id="290" r:id="rId37"/>
    <p:sldId id="291" r:id="rId38"/>
    <p:sldId id="293" r:id="rId39"/>
    <p:sldId id="292" r:id="rId40"/>
    <p:sldId id="294" r:id="rId41"/>
    <p:sldId id="295" r:id="rId42"/>
    <p:sldId id="304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69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basilius1911@gma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asilius1911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dwilmsen@aus.edu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J.Munday@leeds.ac.u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BASIL HATIM</a:t>
            </a:r>
            <a:br>
              <a:rPr lang="en-US" dirty="0"/>
            </a:br>
            <a:r>
              <a:rPr lang="en-US" sz="5300" dirty="0"/>
              <a:t>Professor EMERITUS</a:t>
            </a:r>
            <a:br>
              <a:rPr lang="en-US" sz="6000" dirty="0"/>
            </a:br>
            <a:r>
              <a:rPr lang="en-US" sz="3600" dirty="0"/>
              <a:t>ARABIC AND TRANSLATION STUDIES</a:t>
            </a:r>
            <a:br>
              <a:rPr lang="en-US" sz="3600" dirty="0"/>
            </a:br>
            <a:r>
              <a:rPr lang="en-US" sz="2800" dirty="0"/>
              <a:t>AMERICAN UNIVERSITY OF SHARJAH UAE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CURRICULUM VITAE</a:t>
            </a:r>
          </a:p>
        </p:txBody>
      </p:sp>
      <p:pic>
        <p:nvPicPr>
          <p:cNvPr id="4" name="Picture 3" descr="C:\Users\Basil Hatim\Desktop\basil hatim picture jul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442">
            <a:off x="1332672" y="1422787"/>
            <a:ext cx="1257300" cy="165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50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Diploma	(App. Ling./TESL), University College of North Wales, 			Bangor, UK (1971)</a:t>
            </a:r>
          </a:p>
          <a:p>
            <a:r>
              <a:rPr lang="en-US" b="1" dirty="0">
                <a:latin typeface="Garamond" panose="02020404030301010803" pitchFamily="18" charset="0"/>
              </a:rPr>
              <a:t>M.A.		(App. Ling./TEFL), The American University of Beirut, 			Lebanon (1976)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3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BACHELOR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B.A.	(English Lang &amp; Lit.), COLLEGE OF LANGUAGES, University OF 	Baghdad,  Iraq  (1968) </a:t>
            </a:r>
          </a:p>
        </p:txBody>
      </p:sp>
    </p:spTree>
    <p:extLst>
      <p:ext uri="{BB962C8B-B14F-4D97-AF65-F5344CB8AC3E}">
        <p14:creationId xmlns:p14="http://schemas.microsoft.com/office/powerpoint/2010/main" val="227490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1030" y="2967335"/>
            <a:ext cx="470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CAREER HISTORY</a:t>
            </a:r>
          </a:p>
        </p:txBody>
      </p:sp>
    </p:spTree>
    <p:extLst>
      <p:ext uri="{BB962C8B-B14F-4D97-AF65-F5344CB8AC3E}">
        <p14:creationId xmlns:p14="http://schemas.microsoft.com/office/powerpoint/2010/main" val="326737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PRE-DOCTORAL (10 YEARS)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MINISTRY OF EDUCATION, SAUDI ARABIA, ABHA (TEFL)  (1969-1971)</a:t>
            </a:r>
          </a:p>
          <a:p>
            <a:r>
              <a:rPr lang="en-US" dirty="0">
                <a:latin typeface="Garamond" panose="02020404030301010803" pitchFamily="18" charset="0"/>
              </a:rPr>
              <a:t>ATLANTIC COLLEGE, LLANTWIT MAJOR, SOUTH WALES, UK (APP. LING. RESEARCH) (1972-1973)</a:t>
            </a:r>
          </a:p>
          <a:p>
            <a:r>
              <a:rPr lang="en-US" dirty="0">
                <a:latin typeface="Garamond" panose="02020404030301010803" pitchFamily="18" charset="0"/>
              </a:rPr>
              <a:t>UNIVERSAL COLLEGE, ALEY, LEBANON (TEFL) (1974-1975)</a:t>
            </a:r>
          </a:p>
          <a:p>
            <a:r>
              <a:rPr lang="en-US" dirty="0">
                <a:latin typeface="Garamond" panose="02020404030301010803" pitchFamily="18" charset="0"/>
              </a:rPr>
              <a:t>INSTITUTE OF PETROLEUM, TRIPOLI, LIBYA (ESP) (1976-1978)</a:t>
            </a:r>
          </a:p>
        </p:txBody>
      </p:sp>
    </p:spTree>
    <p:extLst>
      <p:ext uri="{BB962C8B-B14F-4D97-AF65-F5344CB8AC3E}">
        <p14:creationId xmlns:p14="http://schemas.microsoft.com/office/powerpoint/2010/main" val="66109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POST-DOCTORAL (UK) (1980-1999)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English/Arabic Translation &amp; Linguistics. Heriot-Watt University, Edinburgh, UK.  (20 YEARS)</a:t>
            </a:r>
          </a:p>
        </p:txBody>
      </p:sp>
    </p:spTree>
    <p:extLst>
      <p:ext uri="{BB962C8B-B14F-4D97-AF65-F5344CB8AC3E}">
        <p14:creationId xmlns:p14="http://schemas.microsoft.com/office/powerpoint/2010/main" val="195661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On </a:t>
            </a:r>
            <a:r>
              <a:rPr lang="en-US" dirty="0" err="1">
                <a:latin typeface="Garamond" panose="02020404030301010803" pitchFamily="18" charset="0"/>
              </a:rPr>
              <a:t>secondment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ARABIC AND TRANSLATION.. Part time. THE UNIVERSITIES OF SALFORD, DURHAM, EDINBURGH and specialist language services York.</a:t>
            </a:r>
          </a:p>
        </p:txBody>
      </p:sp>
    </p:spTree>
    <p:extLst>
      <p:ext uri="{BB962C8B-B14F-4D97-AF65-F5344CB8AC3E}">
        <p14:creationId xmlns:p14="http://schemas.microsoft.com/office/powerpoint/2010/main" val="80964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TEACHING AND RESEARCH SABBATICALS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latin typeface="Garamond" panose="02020404030301010803" pitchFamily="18" charset="0"/>
              </a:rPr>
              <a:t>Translation &amp; Linguistics, National Chuang University of Education, Chuang, Taiwan (leave from the American University of Sharjah). 2010</a:t>
            </a:r>
          </a:p>
          <a:p>
            <a:r>
              <a:rPr lang="en-US" sz="1800" b="1" dirty="0">
                <a:latin typeface="Garamond" panose="02020404030301010803" pitchFamily="18" charset="0"/>
              </a:rPr>
              <a:t> Translation &amp; Applied Linguistics, Hellenic American University, Athens, Greece. (Leave from the American University of Sharjah).  2007  </a:t>
            </a:r>
          </a:p>
          <a:p>
            <a:r>
              <a:rPr lang="en-US" sz="1800" b="1" dirty="0">
                <a:latin typeface="Garamond" panose="02020404030301010803" pitchFamily="18" charset="0"/>
              </a:rPr>
              <a:t> Translation &amp; Interpreting. University for Women (NOW PETRA), Amman, Jordan. (Leave from Heriot-Watt University). 1993-1994 </a:t>
            </a:r>
          </a:p>
          <a:p>
            <a:r>
              <a:rPr lang="en-US" sz="1800" b="1" dirty="0">
                <a:latin typeface="Garamond" panose="02020404030301010803" pitchFamily="18" charset="0"/>
              </a:rPr>
              <a:t> Translation &amp; Linguistics. University of </a:t>
            </a:r>
            <a:r>
              <a:rPr lang="en-US" sz="1800" b="1" dirty="0" err="1">
                <a:latin typeface="Garamond" panose="02020404030301010803" pitchFamily="18" charset="0"/>
              </a:rPr>
              <a:t>Salford</a:t>
            </a:r>
            <a:r>
              <a:rPr lang="en-US" sz="1800" b="1" dirty="0">
                <a:latin typeface="Garamond" panose="02020404030301010803" pitchFamily="18" charset="0"/>
              </a:rPr>
              <a:t>, UK (Leave from Heriot-Watt University). 1985-1986 </a:t>
            </a:r>
          </a:p>
        </p:txBody>
      </p:sp>
    </p:spTree>
    <p:extLst>
      <p:ext uri="{BB962C8B-B14F-4D97-AF65-F5344CB8AC3E}">
        <p14:creationId xmlns:p14="http://schemas.microsoft.com/office/powerpoint/2010/main" val="368421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POST-DOCTORAL, UAE (1999-2020)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English/Arabic Translation &amp; Linguistics. American University of Sharjah, United Arab Emirates.  (20 YEARS)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471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POST-RETIREMENT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0000642"/>
              </p:ext>
            </p:extLst>
          </p:nvPr>
        </p:nvGraphicFramePr>
        <p:xfrm>
          <a:off x="685800" y="2695902"/>
          <a:ext cx="10394950" cy="2047220"/>
        </p:xfrm>
        <a:graphic>
          <a:graphicData uri="http://schemas.openxmlformats.org/drawingml/2006/table">
            <a:tbl>
              <a:tblPr/>
              <a:tblGrid>
                <a:gridCol w="5197475">
                  <a:extLst>
                    <a:ext uri="{9D8B030D-6E8A-4147-A177-3AD203B41FA5}">
                      <a16:colId xmlns:a16="http://schemas.microsoft.com/office/drawing/2014/main" val="752532428"/>
                    </a:ext>
                  </a:extLst>
                </a:gridCol>
                <a:gridCol w="5197475">
                  <a:extLst>
                    <a:ext uri="{9D8B030D-6E8A-4147-A177-3AD203B41FA5}">
                      <a16:colId xmlns:a16="http://schemas.microsoft.com/office/drawing/2014/main" val="466325078"/>
                    </a:ext>
                  </a:extLst>
                </a:gridCol>
              </a:tblGrid>
              <a:tr h="2046927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0" marR="63490" marT="63490" marB="634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BASIL HATIM, PhD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garamond, times new roman, serif"/>
                        </a:rPr>
                        <a:t>Professor Emeritus </a:t>
                      </a:r>
                      <a:r>
                        <a:rPr lang="ar-AE" sz="1800" b="1" dirty="0">
                          <a:solidFill>
                            <a:srgbClr val="000000"/>
                          </a:solidFill>
                          <a:effectLst/>
                          <a:latin typeface="garamond, times new roman, serif"/>
                        </a:rPr>
                        <a:t>أستاذ فخري 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garamond, times new roman, serif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Arabic &amp; Translation Studies 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University of Sharjah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U.A.E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Mobile: 971 50 363 4651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basilius1911@gmail.com</a:t>
                      </a:r>
                      <a:endParaRPr lang="en-US" sz="1800" dirty="0">
                        <a:effectLst/>
                        <a:latin typeface="Roboto"/>
                      </a:endParaRPr>
                    </a:p>
                  </a:txBody>
                  <a:tcPr marL="63490" marR="63490" marT="63490" marB="634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91108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2695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​​ </a:t>
            </a:r>
            <a:endParaRPr kumimoji="0" lang="en-US" altLang="en-US" sz="57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lh5.googleusercontent.com/kkx1MaiSI40rz02pHZhzqg4pZl2jiL4_L-FJCXwYpfFiFynCnQJKaQRJM9gupwoxk8LRf4E6w1O8qHs0bHNElPQybv1VgRpb15V0bpa_U5QDsK75ygmFahet7PFvWk1uOXGfs3U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16" y="3262312"/>
            <a:ext cx="828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99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POST-RETIREMENT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7513" y="2477691"/>
            <a:ext cx="3311525" cy="2483643"/>
          </a:xfrm>
        </p:spPr>
      </p:pic>
    </p:spTree>
    <p:extLst>
      <p:ext uri="{BB962C8B-B14F-4D97-AF65-F5344CB8AC3E}">
        <p14:creationId xmlns:p14="http://schemas.microsoft.com/office/powerpoint/2010/main" val="232579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Mobile:	+971-50 3634651</a:t>
            </a:r>
          </a:p>
          <a:p>
            <a:r>
              <a:rPr lang="en-US" b="1" dirty="0">
                <a:latin typeface="Garamond" panose="02020404030301010803" pitchFamily="18" charset="0"/>
              </a:rPr>
              <a:t>Email :	</a:t>
            </a:r>
            <a:r>
              <a:rPr lang="en-US" b="1" u="sng" cap="none" dirty="0">
                <a:latin typeface="Garamond" panose="02020404030301010803" pitchFamily="18" charset="0"/>
                <a:hlinkClick r:id="rId2"/>
              </a:rPr>
              <a:t>basilius1911@gmail.com</a:t>
            </a:r>
            <a:endParaRPr lang="en-US" b="1" cap="none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29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8657" y="2967335"/>
            <a:ext cx="10614701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LATEST POSITION AT</a:t>
            </a:r>
          </a:p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AMERICAN UNIVERSITY OF SHARJAH UAE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1999-2020</a:t>
            </a:r>
          </a:p>
        </p:txBody>
      </p:sp>
    </p:spTree>
    <p:extLst>
      <p:ext uri="{BB962C8B-B14F-4D97-AF65-F5344CB8AC3E}">
        <p14:creationId xmlns:p14="http://schemas.microsoft.com/office/powerpoint/2010/main" val="1893032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American University of Sharjah (1999-2020)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Professor of English &amp; Translation and Coordinator of the B.A. and M.A. Programs in Translation &amp; Interpreting in the Department of English (1999-2002).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Professor of Translation &amp; Interpreting in the newly-established Department of Arabic &amp; Translation Studies.</a:t>
            </a:r>
          </a:p>
        </p:txBody>
      </p:sp>
    </p:spTree>
    <p:extLst>
      <p:ext uri="{BB962C8B-B14F-4D97-AF65-F5344CB8AC3E}">
        <p14:creationId xmlns:p14="http://schemas.microsoft.com/office/powerpoint/2010/main" val="428879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include a leading role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Curricular development of the B.A. program in English/Arabic Translation &amp; Interpreting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The design of a brand-new M.A. in English/Arabic Translation, Interpreting and Linguistics.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The design and delivery of a 90-hour course of lectures/ seminars/workshops (divided into 5 modules and leading to a Diploma in Translation &amp; Interpreting) as part of a continuing education Skill Upgrading Program envisaged specifically with community translation and interpreting needs in mind.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8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in addition to normal duties: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Teaching a range of English/Arabic translation and interpreting courses, graduate (as part of the Master Program) and undergraduate (as part of the Minor in Translation)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Teaching a range of ESL courses, mostly in the areas of Language Communication Skills, Composition &amp; Rhetoric, Business Communication, Academic Writing and Public Speaking.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Teaching specialized courses in areas such as Discourse &amp; Genre Analysis, Semantics and Pragmatics, at both graduate and undergraduate levels.</a:t>
            </a:r>
          </a:p>
        </p:txBody>
      </p:sp>
    </p:spTree>
    <p:extLst>
      <p:ext uri="{BB962C8B-B14F-4D97-AF65-F5344CB8AC3E}">
        <p14:creationId xmlns:p14="http://schemas.microsoft.com/office/powerpoint/2010/main" val="408412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626" y="2967335"/>
            <a:ext cx="112627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POSITION AT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HERIOT-WATT UNIVERSITY EDINBURGH UK</a:t>
            </a:r>
          </a:p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1980-1999</a:t>
            </a:r>
          </a:p>
        </p:txBody>
      </p:sp>
    </p:spTree>
    <p:extLst>
      <p:ext uri="{BB962C8B-B14F-4D97-AF65-F5344CB8AC3E}">
        <p14:creationId xmlns:p14="http://schemas.microsoft.com/office/powerpoint/2010/main" val="145339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ADMINSTRATIVE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Director of Studies of the Master Program in Translation and  Linguistics (and principal lecturer on the Program)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Director of the Doctoral Program in Translation &amp; Linguistics (and senior thesis adviser on the English/Arabic strand of the Program)</a:t>
            </a:r>
          </a:p>
        </p:txBody>
      </p:sp>
    </p:spTree>
    <p:extLst>
      <p:ext uri="{BB962C8B-B14F-4D97-AF65-F5344CB8AC3E}">
        <p14:creationId xmlns:p14="http://schemas.microsoft.com/office/powerpoint/2010/main" val="496306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Heriot-Watt University Edinburgh (1980-1999)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A leading role in establishing the Master Program in English/Arabic Translation &amp; Interpreting, and the Doctoral Program in Translation &amp; Linguistics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Promoted to Senior Lecturer in 1990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Promoted to Reader in Languages in 1995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Promoted to Research Professor in Translation &amp; Linguistics in 1998</a:t>
            </a:r>
          </a:p>
        </p:txBody>
      </p:sp>
    </p:spTree>
    <p:extLst>
      <p:ext uri="{BB962C8B-B14F-4D97-AF65-F5344CB8AC3E}">
        <p14:creationId xmlns:p14="http://schemas.microsoft.com/office/powerpoint/2010/main" val="108421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in addition to normal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Teaching English/Arabic Translation and Interpreting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Teaching Linguistics, Sociolinguistics, Translation Theory, and various </a:t>
            </a:r>
            <a:r>
              <a:rPr lang="en-US" b="1" dirty="0" err="1">
                <a:latin typeface="Garamond" panose="02020404030301010803" pitchFamily="18" charset="0"/>
              </a:rPr>
              <a:t>specialised</a:t>
            </a:r>
            <a:r>
              <a:rPr lang="en-US" b="1" dirty="0">
                <a:latin typeface="Garamond" panose="02020404030301010803" pitchFamily="18" charset="0"/>
              </a:rPr>
              <a:t> courses in Discourse Analysis and Semantics &amp; Pragmatics, at various levels of both the undergraduate degree in modern languages and the M.A. programs offered to students with a diverse range of linguistic backgrounds.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Supervising M.A., MPhil and PhD research on a variety of topics within the M.A. and Doctoral Programs in Translation &amp; Linguistics </a:t>
            </a:r>
          </a:p>
        </p:txBody>
      </p:sp>
    </p:spTree>
    <p:extLst>
      <p:ext uri="{BB962C8B-B14F-4D97-AF65-F5344CB8AC3E}">
        <p14:creationId xmlns:p14="http://schemas.microsoft.com/office/powerpoint/2010/main" val="2900127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166" y="2967335"/>
            <a:ext cx="861966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Development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565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In addition to the Master and Doctoral programs at Heriot-Watt University, and the Master Program at The American University of Sharjah, I have been heavily involved in the development of various other graduate programs in Translation, Interpreting and/or Applied Linguistics, including:</a:t>
            </a:r>
          </a:p>
        </p:txBody>
      </p:sp>
    </p:spTree>
    <p:extLst>
      <p:ext uri="{BB962C8B-B14F-4D97-AF65-F5344CB8AC3E}">
        <p14:creationId xmlns:p14="http://schemas.microsoft.com/office/powerpoint/2010/main" val="244986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Areas of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APPLIED LINGUISTICS</a:t>
            </a:r>
          </a:p>
          <a:p>
            <a:r>
              <a:rPr lang="en-US" b="1" dirty="0">
                <a:latin typeface="Garamond" panose="02020404030301010803" pitchFamily="18" charset="0"/>
              </a:rPr>
              <a:t>TRANSLATION STUDIES</a:t>
            </a:r>
          </a:p>
          <a:p>
            <a:r>
              <a:rPr lang="en-US" b="1" dirty="0">
                <a:latin typeface="Garamond" panose="02020404030301010803" pitchFamily="18" charset="0"/>
              </a:rPr>
              <a:t>ENGLISH AS A FOREIGN LANGUAGE</a:t>
            </a:r>
          </a:p>
          <a:p>
            <a:r>
              <a:rPr lang="en-US" b="1" dirty="0">
                <a:latin typeface="Garamond" panose="02020404030301010803" pitchFamily="18" charset="0"/>
              </a:rPr>
              <a:t>ARABIC AS A FOREIGN LANGUAGE</a:t>
            </a:r>
          </a:p>
          <a:p>
            <a:r>
              <a:rPr lang="en-US" b="1" dirty="0">
                <a:latin typeface="Garamond" panose="02020404030301010803" pitchFamily="18" charset="0"/>
              </a:rPr>
              <a:t>HIGHER EDUCATION CURRICULUM DESIGN (TRANSLATION, ESL)</a:t>
            </a:r>
          </a:p>
        </p:txBody>
      </p:sp>
    </p:spTree>
    <p:extLst>
      <p:ext uri="{BB962C8B-B14F-4D97-AF65-F5344CB8AC3E}">
        <p14:creationId xmlns:p14="http://schemas.microsoft.com/office/powerpoint/2010/main" val="100121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B.A. in Translation &amp; Interpreting. University for Women, Amman, Jordan. 1993-4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Master in English/Arabic Translation Studies, Arab League Higher Institute of Translation, Algiers, Algeria (2004)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A European Master in Translation, and a Doctoral Program in Discourse &amp; Applied Linguistics. Hellenic American University, Athens, Greece.   2007</a:t>
            </a:r>
          </a:p>
        </p:txBody>
      </p:sp>
    </p:spTree>
    <p:extLst>
      <p:ext uri="{BB962C8B-B14F-4D97-AF65-F5344CB8AC3E}">
        <p14:creationId xmlns:p14="http://schemas.microsoft.com/office/powerpoint/2010/main" val="595965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Applied Linguistics (Translation Studies; TESOL)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For the last 30 years, my teaching and research interests have been focused on the teaching of English as a foreign language to Arabic speakers, and on translation and interpreting into and out of English and Arabic. However, my teaching and research experience goes beyond this specific English/Arabic context:</a:t>
            </a:r>
          </a:p>
        </p:txBody>
      </p:sp>
    </p:spTree>
    <p:extLst>
      <p:ext uri="{BB962C8B-B14F-4D97-AF65-F5344CB8AC3E}">
        <p14:creationId xmlns:p14="http://schemas.microsoft.com/office/powerpoint/2010/main" val="1740839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beyond this specific English/Arabic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written extensively on translation and second language learning from a discourse perspective,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supervised and examined MAs and PhDs written in English, dealing with a variety of linguistic and cultural backgrounds (including Malay and Chinese),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lectured widely to audiences from a variety of linguistic and cultural backgrounds on a diverse range of topics including Orality and Literacy, Discourse and Genre Analysis and Communication Across Cultures.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taught on Master Programs for English and languages other than Arabic (e.g. Spanish, Finnish, Chinese, Greek, Korean) </a:t>
            </a:r>
          </a:p>
        </p:txBody>
      </p:sp>
    </p:spTree>
    <p:extLst>
      <p:ext uri="{BB962C8B-B14F-4D97-AF65-F5344CB8AC3E}">
        <p14:creationId xmlns:p14="http://schemas.microsoft.com/office/powerpoint/2010/main" val="2528690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These activities are documented under: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I.  Academic Visits</a:t>
            </a:r>
          </a:p>
          <a:p>
            <a:r>
              <a:rPr lang="en-US" b="1" dirty="0">
                <a:latin typeface="Garamond" panose="02020404030301010803" pitchFamily="18" charset="0"/>
              </a:rPr>
              <a:t>II. Invited Lectures</a:t>
            </a:r>
          </a:p>
          <a:p>
            <a:r>
              <a:rPr lang="en-US" b="1" dirty="0">
                <a:latin typeface="Garamond" panose="02020404030301010803" pitchFamily="18" charset="0"/>
              </a:rPr>
              <a:t>III. External Examining</a:t>
            </a:r>
          </a:p>
          <a:p>
            <a:r>
              <a:rPr lang="en-US" b="1" dirty="0">
                <a:latin typeface="Garamond" panose="02020404030301010803" pitchFamily="18" charset="0"/>
              </a:rPr>
              <a:t>IV. Publications 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/>
              <a:t>I, II and III will be provided upon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53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4862" y="2967335"/>
            <a:ext cx="62422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PUBLICATIONS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BOOKS 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TRANSLATION STUDIES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103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Translation Theory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i="1" dirty="0">
                <a:latin typeface="Garamond" panose="02020404030301010803" pitchFamily="18" charset="0"/>
              </a:rPr>
              <a:t>Discourse and the Translator</a:t>
            </a:r>
            <a:r>
              <a:rPr lang="en-US" b="1" dirty="0">
                <a:latin typeface="Garamond" panose="02020404030301010803" pitchFamily="18" charset="0"/>
              </a:rPr>
              <a:t>, (with Ian Mason). London: Longman (1990)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The Translator as Communicator</a:t>
            </a:r>
            <a:r>
              <a:rPr lang="en-US" b="1" dirty="0">
                <a:latin typeface="Garamond" panose="02020404030301010803" pitchFamily="18" charset="0"/>
              </a:rPr>
              <a:t> (with Ian Mason).  Routledge. (1997)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Communication Across Cultures: Translation Theory and Contrastive Text Linguistics, </a:t>
            </a:r>
            <a:r>
              <a:rPr lang="en-US" b="1" dirty="0">
                <a:latin typeface="Garamond" panose="02020404030301010803" pitchFamily="18" charset="0"/>
              </a:rPr>
              <a:t> Exeter University Press. (1997)</a:t>
            </a:r>
            <a:r>
              <a:rPr lang="en-US" b="1" i="1" dirty="0">
                <a:latin typeface="Garamond" panose="02020404030301010803" pitchFamily="18" charset="0"/>
              </a:rPr>
              <a:t> </a:t>
            </a:r>
            <a:endParaRPr lang="en-US" b="1" dirty="0">
              <a:latin typeface="Garamond" panose="02020404030301010803" pitchFamily="18" charset="0"/>
            </a:endParaRP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Teaching &amp; Researching Translation</a:t>
            </a:r>
            <a:r>
              <a:rPr lang="en-US" b="1" dirty="0">
                <a:latin typeface="Garamond" panose="02020404030301010803" pitchFamily="18" charset="0"/>
              </a:rPr>
              <a:t>. London: Longman. (2001)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Translation: An Advanced Resource Book</a:t>
            </a:r>
            <a:r>
              <a:rPr lang="en-US" b="1" dirty="0">
                <a:latin typeface="Garamond" panose="02020404030301010803" pitchFamily="18" charset="0"/>
              </a:rPr>
              <a:t> (with Jeremy </a:t>
            </a:r>
            <a:r>
              <a:rPr lang="en-US" b="1" dirty="0" err="1">
                <a:latin typeface="Garamond" panose="02020404030301010803" pitchFamily="18" charset="0"/>
              </a:rPr>
              <a:t>Munday</a:t>
            </a:r>
            <a:r>
              <a:rPr lang="en-US" b="1" dirty="0">
                <a:latin typeface="Garamond" panose="02020404030301010803" pitchFamily="18" charset="0"/>
              </a:rPr>
              <a:t>). London: Routledge. (2004)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Arabic Rhetoric: The Pragmatics of Deviation from Linguistic Norms.  </a:t>
            </a:r>
            <a:r>
              <a:rPr lang="en-US" b="1" dirty="0">
                <a:latin typeface="Garamond" panose="02020404030301010803" pitchFamily="18" charset="0"/>
              </a:rPr>
              <a:t>Munich: </a:t>
            </a:r>
            <a:r>
              <a:rPr lang="en-US" b="1" dirty="0" err="1">
                <a:latin typeface="Garamond" panose="02020404030301010803" pitchFamily="18" charset="0"/>
              </a:rPr>
              <a:t>Lincom</a:t>
            </a:r>
            <a:r>
              <a:rPr lang="en-US" b="1" dirty="0">
                <a:latin typeface="Garamond" panose="02020404030301010803" pitchFamily="18" charset="0"/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2122051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Translation Theory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 </a:t>
            </a:r>
            <a:r>
              <a:rPr lang="en-US" b="1" i="1" dirty="0">
                <a:latin typeface="Garamond" panose="02020404030301010803" pitchFamily="18" charset="0"/>
              </a:rPr>
              <a:t>Teaching &amp; Researching Translation. </a:t>
            </a:r>
            <a:r>
              <a:rPr lang="en-US" b="1" dirty="0">
                <a:latin typeface="Garamond" panose="02020404030301010803" pitchFamily="18" charset="0"/>
              </a:rPr>
              <a:t>New, completely revised and updated edition, with a new Introduction and a new chapter on the Translation of Style</a:t>
            </a:r>
            <a:r>
              <a:rPr lang="en-US" b="1" i="1" dirty="0">
                <a:latin typeface="Garamond" panose="02020404030301010803" pitchFamily="18" charset="0"/>
              </a:rPr>
              <a:t>. </a:t>
            </a:r>
            <a:r>
              <a:rPr lang="en-US" b="1" dirty="0">
                <a:latin typeface="Garamond" panose="02020404030301010803" pitchFamily="18" charset="0"/>
              </a:rPr>
              <a:t>Longman (2012)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Translation: An Advanced Resource Book. </a:t>
            </a:r>
            <a:r>
              <a:rPr lang="en-US" b="1" dirty="0">
                <a:latin typeface="Garamond" panose="02020404030301010803" pitchFamily="18" charset="0"/>
              </a:rPr>
              <a:t>New, completely revised and updated edition, with new material throughout</a:t>
            </a:r>
            <a:r>
              <a:rPr lang="en-US" b="1" i="1" dirty="0">
                <a:latin typeface="Garamond" panose="02020404030301010803" pitchFamily="18" charset="0"/>
              </a:rPr>
              <a:t>. </a:t>
            </a:r>
            <a:r>
              <a:rPr lang="en-US" b="1" dirty="0">
                <a:latin typeface="Garamond" panose="02020404030301010803" pitchFamily="18" charset="0"/>
              </a:rPr>
              <a:t>Routledge. Due 2014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Academic Writing Step by Step; A Research-based Approach </a:t>
            </a:r>
            <a:r>
              <a:rPr lang="en-US" b="1" dirty="0">
                <a:latin typeface="Garamond" panose="02020404030301010803" pitchFamily="18" charset="0"/>
              </a:rPr>
              <a:t>(with Christopher </a:t>
            </a:r>
            <a:r>
              <a:rPr lang="en-US" b="1" dirty="0" err="1">
                <a:latin typeface="Garamond" panose="02020404030301010803" pitchFamily="18" charset="0"/>
              </a:rPr>
              <a:t>Candlin</a:t>
            </a:r>
            <a:r>
              <a:rPr lang="en-US" b="1" dirty="0">
                <a:latin typeface="Garamond" panose="02020404030301010803" pitchFamily="18" charset="0"/>
              </a:rPr>
              <a:t> &amp; Peter Crompton). Equinox. Due 2014</a:t>
            </a:r>
          </a:p>
        </p:txBody>
      </p:sp>
    </p:spTree>
    <p:extLst>
      <p:ext uri="{BB962C8B-B14F-4D97-AF65-F5344CB8AC3E}">
        <p14:creationId xmlns:p14="http://schemas.microsoft.com/office/powerpoint/2010/main" val="2737848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Applied Translation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(1)	English-Arabic-English Translation: A Practical Guide, </a:t>
            </a:r>
            <a:r>
              <a:rPr lang="en-US" b="1" dirty="0" err="1">
                <a:latin typeface="Garamond" panose="02020404030301010803" pitchFamily="18" charset="0"/>
              </a:rPr>
              <a:t>Saqi</a:t>
            </a:r>
            <a:r>
              <a:rPr lang="en-US" b="1" dirty="0">
                <a:latin typeface="Garamond" panose="02020404030301010803" pitchFamily="18" charset="0"/>
              </a:rPr>
              <a:t> Books, London (1997)</a:t>
            </a:r>
          </a:p>
          <a:p>
            <a:r>
              <a:rPr lang="en-US" b="1" dirty="0">
                <a:latin typeface="Garamond" panose="02020404030301010803" pitchFamily="18" charset="0"/>
              </a:rPr>
              <a:t>(2)	The Legal Translator at Work: A Manual for Arabic-English Legal Translation (with Ron Buckley and Abdullah </a:t>
            </a:r>
            <a:r>
              <a:rPr lang="en-US" b="1" dirty="0" err="1">
                <a:latin typeface="Garamond" panose="02020404030301010803" pitchFamily="18" charset="0"/>
              </a:rPr>
              <a:t>Shunnaq</a:t>
            </a:r>
            <a:r>
              <a:rPr lang="en-US" b="1" dirty="0">
                <a:latin typeface="Garamond" panose="02020404030301010803" pitchFamily="18" charset="0"/>
              </a:rPr>
              <a:t>),  Dar al-</a:t>
            </a:r>
            <a:r>
              <a:rPr lang="en-US" b="1" dirty="0" err="1">
                <a:latin typeface="Garamond" panose="02020404030301010803" pitchFamily="18" charset="0"/>
              </a:rPr>
              <a:t>Hilal</a:t>
            </a:r>
            <a:r>
              <a:rPr lang="en-US" b="1" dirty="0">
                <a:latin typeface="Garamond" panose="02020404030301010803" pitchFamily="18" charset="0"/>
              </a:rPr>
              <a:t>, Jordan (1995)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23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268" y="2967335"/>
            <a:ext cx="730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PUBLISHED TRANSLATIONS</a:t>
            </a:r>
          </a:p>
        </p:txBody>
      </p:sp>
    </p:spTree>
    <p:extLst>
      <p:ext uri="{BB962C8B-B14F-4D97-AF65-F5344CB8AC3E}">
        <p14:creationId xmlns:p14="http://schemas.microsoft.com/office/powerpoint/2010/main" val="254225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Translations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 </a:t>
            </a:r>
            <a:r>
              <a:rPr lang="en-US" sz="2900" b="1" i="1" dirty="0">
                <a:latin typeface="Garamond" panose="02020404030301010803" pitchFamily="18" charset="0"/>
              </a:rPr>
              <a:t>Woman against her Sex</a:t>
            </a:r>
            <a:r>
              <a:rPr lang="en-US" sz="2900" b="1" dirty="0">
                <a:latin typeface="Garamond" panose="02020404030301010803" pitchFamily="18" charset="0"/>
              </a:rPr>
              <a:t>, a translation (with Elizabeth </a:t>
            </a:r>
            <a:r>
              <a:rPr lang="en-US" sz="2900" b="1" dirty="0" err="1">
                <a:latin typeface="Garamond" panose="02020404030301010803" pitchFamily="18" charset="0"/>
              </a:rPr>
              <a:t>Orsini</a:t>
            </a:r>
            <a:r>
              <a:rPr lang="en-US" sz="2900" b="1" dirty="0">
                <a:latin typeface="Garamond" panose="02020404030301010803" pitchFamily="18" charset="0"/>
              </a:rPr>
              <a:t>) of George </a:t>
            </a:r>
            <a:r>
              <a:rPr lang="en-US" sz="2900" b="1" dirty="0" err="1">
                <a:latin typeface="Garamond" panose="02020404030301010803" pitchFamily="18" charset="0"/>
              </a:rPr>
              <a:t>Tarabishi's</a:t>
            </a:r>
            <a:r>
              <a:rPr lang="en-US" sz="2900" b="1" dirty="0">
                <a:latin typeface="Garamond" panose="02020404030301010803" pitchFamily="18" charset="0"/>
              </a:rPr>
              <a:t> </a:t>
            </a:r>
            <a:r>
              <a:rPr lang="en-US" sz="2900" b="1" i="1" dirty="0" err="1">
                <a:latin typeface="Garamond" panose="02020404030301010803" pitchFamily="18" charset="0"/>
              </a:rPr>
              <a:t>Untha</a:t>
            </a:r>
            <a:r>
              <a:rPr lang="en-US" sz="2900" b="1" i="1" dirty="0">
                <a:latin typeface="Garamond" panose="02020404030301010803" pitchFamily="18" charset="0"/>
              </a:rPr>
              <a:t> </a:t>
            </a:r>
            <a:r>
              <a:rPr lang="en-US" sz="2900" b="1" i="1" dirty="0" err="1">
                <a:latin typeface="Garamond" panose="02020404030301010803" pitchFamily="18" charset="0"/>
              </a:rPr>
              <a:t>Dhid</a:t>
            </a:r>
            <a:r>
              <a:rPr lang="en-US" sz="2900" b="1" i="1" dirty="0">
                <a:latin typeface="Garamond" panose="02020404030301010803" pitchFamily="18" charset="0"/>
              </a:rPr>
              <a:t> al-</a:t>
            </a:r>
            <a:r>
              <a:rPr lang="en-US" sz="2900" b="1" i="1" dirty="0" err="1">
                <a:latin typeface="Garamond" panose="02020404030301010803" pitchFamily="18" charset="0"/>
              </a:rPr>
              <a:t>Unutha</a:t>
            </a:r>
            <a:r>
              <a:rPr lang="en-US" sz="2900" b="1" dirty="0">
                <a:latin typeface="Garamond" panose="02020404030301010803" pitchFamily="18" charset="0"/>
              </a:rPr>
              <a:t>, a critical study in Arabic of </a:t>
            </a:r>
            <a:r>
              <a:rPr lang="en-US" sz="2900" b="1" dirty="0" err="1">
                <a:latin typeface="Garamond" panose="02020404030301010803" pitchFamily="18" charset="0"/>
              </a:rPr>
              <a:t>Nawal</a:t>
            </a:r>
            <a:r>
              <a:rPr lang="en-US" sz="2900" b="1" dirty="0">
                <a:latin typeface="Garamond" panose="02020404030301010803" pitchFamily="18" charset="0"/>
              </a:rPr>
              <a:t> </a:t>
            </a:r>
            <a:r>
              <a:rPr lang="en-US" sz="2900" b="1" dirty="0" err="1">
                <a:latin typeface="Garamond" panose="02020404030301010803" pitchFamily="18" charset="0"/>
              </a:rPr>
              <a:t>Sa'adawi's</a:t>
            </a:r>
            <a:r>
              <a:rPr lang="en-US" sz="2900" b="1" dirty="0">
                <a:latin typeface="Garamond" panose="02020404030301010803" pitchFamily="18" charset="0"/>
              </a:rPr>
              <a:t> fiction.  London: </a:t>
            </a:r>
            <a:r>
              <a:rPr lang="en-US" sz="2900" b="1" dirty="0" err="1">
                <a:latin typeface="Garamond" panose="02020404030301010803" pitchFamily="18" charset="0"/>
              </a:rPr>
              <a:t>Saqi</a:t>
            </a:r>
            <a:r>
              <a:rPr lang="en-US" sz="2900" b="1" dirty="0">
                <a:latin typeface="Garamond" panose="02020404030301010803" pitchFamily="18" charset="0"/>
              </a:rPr>
              <a:t>  Books (1988) </a:t>
            </a:r>
          </a:p>
          <a:p>
            <a:pPr lvl="0"/>
            <a:r>
              <a:rPr lang="en-US" sz="2900" b="1" i="1" dirty="0">
                <a:latin typeface="Garamond" panose="02020404030301010803" pitchFamily="18" charset="0"/>
              </a:rPr>
              <a:t>King Abdul Aziz and the Kuwait Conference</a:t>
            </a:r>
            <a:r>
              <a:rPr lang="en-US" sz="2900" b="1" dirty="0">
                <a:latin typeface="Garamond" panose="02020404030301010803" pitchFamily="18" charset="0"/>
              </a:rPr>
              <a:t>, a translation  from the Arabic of the book with the same title by </a:t>
            </a:r>
            <a:r>
              <a:rPr lang="en-US" sz="2900" b="1" dirty="0" err="1">
                <a:latin typeface="Garamond" panose="02020404030301010803" pitchFamily="18" charset="0"/>
              </a:rPr>
              <a:t>Dr</a:t>
            </a:r>
            <a:r>
              <a:rPr lang="en-US" sz="2900" b="1" dirty="0">
                <a:latin typeface="Garamond" panose="02020404030301010803" pitchFamily="18" charset="0"/>
              </a:rPr>
              <a:t> Modi  </a:t>
            </a:r>
            <a:r>
              <a:rPr lang="en-US" sz="2900" b="1" dirty="0" err="1">
                <a:latin typeface="Garamond" panose="02020404030301010803" pitchFamily="18" charset="0"/>
              </a:rPr>
              <a:t>bint</a:t>
            </a:r>
            <a:r>
              <a:rPr lang="en-US" sz="2900" b="1" dirty="0">
                <a:latin typeface="Garamond" panose="02020404030301010803" pitchFamily="18" charset="0"/>
              </a:rPr>
              <a:t> Mansour bin Abdul Aziz. </a:t>
            </a:r>
            <a:r>
              <a:rPr lang="en-US" sz="2900" b="1" dirty="0" err="1">
                <a:latin typeface="Garamond" panose="02020404030301010803" pitchFamily="18" charset="0"/>
              </a:rPr>
              <a:t>Saqi</a:t>
            </a:r>
            <a:r>
              <a:rPr lang="en-US" sz="2900" b="1" dirty="0">
                <a:latin typeface="Garamond" panose="02020404030301010803" pitchFamily="18" charset="0"/>
              </a:rPr>
              <a:t> Books, London (1994)</a:t>
            </a:r>
          </a:p>
          <a:p>
            <a:pPr lvl="0"/>
            <a:r>
              <a:rPr lang="en-US" sz="2900" b="1" i="1" dirty="0">
                <a:latin typeface="Garamond" panose="02020404030301010803" pitchFamily="18" charset="0"/>
              </a:rPr>
              <a:t>King Abdul Aziz: The Pioneer of Agricultural Settlements</a:t>
            </a:r>
            <a:r>
              <a:rPr lang="en-US" sz="2900" b="1" dirty="0">
                <a:latin typeface="Garamond" panose="02020404030301010803" pitchFamily="18" charset="0"/>
              </a:rPr>
              <a:t>, a  translation from the Arabic of the book with the same title by </a:t>
            </a:r>
            <a:r>
              <a:rPr lang="en-US" sz="2900" b="1" dirty="0" err="1">
                <a:latin typeface="Garamond" panose="02020404030301010803" pitchFamily="18" charset="0"/>
              </a:rPr>
              <a:t>Dr</a:t>
            </a:r>
            <a:r>
              <a:rPr lang="en-US" sz="2900" b="1" dirty="0">
                <a:latin typeface="Garamond" panose="02020404030301010803" pitchFamily="18" charset="0"/>
              </a:rPr>
              <a:t> Modi </a:t>
            </a:r>
            <a:r>
              <a:rPr lang="en-US" sz="2900" b="1" dirty="0" err="1">
                <a:latin typeface="Garamond" panose="02020404030301010803" pitchFamily="18" charset="0"/>
              </a:rPr>
              <a:t>bint</a:t>
            </a:r>
            <a:r>
              <a:rPr lang="en-US" sz="2900" b="1" dirty="0">
                <a:latin typeface="Garamond" panose="02020404030301010803" pitchFamily="18" charset="0"/>
              </a:rPr>
              <a:t> Mansour bin Abdul Aziz. </a:t>
            </a:r>
            <a:r>
              <a:rPr lang="en-US" sz="2900" b="1" dirty="0" err="1">
                <a:latin typeface="Garamond" panose="02020404030301010803" pitchFamily="18" charset="0"/>
              </a:rPr>
              <a:t>Saqi</a:t>
            </a:r>
            <a:r>
              <a:rPr lang="en-US" sz="2900" b="1" dirty="0">
                <a:latin typeface="Garamond" panose="02020404030301010803" pitchFamily="18" charset="0"/>
              </a:rPr>
              <a:t>  Books, London (1994) </a:t>
            </a:r>
          </a:p>
          <a:p>
            <a:pPr lvl="0"/>
            <a:r>
              <a:rPr lang="en-US" sz="2900" b="1" i="1" dirty="0">
                <a:latin typeface="Garamond" panose="02020404030301010803" pitchFamily="18" charset="0"/>
              </a:rPr>
              <a:t>The Jordanian Woman: Present Reality and Future Aspirations</a:t>
            </a:r>
            <a:r>
              <a:rPr lang="en-US" sz="2900" b="1" dirty="0">
                <a:latin typeface="Garamond" panose="02020404030301010803" pitchFamily="18" charset="0"/>
              </a:rPr>
              <a:t>, a translation from the Arabic of the 80-page booklet with  the same title, the Jordanian National Association for Women (1994)</a:t>
            </a:r>
          </a:p>
        </p:txBody>
      </p:sp>
    </p:spTree>
    <p:extLst>
      <p:ext uri="{BB962C8B-B14F-4D97-AF65-F5344CB8AC3E}">
        <p14:creationId xmlns:p14="http://schemas.microsoft.com/office/powerpoint/2010/main" val="328157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Courses Taught: TRANSLATION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PRINCIPLES AND STRATEGIES (TRANSLATION, ESL ACADEMIC WRITING)</a:t>
            </a:r>
          </a:p>
          <a:p>
            <a:r>
              <a:rPr lang="en-US" b="1" dirty="0">
                <a:latin typeface="Garamond" panose="02020404030301010803" pitchFamily="18" charset="0"/>
              </a:rPr>
              <a:t>ENGLISH/ARABIC TRANSLATION: GENERAL, SPECIALIZED, LITERARY</a:t>
            </a:r>
          </a:p>
          <a:p>
            <a:r>
              <a:rPr lang="en-US" b="1" dirty="0">
                <a:latin typeface="Garamond" panose="02020404030301010803" pitchFamily="18" charset="0"/>
              </a:rPr>
              <a:t>ENGLISH/ARABIC INTERPRETING: LIAISON, CONSECUTIVE, SIMULTANEOUS</a:t>
            </a:r>
          </a:p>
          <a:p>
            <a:r>
              <a:rPr lang="en-US" b="1" dirty="0">
                <a:latin typeface="Garamond" panose="02020404030301010803" pitchFamily="18" charset="0"/>
              </a:rPr>
              <a:t>TRANSLATION: THEORIES &amp; MODELS</a:t>
            </a:r>
          </a:p>
          <a:p>
            <a:r>
              <a:rPr lang="en-US" b="1" dirty="0">
                <a:latin typeface="Garamond" panose="02020404030301010803" pitchFamily="18" charset="0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86974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Translations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b="1" dirty="0"/>
              <a:t> </a:t>
            </a:r>
            <a:r>
              <a:rPr lang="en-US" dirty="0"/>
              <a:t>  </a:t>
            </a:r>
            <a:r>
              <a:rPr lang="en-US" sz="2900" i="1" dirty="0">
                <a:latin typeface="Garamond" panose="02020404030301010803" pitchFamily="18" charset="0"/>
              </a:rPr>
              <a:t>7, </a:t>
            </a:r>
            <a:r>
              <a:rPr lang="en-US" sz="2900" dirty="0">
                <a:latin typeface="Garamond" panose="02020404030301010803" pitchFamily="18" charset="0"/>
              </a:rPr>
              <a:t>a translation from the Arabic (with Gavin Watterson) of the novel with the same title by Ghazi al-</a:t>
            </a:r>
            <a:r>
              <a:rPr lang="en-US" sz="2900" dirty="0" err="1">
                <a:latin typeface="Garamond" panose="02020404030301010803" pitchFamily="18" charset="0"/>
              </a:rPr>
              <a:t>Qusaibi</a:t>
            </a:r>
            <a:r>
              <a:rPr lang="en-US" sz="2900" dirty="0">
                <a:latin typeface="Garamond" panose="02020404030301010803" pitchFamily="18" charset="0"/>
              </a:rPr>
              <a:t>, </a:t>
            </a:r>
            <a:r>
              <a:rPr lang="en-US" sz="2900" dirty="0" err="1">
                <a:latin typeface="Garamond" panose="02020404030301010803" pitchFamily="18" charset="0"/>
              </a:rPr>
              <a:t>Saqi</a:t>
            </a:r>
            <a:r>
              <a:rPr lang="en-US" sz="2900" dirty="0">
                <a:latin typeface="Garamond" panose="02020404030301010803" pitchFamily="18" charset="0"/>
              </a:rPr>
              <a:t> Books, London (1999) </a:t>
            </a:r>
          </a:p>
          <a:p>
            <a:pPr lvl="0"/>
            <a:r>
              <a:rPr lang="en-US" sz="2900" i="1" dirty="0">
                <a:latin typeface="Garamond" panose="02020404030301010803" pitchFamily="18" charset="0"/>
              </a:rPr>
              <a:t>DANSCO</a:t>
            </a:r>
            <a:r>
              <a:rPr lang="en-US" sz="2900" dirty="0">
                <a:latin typeface="Garamond" panose="02020404030301010803" pitchFamily="18" charset="0"/>
              </a:rPr>
              <a:t>, a translation from the Arabic (with Gavin Watterson) of the novel with the same title by Ghazi al-</a:t>
            </a:r>
            <a:r>
              <a:rPr lang="en-US" sz="2900" dirty="0" err="1">
                <a:latin typeface="Garamond" panose="02020404030301010803" pitchFamily="18" charset="0"/>
              </a:rPr>
              <a:t>Qusaibi</a:t>
            </a:r>
            <a:r>
              <a:rPr lang="en-US" sz="2900" dirty="0">
                <a:latin typeface="Garamond" panose="02020404030301010803" pitchFamily="18" charset="0"/>
              </a:rPr>
              <a:t>, </a:t>
            </a:r>
            <a:r>
              <a:rPr lang="en-US" sz="2900" dirty="0" err="1">
                <a:latin typeface="Garamond" panose="02020404030301010803" pitchFamily="18" charset="0"/>
              </a:rPr>
              <a:t>Saqi</a:t>
            </a:r>
            <a:r>
              <a:rPr lang="en-US" sz="2900" dirty="0">
                <a:latin typeface="Garamond" panose="02020404030301010803" pitchFamily="18" charset="0"/>
              </a:rPr>
              <a:t> Books, London (2000)</a:t>
            </a:r>
          </a:p>
          <a:p>
            <a:pPr lvl="0"/>
            <a:r>
              <a:rPr lang="en-US" sz="2900" i="1" dirty="0">
                <a:latin typeface="Garamond" panose="02020404030301010803" pitchFamily="18" charset="0"/>
              </a:rPr>
              <a:t>Love in the Kingdom of Oil</a:t>
            </a:r>
            <a:r>
              <a:rPr lang="en-US" sz="2900" dirty="0">
                <a:latin typeface="Garamond" panose="02020404030301010803" pitchFamily="18" charset="0"/>
              </a:rPr>
              <a:t>, a translation from the Arabic (with Malcolm Williams) of the novel with the same title by </a:t>
            </a:r>
            <a:r>
              <a:rPr lang="en-US" sz="2900" dirty="0" err="1">
                <a:latin typeface="Garamond" panose="02020404030301010803" pitchFamily="18" charset="0"/>
              </a:rPr>
              <a:t>Nawal</a:t>
            </a:r>
            <a:r>
              <a:rPr lang="en-US" sz="2900" dirty="0">
                <a:latin typeface="Garamond" panose="02020404030301010803" pitchFamily="18" charset="0"/>
              </a:rPr>
              <a:t> al-</a:t>
            </a:r>
            <a:r>
              <a:rPr lang="en-US" sz="2900" dirty="0" err="1">
                <a:latin typeface="Garamond" panose="02020404030301010803" pitchFamily="18" charset="0"/>
              </a:rPr>
              <a:t>Saadawi</a:t>
            </a:r>
            <a:r>
              <a:rPr lang="en-US" sz="2900" dirty="0">
                <a:latin typeface="Garamond" panose="02020404030301010803" pitchFamily="18" charset="0"/>
              </a:rPr>
              <a:t>, </a:t>
            </a:r>
            <a:r>
              <a:rPr lang="en-US" sz="2900" dirty="0" err="1">
                <a:latin typeface="Garamond" panose="02020404030301010803" pitchFamily="18" charset="0"/>
              </a:rPr>
              <a:t>Saqi</a:t>
            </a:r>
            <a:r>
              <a:rPr lang="en-US" sz="2900" dirty="0">
                <a:latin typeface="Garamond" panose="02020404030301010803" pitchFamily="18" charset="0"/>
              </a:rPr>
              <a:t> Books, London (2000)</a:t>
            </a:r>
          </a:p>
          <a:p>
            <a:pPr lvl="0"/>
            <a:r>
              <a:rPr lang="en-US" sz="2900" i="1" dirty="0">
                <a:latin typeface="Garamond" panose="02020404030301010803" pitchFamily="18" charset="0"/>
              </a:rPr>
              <a:t>The Economy of Abu Dhabi, </a:t>
            </a:r>
            <a:r>
              <a:rPr lang="en-US" sz="2900" dirty="0">
                <a:latin typeface="Garamond" panose="02020404030301010803" pitchFamily="18" charset="0"/>
              </a:rPr>
              <a:t>a translation from the Arabic (with Malcolm Williams) of an edited economics reader, </a:t>
            </a:r>
            <a:r>
              <a:rPr lang="en-US" sz="2900" dirty="0" err="1">
                <a:latin typeface="Garamond" panose="02020404030301010803" pitchFamily="18" charset="0"/>
              </a:rPr>
              <a:t>Saqi</a:t>
            </a:r>
            <a:r>
              <a:rPr lang="en-US" sz="2900" dirty="0">
                <a:latin typeface="Garamond" panose="02020404030301010803" pitchFamily="18" charset="0"/>
              </a:rPr>
              <a:t> Books, London  (2001)</a:t>
            </a:r>
          </a:p>
          <a:p>
            <a:pPr lvl="0"/>
            <a:r>
              <a:rPr lang="en-US" sz="2900" i="1" dirty="0">
                <a:latin typeface="Garamond" panose="02020404030301010803" pitchFamily="18" charset="0"/>
              </a:rPr>
              <a:t>Islam in Egypt</a:t>
            </a:r>
            <a:r>
              <a:rPr lang="en-US" sz="2900" dirty="0">
                <a:latin typeface="Garamond" panose="02020404030301010803" pitchFamily="18" charset="0"/>
              </a:rPr>
              <a:t>, a translation from Arabic (with Ron Buckley) of a book-length sociological/</a:t>
            </a:r>
            <a:r>
              <a:rPr lang="en-US" sz="2900" dirty="0" err="1">
                <a:latin typeface="Garamond" panose="02020404030301010803" pitchFamily="18" charset="0"/>
              </a:rPr>
              <a:t>religiousl</a:t>
            </a:r>
            <a:r>
              <a:rPr lang="en-US" sz="2900" dirty="0">
                <a:latin typeface="Garamond" panose="02020404030301010803" pitchFamily="18" charset="0"/>
              </a:rPr>
              <a:t> study, UNESCO, Paris (2003)</a:t>
            </a:r>
          </a:p>
        </p:txBody>
      </p:sp>
    </p:spTree>
    <p:extLst>
      <p:ext uri="{BB962C8B-B14F-4D97-AF65-F5344CB8AC3E}">
        <p14:creationId xmlns:p14="http://schemas.microsoft.com/office/powerpoint/2010/main" val="307200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Translations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 </a:t>
            </a:r>
            <a:r>
              <a:rPr lang="en-US" i="1" dirty="0"/>
              <a:t> </a:t>
            </a:r>
            <a:r>
              <a:rPr lang="en-US" sz="2400" b="1" i="1" dirty="0">
                <a:latin typeface="Garamond" panose="02020404030301010803" pitchFamily="18" charset="0"/>
              </a:rPr>
              <a:t>Jihad in Islam</a:t>
            </a:r>
            <a:r>
              <a:rPr lang="en-US" sz="2400" b="1" dirty="0">
                <a:latin typeface="Garamond" panose="02020404030301010803" pitchFamily="18" charset="0"/>
              </a:rPr>
              <a:t>, a translation from Arabic (with Ron Buckley) of a book-length sociological/religious study, UNESCO, Paris (2003)</a:t>
            </a:r>
          </a:p>
          <a:p>
            <a:pPr lvl="0"/>
            <a:r>
              <a:rPr lang="en-US" sz="2400" b="1" dirty="0">
                <a:latin typeface="Garamond" panose="02020404030301010803" pitchFamily="18" charset="0"/>
              </a:rPr>
              <a:t> </a:t>
            </a:r>
            <a:r>
              <a:rPr lang="en-US" sz="2400" b="1" i="1" dirty="0">
                <a:latin typeface="Garamond" panose="02020404030301010803" pitchFamily="18" charset="0"/>
              </a:rPr>
              <a:t>Higher Education in Oman</a:t>
            </a:r>
            <a:r>
              <a:rPr lang="en-US" sz="2400" b="1" dirty="0">
                <a:latin typeface="Garamond" panose="02020404030301010803" pitchFamily="18" charset="0"/>
              </a:rPr>
              <a:t>, a translation from Arabic (with Gavin Watterson) of an 80-page set of proposals, UNESCO, Paris (2003)</a:t>
            </a:r>
          </a:p>
          <a:p>
            <a:pPr lvl="0"/>
            <a:r>
              <a:rPr lang="en-US" sz="2400" b="1" i="1" dirty="0">
                <a:latin typeface="Garamond" panose="02020404030301010803" pitchFamily="18" charset="0"/>
              </a:rPr>
              <a:t>Deep-Seated Malice, </a:t>
            </a:r>
            <a:r>
              <a:rPr lang="en-US" sz="2400" b="1" dirty="0">
                <a:latin typeface="Garamond" panose="02020404030301010803" pitchFamily="18" charset="0"/>
              </a:rPr>
              <a:t>a translation from Arabic (with Gavin Watterson) of a novel entitled </a:t>
            </a:r>
            <a:r>
              <a:rPr lang="en-US" sz="2400" b="1" i="1" dirty="0">
                <a:latin typeface="Garamond" panose="02020404030301010803" pitchFamily="18" charset="0"/>
              </a:rPr>
              <a:t>al-</a:t>
            </a:r>
            <a:r>
              <a:rPr lang="en-US" sz="2400" b="1" i="1" dirty="0" err="1">
                <a:latin typeface="Garamond" panose="02020404030301010803" pitchFamily="18" charset="0"/>
              </a:rPr>
              <a:t>Hiqd</a:t>
            </a:r>
            <a:r>
              <a:rPr lang="en-US" sz="2400" b="1" i="1" dirty="0">
                <a:latin typeface="Garamond" panose="02020404030301010803" pitchFamily="18" charset="0"/>
              </a:rPr>
              <a:t> Al-</a:t>
            </a:r>
            <a:r>
              <a:rPr lang="en-US" sz="2400" b="1" i="1" dirty="0" err="1">
                <a:latin typeface="Garamond" panose="02020404030301010803" pitchFamily="18" charset="0"/>
              </a:rPr>
              <a:t>Dafeen</a:t>
            </a:r>
            <a:r>
              <a:rPr lang="en-US" sz="2400" b="1" dirty="0">
                <a:latin typeface="Garamond" panose="02020404030301010803" pitchFamily="18" charset="0"/>
              </a:rPr>
              <a:t> by HH Ruler of Sharjah Sheikh </a:t>
            </a:r>
            <a:r>
              <a:rPr lang="en-US" sz="2400" b="1" dirty="0" err="1">
                <a:latin typeface="Garamond" panose="02020404030301010803" pitchFamily="18" charset="0"/>
              </a:rPr>
              <a:t>Dr</a:t>
            </a:r>
            <a:r>
              <a:rPr lang="en-US" sz="2400" b="1" dirty="0">
                <a:latin typeface="Garamond" panose="02020404030301010803" pitchFamily="18" charset="0"/>
              </a:rPr>
              <a:t> Sultan bin Muhammed Al-</a:t>
            </a:r>
            <a:r>
              <a:rPr lang="en-US" sz="2400" b="1" dirty="0" err="1">
                <a:latin typeface="Garamond" panose="02020404030301010803" pitchFamily="18" charset="0"/>
              </a:rPr>
              <a:t>Qasimi</a:t>
            </a:r>
            <a:endParaRPr lang="en-US" sz="2400" b="1" dirty="0">
              <a:latin typeface="Garamond" panose="02020404030301010803" pitchFamily="18" charset="0"/>
            </a:endParaRPr>
          </a:p>
          <a:p>
            <a:pPr lvl="0"/>
            <a:r>
              <a:rPr lang="en-US" sz="2400" b="1" i="1" dirty="0">
                <a:latin typeface="Garamond" panose="02020404030301010803" pitchFamily="18" charset="0"/>
              </a:rPr>
              <a:t>Nimrod, </a:t>
            </a:r>
            <a:r>
              <a:rPr lang="en-US" sz="2400" b="1" dirty="0">
                <a:latin typeface="Garamond" panose="02020404030301010803" pitchFamily="18" charset="0"/>
              </a:rPr>
              <a:t>a translation from Arabic of a play entitled </a:t>
            </a:r>
            <a:r>
              <a:rPr lang="en-US" sz="2400" b="1" i="1" dirty="0">
                <a:latin typeface="Garamond" panose="02020404030301010803" pitchFamily="18" charset="0"/>
              </a:rPr>
              <a:t>al-</a:t>
            </a:r>
            <a:r>
              <a:rPr lang="en-US" sz="2400" b="1" i="1" dirty="0" err="1">
                <a:latin typeface="Garamond" panose="02020404030301010803" pitchFamily="18" charset="0"/>
              </a:rPr>
              <a:t>Namrood</a:t>
            </a:r>
            <a:r>
              <a:rPr lang="en-US" sz="2400" b="1" dirty="0">
                <a:latin typeface="Garamond" panose="02020404030301010803" pitchFamily="18" charset="0"/>
              </a:rPr>
              <a:t> by HH Ruler of Sharjah Sheikh </a:t>
            </a:r>
            <a:r>
              <a:rPr lang="en-US" sz="2400" b="1" dirty="0" err="1">
                <a:latin typeface="Garamond" panose="02020404030301010803" pitchFamily="18" charset="0"/>
              </a:rPr>
              <a:t>Dr</a:t>
            </a:r>
            <a:r>
              <a:rPr lang="en-US" sz="2400" b="1" dirty="0">
                <a:latin typeface="Garamond" panose="02020404030301010803" pitchFamily="18" charset="0"/>
              </a:rPr>
              <a:t> Sultan bin Muhammed Al-</a:t>
            </a:r>
            <a:r>
              <a:rPr lang="en-US" sz="2400" b="1" dirty="0" err="1">
                <a:latin typeface="Garamond" panose="02020404030301010803" pitchFamily="18" charset="0"/>
              </a:rPr>
              <a:t>Qasimi</a:t>
            </a:r>
            <a:endParaRPr lang="en-US" sz="2400" b="1" dirty="0">
              <a:latin typeface="Garamond" panose="02020404030301010803" pitchFamily="18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1222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6666" y="2967335"/>
            <a:ext cx="8518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REFEREED ARTICLES PUBLISHED</a:t>
            </a:r>
          </a:p>
        </p:txBody>
      </p:sp>
    </p:spTree>
    <p:extLst>
      <p:ext uri="{BB962C8B-B14F-4D97-AF65-F5344CB8AC3E}">
        <p14:creationId xmlns:p14="http://schemas.microsoft.com/office/powerpoint/2010/main" val="2376601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 'Discourse/text linguistics in the training of  interpreters', in  </a:t>
            </a:r>
            <a:r>
              <a:rPr lang="en-US" sz="1600" b="1" dirty="0" err="1">
                <a:latin typeface="Garamond" panose="02020404030301010803" pitchFamily="18" charset="0"/>
              </a:rPr>
              <a:t>Wilss</a:t>
            </a:r>
            <a:r>
              <a:rPr lang="en-US" sz="1600" b="1" dirty="0">
                <a:latin typeface="Garamond" panose="02020404030301010803" pitchFamily="18" charset="0"/>
              </a:rPr>
              <a:t> &amp; G.  </a:t>
            </a:r>
            <a:r>
              <a:rPr lang="en-US" sz="1600" b="1" dirty="0" err="1">
                <a:latin typeface="Garamond" panose="02020404030301010803" pitchFamily="18" charset="0"/>
              </a:rPr>
              <a:t>Thome</a:t>
            </a:r>
            <a:r>
              <a:rPr lang="en-US" sz="1600" b="1" dirty="0">
                <a:latin typeface="Garamond" panose="02020404030301010803" pitchFamily="18" charset="0"/>
              </a:rPr>
              <a:t> (</a:t>
            </a:r>
            <a:r>
              <a:rPr lang="en-US" sz="1600" b="1" dirty="0" err="1">
                <a:latin typeface="Garamond" panose="02020404030301010803" pitchFamily="18" charset="0"/>
              </a:rPr>
              <a:t>eds</a:t>
            </a:r>
            <a:r>
              <a:rPr lang="en-US" sz="1600" b="1" dirty="0">
                <a:latin typeface="Garamond" panose="02020404030301010803" pitchFamily="18" charset="0"/>
              </a:rPr>
              <a:t>) </a:t>
            </a:r>
            <a:r>
              <a:rPr lang="en-US" sz="1600" b="1" i="1" dirty="0">
                <a:latin typeface="Garamond" panose="02020404030301010803" pitchFamily="18" charset="0"/>
              </a:rPr>
              <a:t>Translation Theory and its </a:t>
            </a:r>
            <a:r>
              <a:rPr lang="en-US" sz="1600" b="1" i="1" dirty="0" err="1">
                <a:latin typeface="Garamond" panose="02020404030301010803" pitchFamily="18" charset="0"/>
              </a:rPr>
              <a:t>Implimentation</a:t>
            </a:r>
            <a:r>
              <a:rPr lang="en-US" sz="1600" b="1" i="1" dirty="0">
                <a:latin typeface="Garamond" panose="02020404030301010803" pitchFamily="18" charset="0"/>
              </a:rPr>
              <a:t>  in  the   Teaching   of  Translating   and Interpreting</a:t>
            </a:r>
            <a:r>
              <a:rPr lang="en-US" sz="1600" b="1" dirty="0">
                <a:latin typeface="Garamond" panose="02020404030301010803" pitchFamily="18" charset="0"/>
              </a:rPr>
              <a:t>. Tubingen: Gunter </a:t>
            </a:r>
            <a:r>
              <a:rPr lang="en-US" sz="1600" b="1" dirty="0" err="1">
                <a:latin typeface="Garamond" panose="02020404030301010803" pitchFamily="18" charset="0"/>
              </a:rPr>
              <a:t>Narr</a:t>
            </a:r>
            <a:r>
              <a:rPr lang="en-US" sz="1600" b="1" dirty="0">
                <a:latin typeface="Garamond" panose="02020404030301010803" pitchFamily="18" charset="0"/>
              </a:rPr>
              <a:t> </a:t>
            </a:r>
            <a:r>
              <a:rPr lang="en-US" sz="1600" b="1" dirty="0" err="1">
                <a:latin typeface="Garamond" panose="02020404030301010803" pitchFamily="18" charset="0"/>
              </a:rPr>
              <a:t>Verlag</a:t>
            </a:r>
            <a:r>
              <a:rPr lang="en-US" sz="1600" b="1" dirty="0">
                <a:latin typeface="Garamond" panose="02020404030301010803" pitchFamily="18" charset="0"/>
              </a:rPr>
              <a:t> (1983)</a:t>
            </a:r>
          </a:p>
          <a:p>
            <a:pPr lvl="0"/>
            <a:r>
              <a:rPr lang="en-US" sz="1600" b="1" dirty="0">
                <a:latin typeface="Garamond" panose="02020404030301010803" pitchFamily="18" charset="0"/>
              </a:rPr>
              <a:t>'A text-typological approach to syllabus design in translator training'</a:t>
            </a:r>
            <a:r>
              <a:rPr lang="en-US" sz="1600" b="1" i="1" dirty="0">
                <a:latin typeface="Garamond" panose="02020404030301010803" pitchFamily="18" charset="0"/>
              </a:rPr>
              <a:t>, The Incorporated Linguist</a:t>
            </a:r>
            <a:r>
              <a:rPr lang="en-US" sz="1600" b="1" dirty="0">
                <a:latin typeface="Garamond" panose="02020404030301010803" pitchFamily="18" charset="0"/>
              </a:rPr>
              <a:t>, Vol. 23 (1984) </a:t>
            </a:r>
          </a:p>
          <a:p>
            <a:pPr lvl="0"/>
            <a:r>
              <a:rPr lang="en-US" sz="1600" b="1" dirty="0">
                <a:latin typeface="Garamond" panose="02020404030301010803" pitchFamily="18" charset="0"/>
              </a:rPr>
              <a:t>‘Discourse hybridization in the translation process',  in G. Anderman &amp; M. Rogers (</a:t>
            </a:r>
            <a:r>
              <a:rPr lang="en-US" sz="1600" b="1" dirty="0" err="1">
                <a:latin typeface="Garamond" panose="02020404030301010803" pitchFamily="18" charset="0"/>
              </a:rPr>
              <a:t>eds</a:t>
            </a:r>
            <a:r>
              <a:rPr lang="en-US" sz="1600" b="1" i="1" dirty="0">
                <a:latin typeface="Garamond" panose="02020404030301010803" pitchFamily="18" charset="0"/>
              </a:rPr>
              <a:t>) Translation in Language Teaching and for Professional Purposes</a:t>
            </a:r>
            <a:r>
              <a:rPr lang="en-US" sz="1600" b="1" dirty="0">
                <a:latin typeface="Garamond" panose="02020404030301010803" pitchFamily="18" charset="0"/>
              </a:rPr>
              <a:t>.  Surrey:  Surrey  University Press (1988) </a:t>
            </a:r>
          </a:p>
          <a:p>
            <a:pPr lvl="0"/>
            <a:r>
              <a:rPr lang="en-US" sz="1600" b="1" dirty="0">
                <a:latin typeface="Garamond" panose="02020404030301010803" pitchFamily="18" charset="0"/>
              </a:rPr>
              <a:t>‘Discourse in the process of translating and interpreting',  in A.  </a:t>
            </a:r>
            <a:r>
              <a:rPr lang="en-US" sz="1600" b="1" dirty="0" err="1">
                <a:latin typeface="Garamond" panose="02020404030301010803" pitchFamily="18" charset="0"/>
              </a:rPr>
              <a:t>Turney</a:t>
            </a:r>
            <a:r>
              <a:rPr lang="en-US" sz="1600" b="1" dirty="0">
                <a:latin typeface="Garamond" panose="02020404030301010803" pitchFamily="18" charset="0"/>
              </a:rPr>
              <a:t> (</a:t>
            </a:r>
            <a:r>
              <a:rPr lang="en-US" sz="1600" b="1" dirty="0" err="1">
                <a:latin typeface="Garamond" panose="02020404030301010803" pitchFamily="18" charset="0"/>
              </a:rPr>
              <a:t>ed</a:t>
            </a:r>
            <a:r>
              <a:rPr lang="en-US" sz="1600" b="1" i="1" dirty="0">
                <a:latin typeface="Garamond" panose="02020404030301010803" pitchFamily="18" charset="0"/>
              </a:rPr>
              <a:t>) Contrastive Text Linguistics</a:t>
            </a:r>
            <a:r>
              <a:rPr lang="en-US" sz="1600" b="1" dirty="0">
                <a:latin typeface="Garamond" panose="02020404030301010803" pitchFamily="18" charset="0"/>
              </a:rPr>
              <a:t>.  Exeter  Linguistics Library (1988) </a:t>
            </a:r>
          </a:p>
        </p:txBody>
      </p:sp>
    </p:spTree>
    <p:extLst>
      <p:ext uri="{BB962C8B-B14F-4D97-AF65-F5344CB8AC3E}">
        <p14:creationId xmlns:p14="http://schemas.microsoft.com/office/powerpoint/2010/main" val="2417571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 </a:t>
            </a:r>
            <a:r>
              <a:rPr lang="en-US" dirty="0"/>
              <a:t> '</a:t>
            </a:r>
            <a:r>
              <a:rPr lang="en-US" b="1" dirty="0">
                <a:latin typeface="Garamond" panose="02020404030301010803" pitchFamily="18" charset="0"/>
              </a:rPr>
              <a:t>Text linguistics in the didactics of translation: The case  of the Verbal and Nominal clause types in Arabic'</a:t>
            </a:r>
            <a:r>
              <a:rPr lang="en-US" b="1" i="1" dirty="0">
                <a:latin typeface="Garamond" panose="02020404030301010803" pitchFamily="18" charset="0"/>
              </a:rPr>
              <a:t>, International Review of Applied Linguistics</a:t>
            </a:r>
            <a:r>
              <a:rPr lang="en-US" b="1" dirty="0">
                <a:latin typeface="Garamond" panose="02020404030301010803" pitchFamily="18" charset="0"/>
              </a:rPr>
              <a:t>, XXVII/2 (1989)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'Argumentative style across cultures: Linguistic form as the </a:t>
            </a:r>
            <a:r>
              <a:rPr lang="en-US" b="1" dirty="0" err="1">
                <a:latin typeface="Garamond" panose="02020404030301010803" pitchFamily="18" charset="0"/>
              </a:rPr>
              <a:t>realisation</a:t>
            </a:r>
            <a:r>
              <a:rPr lang="en-US" b="1" dirty="0">
                <a:latin typeface="Garamond" panose="02020404030301010803" pitchFamily="18" charset="0"/>
              </a:rPr>
              <a:t> of rhetorical function', in R. </a:t>
            </a:r>
            <a:r>
              <a:rPr lang="en-US" b="1" dirty="0" err="1">
                <a:latin typeface="Garamond" panose="02020404030301010803" pitchFamily="18" charset="0"/>
              </a:rPr>
              <a:t>Kolmel</a:t>
            </a:r>
            <a:r>
              <a:rPr lang="en-US" b="1" dirty="0">
                <a:latin typeface="Garamond" panose="02020404030301010803" pitchFamily="18" charset="0"/>
              </a:rPr>
              <a:t> &amp; J.  Payne (</a:t>
            </a:r>
            <a:r>
              <a:rPr lang="en-US" b="1" dirty="0" err="1">
                <a:latin typeface="Garamond" panose="02020404030301010803" pitchFamily="18" charset="0"/>
              </a:rPr>
              <a:t>eds</a:t>
            </a:r>
            <a:r>
              <a:rPr lang="en-US" b="1" i="1" dirty="0">
                <a:latin typeface="Garamond" panose="02020404030301010803" pitchFamily="18" charset="0"/>
              </a:rPr>
              <a:t>) Babel: the Cultural and Linguistic Barriers between Nations</a:t>
            </a:r>
            <a:r>
              <a:rPr lang="en-US" b="1" dirty="0">
                <a:latin typeface="Garamond" panose="02020404030301010803" pitchFamily="18" charset="0"/>
              </a:rPr>
              <a:t>. Aberdeen: Aberdeen University Press (1989)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'The status of the paragraph in translation: Negotiating  rhetorical purpose in texts', </a:t>
            </a:r>
            <a:r>
              <a:rPr lang="en-US" b="1" i="1" dirty="0">
                <a:latin typeface="Garamond" panose="02020404030301010803" pitchFamily="18" charset="0"/>
              </a:rPr>
              <a:t>Newsletter of International  Federation of Translators</a:t>
            </a:r>
            <a:r>
              <a:rPr lang="en-US" b="1" dirty="0">
                <a:latin typeface="Garamond" panose="02020404030301010803" pitchFamily="18" charset="0"/>
              </a:rPr>
              <a:t> (1990)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'Intertextuality and idiolect as intended meaning: A concern  for both translator and literary critic', </a:t>
            </a:r>
            <a:r>
              <a:rPr lang="en-US" b="1" i="1" dirty="0" err="1">
                <a:latin typeface="Garamond" panose="02020404030301010803" pitchFamily="18" charset="0"/>
              </a:rPr>
              <a:t>Paralleles</a:t>
            </a:r>
            <a:r>
              <a:rPr lang="en-US" b="1" dirty="0">
                <a:latin typeface="Garamond" panose="02020404030301010803" pitchFamily="18" charset="0"/>
              </a:rPr>
              <a:t>,  University of Geneva (1990) </a:t>
            </a:r>
          </a:p>
        </p:txBody>
      </p:sp>
    </p:spTree>
    <p:extLst>
      <p:ext uri="{BB962C8B-B14F-4D97-AF65-F5344CB8AC3E}">
        <p14:creationId xmlns:p14="http://schemas.microsoft.com/office/powerpoint/2010/main" val="2211721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Translations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  'Translating direct and indirect speech and the dynamics of   news reporting in English and Arabic'</a:t>
            </a:r>
            <a:r>
              <a:rPr lang="en-US" b="1" i="1" dirty="0">
                <a:latin typeface="Garamond" panose="02020404030301010803" pitchFamily="18" charset="0"/>
              </a:rPr>
              <a:t>, International Journal of Translation, University of New Delhi </a:t>
            </a:r>
            <a:r>
              <a:rPr lang="en-US" b="1" dirty="0">
                <a:latin typeface="Garamond" panose="02020404030301010803" pitchFamily="18" charset="0"/>
              </a:rPr>
              <a:t>(1990)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'The missing text', in </a:t>
            </a:r>
            <a:r>
              <a:rPr lang="en-US" b="1" i="1" dirty="0">
                <a:latin typeface="Garamond" panose="02020404030301010803" pitchFamily="18" charset="0"/>
              </a:rPr>
              <a:t>Translation in the Arab World and New Technology.</a:t>
            </a:r>
            <a:r>
              <a:rPr lang="en-US" b="1" dirty="0">
                <a:latin typeface="Garamond" panose="02020404030301010803" pitchFamily="18" charset="0"/>
              </a:rPr>
              <a:t> Tangiers: King Fahd  School of Translation (1990)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'al-</a:t>
            </a:r>
            <a:r>
              <a:rPr lang="en-US" b="1" dirty="0" err="1">
                <a:latin typeface="Garamond" panose="02020404030301010803" pitchFamily="18" charset="0"/>
              </a:rPr>
              <a:t>jadal</a:t>
            </a:r>
            <a:r>
              <a:rPr lang="en-US" b="1" dirty="0">
                <a:latin typeface="Garamond" panose="02020404030301010803" pitchFamily="18" charset="0"/>
              </a:rPr>
              <a:t> al-</a:t>
            </a:r>
            <a:r>
              <a:rPr lang="en-US" b="1" dirty="0" err="1">
                <a:latin typeface="Garamond" panose="02020404030301010803" pitchFamily="18" charset="0"/>
              </a:rPr>
              <a:t>muDaad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wa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dinaamiyat</a:t>
            </a:r>
            <a:r>
              <a:rPr lang="en-US" b="1" dirty="0">
                <a:latin typeface="Garamond" panose="02020404030301010803" pitchFamily="18" charset="0"/>
              </a:rPr>
              <a:t> al-</a:t>
            </a:r>
            <a:r>
              <a:rPr lang="en-US" b="1" dirty="0" err="1">
                <a:latin typeface="Garamond" panose="02020404030301010803" pitchFamily="18" charset="0"/>
              </a:rPr>
              <a:t>naS'</a:t>
            </a:r>
            <a:r>
              <a:rPr lang="en-US" b="1" dirty="0">
                <a:latin typeface="Garamond" panose="02020404030301010803" pitchFamily="18" charset="0"/>
              </a:rPr>
              <a:t> ("Counter-argumentation and the dynamics of text"), </a:t>
            </a:r>
            <a:r>
              <a:rPr lang="en-US" b="1" i="1" dirty="0" err="1">
                <a:latin typeface="Garamond" panose="02020404030301010803" pitchFamily="18" charset="0"/>
              </a:rPr>
              <a:t>Turjuman</a:t>
            </a:r>
            <a:r>
              <a:rPr lang="en-US" b="1" dirty="0">
                <a:latin typeface="Garamond" panose="02020404030301010803" pitchFamily="18" charset="0"/>
              </a:rPr>
              <a:t>, a  journal of translation published by King Fahd School of Translation (1, 1992)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'Genre, discourse and text in critique of translation', in   P.  Fawcett &amp; O.  Heathcote (</a:t>
            </a:r>
            <a:r>
              <a:rPr lang="en-US" b="1" dirty="0" err="1">
                <a:latin typeface="Garamond" panose="02020404030301010803" pitchFamily="18" charset="0"/>
              </a:rPr>
              <a:t>eds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i="1" dirty="0">
                <a:latin typeface="Garamond" panose="02020404030301010803" pitchFamily="18" charset="0"/>
              </a:rPr>
              <a:t>Translation Theory and Practice, a special issue of Bradford Occasional Papers</a:t>
            </a:r>
            <a:r>
              <a:rPr lang="en-US" b="1" dirty="0">
                <a:latin typeface="Garamond" panose="02020404030301010803" pitchFamily="18" charset="0"/>
              </a:rPr>
              <a:t>, Bradford University (1990) (with I. Mason) </a:t>
            </a:r>
          </a:p>
        </p:txBody>
      </p:sp>
    </p:spTree>
    <p:extLst>
      <p:ext uri="{BB962C8B-B14F-4D97-AF65-F5344CB8AC3E}">
        <p14:creationId xmlns:p14="http://schemas.microsoft.com/office/powerpoint/2010/main" val="3629735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 </a:t>
            </a:r>
            <a:r>
              <a:rPr lang="en-US" b="1" dirty="0">
                <a:latin typeface="Garamond" panose="02020404030301010803" pitchFamily="18" charset="0"/>
              </a:rPr>
              <a:t>  'A model of argumentation from Arabic rhetoric: Insights for a theory of text types', </a:t>
            </a:r>
            <a:r>
              <a:rPr lang="en-US" b="1" i="1" dirty="0">
                <a:latin typeface="Garamond" panose="02020404030301010803" pitchFamily="18" charset="0"/>
              </a:rPr>
              <a:t>BRISMES Bulletin</a:t>
            </a:r>
            <a:r>
              <a:rPr lang="en-US" b="1" dirty="0">
                <a:latin typeface="Garamond" panose="02020404030301010803" pitchFamily="18" charset="0"/>
              </a:rPr>
              <a:t>, Vol. 17 (2)  1990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'The pragmatics of argumentation in Arabic: The rise and  fall of a text type', </a:t>
            </a:r>
            <a:r>
              <a:rPr lang="en-US" b="1" i="1" dirty="0">
                <a:latin typeface="Garamond" panose="02020404030301010803" pitchFamily="18" charset="0"/>
              </a:rPr>
              <a:t>Text</a:t>
            </a:r>
            <a:r>
              <a:rPr lang="en-US" b="1" dirty="0">
                <a:latin typeface="Garamond" panose="02020404030301010803" pitchFamily="18" charset="0"/>
              </a:rPr>
              <a:t>, Vol. 11 (1991)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'The discourse of rebuttal in a modern Arabic short story: Towards a semiotic description of literary appreciation'</a:t>
            </a:r>
            <a:r>
              <a:rPr lang="en-US" b="1" i="1" dirty="0">
                <a:latin typeface="Garamond" panose="02020404030301010803" pitchFamily="18" charset="0"/>
              </a:rPr>
              <a:t>, The Belfast Working Papers in Language and Linguistics</a:t>
            </a:r>
            <a:r>
              <a:rPr lang="en-US" b="1" dirty="0">
                <a:latin typeface="Garamond" panose="02020404030301010803" pitchFamily="18" charset="0"/>
              </a:rPr>
              <a:t>,  University of Ulster, 11, 1991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'al-</a:t>
            </a:r>
            <a:r>
              <a:rPr lang="en-US" b="1" dirty="0" err="1">
                <a:latin typeface="Garamond" panose="02020404030301010803" pitchFamily="18" charset="0"/>
              </a:rPr>
              <a:t>Jurjani</a:t>
            </a:r>
            <a:r>
              <a:rPr lang="en-US" b="1" dirty="0">
                <a:latin typeface="Garamond" panose="02020404030301010803" pitchFamily="18" charset="0"/>
              </a:rPr>
              <a:t>, </a:t>
            </a:r>
            <a:r>
              <a:rPr lang="en-US" b="1" dirty="0" err="1">
                <a:latin typeface="Garamond" panose="02020404030301010803" pitchFamily="18" charset="0"/>
              </a:rPr>
              <a:t>Abd</a:t>
            </a:r>
            <a:r>
              <a:rPr lang="en-US" b="1" dirty="0">
                <a:latin typeface="Garamond" panose="02020404030301010803" pitchFamily="18" charset="0"/>
              </a:rPr>
              <a:t> al-</a:t>
            </a:r>
            <a:r>
              <a:rPr lang="en-US" b="1" dirty="0" err="1">
                <a:latin typeface="Garamond" panose="02020404030301010803" pitchFamily="18" charset="0"/>
              </a:rPr>
              <a:t>Qahir</a:t>
            </a:r>
            <a:r>
              <a:rPr lang="en-US" b="1" dirty="0">
                <a:latin typeface="Garamond" panose="02020404030301010803" pitchFamily="18" charset="0"/>
              </a:rPr>
              <a:t>', a commissioned contribution </a:t>
            </a:r>
            <a:r>
              <a:rPr lang="en-US" b="1" i="1" dirty="0">
                <a:latin typeface="Garamond" panose="02020404030301010803" pitchFamily="18" charset="0"/>
              </a:rPr>
              <a:t>to The Encyclopedia of Language and Linguistics</a:t>
            </a:r>
            <a:r>
              <a:rPr lang="en-US" b="1" dirty="0">
                <a:latin typeface="Garamond" panose="02020404030301010803" pitchFamily="18" charset="0"/>
              </a:rPr>
              <a:t>, </a:t>
            </a:r>
            <a:r>
              <a:rPr lang="en-US" b="1" dirty="0" err="1">
                <a:latin typeface="Garamond" panose="02020404030301010803" pitchFamily="18" charset="0"/>
              </a:rPr>
              <a:t>Pergamon</a:t>
            </a:r>
            <a:r>
              <a:rPr lang="en-US" b="1" dirty="0">
                <a:latin typeface="Garamond" panose="02020404030301010803" pitchFamily="18" charset="0"/>
              </a:rPr>
              <a:t>  Press (1993) </a:t>
            </a:r>
          </a:p>
        </p:txBody>
      </p:sp>
    </p:spTree>
    <p:extLst>
      <p:ext uri="{BB962C8B-B14F-4D97-AF65-F5344CB8AC3E}">
        <p14:creationId xmlns:p14="http://schemas.microsoft.com/office/powerpoint/2010/main" val="18704993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 </a:t>
            </a:r>
            <a:r>
              <a:rPr lang="en-US" b="1" i="1" dirty="0">
                <a:latin typeface="Garamond" panose="02020404030301010803" pitchFamily="18" charset="0"/>
              </a:rPr>
              <a:t>'Coping with ideology in professional translation', Interface, a European journal of translation, 6, 1 (1991) </a:t>
            </a:r>
          </a:p>
          <a:p>
            <a:r>
              <a:rPr lang="en-US" b="1" i="1" dirty="0">
                <a:latin typeface="Garamond" panose="02020404030301010803" pitchFamily="18" charset="0"/>
              </a:rPr>
              <a:t>'</a:t>
            </a:r>
            <a:r>
              <a:rPr lang="en-US" b="1" i="1" dirty="0" err="1">
                <a:latin typeface="Garamond" panose="02020404030301010803" pitchFamily="18" charset="0"/>
              </a:rPr>
              <a:t>Signalling</a:t>
            </a:r>
            <a:r>
              <a:rPr lang="en-US" b="1" i="1" dirty="0">
                <a:latin typeface="Garamond" panose="02020404030301010803" pitchFamily="18" charset="0"/>
              </a:rPr>
              <a:t> background information in the translation of  English expository texts', </a:t>
            </a:r>
            <a:r>
              <a:rPr lang="en-US" b="1" i="1" dirty="0" err="1">
                <a:latin typeface="Garamond" panose="02020404030301010803" pitchFamily="18" charset="0"/>
              </a:rPr>
              <a:t>Unesco</a:t>
            </a:r>
            <a:r>
              <a:rPr lang="en-US" b="1" i="1" dirty="0">
                <a:latin typeface="Garamond" panose="02020404030301010803" pitchFamily="18" charset="0"/>
              </a:rPr>
              <a:t> ALSED-LSP Newsletter,  Vol. 13, no. 4 (32), June 1991 </a:t>
            </a:r>
          </a:p>
          <a:p>
            <a:r>
              <a:rPr lang="en-US" b="1" i="1" dirty="0">
                <a:latin typeface="Garamond" panose="02020404030301010803" pitchFamily="18" charset="0"/>
              </a:rPr>
              <a:t>'The other texts: An exercise in the modelling of context  and implications for the English/Arabic liaison  interpreter', </a:t>
            </a:r>
            <a:r>
              <a:rPr lang="en-US" b="1" i="1" dirty="0" err="1">
                <a:latin typeface="Garamond" panose="02020404030301010803" pitchFamily="18" charset="0"/>
              </a:rPr>
              <a:t>Turjuman</a:t>
            </a:r>
            <a:r>
              <a:rPr lang="en-US" b="1" i="1" dirty="0">
                <a:latin typeface="Garamond" panose="02020404030301010803" pitchFamily="18" charset="0"/>
              </a:rPr>
              <a:t>, 3, 1993 </a:t>
            </a:r>
          </a:p>
          <a:p>
            <a:r>
              <a:rPr lang="en-US" b="1" i="1" dirty="0">
                <a:latin typeface="Garamond" panose="02020404030301010803" pitchFamily="18" charset="0"/>
              </a:rPr>
              <a:t>'Discovering method in the madness of texts: A text-type  approach', in Translation and Knowledge, Y. Gambier &amp; J.  </a:t>
            </a:r>
            <a:r>
              <a:rPr lang="en-US" b="1" i="1" dirty="0" err="1">
                <a:latin typeface="Garamond" panose="02020404030301010803" pitchFamily="18" charset="0"/>
              </a:rPr>
              <a:t>Tommola</a:t>
            </a:r>
            <a:r>
              <a:rPr lang="en-US" b="1" i="1" dirty="0">
                <a:latin typeface="Garamond" panose="02020404030301010803" pitchFamily="18" charset="0"/>
              </a:rPr>
              <a:t> (</a:t>
            </a:r>
            <a:r>
              <a:rPr lang="en-US" b="1" i="1" dirty="0" err="1">
                <a:latin typeface="Garamond" panose="02020404030301010803" pitchFamily="18" charset="0"/>
              </a:rPr>
              <a:t>eds</a:t>
            </a:r>
            <a:r>
              <a:rPr lang="en-US" b="1" i="1" dirty="0">
                <a:latin typeface="Garamond" panose="02020404030301010803" pitchFamily="18" charset="0"/>
              </a:rPr>
              <a:t>), University of Turku, 1993 </a:t>
            </a:r>
          </a:p>
        </p:txBody>
      </p:sp>
    </p:spTree>
    <p:extLst>
      <p:ext uri="{BB962C8B-B14F-4D97-AF65-F5344CB8AC3E}">
        <p14:creationId xmlns:p14="http://schemas.microsoft.com/office/powerpoint/2010/main" val="389751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   'The Static and the Dynamic in contextual specification' in the Special Issue of </a:t>
            </a:r>
            <a:r>
              <a:rPr lang="en-US" b="1" i="1" dirty="0" err="1">
                <a:latin typeface="Garamond" panose="02020404030301010803" pitchFamily="18" charset="0"/>
              </a:rPr>
              <a:t>Turjuman</a:t>
            </a:r>
            <a:r>
              <a:rPr lang="en-US" b="1" dirty="0">
                <a:latin typeface="Garamond" panose="02020404030301010803" pitchFamily="18" charset="0"/>
              </a:rPr>
              <a:t>, 5, (Basil </a:t>
            </a:r>
            <a:r>
              <a:rPr lang="en-US" b="1" dirty="0" err="1">
                <a:latin typeface="Garamond" panose="02020404030301010803" pitchFamily="18" charset="0"/>
              </a:rPr>
              <a:t>Hatim</a:t>
            </a:r>
            <a:r>
              <a:rPr lang="en-US" b="1" dirty="0">
                <a:latin typeface="Garamond" panose="02020404030301010803" pitchFamily="18" charset="0"/>
              </a:rPr>
              <a:t>, Guest Editor), 1994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'Rescuing Arabic Rhetoric from neglect: A text-linguistic approach', in J. R. Smart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i="1" dirty="0">
                <a:latin typeface="Garamond" panose="02020404030301010803" pitchFamily="18" charset="0"/>
              </a:rPr>
              <a:t>Tradition and Modernity in Arabic Language and Literature</a:t>
            </a:r>
            <a:r>
              <a:rPr lang="en-US" b="1" dirty="0">
                <a:latin typeface="Garamond" panose="02020404030301010803" pitchFamily="18" charset="0"/>
              </a:rPr>
              <a:t>. London: Curzon (1995)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 The method in their </a:t>
            </a:r>
            <a:r>
              <a:rPr lang="en-US" b="1" dirty="0" err="1">
                <a:latin typeface="Garamond" panose="02020404030301010803" pitchFamily="18" charset="0"/>
              </a:rPr>
              <a:t>adness</a:t>
            </a:r>
            <a:r>
              <a:rPr lang="en-US" b="1" dirty="0">
                <a:latin typeface="Garamond" panose="02020404030301010803" pitchFamily="18" charset="0"/>
              </a:rPr>
              <a:t>: The juggling of texts, discourses and genres in the language of advertising' in </a:t>
            </a:r>
            <a:r>
              <a:rPr lang="en-US" b="1" dirty="0" err="1">
                <a:latin typeface="Garamond" panose="02020404030301010803" pitchFamily="18" charset="0"/>
              </a:rPr>
              <a:t>Amparo</a:t>
            </a:r>
            <a:r>
              <a:rPr lang="en-US" b="1" dirty="0">
                <a:latin typeface="Garamond" panose="02020404030301010803" pitchFamily="18" charset="0"/>
              </a:rPr>
              <a:t> Hurtado </a:t>
            </a:r>
            <a:r>
              <a:rPr lang="en-US" b="1" dirty="0" err="1">
                <a:latin typeface="Garamond" panose="02020404030301010803" pitchFamily="18" charset="0"/>
              </a:rPr>
              <a:t>Albir</a:t>
            </a:r>
            <a:r>
              <a:rPr lang="en-US" b="1" dirty="0">
                <a:latin typeface="Garamond" panose="02020404030301010803" pitchFamily="18" charset="0"/>
              </a:rPr>
              <a:t>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i="1" dirty="0">
                <a:latin typeface="Garamond" panose="02020404030301010803" pitchFamily="18" charset="0"/>
              </a:rPr>
              <a:t>) La </a:t>
            </a:r>
            <a:r>
              <a:rPr lang="en-US" b="1" i="1" dirty="0" err="1">
                <a:latin typeface="Garamond" panose="02020404030301010803" pitchFamily="18" charset="0"/>
              </a:rPr>
              <a:t>Ensenanza</a:t>
            </a:r>
            <a:r>
              <a:rPr lang="en-US" b="1" i="1" dirty="0">
                <a:latin typeface="Garamond" panose="02020404030301010803" pitchFamily="18" charset="0"/>
              </a:rPr>
              <a:t> De La </a:t>
            </a:r>
            <a:r>
              <a:rPr lang="en-US" b="1" i="1" dirty="0" err="1">
                <a:latin typeface="Garamond" panose="02020404030301010803" pitchFamily="18" charset="0"/>
              </a:rPr>
              <a:t>Tradution</a:t>
            </a:r>
            <a:r>
              <a:rPr lang="en-US" b="1" dirty="0">
                <a:latin typeface="Garamond" panose="02020404030301010803" pitchFamily="18" charset="0"/>
              </a:rPr>
              <a:t>. Castellon: </a:t>
            </a:r>
            <a:r>
              <a:rPr lang="en-US" b="1" dirty="0" err="1">
                <a:latin typeface="Garamond" panose="02020404030301010803" pitchFamily="18" charset="0"/>
              </a:rPr>
              <a:t>Universitat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Jaume</a:t>
            </a:r>
            <a:r>
              <a:rPr lang="en-US" b="1" dirty="0">
                <a:latin typeface="Garamond" panose="02020404030301010803" pitchFamily="18" charset="0"/>
              </a:rPr>
              <a:t> Press (1995)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'Intertextual intrusions' in K. Simms (</a:t>
            </a:r>
            <a:r>
              <a:rPr lang="en-US" b="1" dirty="0" err="1">
                <a:latin typeface="Garamond" panose="02020404030301010803" pitchFamily="18" charset="0"/>
              </a:rPr>
              <a:t>eds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i="1" dirty="0">
                <a:latin typeface="Garamond" panose="02020404030301010803" pitchFamily="18" charset="0"/>
              </a:rPr>
              <a:t>Translating Sensitive Texts: Linguistic Aspects</a:t>
            </a:r>
            <a:r>
              <a:rPr lang="en-US" b="1" dirty="0">
                <a:latin typeface="Garamond" panose="02020404030301010803" pitchFamily="18" charset="0"/>
              </a:rPr>
              <a:t> . Amsterdam: </a:t>
            </a:r>
            <a:r>
              <a:rPr lang="en-US" b="1" dirty="0" err="1">
                <a:latin typeface="Garamond" panose="02020404030301010803" pitchFamily="18" charset="0"/>
              </a:rPr>
              <a:t>Rodopi</a:t>
            </a:r>
            <a:r>
              <a:rPr lang="en-US" b="1" dirty="0">
                <a:latin typeface="Garamond" panose="02020404030301010803" pitchFamily="18" charset="0"/>
              </a:rPr>
              <a:t> (1997)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'Discourse features in non-verbal communication' in F. </a:t>
            </a:r>
            <a:r>
              <a:rPr lang="en-US" b="1" dirty="0" err="1">
                <a:latin typeface="Garamond" panose="02020404030301010803" pitchFamily="18" charset="0"/>
              </a:rPr>
              <a:t>Poyatos</a:t>
            </a:r>
            <a:r>
              <a:rPr lang="en-US" b="1" dirty="0">
                <a:latin typeface="Garamond" panose="02020404030301010803" pitchFamily="18" charset="0"/>
              </a:rPr>
              <a:t>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i="1" dirty="0">
                <a:latin typeface="Garamond" panose="02020404030301010803" pitchFamily="18" charset="0"/>
              </a:rPr>
              <a:t>Perspectives on Non-Verbal Communication</a:t>
            </a:r>
            <a:r>
              <a:rPr lang="en-US" b="1" dirty="0">
                <a:latin typeface="Garamond" panose="02020404030301010803" pitchFamily="18" charset="0"/>
              </a:rPr>
              <a:t>. Amsterdam: John Benjamin (1997)</a:t>
            </a:r>
          </a:p>
        </p:txBody>
      </p:sp>
    </p:spTree>
    <p:extLst>
      <p:ext uri="{BB962C8B-B14F-4D97-AF65-F5344CB8AC3E}">
        <p14:creationId xmlns:p14="http://schemas.microsoft.com/office/powerpoint/2010/main" val="1825504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  'Discourse Analysis', in M. Baker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i="1" dirty="0">
                <a:latin typeface="Garamond" panose="02020404030301010803" pitchFamily="18" charset="0"/>
              </a:rPr>
              <a:t>Encyclopedia of Translation Studies</a:t>
            </a:r>
            <a:r>
              <a:rPr lang="en-US" b="1" dirty="0">
                <a:latin typeface="Garamond" panose="02020404030301010803" pitchFamily="18" charset="0"/>
              </a:rPr>
              <a:t>. London: Routledge (1998)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'Text Linguistics', in Baker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(1998)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 'Pragmatics', in Baker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(1998)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 ‘Text politeness: A semiotic regime for a more interactive pragmatics’, in L. </a:t>
            </a:r>
            <a:r>
              <a:rPr lang="en-US" b="1" dirty="0" err="1">
                <a:latin typeface="Garamond" panose="02020404030301010803" pitchFamily="18" charset="0"/>
              </a:rPr>
              <a:t>Hickie</a:t>
            </a:r>
            <a:r>
              <a:rPr lang="en-US" b="1" dirty="0">
                <a:latin typeface="Garamond" panose="02020404030301010803" pitchFamily="18" charset="0"/>
              </a:rPr>
              <a:t>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 </a:t>
            </a:r>
            <a:r>
              <a:rPr lang="en-US" b="1" i="1" dirty="0">
                <a:latin typeface="Garamond" panose="02020404030301010803" pitchFamily="18" charset="0"/>
              </a:rPr>
              <a:t>The Pragmatics of Translation</a:t>
            </a:r>
            <a:r>
              <a:rPr lang="en-US" b="1" dirty="0">
                <a:latin typeface="Garamond" panose="02020404030301010803" pitchFamily="18" charset="0"/>
              </a:rPr>
              <a:t>. Multilingual Matters (1999)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‘Translator invisibility and the semiotic regime: An exploratory scheme for the teaching of literary translation’, </a:t>
            </a:r>
            <a:r>
              <a:rPr lang="en-US" b="1" i="1" dirty="0">
                <a:latin typeface="Garamond" panose="02020404030301010803" pitchFamily="18" charset="0"/>
              </a:rPr>
              <a:t>Target</a:t>
            </a:r>
            <a:r>
              <a:rPr lang="en-US" b="1" dirty="0">
                <a:latin typeface="Garamond" panose="02020404030301010803" pitchFamily="18" charset="0"/>
              </a:rPr>
              <a:t>: John </a:t>
            </a:r>
            <a:r>
              <a:rPr lang="en-US" b="1" dirty="0" err="1">
                <a:latin typeface="Garamond" panose="02020404030301010803" pitchFamily="18" charset="0"/>
              </a:rPr>
              <a:t>Benjamen</a:t>
            </a:r>
            <a:r>
              <a:rPr lang="en-US" b="1" dirty="0">
                <a:latin typeface="Garamond" panose="02020404030301010803" pitchFamily="18" charset="0"/>
              </a:rPr>
              <a:t>, Amsterdam (1999)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COURSES TAUGHT: APPLIED TRANSLATION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CONTRASTIVE LINGUISTICS</a:t>
            </a:r>
          </a:p>
          <a:p>
            <a:r>
              <a:rPr lang="en-US" b="1" dirty="0">
                <a:latin typeface="Garamond" panose="02020404030301010803" pitchFamily="18" charset="0"/>
              </a:rPr>
              <a:t>SEMANTICS AND PRAGMATICS</a:t>
            </a:r>
          </a:p>
          <a:p>
            <a:r>
              <a:rPr lang="en-US" b="1" dirty="0">
                <a:latin typeface="Garamond" panose="02020404030301010803" pitchFamily="18" charset="0"/>
              </a:rPr>
              <a:t>SACRED TEXT PRAGMATICS</a:t>
            </a:r>
          </a:p>
          <a:p>
            <a:r>
              <a:rPr lang="en-US" b="1" dirty="0">
                <a:latin typeface="Garamond" panose="02020404030301010803" pitchFamily="18" charset="0"/>
              </a:rPr>
              <a:t>DISCOURSE, TEXT AND GENRE ANALYSIS</a:t>
            </a:r>
          </a:p>
          <a:p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94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‘Relevance and the translation of the Verbal and Nominal sentence-types in Arabic’, </a:t>
            </a:r>
            <a:r>
              <a:rPr lang="en-US" b="1" i="1" dirty="0">
                <a:latin typeface="Garamond" panose="02020404030301010803" pitchFamily="18" charset="0"/>
              </a:rPr>
              <a:t>Translation: Methods &amp; Approaches</a:t>
            </a:r>
            <a:r>
              <a:rPr lang="en-US" b="1" dirty="0">
                <a:latin typeface="Garamond" panose="02020404030301010803" pitchFamily="18" charset="0"/>
              </a:rPr>
              <a:t>. Saint Joseph University, Lebanon (1999)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 ‘A socio-textual definition of culture from a translation perspective’, </a:t>
            </a:r>
            <a:r>
              <a:rPr lang="en-US" b="1" i="1" dirty="0" err="1">
                <a:latin typeface="Garamond" panose="02020404030301010803" pitchFamily="18" charset="0"/>
              </a:rPr>
              <a:t>Dirasat</a:t>
            </a:r>
            <a:r>
              <a:rPr lang="en-US" b="1" dirty="0">
                <a:latin typeface="Garamond" panose="02020404030301010803" pitchFamily="18" charset="0"/>
              </a:rPr>
              <a:t>, University of Jordan (1999)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‘Preserving the coherence of the Qur’anic text in translation: Proposals from Pragmatics’, in </a:t>
            </a:r>
            <a:r>
              <a:rPr lang="en-US" b="1" i="1" dirty="0">
                <a:latin typeface="Garamond" panose="02020404030301010803" pitchFamily="18" charset="0"/>
              </a:rPr>
              <a:t>The Translation of Religious Texts. </a:t>
            </a:r>
            <a:r>
              <a:rPr lang="en-US" b="1" dirty="0">
                <a:latin typeface="Garamond" panose="02020404030301010803" pitchFamily="18" charset="0"/>
              </a:rPr>
              <a:t>The Islamic University of Malaysia (1999)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‘Towards a more interactive pragmatics: A socio-textual perspective’, </a:t>
            </a:r>
            <a:r>
              <a:rPr lang="en-US" b="1" i="1" dirty="0">
                <a:latin typeface="Garamond" panose="02020404030301010803" pitchFamily="18" charset="0"/>
              </a:rPr>
              <a:t>Cross-cultural Pragmatics</a:t>
            </a:r>
            <a:r>
              <a:rPr lang="en-US" b="1" dirty="0">
                <a:latin typeface="Garamond" panose="02020404030301010803" pitchFamily="18" charset="0"/>
              </a:rPr>
              <a:t>, Chinese University</a:t>
            </a:r>
            <a:r>
              <a:rPr lang="en-US" b="1" i="1" dirty="0">
                <a:latin typeface="Garamond" panose="02020404030301010803" pitchFamily="18" charset="0"/>
              </a:rPr>
              <a:t>, </a:t>
            </a:r>
            <a:r>
              <a:rPr lang="en-US" b="1" dirty="0">
                <a:latin typeface="Garamond" panose="02020404030301010803" pitchFamily="18" charset="0"/>
              </a:rPr>
              <a:t>Hong Kong (1999)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 ‘The Culture of the Other: Cross-cultural communication, or communication at cross-purposes’, </a:t>
            </a:r>
            <a:r>
              <a:rPr lang="en-US" b="1" i="1" dirty="0">
                <a:latin typeface="Garamond" panose="02020404030301010803" pitchFamily="18" charset="0"/>
              </a:rPr>
              <a:t>Cultures in Contact</a:t>
            </a:r>
            <a:r>
              <a:rPr lang="en-US" b="1" dirty="0">
                <a:latin typeface="Garamond" panose="02020404030301010803" pitchFamily="18" charset="0"/>
              </a:rPr>
              <a:t>, in </a:t>
            </a:r>
            <a:r>
              <a:rPr lang="en-US" b="1" i="1" dirty="0">
                <a:latin typeface="Garamond" panose="02020404030301010803" pitchFamily="18" charset="0"/>
              </a:rPr>
              <a:t>Offshoots</a:t>
            </a:r>
            <a:r>
              <a:rPr lang="en-US" b="1" dirty="0">
                <a:latin typeface="Garamond" panose="02020404030301010803" pitchFamily="18" charset="0"/>
              </a:rPr>
              <a:t>, Abdel Malik Al-</a:t>
            </a:r>
            <a:r>
              <a:rPr lang="en-US" b="1" dirty="0" err="1">
                <a:latin typeface="Garamond" panose="02020404030301010803" pitchFamily="18" charset="0"/>
              </a:rPr>
              <a:t>Sa’adi</a:t>
            </a:r>
            <a:r>
              <a:rPr lang="en-US" b="1" dirty="0">
                <a:latin typeface="Garamond" panose="02020404030301010803" pitchFamily="18" charset="0"/>
              </a:rPr>
              <a:t> University, Morocco (2000)</a:t>
            </a:r>
          </a:p>
        </p:txBody>
      </p:sp>
    </p:spTree>
    <p:extLst>
      <p:ext uri="{BB962C8B-B14F-4D97-AF65-F5344CB8AC3E}">
        <p14:creationId xmlns:p14="http://schemas.microsoft.com/office/powerpoint/2010/main" val="2753308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n-US" sz="1200" b="1" dirty="0">
                <a:latin typeface="Garamond" panose="02020404030301010803" pitchFamily="18" charset="0"/>
              </a:rPr>
              <a:t>‘The positive face of globalization’, in </a:t>
            </a:r>
            <a:r>
              <a:rPr lang="en-US" sz="1200" b="1" i="1" dirty="0" err="1">
                <a:latin typeface="Garamond" panose="02020404030301010803" pitchFamily="18" charset="0"/>
              </a:rPr>
              <a:t>Gloabalization</a:t>
            </a:r>
            <a:r>
              <a:rPr lang="en-US" sz="1200" b="1" i="1" dirty="0">
                <a:latin typeface="Garamond" panose="02020404030301010803" pitchFamily="18" charset="0"/>
              </a:rPr>
              <a:t> &amp; Translation, </a:t>
            </a:r>
            <a:r>
              <a:rPr lang="en-US" sz="1200" b="1" dirty="0">
                <a:latin typeface="Garamond" panose="02020404030301010803" pitchFamily="18" charset="0"/>
              </a:rPr>
              <a:t> King Fahd </a:t>
            </a:r>
            <a:r>
              <a:rPr lang="en-US" sz="1200" b="1" dirty="0" err="1">
                <a:latin typeface="Garamond" panose="02020404030301010803" pitchFamily="18" charset="0"/>
              </a:rPr>
              <a:t>Scool</a:t>
            </a:r>
            <a:r>
              <a:rPr lang="en-US" sz="1200" b="1" dirty="0">
                <a:latin typeface="Garamond" panose="02020404030301010803" pitchFamily="18" charset="0"/>
              </a:rPr>
              <a:t> of Translation (2000)</a:t>
            </a:r>
          </a:p>
          <a:p>
            <a:pPr lvl="0"/>
            <a:r>
              <a:rPr lang="en-US" sz="1200" b="1" i="1" dirty="0">
                <a:latin typeface="Garamond" panose="02020404030301010803" pitchFamily="18" charset="0"/>
              </a:rPr>
              <a:t>‘</a:t>
            </a:r>
            <a:r>
              <a:rPr lang="en-US" sz="1200" b="1" dirty="0">
                <a:latin typeface="Garamond" panose="02020404030301010803" pitchFamily="18" charset="0"/>
              </a:rPr>
              <a:t>Textual, Discursive and Genre-related Norms in and of Translation. </a:t>
            </a:r>
            <a:r>
              <a:rPr lang="en-US" sz="1200" b="1" i="1" dirty="0">
                <a:latin typeface="Garamond" panose="02020404030301010803" pitchFamily="18" charset="0"/>
              </a:rPr>
              <a:t>Logos and Language, </a:t>
            </a:r>
            <a:r>
              <a:rPr lang="en-US" sz="1200" b="1" dirty="0">
                <a:latin typeface="Garamond" panose="02020404030301010803" pitchFamily="18" charset="0"/>
              </a:rPr>
              <a:t>Vol. III, No. 2 (2002)</a:t>
            </a:r>
          </a:p>
          <a:p>
            <a:pPr lvl="0"/>
            <a:r>
              <a:rPr lang="en-US" sz="1200" b="1" dirty="0">
                <a:latin typeface="Garamond" panose="02020404030301010803" pitchFamily="18" charset="0"/>
              </a:rPr>
              <a:t>‘The pragmatics of translator emotiveness and visibility: A socio-textual perspective’ in B. </a:t>
            </a:r>
            <a:r>
              <a:rPr lang="en-US" sz="1200" b="1" dirty="0" err="1">
                <a:latin typeface="Garamond" panose="02020404030301010803" pitchFamily="18" charset="0"/>
              </a:rPr>
              <a:t>Gulen</a:t>
            </a:r>
            <a:r>
              <a:rPr lang="en-US" sz="1200" b="1" dirty="0">
                <a:latin typeface="Garamond" panose="02020404030301010803" pitchFamily="18" charset="0"/>
              </a:rPr>
              <a:t>, I. </a:t>
            </a:r>
            <a:r>
              <a:rPr lang="en-US" sz="1200" b="1" dirty="0" err="1">
                <a:latin typeface="Garamond" panose="02020404030301010803" pitchFamily="18" charset="0"/>
              </a:rPr>
              <a:t>Boztaz</a:t>
            </a:r>
            <a:r>
              <a:rPr lang="en-US" sz="1200" b="1" dirty="0">
                <a:latin typeface="Garamond" panose="02020404030301010803" pitchFamily="18" charset="0"/>
              </a:rPr>
              <a:t> &amp; C </a:t>
            </a:r>
            <a:r>
              <a:rPr lang="en-US" sz="1200" b="1" dirty="0" err="1">
                <a:latin typeface="Garamond" panose="02020404030301010803" pitchFamily="18" charset="0"/>
              </a:rPr>
              <a:t>Veldhues</a:t>
            </a:r>
            <a:r>
              <a:rPr lang="en-US" sz="1200" b="1" dirty="0">
                <a:latin typeface="Garamond" panose="02020404030301010803" pitchFamily="18" charset="0"/>
              </a:rPr>
              <a:t> (</a:t>
            </a:r>
            <a:r>
              <a:rPr lang="en-US" sz="1200" b="1" dirty="0" err="1">
                <a:latin typeface="Garamond" panose="02020404030301010803" pitchFamily="18" charset="0"/>
              </a:rPr>
              <a:t>eds</a:t>
            </a:r>
            <a:r>
              <a:rPr lang="en-US" sz="1200" b="1" dirty="0">
                <a:latin typeface="Garamond" panose="02020404030301010803" pitchFamily="18" charset="0"/>
              </a:rPr>
              <a:t>) </a:t>
            </a:r>
            <a:r>
              <a:rPr lang="en-US" sz="1200" b="1" i="1" dirty="0">
                <a:latin typeface="Garamond" panose="02020404030301010803" pitchFamily="18" charset="0"/>
              </a:rPr>
              <a:t>Translation Studies in the New </a:t>
            </a:r>
            <a:r>
              <a:rPr lang="en-US" sz="1200" b="1" i="1" dirty="0" err="1">
                <a:latin typeface="Garamond" panose="02020404030301010803" pitchFamily="18" charset="0"/>
              </a:rPr>
              <a:t>Millenium</a:t>
            </a:r>
            <a:r>
              <a:rPr lang="en-US" sz="1200" b="1" dirty="0">
                <a:latin typeface="Garamond" panose="02020404030301010803" pitchFamily="18" charset="0"/>
              </a:rPr>
              <a:t>. Ankara: </a:t>
            </a:r>
            <a:r>
              <a:rPr lang="en-US" sz="1200" b="1" dirty="0" err="1">
                <a:latin typeface="Garamond" panose="02020404030301010803" pitchFamily="18" charset="0"/>
              </a:rPr>
              <a:t>Bilkent</a:t>
            </a:r>
            <a:r>
              <a:rPr lang="en-US" sz="1200" b="1" dirty="0">
                <a:latin typeface="Garamond" panose="02020404030301010803" pitchFamily="18" charset="0"/>
              </a:rPr>
              <a:t> University Press (2003)</a:t>
            </a:r>
          </a:p>
          <a:p>
            <a:pPr lvl="0"/>
            <a:r>
              <a:rPr lang="en-US" sz="1200" b="1" dirty="0">
                <a:latin typeface="Garamond" panose="02020404030301010803" pitchFamily="18" charset="0"/>
              </a:rPr>
              <a:t>‘To Domesticate or not to domesticate: That is the translator’s dilemma’, Introduction to </a:t>
            </a:r>
            <a:r>
              <a:rPr lang="en-US" sz="1200" b="1" i="1" dirty="0">
                <a:latin typeface="Garamond" panose="02020404030301010803" pitchFamily="18" charset="0"/>
              </a:rPr>
              <a:t>Selected Korean Poems in English</a:t>
            </a:r>
            <a:r>
              <a:rPr lang="en-US" sz="1200" b="1" dirty="0">
                <a:latin typeface="Garamond" panose="02020404030301010803" pitchFamily="18" charset="0"/>
              </a:rPr>
              <a:t>, translated by R. E. Tyson and H. E. </a:t>
            </a:r>
            <a:r>
              <a:rPr lang="en-US" sz="1200" b="1" dirty="0" err="1">
                <a:latin typeface="Garamond" panose="02020404030301010803" pitchFamily="18" charset="0"/>
              </a:rPr>
              <a:t>Taek</a:t>
            </a:r>
            <a:r>
              <a:rPr lang="en-US" sz="1200" b="1" dirty="0">
                <a:latin typeface="Garamond" panose="02020404030301010803" pitchFamily="18" charset="0"/>
              </a:rPr>
              <a:t>, </a:t>
            </a:r>
            <a:r>
              <a:rPr lang="en-US" sz="1200" b="1" dirty="0" err="1">
                <a:latin typeface="Garamond" panose="02020404030301010803" pitchFamily="18" charset="0"/>
              </a:rPr>
              <a:t>Seole</a:t>
            </a:r>
            <a:r>
              <a:rPr lang="en-US" sz="1200" b="1" dirty="0">
                <a:latin typeface="Garamond" panose="02020404030301010803" pitchFamily="18" charset="0"/>
              </a:rPr>
              <a:t>: </a:t>
            </a:r>
            <a:r>
              <a:rPr lang="en-US" sz="1200" b="1" dirty="0" err="1">
                <a:latin typeface="Garamond" panose="02020404030301010803" pitchFamily="18" charset="0"/>
              </a:rPr>
              <a:t>Munhak</a:t>
            </a:r>
            <a:r>
              <a:rPr lang="en-US" sz="1200" b="1" dirty="0">
                <a:latin typeface="Garamond" panose="02020404030301010803" pitchFamily="18" charset="0"/>
              </a:rPr>
              <a:t> </a:t>
            </a:r>
            <a:r>
              <a:rPr lang="en-US" sz="1200" b="1" dirty="0" err="1">
                <a:latin typeface="Garamond" panose="02020404030301010803" pitchFamily="18" charset="0"/>
              </a:rPr>
              <a:t>Sasangsa</a:t>
            </a:r>
            <a:r>
              <a:rPr lang="en-US" sz="1200" b="1" dirty="0">
                <a:latin typeface="Garamond" panose="02020404030301010803" pitchFamily="18" charset="0"/>
              </a:rPr>
              <a:t> (2003)</a:t>
            </a:r>
          </a:p>
          <a:p>
            <a:pPr lvl="0"/>
            <a:r>
              <a:rPr lang="en-US" sz="1200" b="1" dirty="0">
                <a:latin typeface="Garamond" panose="02020404030301010803" pitchFamily="18" charset="0"/>
              </a:rPr>
              <a:t> ‘Writer/translator orality, visibility &amp; communicative accessibility: Proposals from Pragmatics’, in </a:t>
            </a:r>
            <a:r>
              <a:rPr lang="en-US" sz="1200" b="1" i="1" dirty="0">
                <a:latin typeface="Garamond" panose="02020404030301010803" pitchFamily="18" charset="0"/>
              </a:rPr>
              <a:t>Translating in the 21</a:t>
            </a:r>
            <a:r>
              <a:rPr lang="en-US" sz="1200" b="1" i="1" baseline="30000" dirty="0">
                <a:latin typeface="Garamond" panose="02020404030301010803" pitchFamily="18" charset="0"/>
              </a:rPr>
              <a:t>st</a:t>
            </a:r>
            <a:r>
              <a:rPr lang="en-US" sz="1200" b="1" i="1" dirty="0">
                <a:latin typeface="Garamond" panose="02020404030301010803" pitchFamily="18" charset="0"/>
              </a:rPr>
              <a:t> Century: Trends &amp; Prospects</a:t>
            </a:r>
            <a:r>
              <a:rPr lang="en-US" sz="1200" b="1" dirty="0">
                <a:latin typeface="Garamond" panose="02020404030301010803" pitchFamily="18" charset="0"/>
              </a:rPr>
              <a:t>, Faculty of Arts Publications, AUTH, Greece (2003)</a:t>
            </a:r>
          </a:p>
        </p:txBody>
      </p:sp>
    </p:spTree>
    <p:extLst>
      <p:ext uri="{BB962C8B-B14F-4D97-AF65-F5344CB8AC3E}">
        <p14:creationId xmlns:p14="http://schemas.microsoft.com/office/powerpoint/2010/main" val="1255084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  ‘Audience Design in Discourse Analysis’, in C. Roy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i="1" dirty="0">
                <a:latin typeface="Garamond" panose="02020404030301010803" pitchFamily="18" charset="0"/>
              </a:rPr>
              <a:t>Critical Discourse Analysis in Language Teaching. </a:t>
            </a:r>
            <a:r>
              <a:rPr lang="en-US" b="1" dirty="0" err="1">
                <a:latin typeface="Garamond" panose="02020404030301010803" pitchFamily="18" charset="0"/>
              </a:rPr>
              <a:t>Hudaida</a:t>
            </a:r>
            <a:r>
              <a:rPr lang="en-US" b="1" dirty="0">
                <a:latin typeface="Garamond" panose="02020404030301010803" pitchFamily="18" charset="0"/>
              </a:rPr>
              <a:t> University Press (2003)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“Culture as textual practices: The translation of the Tourist Brochure as a genre” in M </a:t>
            </a:r>
            <a:r>
              <a:rPr lang="en-US" b="1" dirty="0" err="1">
                <a:latin typeface="Garamond" panose="02020404030301010803" pitchFamily="18" charset="0"/>
              </a:rPr>
              <a:t>Errasti</a:t>
            </a:r>
            <a:r>
              <a:rPr lang="en-US" b="1" dirty="0">
                <a:latin typeface="Garamond" panose="02020404030301010803" pitchFamily="18" charset="0"/>
              </a:rPr>
              <a:t>, R </a:t>
            </a:r>
            <a:r>
              <a:rPr lang="en-US" b="1" dirty="0" err="1">
                <a:latin typeface="Garamond" panose="02020404030301010803" pitchFamily="18" charset="0"/>
              </a:rPr>
              <a:t>Sanz</a:t>
            </a:r>
            <a:r>
              <a:rPr lang="en-US" b="1" dirty="0">
                <a:latin typeface="Garamond" panose="02020404030301010803" pitchFamily="18" charset="0"/>
              </a:rPr>
              <a:t> &amp; S </a:t>
            </a:r>
            <a:r>
              <a:rPr lang="en-US" b="1" dirty="0" err="1">
                <a:latin typeface="Garamond" panose="02020404030301010803" pitchFamily="18" charset="0"/>
              </a:rPr>
              <a:t>Ornat</a:t>
            </a:r>
            <a:r>
              <a:rPr lang="en-US" b="1" dirty="0">
                <a:latin typeface="Garamond" panose="02020404030301010803" pitchFamily="18" charset="0"/>
              </a:rPr>
              <a:t> (</a:t>
            </a:r>
            <a:r>
              <a:rPr lang="en-US" b="1" dirty="0" err="1">
                <a:latin typeface="Garamond" panose="02020404030301010803" pitchFamily="18" charset="0"/>
              </a:rPr>
              <a:t>eds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i="1" dirty="0">
                <a:latin typeface="Garamond" panose="02020404030301010803" pitchFamily="18" charset="0"/>
              </a:rPr>
              <a:t>Pragmatics At Work: The Translation of Tourist Literature</a:t>
            </a:r>
            <a:r>
              <a:rPr lang="en-US" b="1" dirty="0">
                <a:latin typeface="Garamond" panose="02020404030301010803" pitchFamily="18" charset="0"/>
              </a:rPr>
              <a:t>. Peter Lang (ISBN 3 – 03910 – 241 – 9) (2004)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“Manipulating language for effect in ESL &amp; Translation: An Applied Linguistic Perspective”, </a:t>
            </a:r>
            <a:r>
              <a:rPr lang="en-US" b="1" i="1" dirty="0">
                <a:latin typeface="Garamond" panose="02020404030301010803" pitchFamily="18" charset="0"/>
              </a:rPr>
              <a:t>Translation Studies in the New Millennium</a:t>
            </a:r>
            <a:r>
              <a:rPr lang="en-US" b="1" dirty="0">
                <a:latin typeface="Garamond" panose="02020404030301010803" pitchFamily="18" charset="0"/>
              </a:rPr>
              <a:t> (An International Journal of Translation &amp; Interpreting), Vol 2, pp 125- 150  (ISSN 1304 – 2688 (2004)</a:t>
            </a:r>
          </a:p>
          <a:p>
            <a:pPr lvl="0"/>
            <a:r>
              <a:rPr lang="en-US" b="1" i="1" dirty="0">
                <a:latin typeface="Garamond" panose="02020404030301010803" pitchFamily="18" charset="0"/>
              </a:rPr>
              <a:t> </a:t>
            </a:r>
            <a:r>
              <a:rPr lang="en-US" b="1" dirty="0">
                <a:latin typeface="Garamond" panose="02020404030301010803" pitchFamily="18" charset="0"/>
              </a:rPr>
              <a:t>“The Ideology of Translation vs. The Translation of Ideology” (invited plenary at International Conference on Discourse Analysis, Kuwait, April 2005)</a:t>
            </a:r>
          </a:p>
        </p:txBody>
      </p:sp>
    </p:spTree>
    <p:extLst>
      <p:ext uri="{BB962C8B-B14F-4D97-AF65-F5344CB8AC3E}">
        <p14:creationId xmlns:p14="http://schemas.microsoft.com/office/powerpoint/2010/main" val="440754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 </a:t>
            </a:r>
            <a:r>
              <a:rPr lang="en-US" b="1" dirty="0">
                <a:latin typeface="Garamond" panose="02020404030301010803" pitchFamily="18" charset="0"/>
              </a:rPr>
              <a:t>“Translating the Extraordinary” (invited plenary at International Conference on Translation Studies Present and Future, Saudi Arabia, April 2005)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 “Intercultural Communication and Identity: An Exercise in Applied Semiotics”, in S. </a:t>
            </a:r>
            <a:r>
              <a:rPr lang="en-US" b="1" dirty="0" err="1">
                <a:latin typeface="Garamond" panose="02020404030301010803" pitchFamily="18" charset="0"/>
              </a:rPr>
              <a:t>Faiq</a:t>
            </a:r>
            <a:r>
              <a:rPr lang="en-US" b="1" dirty="0">
                <a:latin typeface="Garamond" panose="02020404030301010803" pitchFamily="18" charset="0"/>
              </a:rPr>
              <a:t>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(2005) </a:t>
            </a:r>
            <a:r>
              <a:rPr lang="en-US" b="1" i="1" dirty="0">
                <a:latin typeface="Garamond" panose="02020404030301010803" pitchFamily="18" charset="0"/>
              </a:rPr>
              <a:t>Translation, Representation and Identity in Intercultural Communication</a:t>
            </a:r>
            <a:r>
              <a:rPr lang="en-US" b="1" dirty="0">
                <a:latin typeface="Garamond" panose="02020404030301010803" pitchFamily="18" charset="0"/>
              </a:rPr>
              <a:t>. A special issue of </a:t>
            </a:r>
            <a:r>
              <a:rPr lang="en-US" b="1" i="1" dirty="0">
                <a:latin typeface="Garamond" panose="02020404030301010803" pitchFamily="18" charset="0"/>
              </a:rPr>
              <a:t>Intercultural Communication Studies </a:t>
            </a:r>
            <a:r>
              <a:rPr lang="en-US" b="1" dirty="0">
                <a:latin typeface="Garamond" panose="02020404030301010803" pitchFamily="18" charset="0"/>
              </a:rPr>
              <a:t>Vol XIV:4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“A Rhetorical Paradigm Shift in Media Arabic: from Preaching to the Converted to Devil’s Advocacy”, </a:t>
            </a:r>
            <a:r>
              <a:rPr lang="en-US" b="1" i="1" dirty="0">
                <a:latin typeface="Garamond" panose="02020404030301010803" pitchFamily="18" charset="0"/>
              </a:rPr>
              <a:t>Translation Watch Quarterly, </a:t>
            </a:r>
            <a:r>
              <a:rPr lang="en-US" b="1" dirty="0">
                <a:latin typeface="Garamond" panose="02020404030301010803" pitchFamily="18" charset="0"/>
              </a:rPr>
              <a:t>Vol 2, Issue 1, March 2006, pp. 7-25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“The Translation of Style: Linguistic </a:t>
            </a:r>
            <a:r>
              <a:rPr lang="en-US" b="1" dirty="0" err="1">
                <a:latin typeface="Garamond" panose="02020404030301010803" pitchFamily="18" charset="0"/>
              </a:rPr>
              <a:t>Markedness</a:t>
            </a:r>
            <a:r>
              <a:rPr lang="en-US" b="1" dirty="0">
                <a:latin typeface="Garamond" panose="02020404030301010803" pitchFamily="18" charset="0"/>
              </a:rPr>
              <a:t> and Textual </a:t>
            </a:r>
            <a:r>
              <a:rPr lang="en-US" b="1" dirty="0" err="1">
                <a:latin typeface="Garamond" panose="02020404030301010803" pitchFamily="18" charset="0"/>
              </a:rPr>
              <a:t>Evaluativeness</a:t>
            </a:r>
            <a:r>
              <a:rPr lang="en-US" b="1" dirty="0">
                <a:latin typeface="Garamond" panose="02020404030301010803" pitchFamily="18" charset="0"/>
              </a:rPr>
              <a:t>”, </a:t>
            </a:r>
            <a:r>
              <a:rPr lang="en-US" b="1" i="1" dirty="0">
                <a:latin typeface="Garamond" panose="02020404030301010803" pitchFamily="18" charset="0"/>
              </a:rPr>
              <a:t>Journal of Applied Linguistics, </a:t>
            </a:r>
            <a:r>
              <a:rPr lang="en-US" b="1" dirty="0">
                <a:latin typeface="Garamond" panose="02020404030301010803" pitchFamily="18" charset="0"/>
              </a:rPr>
              <a:t>Vol. 1, Issue 3 (2006)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 “Demystifying Literary Translation”, in </a:t>
            </a:r>
            <a:r>
              <a:rPr lang="en-US" b="1" dirty="0" err="1">
                <a:latin typeface="Garamond" panose="02020404030301010803" pitchFamily="18" charset="0"/>
              </a:rPr>
              <a:t>Panayotis</a:t>
            </a:r>
            <a:r>
              <a:rPr lang="en-US" b="1" dirty="0">
                <a:latin typeface="Garamond" panose="02020404030301010803" pitchFamily="18" charset="0"/>
              </a:rPr>
              <a:t> I. </a:t>
            </a:r>
            <a:r>
              <a:rPr lang="en-US" b="1" dirty="0" err="1">
                <a:latin typeface="Garamond" panose="02020404030301010803" pitchFamily="18" charset="0"/>
              </a:rPr>
              <a:t>Kelandrias</a:t>
            </a:r>
            <a:r>
              <a:rPr lang="en-US" b="1" dirty="0">
                <a:latin typeface="Garamond" panose="02020404030301010803" pitchFamily="18" charset="0"/>
              </a:rPr>
              <a:t>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) </a:t>
            </a:r>
            <a:r>
              <a:rPr lang="en-US" b="1" i="1" dirty="0">
                <a:latin typeface="Garamond" panose="02020404030301010803" pitchFamily="18" charset="0"/>
              </a:rPr>
              <a:t>Translation in the 21</a:t>
            </a:r>
            <a:r>
              <a:rPr lang="en-US" b="1" i="1" baseline="30000" dirty="0">
                <a:latin typeface="Garamond" panose="02020404030301010803" pitchFamily="18" charset="0"/>
              </a:rPr>
              <a:t>st</a:t>
            </a:r>
            <a:r>
              <a:rPr lang="en-US" b="1" i="1" dirty="0">
                <a:latin typeface="Garamond" panose="02020404030301010803" pitchFamily="18" charset="0"/>
              </a:rPr>
              <a:t> Century. </a:t>
            </a:r>
            <a:r>
              <a:rPr lang="en-US" b="1" dirty="0">
                <a:latin typeface="Garamond" panose="02020404030301010803" pitchFamily="18" charset="0"/>
              </a:rPr>
              <a:t>University of Athens Press </a:t>
            </a:r>
            <a:r>
              <a:rPr lang="en-US" b="1" i="1" dirty="0">
                <a:latin typeface="Garamond" panose="02020404030301010803" pitchFamily="18" charset="0"/>
              </a:rPr>
              <a:t>(2006)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56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 "Relevance as Effort and Reward: A Translation &amp; Interpreting Perspective, </a:t>
            </a:r>
            <a:r>
              <a:rPr lang="en-US" b="1" i="1" dirty="0">
                <a:latin typeface="Garamond" panose="02020404030301010803" pitchFamily="18" charset="0"/>
              </a:rPr>
              <a:t>Forum: International Journal of Interpretation &amp; Translation</a:t>
            </a:r>
            <a:r>
              <a:rPr lang="en-US" b="1" dirty="0">
                <a:latin typeface="Garamond" panose="02020404030301010803" pitchFamily="18" charset="0"/>
              </a:rPr>
              <a:t>, Vol 4, No 2, pp 25-40.  October 2007 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'Intervention at text and discourse levels in the translation of 'orate' languages', in Jeremy </a:t>
            </a:r>
            <a:r>
              <a:rPr lang="en-US" b="1" dirty="0" err="1">
                <a:latin typeface="Garamond" panose="02020404030301010803" pitchFamily="18" charset="0"/>
              </a:rPr>
              <a:t>Munday</a:t>
            </a:r>
            <a:r>
              <a:rPr lang="en-US" b="1" dirty="0">
                <a:latin typeface="Garamond" panose="02020404030301010803" pitchFamily="18" charset="0"/>
              </a:rPr>
              <a:t> (ed.) </a:t>
            </a:r>
            <a:r>
              <a:rPr lang="en-US" b="1" i="1" dirty="0">
                <a:latin typeface="Garamond" panose="02020404030301010803" pitchFamily="18" charset="0"/>
              </a:rPr>
              <a:t>Translation as Intervention</a:t>
            </a:r>
            <a:r>
              <a:rPr lang="en-US" b="1" dirty="0">
                <a:latin typeface="Garamond" panose="02020404030301010803" pitchFamily="18" charset="0"/>
              </a:rPr>
              <a:t>, London and New York: Continuum and IATIS, pp. 84-96. (2007)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'Translating text in context', in Jeremy </a:t>
            </a:r>
            <a:r>
              <a:rPr lang="en-US" b="1" dirty="0" err="1">
                <a:latin typeface="Garamond" panose="02020404030301010803" pitchFamily="18" charset="0"/>
              </a:rPr>
              <a:t>Munday</a:t>
            </a:r>
            <a:r>
              <a:rPr lang="en-US" b="1" dirty="0">
                <a:latin typeface="Garamond" panose="02020404030301010803" pitchFamily="18" charset="0"/>
              </a:rPr>
              <a:t> (ed.) </a:t>
            </a:r>
            <a:r>
              <a:rPr lang="en-US" b="1" i="1" dirty="0">
                <a:latin typeface="Garamond" panose="02020404030301010803" pitchFamily="18" charset="0"/>
              </a:rPr>
              <a:t>The Routledge Companion to Translation Studies,</a:t>
            </a:r>
            <a:r>
              <a:rPr lang="en-US" b="1" dirty="0">
                <a:latin typeface="Garamond" panose="02020404030301010803" pitchFamily="18" charset="0"/>
              </a:rPr>
              <a:t> London and New York: Routledge, pp. 36-53. (2008)</a:t>
            </a:r>
          </a:p>
        </p:txBody>
      </p:sp>
    </p:spTree>
    <p:extLst>
      <p:ext uri="{BB962C8B-B14F-4D97-AF65-F5344CB8AC3E}">
        <p14:creationId xmlns:p14="http://schemas.microsoft.com/office/powerpoint/2010/main" val="22779619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Published ARTICLES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 " Dissecting Text in Context, in Handbook of  Translation  (</a:t>
            </a:r>
            <a:r>
              <a:rPr lang="en-US" b="1" dirty="0" err="1">
                <a:latin typeface="Garamond" panose="02020404030301010803" pitchFamily="18" charset="0"/>
              </a:rPr>
              <a:t>ed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</a:p>
          <a:p>
            <a:r>
              <a:rPr lang="en-US" b="1" dirty="0">
                <a:latin typeface="Garamond" panose="02020404030301010803" pitchFamily="18" charset="0"/>
              </a:rPr>
              <a:t>Jeremy </a:t>
            </a:r>
            <a:r>
              <a:rPr lang="en-US" b="1" dirty="0" err="1">
                <a:latin typeface="Garamond" panose="02020404030301010803" pitchFamily="18" charset="0"/>
              </a:rPr>
              <a:t>Munday</a:t>
            </a:r>
            <a:r>
              <a:rPr lang="en-US" b="1" dirty="0">
                <a:latin typeface="Garamond" panose="02020404030301010803" pitchFamily="18" charset="0"/>
              </a:rPr>
              <a:t>),  Routledge , (2008)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‘Pragmatics in Translation’, </a:t>
            </a:r>
            <a:r>
              <a:rPr lang="en-US" b="1" i="1" dirty="0">
                <a:latin typeface="Garamond" panose="02020404030301010803" pitchFamily="18" charset="0"/>
              </a:rPr>
              <a:t>Encyclopedia of Translation</a:t>
            </a:r>
            <a:r>
              <a:rPr lang="en-US" b="1" dirty="0">
                <a:latin typeface="Garamond" panose="02020404030301010803" pitchFamily="18" charset="0"/>
              </a:rPr>
              <a:t>, Routledge (2008)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‘Discourse Analysis in Translation’, </a:t>
            </a:r>
            <a:r>
              <a:rPr lang="en-US" b="1" i="1" dirty="0">
                <a:latin typeface="Garamond" panose="02020404030301010803" pitchFamily="18" charset="0"/>
              </a:rPr>
              <a:t>Encyclopedia of Translation</a:t>
            </a:r>
            <a:r>
              <a:rPr lang="en-US" b="1" dirty="0">
                <a:latin typeface="Garamond" panose="02020404030301010803" pitchFamily="18" charset="0"/>
              </a:rPr>
              <a:t>, Routledge (2008)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 ‘Texture and Beyond: In and Of Translation.’ In </a:t>
            </a:r>
            <a:r>
              <a:rPr lang="en-US" b="1" i="1" dirty="0">
                <a:latin typeface="Garamond" panose="02020404030301010803" pitchFamily="18" charset="0"/>
              </a:rPr>
              <a:t>The Dancer and the Dance: Essays in Translation Studies</a:t>
            </a:r>
            <a:r>
              <a:rPr lang="en-US" b="1" dirty="0">
                <a:latin typeface="Garamond" panose="02020404030301010803" pitchFamily="18" charset="0"/>
              </a:rPr>
              <a:t>, edited by Laurence K.P. Wong and Chan Sin-</a:t>
            </a:r>
            <a:r>
              <a:rPr lang="en-US" b="1" dirty="0" err="1">
                <a:latin typeface="Garamond" panose="02020404030301010803" pitchFamily="18" charset="0"/>
              </a:rPr>
              <a:t>wai</a:t>
            </a:r>
            <a:r>
              <a:rPr lang="en-US" b="1" dirty="0">
                <a:latin typeface="Garamond" panose="02020404030301010803" pitchFamily="18" charset="0"/>
              </a:rPr>
              <a:t>, 20-37. Cambridge: Cambridge Scholars (2013)</a:t>
            </a:r>
          </a:p>
        </p:txBody>
      </p:sp>
    </p:spTree>
    <p:extLst>
      <p:ext uri="{BB962C8B-B14F-4D97-AF65-F5344CB8AC3E}">
        <p14:creationId xmlns:p14="http://schemas.microsoft.com/office/powerpoint/2010/main" val="21542719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>
                <a:latin typeface="Garamond" panose="02020404030301010803" pitchFamily="18" charset="0"/>
              </a:rPr>
              <a:t>Academic Writing for the Thesis Writer </a:t>
            </a:r>
            <a:r>
              <a:rPr lang="en-US" b="1" dirty="0">
                <a:latin typeface="Garamond" panose="02020404030301010803" pitchFamily="18" charset="0"/>
              </a:rPr>
              <a:t> (provisionally with C.N. </a:t>
            </a:r>
            <a:r>
              <a:rPr lang="en-US" b="1" dirty="0" err="1">
                <a:latin typeface="Garamond" panose="02020404030301010803" pitchFamily="18" charset="0"/>
              </a:rPr>
              <a:t>Candlin</a:t>
            </a:r>
            <a:r>
              <a:rPr lang="en-US" b="1" dirty="0">
                <a:latin typeface="Garamond" panose="02020404030301010803" pitchFamily="18" charset="0"/>
              </a:rPr>
              <a:t> &amp; P. Crompton)</a:t>
            </a:r>
          </a:p>
        </p:txBody>
      </p:sp>
    </p:spTree>
    <p:extLst>
      <p:ext uri="{BB962C8B-B14F-4D97-AF65-F5344CB8AC3E}">
        <p14:creationId xmlns:p14="http://schemas.microsoft.com/office/powerpoint/2010/main" val="2014371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5692" y="2967335"/>
            <a:ext cx="2720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REFEREES</a:t>
            </a:r>
          </a:p>
        </p:txBody>
      </p:sp>
    </p:spTree>
    <p:extLst>
      <p:ext uri="{BB962C8B-B14F-4D97-AF65-F5344CB8AC3E}">
        <p14:creationId xmlns:p14="http://schemas.microsoft.com/office/powerpoint/2010/main" val="3600026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REFEREES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7347" y="2049800"/>
            <a:ext cx="10394707" cy="3311189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Professor David </a:t>
            </a:r>
            <a:r>
              <a:rPr lang="en-US" b="1" dirty="0" err="1">
                <a:latin typeface="Garamond" panose="02020404030301010803" pitchFamily="18" charset="0"/>
              </a:rPr>
              <a:t>Wilmsen</a:t>
            </a:r>
            <a:r>
              <a:rPr lang="en-US" b="1" dirty="0">
                <a:latin typeface="Garamond" panose="02020404030301010803" pitchFamily="18" charset="0"/>
              </a:rPr>
              <a:t>,    Head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Department of Arabic &amp; Translation Studies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American University of Sharjah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P. O. Box 26666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Sharjah, UAE</a:t>
            </a:r>
          </a:p>
          <a:p>
            <a:r>
              <a:rPr lang="en-US" b="1" dirty="0">
                <a:latin typeface="Garamond" panose="02020404030301010803" pitchFamily="18" charset="0"/>
              </a:rPr>
              <a:t>Tel.  (9716) 515 2568</a:t>
            </a:r>
          </a:p>
          <a:p>
            <a:r>
              <a:rPr lang="en-US" b="1" dirty="0">
                <a:latin typeface="Garamond" panose="02020404030301010803" pitchFamily="18" charset="0"/>
              </a:rPr>
              <a:t>Email:  </a:t>
            </a:r>
            <a:r>
              <a:rPr lang="en-US" b="1" u="sng" cap="none" dirty="0">
                <a:latin typeface="Garamond" panose="02020404030301010803" pitchFamily="18" charset="0"/>
                <a:hlinkClick r:id="rId2"/>
              </a:rPr>
              <a:t>dwilmsen@aus.edu</a:t>
            </a:r>
            <a:endParaRPr lang="en-US" b="1" cap="none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26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REFEREES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 Professor Said </a:t>
            </a:r>
            <a:r>
              <a:rPr lang="en-US" b="1" dirty="0" err="1">
                <a:latin typeface="Garamond" panose="02020404030301010803" pitchFamily="18" charset="0"/>
              </a:rPr>
              <a:t>Faiq</a:t>
            </a:r>
            <a:r>
              <a:rPr lang="en-US" b="1" dirty="0">
                <a:latin typeface="Garamond" panose="02020404030301010803" pitchFamily="18" charset="0"/>
              </a:rPr>
              <a:t>, Director, MATI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Department of Arabic &amp; Translation Studies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American University of Sharjah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P. O. Box 26666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Sharjah, United Arab Emirates</a:t>
            </a:r>
          </a:p>
          <a:p>
            <a:r>
              <a:rPr lang="en-US" b="1" dirty="0">
                <a:latin typeface="Garamond" panose="02020404030301010803" pitchFamily="18" charset="0"/>
              </a:rPr>
              <a:t>Tel. +971 50 716 1732</a:t>
            </a:r>
          </a:p>
          <a:p>
            <a:r>
              <a:rPr lang="en-US" b="1" dirty="0">
                <a:latin typeface="Garamond" panose="02020404030301010803" pitchFamily="18" charset="0"/>
              </a:rPr>
              <a:t>Email</a:t>
            </a:r>
            <a:r>
              <a:rPr lang="en-US" b="1" cap="none" dirty="0">
                <a:latin typeface="Garamond" panose="02020404030301010803" pitchFamily="18" charset="0"/>
              </a:rPr>
              <a:t>:  sfaiq@aus.edu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5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ENGLISH AS A FOREIGN OR SECOND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ACADEMIC WRITING</a:t>
            </a:r>
          </a:p>
          <a:p>
            <a:r>
              <a:rPr lang="en-US" b="1" dirty="0">
                <a:latin typeface="Garamond" panose="02020404030301010803" pitchFamily="18" charset="0"/>
              </a:rPr>
              <a:t>PUBLIC SPEAKING</a:t>
            </a:r>
          </a:p>
          <a:p>
            <a:r>
              <a:rPr lang="en-US" b="1" dirty="0">
                <a:latin typeface="Garamond" panose="02020404030301010803" pitchFamily="18" charset="0"/>
              </a:rPr>
              <a:t>BUSINESS COMMUNICATION</a:t>
            </a:r>
          </a:p>
          <a:p>
            <a:r>
              <a:rPr lang="en-US" b="1" dirty="0">
                <a:latin typeface="Garamond" panose="02020404030301010803" pitchFamily="18" charset="0"/>
              </a:rPr>
              <a:t>ESP</a:t>
            </a:r>
          </a:p>
        </p:txBody>
      </p:sp>
    </p:spTree>
    <p:extLst>
      <p:ext uri="{BB962C8B-B14F-4D97-AF65-F5344CB8AC3E}">
        <p14:creationId xmlns:p14="http://schemas.microsoft.com/office/powerpoint/2010/main" val="2251198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REFEREES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Professor Jeremy </a:t>
            </a:r>
            <a:r>
              <a:rPr lang="en-US" b="1" dirty="0" err="1">
                <a:latin typeface="Garamond" panose="02020404030301010803" pitchFamily="18" charset="0"/>
              </a:rPr>
              <a:t>Munday</a:t>
            </a:r>
            <a:r>
              <a:rPr lang="en-US" b="1" dirty="0">
                <a:latin typeface="Garamond" panose="02020404030301010803" pitchFamily="18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Department of Modern Languages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University of Leeds</a:t>
            </a:r>
          </a:p>
          <a:p>
            <a:pPr marL="0" indent="0">
              <a:buNone/>
            </a:pPr>
            <a:r>
              <a:rPr lang="en-US" b="1" dirty="0">
                <a:latin typeface="Garamond" panose="02020404030301010803" pitchFamily="18" charset="0"/>
              </a:rPr>
              <a:t>Leeds, UK</a:t>
            </a:r>
          </a:p>
          <a:p>
            <a:r>
              <a:rPr lang="en-US" b="1" dirty="0">
                <a:latin typeface="Garamond" panose="02020404030301010803" pitchFamily="18" charset="0"/>
              </a:rPr>
              <a:t>Email: </a:t>
            </a:r>
            <a:r>
              <a:rPr lang="en-US" b="1" u="sng" cap="none" dirty="0">
                <a:latin typeface="Garamond" panose="02020404030301010803" pitchFamily="18" charset="0"/>
                <a:hlinkClick r:id="rId2"/>
              </a:rPr>
              <a:t>j.munday@leeds.ac.uk</a:t>
            </a:r>
            <a:endParaRPr lang="en-US" b="1" cap="none" dirty="0">
              <a:latin typeface="Garamond" panose="02020404030301010803" pitchFamily="18" charset="0"/>
            </a:endParaRPr>
          </a:p>
          <a:p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7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ARABIC AS A FOREIGN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b="1" dirty="0">
                <a:latin typeface="Garamond" panose="02020404030301010803" pitchFamily="18" charset="0"/>
              </a:rPr>
              <a:t>Beginners, Intermediate, Advanced  Arabic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Business Arabic</a:t>
            </a:r>
          </a:p>
          <a:p>
            <a:pPr lvl="0"/>
            <a:r>
              <a:rPr lang="en-US" b="1" dirty="0">
                <a:latin typeface="Garamond" panose="02020404030301010803" pitchFamily="18" charset="0"/>
              </a:rPr>
              <a:t>ASP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5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3840" y="2967335"/>
            <a:ext cx="45643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ACADEMIC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QUALIFICATIONS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04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DOCTORAL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PHD	(Applied Linguistics), University of Exeter, UK (1982)</a:t>
            </a:r>
          </a:p>
          <a:p>
            <a:r>
              <a:rPr lang="en-US" b="1" dirty="0">
                <a:latin typeface="Garamond" panose="02020404030301010803" pitchFamily="18" charset="0"/>
              </a:rPr>
              <a:t>THESIS:  </a:t>
            </a:r>
            <a:r>
              <a:rPr lang="en-US" b="1" i="1" dirty="0">
                <a:latin typeface="Garamond" panose="02020404030301010803" pitchFamily="18" charset="0"/>
              </a:rPr>
              <a:t>TOWARDS AN APPLIED LINGUISTIC RE-DEFINITION OF TEXT VARIATION</a:t>
            </a:r>
          </a:p>
          <a:p>
            <a:r>
              <a:rPr lang="en-US" b="1" dirty="0">
                <a:latin typeface="Garamond" panose="02020404030301010803" pitchFamily="18" charset="0"/>
              </a:rPr>
              <a:t>THESIS ADVISOR: R.R.K. HARTMANN</a:t>
            </a:r>
          </a:p>
          <a:p>
            <a:r>
              <a:rPr lang="en-US" b="1" dirty="0">
                <a:latin typeface="Garamond" panose="02020404030301010803" pitchFamily="18" charset="0"/>
              </a:rPr>
              <a:t>EXTERNAL EXAMINER: CHRISTOPHER CANDLIN</a:t>
            </a:r>
          </a:p>
        </p:txBody>
      </p:sp>
    </p:spTree>
    <p:extLst>
      <p:ext uri="{BB962C8B-B14F-4D97-AF65-F5344CB8AC3E}">
        <p14:creationId xmlns:p14="http://schemas.microsoft.com/office/powerpoint/2010/main" val="332746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261</TotalTime>
  <Words>3769</Words>
  <Application>Microsoft Office PowerPoint</Application>
  <PresentationFormat>Widescreen</PresentationFormat>
  <Paragraphs>253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Garamond</vt:lpstr>
      <vt:lpstr>garamond, times new roman, serif</vt:lpstr>
      <vt:lpstr>Impact</vt:lpstr>
      <vt:lpstr>Roboto</vt:lpstr>
      <vt:lpstr>Main Event</vt:lpstr>
      <vt:lpstr>BASIL HATIM Professor EMERITUS ARABIC AND TRANSLATION STUDIES AMERICAN UNIVERSITY OF SHARJAH UAE</vt:lpstr>
      <vt:lpstr>Contact Details</vt:lpstr>
      <vt:lpstr>Areas of Specialization</vt:lpstr>
      <vt:lpstr>Courses Taught: TRANSLATION STUDIES </vt:lpstr>
      <vt:lpstr>COURSES TAUGHT: APPLIED TRANSLATION STUDIES</vt:lpstr>
      <vt:lpstr>ENGLISH AS A FOREIGN OR SECOND LANGUAGE</vt:lpstr>
      <vt:lpstr>ARABIC AS A FOREIGN LANGUAGE</vt:lpstr>
      <vt:lpstr>PowerPoint Presentation</vt:lpstr>
      <vt:lpstr>DOCTORAL</vt:lpstr>
      <vt:lpstr>MASTERAL</vt:lpstr>
      <vt:lpstr>BACHELOR</vt:lpstr>
      <vt:lpstr>PowerPoint Presentation</vt:lpstr>
      <vt:lpstr>PRE-DOCTORAL (10 YEARS)</vt:lpstr>
      <vt:lpstr>POST-DOCTORAL (UK) (1980-1999)</vt:lpstr>
      <vt:lpstr>On secondment</vt:lpstr>
      <vt:lpstr>TEACHING AND RESEARCH SABBATICALS</vt:lpstr>
      <vt:lpstr>POST-DOCTORAL, UAE (1999-2020)</vt:lpstr>
      <vt:lpstr>POST-RETIREMENT</vt:lpstr>
      <vt:lpstr>POST-RETIREMENT</vt:lpstr>
      <vt:lpstr>PowerPoint Presentation</vt:lpstr>
      <vt:lpstr>American University of Sharjah (1999-2020)</vt:lpstr>
      <vt:lpstr>Duties include a leading role in:</vt:lpstr>
      <vt:lpstr>This is in addition to normal duties:</vt:lpstr>
      <vt:lpstr>PowerPoint Presentation</vt:lpstr>
      <vt:lpstr>COURSE ADMINSTRATIVE</vt:lpstr>
      <vt:lpstr>Heriot-Watt University Edinburgh (1980-1999)</vt:lpstr>
      <vt:lpstr>This is in addition to normal duties</vt:lpstr>
      <vt:lpstr>PowerPoint Presentation</vt:lpstr>
      <vt:lpstr>Program Development</vt:lpstr>
      <vt:lpstr>including:</vt:lpstr>
      <vt:lpstr>Applied Linguistics (Translation Studies; TESOL) </vt:lpstr>
      <vt:lpstr>beyond this specific English/Arabic context</vt:lpstr>
      <vt:lpstr>These activities are documented under:</vt:lpstr>
      <vt:lpstr>PowerPoint Presentation</vt:lpstr>
      <vt:lpstr>Translation Theory </vt:lpstr>
      <vt:lpstr>Translation Theory CONTINUED</vt:lpstr>
      <vt:lpstr>Applied Translation Studies</vt:lpstr>
      <vt:lpstr>PowerPoint Presentation</vt:lpstr>
      <vt:lpstr>Published Translations</vt:lpstr>
      <vt:lpstr>Published Translations CONTINUED</vt:lpstr>
      <vt:lpstr>Published Translations CONTINUED</vt:lpstr>
      <vt:lpstr>PowerPoint Presentation</vt:lpstr>
      <vt:lpstr>Published ARTICLES</vt:lpstr>
      <vt:lpstr>Published ARTICLES CONTINUED</vt:lpstr>
      <vt:lpstr>Published Translations CONTINUED</vt:lpstr>
      <vt:lpstr>Published ARTICLES CONTINUED</vt:lpstr>
      <vt:lpstr>Published ARTICLES CONTINUED</vt:lpstr>
      <vt:lpstr>Published ARTICLES CONTINUED</vt:lpstr>
      <vt:lpstr>Published ARTICLES CONTINUED</vt:lpstr>
      <vt:lpstr>Published ARTICLES CONTINUED</vt:lpstr>
      <vt:lpstr>Published ARTICLES CONTINUED</vt:lpstr>
      <vt:lpstr>Published ARTICLES CONTINUED</vt:lpstr>
      <vt:lpstr>Published ARTICLES CONTINUED</vt:lpstr>
      <vt:lpstr>Published ARTICLES CONTINUED</vt:lpstr>
      <vt:lpstr>Published ARTICLES CONTINUED</vt:lpstr>
      <vt:lpstr>WORK IN PROGRESS</vt:lpstr>
      <vt:lpstr>PowerPoint Presentation</vt:lpstr>
      <vt:lpstr>REFEREES</vt:lpstr>
      <vt:lpstr>REFEREES</vt:lpstr>
      <vt:lpstr>REFEREES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BASIL HATIM Professor EMERITUS ARABIC AND TRANSLATION STUDIES AMERICAN UNIVERSITY OF SHARJAH UAE</dc:title>
  <dc:creator>CAS-IT Profile</dc:creator>
  <cp:lastModifiedBy>Basil Hatim</cp:lastModifiedBy>
  <cp:revision>47</cp:revision>
  <dcterms:created xsi:type="dcterms:W3CDTF">2022-04-20T04:12:34Z</dcterms:created>
  <dcterms:modified xsi:type="dcterms:W3CDTF">2025-06-20T14:28:44Z</dcterms:modified>
</cp:coreProperties>
</file>