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Lst>
  <p:sldSz cx="18288000" cy="10287000"/>
  <p:notesSz cx="6858000" cy="9144000"/>
  <p:embeddedFontLst>
    <p:embeddedFont>
      <p:font typeface="Open Sauce" panose="020B0604020202020204" charset="0"/>
      <p:regular r:id="rId7"/>
    </p:embeddedFont>
    <p:embeddedFont>
      <p:font typeface="Open Sauce Bold" panose="020B0604020202020204" charset="0"/>
      <p:regular r:id="rId8"/>
    </p:embeddedFont>
    <p:embeddedFont>
      <p:font typeface="Open Sauce Heavy" panose="020B0604020202020204" charset="0"/>
      <p:regular r:id="rId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6" d="100"/>
          <a:sy n="46" d="100"/>
        </p:scale>
        <p:origin x="90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9/30/2025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sv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sv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svg"/></Relationships>
</file>

<file path=ppt/slides/_rels/slide2.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6.png"/><Relationship Id="rId3" Type="http://schemas.openxmlformats.org/officeDocument/2006/relationships/image" Target="../media/image18.svg"/><Relationship Id="rId7" Type="http://schemas.openxmlformats.org/officeDocument/2006/relationships/image" Target="../media/image22.png"/><Relationship Id="rId12" Type="http://schemas.openxmlformats.org/officeDocument/2006/relationships/image" Target="../media/image25.svg"/><Relationship Id="rId2" Type="http://schemas.openxmlformats.org/officeDocument/2006/relationships/image" Target="../media/image17.png"/><Relationship Id="rId16" Type="http://schemas.openxmlformats.org/officeDocument/2006/relationships/image" Target="../media/image29.sv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4.png"/><Relationship Id="rId5" Type="http://schemas.openxmlformats.org/officeDocument/2006/relationships/image" Target="../media/image20.jpeg"/><Relationship Id="rId15" Type="http://schemas.openxmlformats.org/officeDocument/2006/relationships/image" Target="../media/image28.png"/><Relationship Id="rId10" Type="http://schemas.openxmlformats.org/officeDocument/2006/relationships/image" Target="../media/image11.svg"/><Relationship Id="rId4" Type="http://schemas.openxmlformats.org/officeDocument/2006/relationships/image" Target="../media/image19.png"/><Relationship Id="rId9" Type="http://schemas.openxmlformats.org/officeDocument/2006/relationships/image" Target="../media/image10.png"/><Relationship Id="rId14" Type="http://schemas.openxmlformats.org/officeDocument/2006/relationships/image" Target="../media/image27.svg"/></Relationships>
</file>

<file path=ppt/slides/_rels/slide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4.svg"/><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sv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4.sv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11.sv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11.svg"/><Relationship Id="rId3" Type="http://schemas.openxmlformats.org/officeDocument/2006/relationships/image" Target="../media/image2.svg"/><Relationship Id="rId7" Type="http://schemas.openxmlformats.org/officeDocument/2006/relationships/image" Target="../media/image36.jpe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40.svg"/><Relationship Id="rId5" Type="http://schemas.openxmlformats.org/officeDocument/2006/relationships/image" Target="../media/image7.png"/><Relationship Id="rId15" Type="http://schemas.openxmlformats.org/officeDocument/2006/relationships/image" Target="../media/image41.webp"/><Relationship Id="rId10" Type="http://schemas.openxmlformats.org/officeDocument/2006/relationships/image" Target="../media/image39.png"/><Relationship Id="rId4" Type="http://schemas.openxmlformats.org/officeDocument/2006/relationships/image" Target="../media/image35.jpeg"/><Relationship Id="rId9" Type="http://schemas.openxmlformats.org/officeDocument/2006/relationships/image" Target="../media/image38.svg"/><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486411">
            <a:off x="-3736473" y="7527737"/>
            <a:ext cx="15613996" cy="4079156"/>
          </a:xfrm>
          <a:custGeom>
            <a:avLst/>
            <a:gdLst/>
            <a:ahLst/>
            <a:cxnLst/>
            <a:rect l="l" t="t" r="r" b="b"/>
            <a:pathLst>
              <a:path w="15613996" h="4079156">
                <a:moveTo>
                  <a:pt x="0" y="0"/>
                </a:moveTo>
                <a:lnTo>
                  <a:pt x="15613996" y="0"/>
                </a:lnTo>
                <a:lnTo>
                  <a:pt x="15613996" y="4079157"/>
                </a:lnTo>
                <a:lnTo>
                  <a:pt x="0" y="4079157"/>
                </a:lnTo>
                <a:lnTo>
                  <a:pt x="0" y="0"/>
                </a:lnTo>
                <a:close/>
              </a:path>
            </a:pathLst>
          </a:custGeom>
          <a:blipFill>
            <a:blip r:embed="rId2">
              <a:alphaModFix amt="4000"/>
              <a:extLst>
                <a:ext uri="{96DAC541-7B7A-43D3-8B79-37D633B846F1}">
                  <asvg:svgBlip xmlns:asvg="http://schemas.microsoft.com/office/drawing/2016/SVG/main" r:embed="rId3"/>
                </a:ext>
              </a:extLst>
            </a:blip>
            <a:stretch>
              <a:fillRect/>
            </a:stretch>
          </a:blipFill>
        </p:spPr>
      </p:sp>
      <p:sp>
        <p:nvSpPr>
          <p:cNvPr id="3" name="Freeform 3"/>
          <p:cNvSpPr/>
          <p:nvPr/>
        </p:nvSpPr>
        <p:spPr>
          <a:xfrm rot="2700000">
            <a:off x="5259331" y="-784732"/>
            <a:ext cx="7315200" cy="3904488"/>
          </a:xfrm>
          <a:custGeom>
            <a:avLst/>
            <a:gdLst/>
            <a:ahLst/>
            <a:cxnLst/>
            <a:rect l="l" t="t" r="r" b="b"/>
            <a:pathLst>
              <a:path w="7315200" h="3904488">
                <a:moveTo>
                  <a:pt x="0" y="0"/>
                </a:moveTo>
                <a:lnTo>
                  <a:pt x="7315200" y="0"/>
                </a:lnTo>
                <a:lnTo>
                  <a:pt x="7315200" y="3904488"/>
                </a:lnTo>
                <a:lnTo>
                  <a:pt x="0" y="3904488"/>
                </a:lnTo>
                <a:lnTo>
                  <a:pt x="0" y="0"/>
                </a:lnTo>
                <a:close/>
              </a:path>
            </a:pathLst>
          </a:custGeom>
          <a:blipFill>
            <a:blip r:embed="rId4">
              <a:alphaModFix amt="2000"/>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rot="2911606">
            <a:off x="8281731" y="-4737821"/>
            <a:ext cx="2410021" cy="23647483"/>
            <a:chOff x="0" y="0"/>
            <a:chExt cx="634738" cy="6228144"/>
          </a:xfrm>
        </p:grpSpPr>
        <p:sp>
          <p:nvSpPr>
            <p:cNvPr id="5" name="Freeform 5"/>
            <p:cNvSpPr/>
            <p:nvPr/>
          </p:nvSpPr>
          <p:spPr>
            <a:xfrm>
              <a:off x="0" y="0"/>
              <a:ext cx="634738" cy="6228143"/>
            </a:xfrm>
            <a:custGeom>
              <a:avLst/>
              <a:gdLst/>
              <a:ahLst/>
              <a:cxnLst/>
              <a:rect l="l" t="t" r="r" b="b"/>
              <a:pathLst>
                <a:path w="634738" h="6228143">
                  <a:moveTo>
                    <a:pt x="0" y="0"/>
                  </a:moveTo>
                  <a:lnTo>
                    <a:pt x="634738" y="0"/>
                  </a:lnTo>
                  <a:lnTo>
                    <a:pt x="634738" y="6228143"/>
                  </a:lnTo>
                  <a:lnTo>
                    <a:pt x="0" y="6228143"/>
                  </a:lnTo>
                  <a:close/>
                </a:path>
              </a:pathLst>
            </a:custGeom>
            <a:gradFill rotWithShape="1">
              <a:gsLst>
                <a:gs pos="0">
                  <a:srgbClr val="366980">
                    <a:alpha val="100000"/>
                  </a:srgbClr>
                </a:gs>
                <a:gs pos="100000">
                  <a:srgbClr val="0B51AE">
                    <a:alpha val="0"/>
                  </a:srgbClr>
                </a:gs>
              </a:gsLst>
              <a:lin ang="5400000"/>
            </a:gradFill>
          </p:spPr>
        </p:sp>
        <p:sp>
          <p:nvSpPr>
            <p:cNvPr id="6" name="TextBox 6"/>
            <p:cNvSpPr txBox="1"/>
            <p:nvPr/>
          </p:nvSpPr>
          <p:spPr>
            <a:xfrm>
              <a:off x="0" y="-38100"/>
              <a:ext cx="634738" cy="6266244"/>
            </a:xfrm>
            <a:prstGeom prst="rect">
              <a:avLst/>
            </a:prstGeom>
          </p:spPr>
          <p:txBody>
            <a:bodyPr lIns="50800" tIns="50800" rIns="50800" bIns="50800" rtlCol="0" anchor="ctr"/>
            <a:lstStyle/>
            <a:p>
              <a:pPr algn="ctr">
                <a:lnSpc>
                  <a:spcPts val="2659"/>
                </a:lnSpc>
                <a:spcBef>
                  <a:spcPct val="0"/>
                </a:spcBef>
              </a:pPr>
              <a:endParaRPr/>
            </a:p>
          </p:txBody>
        </p:sp>
      </p:grpSp>
      <p:sp>
        <p:nvSpPr>
          <p:cNvPr id="7" name="Freeform 7"/>
          <p:cNvSpPr/>
          <p:nvPr/>
        </p:nvSpPr>
        <p:spPr>
          <a:xfrm>
            <a:off x="8495114" y="1334992"/>
            <a:ext cx="7617015" cy="7617015"/>
          </a:xfrm>
          <a:custGeom>
            <a:avLst/>
            <a:gdLst/>
            <a:ahLst/>
            <a:cxnLst/>
            <a:rect l="l" t="t" r="r" b="b"/>
            <a:pathLst>
              <a:path w="7617015" h="7617015">
                <a:moveTo>
                  <a:pt x="0" y="0"/>
                </a:moveTo>
                <a:lnTo>
                  <a:pt x="7617016" y="0"/>
                </a:lnTo>
                <a:lnTo>
                  <a:pt x="7617016" y="7617016"/>
                </a:lnTo>
                <a:lnTo>
                  <a:pt x="0" y="7617016"/>
                </a:lnTo>
                <a:lnTo>
                  <a:pt x="0" y="0"/>
                </a:lnTo>
                <a:close/>
              </a:path>
            </a:pathLst>
          </a:custGeom>
          <a:blipFill>
            <a:blip r:embed="rId6">
              <a:alphaModFix amt="53000"/>
              <a:extLst>
                <a:ext uri="{96DAC541-7B7A-43D3-8B79-37D633B846F1}">
                  <asvg:svgBlip xmlns:asvg="http://schemas.microsoft.com/office/drawing/2016/SVG/main" r:embed="rId7"/>
                </a:ext>
              </a:extLst>
            </a:blip>
            <a:stretch>
              <a:fillRect/>
            </a:stretch>
          </a:blipFill>
        </p:spPr>
      </p:sp>
      <p:sp>
        <p:nvSpPr>
          <p:cNvPr id="8" name="Freeform 8"/>
          <p:cNvSpPr/>
          <p:nvPr/>
        </p:nvSpPr>
        <p:spPr>
          <a:xfrm>
            <a:off x="9451245" y="1929995"/>
            <a:ext cx="6049424" cy="6427011"/>
          </a:xfrm>
          <a:custGeom>
            <a:avLst/>
            <a:gdLst/>
            <a:ahLst/>
            <a:cxnLst/>
            <a:rect l="l" t="t" r="r" b="b"/>
            <a:pathLst>
              <a:path w="6049424" h="6427011">
                <a:moveTo>
                  <a:pt x="0" y="0"/>
                </a:moveTo>
                <a:lnTo>
                  <a:pt x="6049424" y="0"/>
                </a:lnTo>
                <a:lnTo>
                  <a:pt x="6049424" y="6427010"/>
                </a:lnTo>
                <a:lnTo>
                  <a:pt x="0" y="642701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9" name="Group 9"/>
          <p:cNvGrpSpPr/>
          <p:nvPr/>
        </p:nvGrpSpPr>
        <p:grpSpPr>
          <a:xfrm>
            <a:off x="10031506" y="2862155"/>
            <a:ext cx="4544232" cy="4544232"/>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0"/>
              <a:stretch>
                <a:fillRect/>
              </a:stretch>
            </a:blipFill>
          </p:spPr>
        </p:sp>
      </p:grpSp>
      <p:grpSp>
        <p:nvGrpSpPr>
          <p:cNvPr id="11" name="Group 11"/>
          <p:cNvGrpSpPr/>
          <p:nvPr/>
        </p:nvGrpSpPr>
        <p:grpSpPr>
          <a:xfrm>
            <a:off x="-3617754" y="8890732"/>
            <a:ext cx="11806576" cy="1396268"/>
            <a:chOff x="0" y="0"/>
            <a:chExt cx="1508702" cy="178422"/>
          </a:xfrm>
        </p:grpSpPr>
        <p:sp>
          <p:nvSpPr>
            <p:cNvPr id="12" name="Freeform 12"/>
            <p:cNvSpPr/>
            <p:nvPr/>
          </p:nvSpPr>
          <p:spPr>
            <a:xfrm>
              <a:off x="0" y="0"/>
              <a:ext cx="1508702" cy="178422"/>
            </a:xfrm>
            <a:custGeom>
              <a:avLst/>
              <a:gdLst/>
              <a:ahLst/>
              <a:cxnLst/>
              <a:rect l="l" t="t" r="r" b="b"/>
              <a:pathLst>
                <a:path w="1508702" h="178422">
                  <a:moveTo>
                    <a:pt x="203200" y="178422"/>
                  </a:moveTo>
                  <a:lnTo>
                    <a:pt x="1305502" y="178422"/>
                  </a:lnTo>
                  <a:lnTo>
                    <a:pt x="1508702" y="0"/>
                  </a:lnTo>
                  <a:lnTo>
                    <a:pt x="0" y="0"/>
                  </a:lnTo>
                  <a:lnTo>
                    <a:pt x="203200" y="178422"/>
                  </a:lnTo>
                  <a:close/>
                </a:path>
              </a:pathLst>
            </a:custGeom>
            <a:gradFill rotWithShape="1">
              <a:gsLst>
                <a:gs pos="0">
                  <a:srgbClr val="153953">
                    <a:alpha val="100000"/>
                  </a:srgbClr>
                </a:gs>
                <a:gs pos="100000">
                  <a:srgbClr val="065D9B">
                    <a:alpha val="100000"/>
                  </a:srgbClr>
                </a:gs>
              </a:gsLst>
              <a:lin ang="0"/>
            </a:gradFill>
          </p:spPr>
        </p:sp>
        <p:sp>
          <p:nvSpPr>
            <p:cNvPr id="13" name="TextBox 13"/>
            <p:cNvSpPr txBox="1"/>
            <p:nvPr/>
          </p:nvSpPr>
          <p:spPr>
            <a:xfrm>
              <a:off x="127000" y="-38100"/>
              <a:ext cx="1254702" cy="216522"/>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rot="8100000">
            <a:off x="14876196" y="-4778665"/>
            <a:ext cx="4584947" cy="9887645"/>
            <a:chOff x="0" y="0"/>
            <a:chExt cx="1207558" cy="2604153"/>
          </a:xfrm>
        </p:grpSpPr>
        <p:sp>
          <p:nvSpPr>
            <p:cNvPr id="15" name="Freeform 15"/>
            <p:cNvSpPr/>
            <p:nvPr/>
          </p:nvSpPr>
          <p:spPr>
            <a:xfrm>
              <a:off x="0" y="0"/>
              <a:ext cx="1207558" cy="2604153"/>
            </a:xfrm>
            <a:custGeom>
              <a:avLst/>
              <a:gdLst/>
              <a:ahLst/>
              <a:cxnLst/>
              <a:rect l="l" t="t" r="r" b="b"/>
              <a:pathLst>
                <a:path w="1207558" h="2604153">
                  <a:moveTo>
                    <a:pt x="0" y="0"/>
                  </a:moveTo>
                  <a:lnTo>
                    <a:pt x="1207558" y="0"/>
                  </a:lnTo>
                  <a:lnTo>
                    <a:pt x="1207558" y="2604153"/>
                  </a:lnTo>
                  <a:lnTo>
                    <a:pt x="0" y="2604153"/>
                  </a:lnTo>
                  <a:close/>
                </a:path>
              </a:pathLst>
            </a:custGeom>
            <a:gradFill rotWithShape="1">
              <a:gsLst>
                <a:gs pos="0">
                  <a:srgbClr val="0B5285">
                    <a:alpha val="100000"/>
                  </a:srgbClr>
                </a:gs>
                <a:gs pos="50000">
                  <a:srgbClr val="0B5285">
                    <a:alpha val="71000"/>
                  </a:srgbClr>
                </a:gs>
                <a:gs pos="100000">
                  <a:srgbClr val="0B51AE">
                    <a:alpha val="0"/>
                  </a:srgbClr>
                </a:gs>
              </a:gsLst>
              <a:lin ang="5400000"/>
            </a:gradFill>
          </p:spPr>
        </p:sp>
        <p:sp>
          <p:nvSpPr>
            <p:cNvPr id="16" name="TextBox 16"/>
            <p:cNvSpPr txBox="1"/>
            <p:nvPr/>
          </p:nvSpPr>
          <p:spPr>
            <a:xfrm>
              <a:off x="0" y="-38100"/>
              <a:ext cx="1207558" cy="2642253"/>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rot="8100000">
            <a:off x="7739032" y="6965659"/>
            <a:ext cx="4584947" cy="9887645"/>
            <a:chOff x="0" y="0"/>
            <a:chExt cx="1207558" cy="2604153"/>
          </a:xfrm>
        </p:grpSpPr>
        <p:sp>
          <p:nvSpPr>
            <p:cNvPr id="18" name="Freeform 18"/>
            <p:cNvSpPr/>
            <p:nvPr/>
          </p:nvSpPr>
          <p:spPr>
            <a:xfrm>
              <a:off x="0" y="0"/>
              <a:ext cx="1207558" cy="2604153"/>
            </a:xfrm>
            <a:custGeom>
              <a:avLst/>
              <a:gdLst/>
              <a:ahLst/>
              <a:cxnLst/>
              <a:rect l="l" t="t" r="r" b="b"/>
              <a:pathLst>
                <a:path w="1207558" h="2604153">
                  <a:moveTo>
                    <a:pt x="0" y="0"/>
                  </a:moveTo>
                  <a:lnTo>
                    <a:pt x="1207558" y="0"/>
                  </a:lnTo>
                  <a:lnTo>
                    <a:pt x="1207558" y="2604153"/>
                  </a:lnTo>
                  <a:lnTo>
                    <a:pt x="0" y="2604153"/>
                  </a:lnTo>
                  <a:close/>
                </a:path>
              </a:pathLst>
            </a:custGeom>
            <a:gradFill rotWithShape="1">
              <a:gsLst>
                <a:gs pos="0">
                  <a:srgbClr val="0B5285">
                    <a:alpha val="100000"/>
                  </a:srgbClr>
                </a:gs>
                <a:gs pos="50000">
                  <a:srgbClr val="0B5285">
                    <a:alpha val="71000"/>
                  </a:srgbClr>
                </a:gs>
                <a:gs pos="100000">
                  <a:srgbClr val="0B51AE">
                    <a:alpha val="0"/>
                  </a:srgbClr>
                </a:gs>
              </a:gsLst>
              <a:lin ang="5400000"/>
            </a:gradFill>
          </p:spPr>
        </p:sp>
        <p:sp>
          <p:nvSpPr>
            <p:cNvPr id="19" name="TextBox 19"/>
            <p:cNvSpPr txBox="1"/>
            <p:nvPr/>
          </p:nvSpPr>
          <p:spPr>
            <a:xfrm>
              <a:off x="0" y="-38100"/>
              <a:ext cx="1207558" cy="2642253"/>
            </a:xfrm>
            <a:prstGeom prst="rect">
              <a:avLst/>
            </a:prstGeom>
          </p:spPr>
          <p:txBody>
            <a:bodyPr lIns="50800" tIns="50800" rIns="50800" bIns="50800" rtlCol="0" anchor="ctr"/>
            <a:lstStyle/>
            <a:p>
              <a:pPr algn="ctr">
                <a:lnSpc>
                  <a:spcPts val="2659"/>
                </a:lnSpc>
              </a:pPr>
              <a:endParaRPr/>
            </a:p>
          </p:txBody>
        </p:sp>
      </p:grpSp>
      <p:sp>
        <p:nvSpPr>
          <p:cNvPr id="20" name="Freeform 20"/>
          <p:cNvSpPr/>
          <p:nvPr/>
        </p:nvSpPr>
        <p:spPr>
          <a:xfrm>
            <a:off x="9079893" y="882821"/>
            <a:ext cx="742704" cy="742704"/>
          </a:xfrm>
          <a:custGeom>
            <a:avLst/>
            <a:gdLst/>
            <a:ahLst/>
            <a:cxnLst/>
            <a:rect l="l" t="t" r="r" b="b"/>
            <a:pathLst>
              <a:path w="742704" h="742704">
                <a:moveTo>
                  <a:pt x="0" y="0"/>
                </a:moveTo>
                <a:lnTo>
                  <a:pt x="742704" y="0"/>
                </a:lnTo>
                <a:lnTo>
                  <a:pt x="742704" y="742704"/>
                </a:lnTo>
                <a:lnTo>
                  <a:pt x="0" y="74270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21" name="Freeform 21"/>
          <p:cNvSpPr/>
          <p:nvPr/>
        </p:nvSpPr>
        <p:spPr>
          <a:xfrm>
            <a:off x="5601831" y="6532753"/>
            <a:ext cx="742704" cy="742704"/>
          </a:xfrm>
          <a:custGeom>
            <a:avLst/>
            <a:gdLst/>
            <a:ahLst/>
            <a:cxnLst/>
            <a:rect l="l" t="t" r="r" b="b"/>
            <a:pathLst>
              <a:path w="742704" h="742704">
                <a:moveTo>
                  <a:pt x="0" y="0"/>
                </a:moveTo>
                <a:lnTo>
                  <a:pt x="742704" y="0"/>
                </a:lnTo>
                <a:lnTo>
                  <a:pt x="742704" y="742704"/>
                </a:lnTo>
                <a:lnTo>
                  <a:pt x="0" y="74270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grpSp>
        <p:nvGrpSpPr>
          <p:cNvPr id="22" name="Group 22"/>
          <p:cNvGrpSpPr/>
          <p:nvPr/>
        </p:nvGrpSpPr>
        <p:grpSpPr>
          <a:xfrm rot="8100000">
            <a:off x="17477136" y="-2589616"/>
            <a:ext cx="3158636" cy="6487180"/>
            <a:chOff x="0" y="0"/>
            <a:chExt cx="831904" cy="1708558"/>
          </a:xfrm>
        </p:grpSpPr>
        <p:sp>
          <p:nvSpPr>
            <p:cNvPr id="23" name="Freeform 23"/>
            <p:cNvSpPr/>
            <p:nvPr/>
          </p:nvSpPr>
          <p:spPr>
            <a:xfrm>
              <a:off x="0" y="0"/>
              <a:ext cx="831904" cy="1708558"/>
            </a:xfrm>
            <a:custGeom>
              <a:avLst/>
              <a:gdLst/>
              <a:ahLst/>
              <a:cxnLst/>
              <a:rect l="l" t="t" r="r" b="b"/>
              <a:pathLst>
                <a:path w="831904" h="1708558">
                  <a:moveTo>
                    <a:pt x="0" y="0"/>
                  </a:moveTo>
                  <a:lnTo>
                    <a:pt x="831904" y="0"/>
                  </a:lnTo>
                  <a:lnTo>
                    <a:pt x="831904" y="1708558"/>
                  </a:lnTo>
                  <a:lnTo>
                    <a:pt x="0" y="1708558"/>
                  </a:lnTo>
                  <a:close/>
                </a:path>
              </a:pathLst>
            </a:custGeom>
            <a:gradFill rotWithShape="1">
              <a:gsLst>
                <a:gs pos="0">
                  <a:srgbClr val="FFFFFF">
                    <a:alpha val="100000"/>
                  </a:srgbClr>
                </a:gs>
                <a:gs pos="50000">
                  <a:srgbClr val="FFFFFF">
                    <a:alpha val="71000"/>
                  </a:srgbClr>
                </a:gs>
                <a:gs pos="100000">
                  <a:srgbClr val="0B51AE">
                    <a:alpha val="0"/>
                  </a:srgbClr>
                </a:gs>
              </a:gsLst>
              <a:lin ang="5400000"/>
            </a:gradFill>
          </p:spPr>
        </p:sp>
        <p:sp>
          <p:nvSpPr>
            <p:cNvPr id="24" name="TextBox 24"/>
            <p:cNvSpPr txBox="1"/>
            <p:nvPr/>
          </p:nvSpPr>
          <p:spPr>
            <a:xfrm>
              <a:off x="0" y="-38100"/>
              <a:ext cx="831904" cy="1746658"/>
            </a:xfrm>
            <a:prstGeom prst="rect">
              <a:avLst/>
            </a:prstGeom>
          </p:spPr>
          <p:txBody>
            <a:bodyPr lIns="50800" tIns="50800" rIns="50800" bIns="50800" rtlCol="0" anchor="ctr"/>
            <a:lstStyle/>
            <a:p>
              <a:pPr algn="ctr">
                <a:lnSpc>
                  <a:spcPts val="2659"/>
                </a:lnSpc>
              </a:pPr>
              <a:endParaRPr/>
            </a:p>
          </p:txBody>
        </p:sp>
      </p:grpSp>
      <p:grpSp>
        <p:nvGrpSpPr>
          <p:cNvPr id="25" name="Group 25"/>
          <p:cNvGrpSpPr/>
          <p:nvPr/>
        </p:nvGrpSpPr>
        <p:grpSpPr>
          <a:xfrm rot="8287351">
            <a:off x="5446030" y="8741331"/>
            <a:ext cx="4645285" cy="5898577"/>
            <a:chOff x="0" y="0"/>
            <a:chExt cx="1223450" cy="1553535"/>
          </a:xfrm>
        </p:grpSpPr>
        <p:sp>
          <p:nvSpPr>
            <p:cNvPr id="26" name="Freeform 26"/>
            <p:cNvSpPr/>
            <p:nvPr/>
          </p:nvSpPr>
          <p:spPr>
            <a:xfrm>
              <a:off x="0" y="0"/>
              <a:ext cx="1223450" cy="1553535"/>
            </a:xfrm>
            <a:custGeom>
              <a:avLst/>
              <a:gdLst/>
              <a:ahLst/>
              <a:cxnLst/>
              <a:rect l="l" t="t" r="r" b="b"/>
              <a:pathLst>
                <a:path w="1223450" h="1553535">
                  <a:moveTo>
                    <a:pt x="0" y="0"/>
                  </a:moveTo>
                  <a:lnTo>
                    <a:pt x="1223450" y="0"/>
                  </a:lnTo>
                  <a:lnTo>
                    <a:pt x="1223450" y="1553535"/>
                  </a:lnTo>
                  <a:lnTo>
                    <a:pt x="0" y="1553535"/>
                  </a:lnTo>
                  <a:close/>
                </a:path>
              </a:pathLst>
            </a:custGeom>
            <a:gradFill rotWithShape="1">
              <a:gsLst>
                <a:gs pos="0">
                  <a:srgbClr val="FFFFFF">
                    <a:alpha val="100000"/>
                  </a:srgbClr>
                </a:gs>
                <a:gs pos="50000">
                  <a:srgbClr val="FFFFFF">
                    <a:alpha val="71000"/>
                  </a:srgbClr>
                </a:gs>
                <a:gs pos="100000">
                  <a:srgbClr val="0B51AE">
                    <a:alpha val="0"/>
                  </a:srgbClr>
                </a:gs>
              </a:gsLst>
              <a:lin ang="5400000"/>
            </a:gradFill>
          </p:spPr>
        </p:sp>
        <p:sp>
          <p:nvSpPr>
            <p:cNvPr id="27" name="TextBox 27"/>
            <p:cNvSpPr txBox="1"/>
            <p:nvPr/>
          </p:nvSpPr>
          <p:spPr>
            <a:xfrm>
              <a:off x="0" y="-38100"/>
              <a:ext cx="1223450" cy="1591635"/>
            </a:xfrm>
            <a:prstGeom prst="rect">
              <a:avLst/>
            </a:prstGeom>
          </p:spPr>
          <p:txBody>
            <a:bodyPr lIns="50800" tIns="50800" rIns="50800" bIns="50800" rtlCol="0" anchor="ctr"/>
            <a:lstStyle/>
            <a:p>
              <a:pPr algn="ctr">
                <a:lnSpc>
                  <a:spcPts val="2659"/>
                </a:lnSpc>
              </a:pPr>
              <a:endParaRPr/>
            </a:p>
          </p:txBody>
        </p:sp>
      </p:grpSp>
      <p:sp>
        <p:nvSpPr>
          <p:cNvPr id="28" name="Freeform 28"/>
          <p:cNvSpPr/>
          <p:nvPr/>
        </p:nvSpPr>
        <p:spPr>
          <a:xfrm>
            <a:off x="1465775" y="1482096"/>
            <a:ext cx="374773" cy="432638"/>
          </a:xfrm>
          <a:custGeom>
            <a:avLst/>
            <a:gdLst/>
            <a:ahLst/>
            <a:cxnLst/>
            <a:rect l="l" t="t" r="r" b="b"/>
            <a:pathLst>
              <a:path w="374773" h="432638">
                <a:moveTo>
                  <a:pt x="0" y="0"/>
                </a:moveTo>
                <a:lnTo>
                  <a:pt x="374774" y="0"/>
                </a:lnTo>
                <a:lnTo>
                  <a:pt x="374774" y="432638"/>
                </a:lnTo>
                <a:lnTo>
                  <a:pt x="0" y="432638"/>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29" name="AutoShape 29"/>
          <p:cNvSpPr/>
          <p:nvPr/>
        </p:nvSpPr>
        <p:spPr>
          <a:xfrm>
            <a:off x="1047750" y="5174647"/>
            <a:ext cx="0" cy="1127799"/>
          </a:xfrm>
          <a:prstGeom prst="line">
            <a:avLst/>
          </a:prstGeom>
          <a:ln w="38100" cap="flat">
            <a:solidFill>
              <a:srgbClr val="000000"/>
            </a:solidFill>
            <a:prstDash val="solid"/>
            <a:headEnd type="none" w="sm" len="sm"/>
            <a:tailEnd type="none" w="sm" len="sm"/>
          </a:ln>
        </p:spPr>
      </p:sp>
      <p:sp>
        <p:nvSpPr>
          <p:cNvPr id="30" name="Freeform 30"/>
          <p:cNvSpPr/>
          <p:nvPr/>
        </p:nvSpPr>
        <p:spPr>
          <a:xfrm>
            <a:off x="13556140" y="2122829"/>
            <a:ext cx="2595839" cy="2592594"/>
          </a:xfrm>
          <a:custGeom>
            <a:avLst/>
            <a:gdLst/>
            <a:ahLst/>
            <a:cxnLst/>
            <a:rect l="l" t="t" r="r" b="b"/>
            <a:pathLst>
              <a:path w="2595839" h="2592594">
                <a:moveTo>
                  <a:pt x="0" y="0"/>
                </a:moveTo>
                <a:lnTo>
                  <a:pt x="2595839" y="0"/>
                </a:lnTo>
                <a:lnTo>
                  <a:pt x="2595839" y="2592594"/>
                </a:lnTo>
                <a:lnTo>
                  <a:pt x="0" y="2592594"/>
                </a:lnTo>
                <a:lnTo>
                  <a:pt x="0" y="0"/>
                </a:lnTo>
                <a:close/>
              </a:path>
            </a:pathLst>
          </a:custGeom>
          <a:blipFill>
            <a:blip r:embed="rId15"/>
            <a:stretch>
              <a:fillRect/>
            </a:stretch>
          </a:blipFill>
        </p:spPr>
      </p:sp>
      <p:sp>
        <p:nvSpPr>
          <p:cNvPr id="31" name="TextBox 31"/>
          <p:cNvSpPr txBox="1"/>
          <p:nvPr/>
        </p:nvSpPr>
        <p:spPr>
          <a:xfrm>
            <a:off x="1422999" y="5224841"/>
            <a:ext cx="7054347" cy="1077442"/>
          </a:xfrm>
          <a:prstGeom prst="rect">
            <a:avLst/>
          </a:prstGeom>
        </p:spPr>
        <p:txBody>
          <a:bodyPr lIns="0" tIns="0" rIns="0" bIns="0" rtlCol="0" anchor="t">
            <a:spAutoFit/>
          </a:bodyPr>
          <a:lstStyle/>
          <a:p>
            <a:pPr algn="l">
              <a:lnSpc>
                <a:spcPts val="4372"/>
              </a:lnSpc>
              <a:spcBef>
                <a:spcPct val="0"/>
              </a:spcBef>
            </a:pPr>
            <a:r>
              <a:rPr lang="en-US" sz="3123">
                <a:solidFill>
                  <a:srgbClr val="000000"/>
                </a:solidFill>
                <a:latin typeface="Open Sauce"/>
                <a:ea typeface="Open Sauce"/>
                <a:cs typeface="Open Sauce"/>
                <a:sym typeface="Open Sauce"/>
              </a:rPr>
              <a:t>Disability Awareness and Service Excellence</a:t>
            </a:r>
          </a:p>
        </p:txBody>
      </p:sp>
      <p:sp>
        <p:nvSpPr>
          <p:cNvPr id="32" name="Freeform 32"/>
          <p:cNvSpPr/>
          <p:nvPr/>
        </p:nvSpPr>
        <p:spPr>
          <a:xfrm>
            <a:off x="8188822" y="4715423"/>
            <a:ext cx="2595839" cy="2592594"/>
          </a:xfrm>
          <a:custGeom>
            <a:avLst/>
            <a:gdLst/>
            <a:ahLst/>
            <a:cxnLst/>
            <a:rect l="l" t="t" r="r" b="b"/>
            <a:pathLst>
              <a:path w="2595839" h="2592594">
                <a:moveTo>
                  <a:pt x="0" y="0"/>
                </a:moveTo>
                <a:lnTo>
                  <a:pt x="2595839" y="0"/>
                </a:lnTo>
                <a:lnTo>
                  <a:pt x="2595839" y="2592594"/>
                </a:lnTo>
                <a:lnTo>
                  <a:pt x="0" y="2592594"/>
                </a:lnTo>
                <a:lnTo>
                  <a:pt x="0" y="0"/>
                </a:lnTo>
                <a:close/>
              </a:path>
            </a:pathLst>
          </a:custGeom>
          <a:blipFill>
            <a:blip r:embed="rId15"/>
            <a:stretch>
              <a:fillRect/>
            </a:stretch>
          </a:blipFill>
        </p:spPr>
      </p:sp>
      <p:sp>
        <p:nvSpPr>
          <p:cNvPr id="33" name="Freeform 33"/>
          <p:cNvSpPr/>
          <p:nvPr/>
        </p:nvSpPr>
        <p:spPr>
          <a:xfrm>
            <a:off x="6855407" y="7594435"/>
            <a:ext cx="2595839" cy="2592594"/>
          </a:xfrm>
          <a:custGeom>
            <a:avLst/>
            <a:gdLst/>
            <a:ahLst/>
            <a:cxnLst/>
            <a:rect l="l" t="t" r="r" b="b"/>
            <a:pathLst>
              <a:path w="2595839" h="2592594">
                <a:moveTo>
                  <a:pt x="0" y="0"/>
                </a:moveTo>
                <a:lnTo>
                  <a:pt x="2595838" y="0"/>
                </a:lnTo>
                <a:lnTo>
                  <a:pt x="2595838" y="2592594"/>
                </a:lnTo>
                <a:lnTo>
                  <a:pt x="0" y="2592594"/>
                </a:lnTo>
                <a:lnTo>
                  <a:pt x="0" y="0"/>
                </a:lnTo>
                <a:close/>
              </a:path>
            </a:pathLst>
          </a:custGeom>
          <a:blipFill>
            <a:blip r:embed="rId15"/>
            <a:stretch>
              <a:fillRect/>
            </a:stretch>
          </a:blipFill>
        </p:spPr>
      </p:sp>
      <p:sp>
        <p:nvSpPr>
          <p:cNvPr id="34" name="Freeform 34"/>
          <p:cNvSpPr/>
          <p:nvPr/>
        </p:nvSpPr>
        <p:spPr>
          <a:xfrm>
            <a:off x="1028700" y="9414297"/>
            <a:ext cx="349139" cy="349139"/>
          </a:xfrm>
          <a:custGeom>
            <a:avLst/>
            <a:gdLst/>
            <a:ahLst/>
            <a:cxnLst/>
            <a:rect l="l" t="t" r="r" b="b"/>
            <a:pathLst>
              <a:path w="349139" h="349139">
                <a:moveTo>
                  <a:pt x="0" y="0"/>
                </a:moveTo>
                <a:lnTo>
                  <a:pt x="349139" y="0"/>
                </a:lnTo>
                <a:lnTo>
                  <a:pt x="349139" y="349138"/>
                </a:lnTo>
                <a:lnTo>
                  <a:pt x="0" y="349138"/>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35" name="TextBox 35"/>
          <p:cNvSpPr txBox="1"/>
          <p:nvPr/>
        </p:nvSpPr>
        <p:spPr>
          <a:xfrm>
            <a:off x="1028700" y="2538088"/>
            <a:ext cx="8422545" cy="2046932"/>
          </a:xfrm>
          <a:prstGeom prst="rect">
            <a:avLst/>
          </a:prstGeom>
        </p:spPr>
        <p:txBody>
          <a:bodyPr lIns="0" tIns="0" rIns="0" bIns="0" rtlCol="0" anchor="t">
            <a:spAutoFit/>
          </a:bodyPr>
          <a:lstStyle/>
          <a:p>
            <a:pPr algn="l">
              <a:lnSpc>
                <a:spcPts val="8036"/>
              </a:lnSpc>
            </a:pPr>
            <a:r>
              <a:rPr lang="en-US" sz="6696" b="1" spc="-140">
                <a:solidFill>
                  <a:srgbClr val="0F5995"/>
                </a:solidFill>
                <a:latin typeface="Open Sauce Heavy"/>
                <a:ea typeface="Open Sauce Heavy"/>
                <a:cs typeface="Open Sauce Heavy"/>
                <a:sym typeface="Open Sauce Heavy"/>
              </a:rPr>
              <a:t>Welcoming All Guests</a:t>
            </a:r>
          </a:p>
        </p:txBody>
      </p:sp>
      <p:sp>
        <p:nvSpPr>
          <p:cNvPr id="36" name="TextBox 36"/>
          <p:cNvSpPr txBox="1"/>
          <p:nvPr/>
        </p:nvSpPr>
        <p:spPr>
          <a:xfrm>
            <a:off x="2103257" y="1464852"/>
            <a:ext cx="4336376" cy="419501"/>
          </a:xfrm>
          <a:prstGeom prst="rect">
            <a:avLst/>
          </a:prstGeom>
        </p:spPr>
        <p:txBody>
          <a:bodyPr lIns="0" tIns="0" rIns="0" bIns="0" rtlCol="0" anchor="t">
            <a:spAutoFit/>
          </a:bodyPr>
          <a:lstStyle/>
          <a:p>
            <a:pPr algn="l">
              <a:lnSpc>
                <a:spcPts val="3426"/>
              </a:lnSpc>
              <a:spcBef>
                <a:spcPct val="0"/>
              </a:spcBef>
            </a:pPr>
            <a:r>
              <a:rPr lang="en-US" sz="2447" spc="876">
                <a:solidFill>
                  <a:srgbClr val="FFFFFF"/>
                </a:solidFill>
                <a:latin typeface="Open Sauce"/>
                <a:ea typeface="Open Sauce"/>
                <a:cs typeface="Open Sauce"/>
                <a:sym typeface="Open Sauce"/>
              </a:rPr>
              <a:t>Thynk Unlimited</a:t>
            </a:r>
          </a:p>
        </p:txBody>
      </p:sp>
      <p:sp>
        <p:nvSpPr>
          <p:cNvPr id="37" name="TextBox 37"/>
          <p:cNvSpPr txBox="1"/>
          <p:nvPr/>
        </p:nvSpPr>
        <p:spPr>
          <a:xfrm>
            <a:off x="1028700" y="7038296"/>
            <a:ext cx="2450834" cy="426698"/>
          </a:xfrm>
          <a:prstGeom prst="rect">
            <a:avLst/>
          </a:prstGeom>
        </p:spPr>
        <p:txBody>
          <a:bodyPr lIns="0" tIns="0" rIns="0" bIns="0" rtlCol="0" anchor="t">
            <a:spAutoFit/>
          </a:bodyPr>
          <a:lstStyle/>
          <a:p>
            <a:pPr algn="l">
              <a:lnSpc>
                <a:spcPts val="3522"/>
              </a:lnSpc>
              <a:spcBef>
                <a:spcPct val="0"/>
              </a:spcBef>
            </a:pPr>
            <a:r>
              <a:rPr lang="en-US" sz="2516">
                <a:solidFill>
                  <a:srgbClr val="000000"/>
                </a:solidFill>
                <a:latin typeface="Open Sauce"/>
                <a:ea typeface="Open Sauce"/>
                <a:cs typeface="Open Sauce"/>
                <a:sym typeface="Open Sauce"/>
              </a:rPr>
              <a:t>Presented By:</a:t>
            </a:r>
          </a:p>
        </p:txBody>
      </p:sp>
      <p:sp>
        <p:nvSpPr>
          <p:cNvPr id="38" name="TextBox 38"/>
          <p:cNvSpPr txBox="1"/>
          <p:nvPr/>
        </p:nvSpPr>
        <p:spPr>
          <a:xfrm>
            <a:off x="1047924" y="7407844"/>
            <a:ext cx="3902249" cy="525485"/>
          </a:xfrm>
          <a:prstGeom prst="rect">
            <a:avLst/>
          </a:prstGeom>
        </p:spPr>
        <p:txBody>
          <a:bodyPr lIns="0" tIns="0" rIns="0" bIns="0" rtlCol="0" anchor="t">
            <a:spAutoFit/>
          </a:bodyPr>
          <a:lstStyle/>
          <a:p>
            <a:pPr algn="l">
              <a:lnSpc>
                <a:spcPts val="4384"/>
              </a:lnSpc>
              <a:spcBef>
                <a:spcPct val="0"/>
              </a:spcBef>
            </a:pPr>
            <a:r>
              <a:rPr lang="en-US" sz="3131" b="1" dirty="0">
                <a:solidFill>
                  <a:srgbClr val="0F5995"/>
                </a:solidFill>
                <a:latin typeface="Open Sauce Bold"/>
                <a:ea typeface="Open Sauce Bold"/>
                <a:cs typeface="Open Sauce Bold"/>
                <a:sym typeface="Open Sauce Bold"/>
              </a:rPr>
              <a:t>Julie Taylor Soltes</a:t>
            </a:r>
          </a:p>
        </p:txBody>
      </p:sp>
      <p:sp>
        <p:nvSpPr>
          <p:cNvPr id="39" name="TextBox 39"/>
          <p:cNvSpPr txBox="1"/>
          <p:nvPr/>
        </p:nvSpPr>
        <p:spPr>
          <a:xfrm>
            <a:off x="1599823" y="9330154"/>
            <a:ext cx="4839810" cy="426698"/>
          </a:xfrm>
          <a:prstGeom prst="rect">
            <a:avLst/>
          </a:prstGeom>
        </p:spPr>
        <p:txBody>
          <a:bodyPr lIns="0" tIns="0" rIns="0" bIns="0" rtlCol="0" anchor="t">
            <a:spAutoFit/>
          </a:bodyPr>
          <a:lstStyle/>
          <a:p>
            <a:pPr algn="l">
              <a:lnSpc>
                <a:spcPts val="3522"/>
              </a:lnSpc>
              <a:spcBef>
                <a:spcPct val="0"/>
              </a:spcBef>
            </a:pPr>
            <a:r>
              <a:rPr lang="en-US" sz="2516">
                <a:solidFill>
                  <a:srgbClr val="FFFFFF"/>
                </a:solidFill>
                <a:latin typeface="Open Sauce"/>
                <a:ea typeface="Open Sauce"/>
                <a:cs typeface="Open Sauce"/>
                <a:sym typeface="Open Sauce"/>
              </a:rPr>
              <a:t>www.jts-hrconsulting.com</a:t>
            </a:r>
          </a:p>
        </p:txBody>
      </p:sp>
      <p:grpSp>
        <p:nvGrpSpPr>
          <p:cNvPr id="40" name="Group 40"/>
          <p:cNvGrpSpPr/>
          <p:nvPr/>
        </p:nvGrpSpPr>
        <p:grpSpPr>
          <a:xfrm rot="2911606">
            <a:off x="11931684" y="-1536741"/>
            <a:ext cx="2410021" cy="23647483"/>
            <a:chOff x="0" y="0"/>
            <a:chExt cx="634738" cy="6228144"/>
          </a:xfrm>
        </p:grpSpPr>
        <p:sp>
          <p:nvSpPr>
            <p:cNvPr id="41" name="Freeform 41"/>
            <p:cNvSpPr/>
            <p:nvPr/>
          </p:nvSpPr>
          <p:spPr>
            <a:xfrm>
              <a:off x="0" y="0"/>
              <a:ext cx="634738" cy="6228143"/>
            </a:xfrm>
            <a:custGeom>
              <a:avLst/>
              <a:gdLst/>
              <a:ahLst/>
              <a:cxnLst/>
              <a:rect l="l" t="t" r="r" b="b"/>
              <a:pathLst>
                <a:path w="634738" h="6228143">
                  <a:moveTo>
                    <a:pt x="0" y="0"/>
                  </a:moveTo>
                  <a:lnTo>
                    <a:pt x="634738" y="0"/>
                  </a:lnTo>
                  <a:lnTo>
                    <a:pt x="634738" y="6228143"/>
                  </a:lnTo>
                  <a:lnTo>
                    <a:pt x="0" y="6228143"/>
                  </a:lnTo>
                  <a:close/>
                </a:path>
              </a:pathLst>
            </a:custGeom>
            <a:gradFill rotWithShape="1">
              <a:gsLst>
                <a:gs pos="0">
                  <a:srgbClr val="366980">
                    <a:alpha val="100000"/>
                  </a:srgbClr>
                </a:gs>
                <a:gs pos="100000">
                  <a:srgbClr val="0B51AE">
                    <a:alpha val="0"/>
                  </a:srgbClr>
                </a:gs>
              </a:gsLst>
              <a:lin ang="5400000"/>
            </a:gradFill>
          </p:spPr>
        </p:sp>
        <p:sp>
          <p:nvSpPr>
            <p:cNvPr id="42" name="TextBox 42"/>
            <p:cNvSpPr txBox="1"/>
            <p:nvPr/>
          </p:nvSpPr>
          <p:spPr>
            <a:xfrm>
              <a:off x="0" y="-38100"/>
              <a:ext cx="634738" cy="6266244"/>
            </a:xfrm>
            <a:prstGeom prst="rect">
              <a:avLst/>
            </a:prstGeom>
          </p:spPr>
          <p:txBody>
            <a:bodyPr lIns="50800" tIns="50800" rIns="50800" bIns="50800" rtlCol="0" anchor="ctr"/>
            <a:lstStyle/>
            <a:p>
              <a:pPr algn="ctr">
                <a:lnSpc>
                  <a:spcPts val="2659"/>
                </a:lnSpc>
                <a:spcBef>
                  <a:spcPct val="0"/>
                </a:spcBef>
              </a:pPr>
              <a:endParaRPr/>
            </a:p>
          </p:txBody>
        </p:sp>
      </p:grpSp>
      <p:sp>
        <p:nvSpPr>
          <p:cNvPr id="43" name="Freeform 43"/>
          <p:cNvSpPr/>
          <p:nvPr/>
        </p:nvSpPr>
        <p:spPr>
          <a:xfrm>
            <a:off x="13365542" y="7594435"/>
            <a:ext cx="2595839" cy="2592594"/>
          </a:xfrm>
          <a:custGeom>
            <a:avLst/>
            <a:gdLst/>
            <a:ahLst/>
            <a:cxnLst/>
            <a:rect l="l" t="t" r="r" b="b"/>
            <a:pathLst>
              <a:path w="2595839" h="2592594">
                <a:moveTo>
                  <a:pt x="0" y="0"/>
                </a:moveTo>
                <a:lnTo>
                  <a:pt x="2595839" y="0"/>
                </a:lnTo>
                <a:lnTo>
                  <a:pt x="2595839" y="2592594"/>
                </a:lnTo>
                <a:lnTo>
                  <a:pt x="0" y="2592594"/>
                </a:lnTo>
                <a:lnTo>
                  <a:pt x="0" y="0"/>
                </a:lnTo>
                <a:close/>
              </a:path>
            </a:pathLst>
          </a:custGeom>
          <a:blipFill>
            <a:blip r:embed="rId15"/>
            <a:stretch>
              <a:fillRect/>
            </a:stretch>
          </a:blipFill>
        </p:spPr>
      </p:sp>
      <p:sp>
        <p:nvSpPr>
          <p:cNvPr id="44" name="Freeform 44"/>
          <p:cNvSpPr/>
          <p:nvPr/>
        </p:nvSpPr>
        <p:spPr>
          <a:xfrm>
            <a:off x="15961381" y="4872400"/>
            <a:ext cx="2595839" cy="2592594"/>
          </a:xfrm>
          <a:custGeom>
            <a:avLst/>
            <a:gdLst/>
            <a:ahLst/>
            <a:cxnLst/>
            <a:rect l="l" t="t" r="r" b="b"/>
            <a:pathLst>
              <a:path w="2595839" h="2592594">
                <a:moveTo>
                  <a:pt x="0" y="0"/>
                </a:moveTo>
                <a:lnTo>
                  <a:pt x="2595838" y="0"/>
                </a:lnTo>
                <a:lnTo>
                  <a:pt x="2595838" y="2592594"/>
                </a:lnTo>
                <a:lnTo>
                  <a:pt x="0" y="2592594"/>
                </a:lnTo>
                <a:lnTo>
                  <a:pt x="0" y="0"/>
                </a:lnTo>
                <a:close/>
              </a:path>
            </a:pathLst>
          </a:custGeom>
          <a:blipFill>
            <a:blip r:embed="rId15"/>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866750" flipV="1">
            <a:off x="-8049766" y="-2517710"/>
            <a:ext cx="18546456" cy="7092819"/>
          </a:xfrm>
          <a:custGeom>
            <a:avLst/>
            <a:gdLst/>
            <a:ahLst/>
            <a:cxnLst/>
            <a:rect l="l" t="t" r="r" b="b"/>
            <a:pathLst>
              <a:path w="18546456" h="7092819">
                <a:moveTo>
                  <a:pt x="0" y="7092820"/>
                </a:moveTo>
                <a:lnTo>
                  <a:pt x="18546456" y="7092820"/>
                </a:lnTo>
                <a:lnTo>
                  <a:pt x="18546456" y="0"/>
                </a:lnTo>
                <a:lnTo>
                  <a:pt x="0" y="0"/>
                </a:lnTo>
                <a:lnTo>
                  <a:pt x="0" y="7092820"/>
                </a:lnTo>
                <a:close/>
              </a:path>
            </a:pathLst>
          </a:custGeom>
          <a:blipFill>
            <a:blip r:embed="rId2">
              <a:extLst>
                <a:ext uri="{96DAC541-7B7A-43D3-8B79-37D633B846F1}">
                  <asvg:svgBlip xmlns:asvg="http://schemas.microsoft.com/office/drawing/2016/SVG/main" r:embed="rId3"/>
                </a:ext>
              </a:extLst>
            </a:blip>
            <a:stretch>
              <a:fillRect t="-79322" b="-82160"/>
            </a:stretch>
          </a:blipFill>
        </p:spPr>
      </p:sp>
      <p:sp>
        <p:nvSpPr>
          <p:cNvPr id="3" name="Freeform 3"/>
          <p:cNvSpPr/>
          <p:nvPr/>
        </p:nvSpPr>
        <p:spPr>
          <a:xfrm rot="866750">
            <a:off x="-6390512" y="4393005"/>
            <a:ext cx="18546456" cy="7092819"/>
          </a:xfrm>
          <a:custGeom>
            <a:avLst/>
            <a:gdLst/>
            <a:ahLst/>
            <a:cxnLst/>
            <a:rect l="l" t="t" r="r" b="b"/>
            <a:pathLst>
              <a:path w="18546456" h="7092819">
                <a:moveTo>
                  <a:pt x="0" y="0"/>
                </a:moveTo>
                <a:lnTo>
                  <a:pt x="18546456" y="0"/>
                </a:lnTo>
                <a:lnTo>
                  <a:pt x="18546456" y="7092819"/>
                </a:lnTo>
                <a:lnTo>
                  <a:pt x="0" y="7092819"/>
                </a:lnTo>
                <a:lnTo>
                  <a:pt x="0" y="0"/>
                </a:lnTo>
                <a:close/>
              </a:path>
            </a:pathLst>
          </a:custGeom>
          <a:blipFill>
            <a:blip r:embed="rId2">
              <a:extLst>
                <a:ext uri="{96DAC541-7B7A-43D3-8B79-37D633B846F1}">
                  <asvg:svgBlip xmlns:asvg="http://schemas.microsoft.com/office/drawing/2016/SVG/main" r:embed="rId3"/>
                </a:ext>
              </a:extLst>
            </a:blip>
            <a:stretch>
              <a:fillRect t="-79322" b="-82160"/>
            </a:stretch>
          </a:blipFill>
        </p:spPr>
      </p:sp>
      <p:sp>
        <p:nvSpPr>
          <p:cNvPr id="4" name="Freeform 4"/>
          <p:cNvSpPr/>
          <p:nvPr/>
        </p:nvSpPr>
        <p:spPr>
          <a:xfrm>
            <a:off x="282005" y="388449"/>
            <a:ext cx="6821060" cy="6821060"/>
          </a:xfrm>
          <a:custGeom>
            <a:avLst/>
            <a:gdLst/>
            <a:ahLst/>
            <a:cxnLst/>
            <a:rect l="l" t="t" r="r" b="b"/>
            <a:pathLst>
              <a:path w="6821060" h="6821060">
                <a:moveTo>
                  <a:pt x="0" y="0"/>
                </a:moveTo>
                <a:lnTo>
                  <a:pt x="6821059" y="0"/>
                </a:lnTo>
                <a:lnTo>
                  <a:pt x="6821059" y="6821060"/>
                </a:lnTo>
                <a:lnTo>
                  <a:pt x="0" y="6821060"/>
                </a:lnTo>
                <a:lnTo>
                  <a:pt x="0" y="0"/>
                </a:lnTo>
                <a:close/>
              </a:path>
            </a:pathLst>
          </a:custGeom>
          <a:blipFill>
            <a:blip r:embed="rId4"/>
            <a:stretch>
              <a:fillRect/>
            </a:stretch>
          </a:blipFill>
        </p:spPr>
      </p:sp>
      <p:grpSp>
        <p:nvGrpSpPr>
          <p:cNvPr id="5" name="Group 5"/>
          <p:cNvGrpSpPr/>
          <p:nvPr/>
        </p:nvGrpSpPr>
        <p:grpSpPr>
          <a:xfrm>
            <a:off x="1200831" y="1056606"/>
            <a:ext cx="4983406" cy="5216787"/>
            <a:chOff x="0" y="0"/>
            <a:chExt cx="6644542" cy="6955716"/>
          </a:xfrm>
        </p:grpSpPr>
        <p:pic>
          <p:nvPicPr>
            <p:cNvPr id="6" name="Picture 6"/>
            <p:cNvPicPr>
              <a:picLocks noChangeAspect="1"/>
            </p:cNvPicPr>
            <p:nvPr/>
          </p:nvPicPr>
          <p:blipFill>
            <a:blip r:embed="rId5"/>
            <a:srcRect l="38599" r="14831"/>
            <a:stretch>
              <a:fillRect/>
            </a:stretch>
          </p:blipFill>
          <p:spPr>
            <a:xfrm>
              <a:off x="0" y="0"/>
              <a:ext cx="6644542" cy="6955716"/>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grpSp>
      <p:sp>
        <p:nvSpPr>
          <p:cNvPr id="7" name="Freeform 7"/>
          <p:cNvSpPr/>
          <p:nvPr/>
        </p:nvSpPr>
        <p:spPr>
          <a:xfrm>
            <a:off x="1590552" y="3798979"/>
            <a:ext cx="6821060" cy="6821060"/>
          </a:xfrm>
          <a:custGeom>
            <a:avLst/>
            <a:gdLst/>
            <a:ahLst/>
            <a:cxnLst/>
            <a:rect l="l" t="t" r="r" b="b"/>
            <a:pathLst>
              <a:path w="6821060" h="6821060">
                <a:moveTo>
                  <a:pt x="0" y="0"/>
                </a:moveTo>
                <a:lnTo>
                  <a:pt x="6821059" y="0"/>
                </a:lnTo>
                <a:lnTo>
                  <a:pt x="6821059" y="6821060"/>
                </a:lnTo>
                <a:lnTo>
                  <a:pt x="0" y="6821060"/>
                </a:lnTo>
                <a:lnTo>
                  <a:pt x="0" y="0"/>
                </a:lnTo>
                <a:close/>
              </a:path>
            </a:pathLst>
          </a:custGeom>
          <a:blipFill>
            <a:blip r:embed="rId4"/>
            <a:stretch>
              <a:fillRect/>
            </a:stretch>
          </a:blipFill>
        </p:spPr>
      </p:sp>
      <p:grpSp>
        <p:nvGrpSpPr>
          <p:cNvPr id="8" name="Group 8"/>
          <p:cNvGrpSpPr/>
          <p:nvPr/>
        </p:nvGrpSpPr>
        <p:grpSpPr>
          <a:xfrm>
            <a:off x="2509378" y="4207853"/>
            <a:ext cx="4983406" cy="5216787"/>
            <a:chOff x="0" y="0"/>
            <a:chExt cx="6644542" cy="6955716"/>
          </a:xfrm>
        </p:grpSpPr>
        <p:pic>
          <p:nvPicPr>
            <p:cNvPr id="9" name="Picture 9"/>
            <p:cNvPicPr>
              <a:picLocks noChangeAspect="1"/>
            </p:cNvPicPr>
            <p:nvPr/>
          </p:nvPicPr>
          <p:blipFill>
            <a:blip r:embed="rId6"/>
            <a:srcRect l="2236" r="2236"/>
            <a:stretch>
              <a:fillRect/>
            </a:stretch>
          </p:blipFill>
          <p:spPr>
            <a:xfrm>
              <a:off x="0" y="0"/>
              <a:ext cx="6644542" cy="6955716"/>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grpSp>
      <p:grpSp>
        <p:nvGrpSpPr>
          <p:cNvPr id="10" name="Group 10"/>
          <p:cNvGrpSpPr/>
          <p:nvPr/>
        </p:nvGrpSpPr>
        <p:grpSpPr>
          <a:xfrm>
            <a:off x="14483764" y="6029278"/>
            <a:ext cx="2937568" cy="3229022"/>
            <a:chOff x="0" y="0"/>
            <a:chExt cx="934257" cy="1026950"/>
          </a:xfrm>
        </p:grpSpPr>
        <p:sp>
          <p:nvSpPr>
            <p:cNvPr id="11" name="Freeform 11"/>
            <p:cNvSpPr/>
            <p:nvPr/>
          </p:nvSpPr>
          <p:spPr>
            <a:xfrm>
              <a:off x="0" y="0"/>
              <a:ext cx="934257" cy="1026950"/>
            </a:xfrm>
            <a:custGeom>
              <a:avLst/>
              <a:gdLst/>
              <a:ahLst/>
              <a:cxnLst/>
              <a:rect l="l" t="t" r="r" b="b"/>
              <a:pathLst>
                <a:path w="934257" h="1026950">
                  <a:moveTo>
                    <a:pt x="187120" y="0"/>
                  </a:moveTo>
                  <a:lnTo>
                    <a:pt x="747137" y="0"/>
                  </a:lnTo>
                  <a:cubicBezTo>
                    <a:pt x="796764" y="0"/>
                    <a:pt x="844359" y="19714"/>
                    <a:pt x="879451" y="54806"/>
                  </a:cubicBezTo>
                  <a:cubicBezTo>
                    <a:pt x="914542" y="89898"/>
                    <a:pt x="934257" y="137492"/>
                    <a:pt x="934257" y="187120"/>
                  </a:cubicBezTo>
                  <a:lnTo>
                    <a:pt x="934257" y="839831"/>
                  </a:lnTo>
                  <a:cubicBezTo>
                    <a:pt x="934257" y="889458"/>
                    <a:pt x="914542" y="937052"/>
                    <a:pt x="879451" y="972144"/>
                  </a:cubicBezTo>
                  <a:cubicBezTo>
                    <a:pt x="844359" y="1007236"/>
                    <a:pt x="796764" y="1026950"/>
                    <a:pt x="747137" y="1026950"/>
                  </a:cubicBezTo>
                  <a:lnTo>
                    <a:pt x="187120" y="1026950"/>
                  </a:lnTo>
                  <a:cubicBezTo>
                    <a:pt x="137492" y="1026950"/>
                    <a:pt x="89898" y="1007236"/>
                    <a:pt x="54806" y="972144"/>
                  </a:cubicBezTo>
                  <a:cubicBezTo>
                    <a:pt x="19714" y="937052"/>
                    <a:pt x="0" y="889458"/>
                    <a:pt x="0" y="839831"/>
                  </a:cubicBezTo>
                  <a:lnTo>
                    <a:pt x="0" y="187120"/>
                  </a:lnTo>
                  <a:cubicBezTo>
                    <a:pt x="0" y="137492"/>
                    <a:pt x="19714" y="89898"/>
                    <a:pt x="54806" y="54806"/>
                  </a:cubicBezTo>
                  <a:cubicBezTo>
                    <a:pt x="89898" y="19714"/>
                    <a:pt x="137492" y="0"/>
                    <a:pt x="187120" y="0"/>
                  </a:cubicBezTo>
                  <a:close/>
                </a:path>
              </a:pathLst>
            </a:custGeom>
            <a:solidFill>
              <a:srgbClr val="0071BC"/>
            </a:solidFill>
          </p:spPr>
        </p:sp>
        <p:sp>
          <p:nvSpPr>
            <p:cNvPr id="12" name="TextBox 12"/>
            <p:cNvSpPr txBox="1"/>
            <p:nvPr/>
          </p:nvSpPr>
          <p:spPr>
            <a:xfrm>
              <a:off x="0" y="-38100"/>
              <a:ext cx="934257" cy="1065050"/>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11221549" y="4965038"/>
            <a:ext cx="2937568" cy="3229022"/>
            <a:chOff x="0" y="0"/>
            <a:chExt cx="934257" cy="1026950"/>
          </a:xfrm>
        </p:grpSpPr>
        <p:sp>
          <p:nvSpPr>
            <p:cNvPr id="14" name="Freeform 14"/>
            <p:cNvSpPr/>
            <p:nvPr/>
          </p:nvSpPr>
          <p:spPr>
            <a:xfrm>
              <a:off x="0" y="0"/>
              <a:ext cx="934257" cy="1026950"/>
            </a:xfrm>
            <a:custGeom>
              <a:avLst/>
              <a:gdLst/>
              <a:ahLst/>
              <a:cxnLst/>
              <a:rect l="l" t="t" r="r" b="b"/>
              <a:pathLst>
                <a:path w="934257" h="1026950">
                  <a:moveTo>
                    <a:pt x="187120" y="0"/>
                  </a:moveTo>
                  <a:lnTo>
                    <a:pt x="747137" y="0"/>
                  </a:lnTo>
                  <a:cubicBezTo>
                    <a:pt x="796764" y="0"/>
                    <a:pt x="844359" y="19714"/>
                    <a:pt x="879451" y="54806"/>
                  </a:cubicBezTo>
                  <a:cubicBezTo>
                    <a:pt x="914542" y="89898"/>
                    <a:pt x="934257" y="137492"/>
                    <a:pt x="934257" y="187120"/>
                  </a:cubicBezTo>
                  <a:lnTo>
                    <a:pt x="934257" y="839831"/>
                  </a:lnTo>
                  <a:cubicBezTo>
                    <a:pt x="934257" y="889458"/>
                    <a:pt x="914542" y="937052"/>
                    <a:pt x="879451" y="972144"/>
                  </a:cubicBezTo>
                  <a:cubicBezTo>
                    <a:pt x="844359" y="1007236"/>
                    <a:pt x="796764" y="1026950"/>
                    <a:pt x="747137" y="1026950"/>
                  </a:cubicBezTo>
                  <a:lnTo>
                    <a:pt x="187120" y="1026950"/>
                  </a:lnTo>
                  <a:cubicBezTo>
                    <a:pt x="137492" y="1026950"/>
                    <a:pt x="89898" y="1007236"/>
                    <a:pt x="54806" y="972144"/>
                  </a:cubicBezTo>
                  <a:cubicBezTo>
                    <a:pt x="19714" y="937052"/>
                    <a:pt x="0" y="889458"/>
                    <a:pt x="0" y="839831"/>
                  </a:cubicBezTo>
                  <a:lnTo>
                    <a:pt x="0" y="187120"/>
                  </a:lnTo>
                  <a:cubicBezTo>
                    <a:pt x="0" y="137492"/>
                    <a:pt x="19714" y="89898"/>
                    <a:pt x="54806" y="54806"/>
                  </a:cubicBezTo>
                  <a:cubicBezTo>
                    <a:pt x="89898" y="19714"/>
                    <a:pt x="137492" y="0"/>
                    <a:pt x="187120" y="0"/>
                  </a:cubicBezTo>
                  <a:close/>
                </a:path>
              </a:pathLst>
            </a:custGeom>
            <a:solidFill>
              <a:srgbClr val="0071BC"/>
            </a:solidFill>
          </p:spPr>
        </p:sp>
        <p:sp>
          <p:nvSpPr>
            <p:cNvPr id="15" name="TextBox 15"/>
            <p:cNvSpPr txBox="1"/>
            <p:nvPr/>
          </p:nvSpPr>
          <p:spPr>
            <a:xfrm>
              <a:off x="0" y="-38100"/>
              <a:ext cx="934257" cy="1065050"/>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7936014" y="3985984"/>
            <a:ext cx="2937568" cy="3229022"/>
            <a:chOff x="0" y="0"/>
            <a:chExt cx="934257" cy="1026950"/>
          </a:xfrm>
        </p:grpSpPr>
        <p:sp>
          <p:nvSpPr>
            <p:cNvPr id="17" name="Freeform 17"/>
            <p:cNvSpPr/>
            <p:nvPr/>
          </p:nvSpPr>
          <p:spPr>
            <a:xfrm>
              <a:off x="0" y="0"/>
              <a:ext cx="934257" cy="1026950"/>
            </a:xfrm>
            <a:custGeom>
              <a:avLst/>
              <a:gdLst/>
              <a:ahLst/>
              <a:cxnLst/>
              <a:rect l="l" t="t" r="r" b="b"/>
              <a:pathLst>
                <a:path w="934257" h="1026950">
                  <a:moveTo>
                    <a:pt x="187120" y="0"/>
                  </a:moveTo>
                  <a:lnTo>
                    <a:pt x="747137" y="0"/>
                  </a:lnTo>
                  <a:cubicBezTo>
                    <a:pt x="796764" y="0"/>
                    <a:pt x="844359" y="19714"/>
                    <a:pt x="879451" y="54806"/>
                  </a:cubicBezTo>
                  <a:cubicBezTo>
                    <a:pt x="914542" y="89898"/>
                    <a:pt x="934257" y="137492"/>
                    <a:pt x="934257" y="187120"/>
                  </a:cubicBezTo>
                  <a:lnTo>
                    <a:pt x="934257" y="839831"/>
                  </a:lnTo>
                  <a:cubicBezTo>
                    <a:pt x="934257" y="889458"/>
                    <a:pt x="914542" y="937052"/>
                    <a:pt x="879451" y="972144"/>
                  </a:cubicBezTo>
                  <a:cubicBezTo>
                    <a:pt x="844359" y="1007236"/>
                    <a:pt x="796764" y="1026950"/>
                    <a:pt x="747137" y="1026950"/>
                  </a:cubicBezTo>
                  <a:lnTo>
                    <a:pt x="187120" y="1026950"/>
                  </a:lnTo>
                  <a:cubicBezTo>
                    <a:pt x="137492" y="1026950"/>
                    <a:pt x="89898" y="1007236"/>
                    <a:pt x="54806" y="972144"/>
                  </a:cubicBezTo>
                  <a:cubicBezTo>
                    <a:pt x="19714" y="937052"/>
                    <a:pt x="0" y="889458"/>
                    <a:pt x="0" y="839831"/>
                  </a:cubicBezTo>
                  <a:lnTo>
                    <a:pt x="0" y="187120"/>
                  </a:lnTo>
                  <a:cubicBezTo>
                    <a:pt x="0" y="137492"/>
                    <a:pt x="19714" y="89898"/>
                    <a:pt x="54806" y="54806"/>
                  </a:cubicBezTo>
                  <a:cubicBezTo>
                    <a:pt x="89898" y="19714"/>
                    <a:pt x="137492" y="0"/>
                    <a:pt x="187120" y="0"/>
                  </a:cubicBezTo>
                  <a:close/>
                </a:path>
              </a:pathLst>
            </a:custGeom>
            <a:solidFill>
              <a:srgbClr val="0071BC"/>
            </a:solidFill>
          </p:spPr>
        </p:sp>
        <p:sp>
          <p:nvSpPr>
            <p:cNvPr id="18" name="TextBox 18"/>
            <p:cNvSpPr txBox="1"/>
            <p:nvPr/>
          </p:nvSpPr>
          <p:spPr>
            <a:xfrm>
              <a:off x="0" y="-38100"/>
              <a:ext cx="934257" cy="1065050"/>
            </a:xfrm>
            <a:prstGeom prst="rect">
              <a:avLst/>
            </a:prstGeom>
          </p:spPr>
          <p:txBody>
            <a:bodyPr lIns="50800" tIns="50800" rIns="50800" bIns="50800" rtlCol="0" anchor="ctr"/>
            <a:lstStyle/>
            <a:p>
              <a:pPr algn="ctr">
                <a:lnSpc>
                  <a:spcPts val="2659"/>
                </a:lnSpc>
              </a:pPr>
              <a:endParaRPr/>
            </a:p>
          </p:txBody>
        </p:sp>
      </p:grpSp>
      <p:sp>
        <p:nvSpPr>
          <p:cNvPr id="19" name="Freeform 19"/>
          <p:cNvSpPr/>
          <p:nvPr/>
        </p:nvSpPr>
        <p:spPr>
          <a:xfrm rot="5400000">
            <a:off x="8677440" y="2867959"/>
            <a:ext cx="1454715" cy="1545514"/>
          </a:xfrm>
          <a:custGeom>
            <a:avLst/>
            <a:gdLst/>
            <a:ahLst/>
            <a:cxnLst/>
            <a:rect l="l" t="t" r="r" b="b"/>
            <a:pathLst>
              <a:path w="1454715" h="1545514">
                <a:moveTo>
                  <a:pt x="0" y="0"/>
                </a:moveTo>
                <a:lnTo>
                  <a:pt x="1454715" y="0"/>
                </a:lnTo>
                <a:lnTo>
                  <a:pt x="1454715" y="1545514"/>
                </a:lnTo>
                <a:lnTo>
                  <a:pt x="0" y="154551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0" name="Freeform 20"/>
          <p:cNvSpPr/>
          <p:nvPr/>
        </p:nvSpPr>
        <p:spPr>
          <a:xfrm rot="5400000">
            <a:off x="12020107" y="3940585"/>
            <a:ext cx="1454715" cy="1545514"/>
          </a:xfrm>
          <a:custGeom>
            <a:avLst/>
            <a:gdLst/>
            <a:ahLst/>
            <a:cxnLst/>
            <a:rect l="l" t="t" r="r" b="b"/>
            <a:pathLst>
              <a:path w="1454715" h="1545514">
                <a:moveTo>
                  <a:pt x="0" y="0"/>
                </a:moveTo>
                <a:lnTo>
                  <a:pt x="1454716" y="0"/>
                </a:lnTo>
                <a:lnTo>
                  <a:pt x="1454716" y="1545514"/>
                </a:lnTo>
                <a:lnTo>
                  <a:pt x="0" y="154551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1" name="Freeform 21"/>
          <p:cNvSpPr/>
          <p:nvPr/>
        </p:nvSpPr>
        <p:spPr>
          <a:xfrm rot="5400000">
            <a:off x="15225190" y="5316131"/>
            <a:ext cx="1454715" cy="1545514"/>
          </a:xfrm>
          <a:custGeom>
            <a:avLst/>
            <a:gdLst/>
            <a:ahLst/>
            <a:cxnLst/>
            <a:rect l="l" t="t" r="r" b="b"/>
            <a:pathLst>
              <a:path w="1454715" h="1545514">
                <a:moveTo>
                  <a:pt x="0" y="0"/>
                </a:moveTo>
                <a:lnTo>
                  <a:pt x="1454716" y="0"/>
                </a:lnTo>
                <a:lnTo>
                  <a:pt x="1454716" y="1545515"/>
                </a:lnTo>
                <a:lnTo>
                  <a:pt x="0" y="15455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2" name="Freeform 22"/>
          <p:cNvSpPr/>
          <p:nvPr/>
        </p:nvSpPr>
        <p:spPr>
          <a:xfrm>
            <a:off x="9970595" y="1820433"/>
            <a:ext cx="742704" cy="742704"/>
          </a:xfrm>
          <a:custGeom>
            <a:avLst/>
            <a:gdLst/>
            <a:ahLst/>
            <a:cxnLst/>
            <a:rect l="l" t="t" r="r" b="b"/>
            <a:pathLst>
              <a:path w="742704" h="742704">
                <a:moveTo>
                  <a:pt x="0" y="0"/>
                </a:moveTo>
                <a:lnTo>
                  <a:pt x="742704" y="0"/>
                </a:lnTo>
                <a:lnTo>
                  <a:pt x="742704" y="742704"/>
                </a:lnTo>
                <a:lnTo>
                  <a:pt x="0" y="74270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3" name="Freeform 23"/>
          <p:cNvSpPr/>
          <p:nvPr/>
        </p:nvSpPr>
        <p:spPr>
          <a:xfrm>
            <a:off x="8878619" y="3258902"/>
            <a:ext cx="1052357" cy="812195"/>
          </a:xfrm>
          <a:custGeom>
            <a:avLst/>
            <a:gdLst/>
            <a:ahLst/>
            <a:cxnLst/>
            <a:rect l="l" t="t" r="r" b="b"/>
            <a:pathLst>
              <a:path w="1052357" h="812195">
                <a:moveTo>
                  <a:pt x="0" y="0"/>
                </a:moveTo>
                <a:lnTo>
                  <a:pt x="1052357" y="0"/>
                </a:lnTo>
                <a:lnTo>
                  <a:pt x="1052357" y="812196"/>
                </a:lnTo>
                <a:lnTo>
                  <a:pt x="0" y="81219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24" name="Freeform 24"/>
          <p:cNvSpPr/>
          <p:nvPr/>
        </p:nvSpPr>
        <p:spPr>
          <a:xfrm>
            <a:off x="12500364" y="4304626"/>
            <a:ext cx="456138" cy="838874"/>
          </a:xfrm>
          <a:custGeom>
            <a:avLst/>
            <a:gdLst/>
            <a:ahLst/>
            <a:cxnLst/>
            <a:rect l="l" t="t" r="r" b="b"/>
            <a:pathLst>
              <a:path w="456138" h="838874">
                <a:moveTo>
                  <a:pt x="0" y="0"/>
                </a:moveTo>
                <a:lnTo>
                  <a:pt x="456138" y="0"/>
                </a:lnTo>
                <a:lnTo>
                  <a:pt x="456138" y="838874"/>
                </a:lnTo>
                <a:lnTo>
                  <a:pt x="0" y="838874"/>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25" name="Freeform 25"/>
          <p:cNvSpPr/>
          <p:nvPr/>
        </p:nvSpPr>
        <p:spPr>
          <a:xfrm>
            <a:off x="15566437" y="5709614"/>
            <a:ext cx="812369" cy="758549"/>
          </a:xfrm>
          <a:custGeom>
            <a:avLst/>
            <a:gdLst/>
            <a:ahLst/>
            <a:cxnLst/>
            <a:rect l="l" t="t" r="r" b="b"/>
            <a:pathLst>
              <a:path w="812369" h="758549">
                <a:moveTo>
                  <a:pt x="0" y="0"/>
                </a:moveTo>
                <a:lnTo>
                  <a:pt x="812368" y="0"/>
                </a:lnTo>
                <a:lnTo>
                  <a:pt x="812368" y="758549"/>
                </a:lnTo>
                <a:lnTo>
                  <a:pt x="0" y="758549"/>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26" name="TextBox 26"/>
          <p:cNvSpPr txBox="1"/>
          <p:nvPr/>
        </p:nvSpPr>
        <p:spPr>
          <a:xfrm>
            <a:off x="11506307" y="1008981"/>
            <a:ext cx="5915025" cy="1604347"/>
          </a:xfrm>
          <a:prstGeom prst="rect">
            <a:avLst/>
          </a:prstGeom>
        </p:spPr>
        <p:txBody>
          <a:bodyPr lIns="0" tIns="0" rIns="0" bIns="0" rtlCol="0" anchor="t">
            <a:spAutoFit/>
          </a:bodyPr>
          <a:lstStyle/>
          <a:p>
            <a:pPr algn="r">
              <a:lnSpc>
                <a:spcPts val="6400"/>
              </a:lnSpc>
            </a:pPr>
            <a:r>
              <a:rPr lang="en-US" sz="4923" b="1" dirty="0">
                <a:solidFill>
                  <a:srgbClr val="0F5995"/>
                </a:solidFill>
                <a:latin typeface="Open Sauce Bold"/>
                <a:ea typeface="Open Sauce Bold"/>
                <a:cs typeface="Open Sauce Bold"/>
                <a:sym typeface="Open Sauce Bold"/>
              </a:rPr>
              <a:t>Why This Training Matters</a:t>
            </a:r>
          </a:p>
        </p:txBody>
      </p:sp>
      <p:sp>
        <p:nvSpPr>
          <p:cNvPr id="27" name="TextBox 27"/>
          <p:cNvSpPr txBox="1"/>
          <p:nvPr/>
        </p:nvSpPr>
        <p:spPr>
          <a:xfrm>
            <a:off x="14821777" y="6943798"/>
            <a:ext cx="2301688" cy="1934083"/>
          </a:xfrm>
          <a:prstGeom prst="rect">
            <a:avLst/>
          </a:prstGeom>
        </p:spPr>
        <p:txBody>
          <a:bodyPr lIns="0" tIns="0" rIns="0" bIns="0" rtlCol="0" anchor="t">
            <a:spAutoFit/>
          </a:bodyPr>
          <a:lstStyle/>
          <a:p>
            <a:pPr algn="ctr">
              <a:lnSpc>
                <a:spcPts val="3121"/>
              </a:lnSpc>
            </a:pPr>
            <a:r>
              <a:rPr lang="en-US" sz="2229" b="1">
                <a:solidFill>
                  <a:srgbClr val="FFFFFF"/>
                </a:solidFill>
                <a:latin typeface="Open Sauce Bold"/>
                <a:ea typeface="Open Sauce Bold"/>
                <a:cs typeface="Open Sauce Bold"/>
                <a:sym typeface="Open Sauce Bold"/>
              </a:rPr>
              <a:t>It’s Hospitality!</a:t>
            </a:r>
          </a:p>
          <a:p>
            <a:pPr algn="ctr">
              <a:lnSpc>
                <a:spcPts val="3121"/>
              </a:lnSpc>
              <a:spcBef>
                <a:spcPct val="0"/>
              </a:spcBef>
            </a:pPr>
            <a:r>
              <a:rPr lang="en-US" sz="2229" b="1">
                <a:solidFill>
                  <a:srgbClr val="FFFFFF"/>
                </a:solidFill>
                <a:latin typeface="Open Sauce Bold"/>
                <a:ea typeface="Open Sauce Bold"/>
                <a:cs typeface="Open Sauce Bold"/>
                <a:sym typeface="Open Sauce Bold"/>
              </a:rPr>
              <a:t>True service excellence wecomes everyone.</a:t>
            </a:r>
          </a:p>
        </p:txBody>
      </p:sp>
      <p:sp>
        <p:nvSpPr>
          <p:cNvPr id="28" name="TextBox 28"/>
          <p:cNvSpPr txBox="1"/>
          <p:nvPr/>
        </p:nvSpPr>
        <p:spPr>
          <a:xfrm>
            <a:off x="11346379" y="5562395"/>
            <a:ext cx="2630758" cy="2335695"/>
          </a:xfrm>
          <a:prstGeom prst="rect">
            <a:avLst/>
          </a:prstGeom>
        </p:spPr>
        <p:txBody>
          <a:bodyPr lIns="0" tIns="0" rIns="0" bIns="0" rtlCol="0" anchor="t">
            <a:spAutoFit/>
          </a:bodyPr>
          <a:lstStyle/>
          <a:p>
            <a:pPr algn="ctr">
              <a:lnSpc>
                <a:spcPts val="3127"/>
              </a:lnSpc>
              <a:spcBef>
                <a:spcPct val="0"/>
              </a:spcBef>
            </a:pPr>
            <a:r>
              <a:rPr lang="en-US" sz="2233" b="1">
                <a:solidFill>
                  <a:srgbClr val="FFFFFF"/>
                </a:solidFill>
                <a:latin typeface="Open Sauce Bold"/>
                <a:ea typeface="Open Sauce Bold"/>
                <a:cs typeface="Open Sauce Bold"/>
                <a:sym typeface="Open Sauce Bold"/>
              </a:rPr>
              <a:t>It’s Good For Business:  Guests with disabilities represent a loyal and growing market.</a:t>
            </a:r>
          </a:p>
        </p:txBody>
      </p:sp>
      <p:sp>
        <p:nvSpPr>
          <p:cNvPr id="29" name="TextBox 29"/>
          <p:cNvSpPr txBox="1"/>
          <p:nvPr/>
        </p:nvSpPr>
        <p:spPr>
          <a:xfrm>
            <a:off x="8253954" y="4614404"/>
            <a:ext cx="2301688" cy="1934083"/>
          </a:xfrm>
          <a:prstGeom prst="rect">
            <a:avLst/>
          </a:prstGeom>
        </p:spPr>
        <p:txBody>
          <a:bodyPr lIns="0" tIns="0" rIns="0" bIns="0" rtlCol="0" anchor="t">
            <a:spAutoFit/>
          </a:bodyPr>
          <a:lstStyle/>
          <a:p>
            <a:pPr algn="ctr">
              <a:lnSpc>
                <a:spcPts val="3121"/>
              </a:lnSpc>
              <a:spcBef>
                <a:spcPct val="0"/>
              </a:spcBef>
            </a:pPr>
            <a:r>
              <a:rPr lang="en-US" sz="2229" b="1">
                <a:solidFill>
                  <a:srgbClr val="FFFFFF"/>
                </a:solidFill>
                <a:latin typeface="Open Sauce Bold"/>
                <a:ea typeface="Open Sauce Bold"/>
                <a:cs typeface="Open Sauce Bold"/>
                <a:sym typeface="Open Sauce Bold"/>
              </a:rPr>
              <a:t>It’s  The Law: ADA Title III requires equal access for all guests.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700000">
            <a:off x="3789716" y="-604502"/>
            <a:ext cx="11026492" cy="5885390"/>
          </a:xfrm>
          <a:custGeom>
            <a:avLst/>
            <a:gdLst/>
            <a:ahLst/>
            <a:cxnLst/>
            <a:rect l="l" t="t" r="r" b="b"/>
            <a:pathLst>
              <a:path w="11026492" h="5885390">
                <a:moveTo>
                  <a:pt x="0" y="0"/>
                </a:moveTo>
                <a:lnTo>
                  <a:pt x="11026492" y="0"/>
                </a:lnTo>
                <a:lnTo>
                  <a:pt x="11026492" y="5885390"/>
                </a:lnTo>
                <a:lnTo>
                  <a:pt x="0" y="5885390"/>
                </a:lnTo>
                <a:lnTo>
                  <a:pt x="0" y="0"/>
                </a:lnTo>
                <a:close/>
              </a:path>
            </a:pathLst>
          </a:custGeom>
          <a:blipFill>
            <a:blip r:embed="rId2">
              <a:alphaModFix amt="2000"/>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1028700" y="981075"/>
            <a:ext cx="8666639" cy="813096"/>
          </a:xfrm>
          <a:prstGeom prst="rect">
            <a:avLst/>
          </a:prstGeom>
        </p:spPr>
        <p:txBody>
          <a:bodyPr lIns="0" tIns="0" rIns="0" bIns="0" rtlCol="0" anchor="t">
            <a:spAutoFit/>
          </a:bodyPr>
          <a:lstStyle/>
          <a:p>
            <a:pPr algn="l">
              <a:lnSpc>
                <a:spcPts val="6544"/>
              </a:lnSpc>
            </a:pPr>
            <a:r>
              <a:rPr lang="en-US" sz="5034" b="1">
                <a:solidFill>
                  <a:srgbClr val="0F5995"/>
                </a:solidFill>
                <a:latin typeface="Open Sauce Bold"/>
                <a:ea typeface="Open Sauce Bold"/>
                <a:cs typeface="Open Sauce Bold"/>
                <a:sym typeface="Open Sauce Bold"/>
              </a:rPr>
              <a:t>Understanding Disabilities</a:t>
            </a:r>
          </a:p>
        </p:txBody>
      </p:sp>
      <p:sp>
        <p:nvSpPr>
          <p:cNvPr id="4" name="Freeform 4"/>
          <p:cNvSpPr/>
          <p:nvPr/>
        </p:nvSpPr>
        <p:spPr>
          <a:xfrm rot="203369">
            <a:off x="-3668906" y="6795626"/>
            <a:ext cx="15613996" cy="4079156"/>
          </a:xfrm>
          <a:custGeom>
            <a:avLst/>
            <a:gdLst/>
            <a:ahLst/>
            <a:cxnLst/>
            <a:rect l="l" t="t" r="r" b="b"/>
            <a:pathLst>
              <a:path w="15613996" h="4079156">
                <a:moveTo>
                  <a:pt x="0" y="0"/>
                </a:moveTo>
                <a:lnTo>
                  <a:pt x="15613996" y="0"/>
                </a:lnTo>
                <a:lnTo>
                  <a:pt x="15613996" y="4079156"/>
                </a:lnTo>
                <a:lnTo>
                  <a:pt x="0" y="4079156"/>
                </a:lnTo>
                <a:lnTo>
                  <a:pt x="0" y="0"/>
                </a:lnTo>
                <a:close/>
              </a:path>
            </a:pathLst>
          </a:custGeom>
          <a:blipFill>
            <a:blip r:embed="rId4">
              <a:alphaModFix amt="4000"/>
              <a:extLst>
                <a:ext uri="{96DAC541-7B7A-43D3-8B79-37D633B846F1}">
                  <asvg:svgBlip xmlns:asvg="http://schemas.microsoft.com/office/drawing/2016/SVG/main" r:embed="rId5"/>
                </a:ext>
              </a:extLst>
            </a:blip>
            <a:stretch>
              <a:fillRect/>
            </a:stretch>
          </a:blipFill>
        </p:spPr>
      </p:sp>
      <p:grpSp>
        <p:nvGrpSpPr>
          <p:cNvPr id="5" name="Group 5"/>
          <p:cNvGrpSpPr/>
          <p:nvPr/>
        </p:nvGrpSpPr>
        <p:grpSpPr>
          <a:xfrm>
            <a:off x="6423322" y="90835"/>
            <a:ext cx="12223109" cy="10651194"/>
            <a:chOff x="0" y="0"/>
            <a:chExt cx="9398000" cy="8189399"/>
          </a:xfrm>
        </p:grpSpPr>
        <p:sp>
          <p:nvSpPr>
            <p:cNvPr id="6" name="Freeform 6"/>
            <p:cNvSpPr/>
            <p:nvPr/>
          </p:nvSpPr>
          <p:spPr>
            <a:xfrm flipH="1">
              <a:off x="0" y="0"/>
              <a:ext cx="9398000" cy="8189367"/>
            </a:xfrm>
            <a:custGeom>
              <a:avLst/>
              <a:gdLst/>
              <a:ahLst/>
              <a:cxnLst/>
              <a:rect l="l" t="t" r="r" b="b"/>
              <a:pathLst>
                <a:path w="9398000" h="8189367">
                  <a:moveTo>
                    <a:pt x="0" y="0"/>
                  </a:moveTo>
                  <a:lnTo>
                    <a:pt x="9398000" y="8189367"/>
                  </a:lnTo>
                  <a:lnTo>
                    <a:pt x="0" y="8189367"/>
                  </a:lnTo>
                  <a:lnTo>
                    <a:pt x="0" y="0"/>
                  </a:lnTo>
                  <a:close/>
                </a:path>
              </a:pathLst>
            </a:custGeom>
            <a:blipFill>
              <a:blip r:embed="rId6"/>
              <a:stretch>
                <a:fillRect l="-15395" r="-15395"/>
              </a:stretch>
            </a:blipFill>
          </p:spPr>
        </p:sp>
      </p:grpSp>
      <p:grpSp>
        <p:nvGrpSpPr>
          <p:cNvPr id="7" name="Group 7"/>
          <p:cNvGrpSpPr/>
          <p:nvPr/>
        </p:nvGrpSpPr>
        <p:grpSpPr>
          <a:xfrm rot="2911606">
            <a:off x="9647229" y="-4400219"/>
            <a:ext cx="1236983" cy="23647483"/>
            <a:chOff x="0" y="0"/>
            <a:chExt cx="325790" cy="6228144"/>
          </a:xfrm>
        </p:grpSpPr>
        <p:sp>
          <p:nvSpPr>
            <p:cNvPr id="8" name="Freeform 8"/>
            <p:cNvSpPr/>
            <p:nvPr/>
          </p:nvSpPr>
          <p:spPr>
            <a:xfrm>
              <a:off x="0" y="0"/>
              <a:ext cx="325790" cy="6228143"/>
            </a:xfrm>
            <a:custGeom>
              <a:avLst/>
              <a:gdLst/>
              <a:ahLst/>
              <a:cxnLst/>
              <a:rect l="l" t="t" r="r" b="b"/>
              <a:pathLst>
                <a:path w="325790" h="6228143">
                  <a:moveTo>
                    <a:pt x="0" y="0"/>
                  </a:moveTo>
                  <a:lnTo>
                    <a:pt x="325790" y="0"/>
                  </a:lnTo>
                  <a:lnTo>
                    <a:pt x="325790" y="6228143"/>
                  </a:lnTo>
                  <a:lnTo>
                    <a:pt x="0" y="6228143"/>
                  </a:lnTo>
                  <a:close/>
                </a:path>
              </a:pathLst>
            </a:custGeom>
            <a:gradFill rotWithShape="1">
              <a:gsLst>
                <a:gs pos="0">
                  <a:srgbClr val="366980">
                    <a:alpha val="100000"/>
                  </a:srgbClr>
                </a:gs>
                <a:gs pos="100000">
                  <a:srgbClr val="0B51AE">
                    <a:alpha val="0"/>
                  </a:srgbClr>
                </a:gs>
              </a:gsLst>
              <a:lin ang="5400000"/>
            </a:gradFill>
          </p:spPr>
        </p:sp>
        <p:sp>
          <p:nvSpPr>
            <p:cNvPr id="9" name="TextBox 9"/>
            <p:cNvSpPr txBox="1"/>
            <p:nvPr/>
          </p:nvSpPr>
          <p:spPr>
            <a:xfrm>
              <a:off x="0" y="-38100"/>
              <a:ext cx="325790" cy="6266244"/>
            </a:xfrm>
            <a:prstGeom prst="rect">
              <a:avLst/>
            </a:prstGeom>
          </p:spPr>
          <p:txBody>
            <a:bodyPr lIns="50800" tIns="50800" rIns="50800" bIns="50800" rtlCol="0" anchor="ctr"/>
            <a:lstStyle/>
            <a:p>
              <a:pPr algn="ctr">
                <a:lnSpc>
                  <a:spcPts val="2659"/>
                </a:lnSpc>
                <a:spcBef>
                  <a:spcPct val="0"/>
                </a:spcBef>
              </a:pPr>
              <a:endParaRPr/>
            </a:p>
          </p:txBody>
        </p:sp>
      </p:grpSp>
      <p:sp>
        <p:nvSpPr>
          <p:cNvPr id="10" name="Freeform 10"/>
          <p:cNvSpPr/>
          <p:nvPr/>
        </p:nvSpPr>
        <p:spPr>
          <a:xfrm>
            <a:off x="13030063" y="1028700"/>
            <a:ext cx="742704" cy="742704"/>
          </a:xfrm>
          <a:custGeom>
            <a:avLst/>
            <a:gdLst/>
            <a:ahLst/>
            <a:cxnLst/>
            <a:rect l="l" t="t" r="r" b="b"/>
            <a:pathLst>
              <a:path w="742704" h="742704">
                <a:moveTo>
                  <a:pt x="0" y="0"/>
                </a:moveTo>
                <a:lnTo>
                  <a:pt x="742704" y="0"/>
                </a:lnTo>
                <a:lnTo>
                  <a:pt x="742704" y="742704"/>
                </a:lnTo>
                <a:lnTo>
                  <a:pt x="0" y="74270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11" name="Group 11"/>
          <p:cNvGrpSpPr/>
          <p:nvPr/>
        </p:nvGrpSpPr>
        <p:grpSpPr>
          <a:xfrm>
            <a:off x="996994" y="2398379"/>
            <a:ext cx="9237021" cy="590521"/>
            <a:chOff x="0" y="0"/>
            <a:chExt cx="2432796" cy="155528"/>
          </a:xfrm>
        </p:grpSpPr>
        <p:sp>
          <p:nvSpPr>
            <p:cNvPr id="12" name="Freeform 12"/>
            <p:cNvSpPr/>
            <p:nvPr/>
          </p:nvSpPr>
          <p:spPr>
            <a:xfrm>
              <a:off x="0" y="0"/>
              <a:ext cx="2432795" cy="155528"/>
            </a:xfrm>
            <a:custGeom>
              <a:avLst/>
              <a:gdLst/>
              <a:ahLst/>
              <a:cxnLst/>
              <a:rect l="l" t="t" r="r" b="b"/>
              <a:pathLst>
                <a:path w="2432795" h="155528">
                  <a:moveTo>
                    <a:pt x="77764" y="0"/>
                  </a:moveTo>
                  <a:lnTo>
                    <a:pt x="2355031" y="0"/>
                  </a:lnTo>
                  <a:cubicBezTo>
                    <a:pt x="2397979" y="0"/>
                    <a:pt x="2432795" y="34816"/>
                    <a:pt x="2432795" y="77764"/>
                  </a:cubicBezTo>
                  <a:lnTo>
                    <a:pt x="2432795" y="77764"/>
                  </a:lnTo>
                  <a:cubicBezTo>
                    <a:pt x="2432795" y="120712"/>
                    <a:pt x="2397979" y="155528"/>
                    <a:pt x="2355031" y="155528"/>
                  </a:cubicBezTo>
                  <a:lnTo>
                    <a:pt x="77764" y="155528"/>
                  </a:lnTo>
                  <a:cubicBezTo>
                    <a:pt x="34816" y="155528"/>
                    <a:pt x="0" y="120712"/>
                    <a:pt x="0" y="77764"/>
                  </a:cubicBezTo>
                  <a:lnTo>
                    <a:pt x="0" y="77764"/>
                  </a:lnTo>
                  <a:cubicBezTo>
                    <a:pt x="0" y="34816"/>
                    <a:pt x="34816" y="0"/>
                    <a:pt x="77764" y="0"/>
                  </a:cubicBezTo>
                  <a:close/>
                </a:path>
              </a:pathLst>
            </a:custGeom>
            <a:gradFill rotWithShape="1">
              <a:gsLst>
                <a:gs pos="0">
                  <a:srgbClr val="153953">
                    <a:alpha val="100000"/>
                  </a:srgbClr>
                </a:gs>
                <a:gs pos="100000">
                  <a:srgbClr val="065D9B">
                    <a:alpha val="100000"/>
                  </a:srgbClr>
                </a:gs>
              </a:gsLst>
              <a:lin ang="0"/>
            </a:gradFill>
          </p:spPr>
        </p:sp>
        <p:sp>
          <p:nvSpPr>
            <p:cNvPr id="13" name="TextBox 13"/>
            <p:cNvSpPr txBox="1"/>
            <p:nvPr/>
          </p:nvSpPr>
          <p:spPr>
            <a:xfrm>
              <a:off x="0" y="-38100"/>
              <a:ext cx="2432796" cy="193628"/>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a:off x="8038863" y="4772148"/>
            <a:ext cx="742704" cy="742704"/>
          </a:xfrm>
          <a:custGeom>
            <a:avLst/>
            <a:gdLst/>
            <a:ahLst/>
            <a:cxnLst/>
            <a:rect l="l" t="t" r="r" b="b"/>
            <a:pathLst>
              <a:path w="742704" h="742704">
                <a:moveTo>
                  <a:pt x="0" y="0"/>
                </a:moveTo>
                <a:lnTo>
                  <a:pt x="742704" y="0"/>
                </a:lnTo>
                <a:lnTo>
                  <a:pt x="742704" y="742704"/>
                </a:lnTo>
                <a:lnTo>
                  <a:pt x="0" y="74270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5" name="TextBox 15"/>
          <p:cNvSpPr txBox="1"/>
          <p:nvPr/>
        </p:nvSpPr>
        <p:spPr>
          <a:xfrm>
            <a:off x="996994" y="5081017"/>
            <a:ext cx="3244435" cy="2039789"/>
          </a:xfrm>
          <a:prstGeom prst="rect">
            <a:avLst/>
          </a:prstGeom>
        </p:spPr>
        <p:txBody>
          <a:bodyPr lIns="0" tIns="0" rIns="0" bIns="0" rtlCol="0" anchor="t">
            <a:spAutoFit/>
          </a:bodyPr>
          <a:lstStyle/>
          <a:p>
            <a:pPr marL="358149" lvl="1" indent="-179074" algn="l">
              <a:lnSpc>
                <a:spcPts val="2322"/>
              </a:lnSpc>
              <a:buFont typeface="Arial"/>
              <a:buChar char="•"/>
            </a:pPr>
            <a:r>
              <a:rPr lang="en-US" sz="1658" dirty="0">
                <a:solidFill>
                  <a:srgbClr val="000000"/>
                </a:solidFill>
                <a:latin typeface="Open Sauce"/>
                <a:ea typeface="Open Sauce"/>
                <a:cs typeface="Open Sauce"/>
                <a:sym typeface="Open Sauce"/>
              </a:rPr>
              <a:t>Wheelchair</a:t>
            </a:r>
          </a:p>
          <a:p>
            <a:pPr marL="358149" lvl="1" indent="-179074" algn="l">
              <a:lnSpc>
                <a:spcPts val="2322"/>
              </a:lnSpc>
              <a:buFont typeface="Arial"/>
              <a:buChar char="•"/>
            </a:pPr>
            <a:r>
              <a:rPr lang="en-US" sz="1658" dirty="0">
                <a:solidFill>
                  <a:srgbClr val="000000"/>
                </a:solidFill>
                <a:latin typeface="Open Sauce"/>
                <a:ea typeface="Open Sauce"/>
                <a:cs typeface="Open Sauce"/>
                <a:sym typeface="Open Sauce"/>
              </a:rPr>
              <a:t>Crutches, canes or walkers</a:t>
            </a:r>
          </a:p>
          <a:p>
            <a:pPr marL="358149" lvl="1" indent="-179074" algn="l">
              <a:lnSpc>
                <a:spcPts val="2322"/>
              </a:lnSpc>
              <a:buFont typeface="Arial"/>
              <a:buChar char="•"/>
            </a:pPr>
            <a:r>
              <a:rPr lang="en-US" sz="1658" dirty="0">
                <a:solidFill>
                  <a:srgbClr val="000000"/>
                </a:solidFill>
                <a:latin typeface="Open Sauce"/>
                <a:ea typeface="Open Sauce"/>
                <a:cs typeface="Open Sauce"/>
                <a:sym typeface="Open Sauce"/>
              </a:rPr>
              <a:t>Prosthetic limbs</a:t>
            </a:r>
          </a:p>
          <a:p>
            <a:pPr marL="358149" lvl="1" indent="-179074" algn="l">
              <a:lnSpc>
                <a:spcPts val="2322"/>
              </a:lnSpc>
              <a:buFont typeface="Arial"/>
              <a:buChar char="•"/>
            </a:pPr>
            <a:r>
              <a:rPr lang="en-US" sz="1658" dirty="0">
                <a:solidFill>
                  <a:srgbClr val="000000"/>
                </a:solidFill>
                <a:latin typeface="Open Sauce"/>
                <a:ea typeface="Open Sauce"/>
                <a:cs typeface="Open Sauce"/>
                <a:sym typeface="Open Sauce"/>
              </a:rPr>
              <a:t>Service animal</a:t>
            </a:r>
          </a:p>
          <a:p>
            <a:pPr marL="358149" lvl="1" indent="-179074" algn="l">
              <a:lnSpc>
                <a:spcPts val="2322"/>
              </a:lnSpc>
              <a:buFont typeface="Arial"/>
              <a:buChar char="•"/>
            </a:pPr>
            <a:r>
              <a:rPr lang="en-US" sz="1658" dirty="0">
                <a:solidFill>
                  <a:srgbClr val="000000"/>
                </a:solidFill>
                <a:latin typeface="Open Sauce"/>
                <a:ea typeface="Open Sauce"/>
                <a:cs typeface="Open Sauce"/>
                <a:sym typeface="Open Sauce"/>
              </a:rPr>
              <a:t>Impaired movement</a:t>
            </a:r>
          </a:p>
          <a:p>
            <a:pPr marL="358149" lvl="1" indent="-179074" algn="l">
              <a:lnSpc>
                <a:spcPts val="2322"/>
              </a:lnSpc>
              <a:buFont typeface="Arial"/>
              <a:buChar char="•"/>
            </a:pPr>
            <a:r>
              <a:rPr lang="en-US" sz="1658" dirty="0">
                <a:solidFill>
                  <a:srgbClr val="000000"/>
                </a:solidFill>
                <a:latin typeface="Open Sauce"/>
                <a:ea typeface="Open Sauce"/>
                <a:cs typeface="Open Sauce"/>
                <a:sym typeface="Open Sauce"/>
              </a:rPr>
              <a:t>Down’s Syndrome</a:t>
            </a:r>
          </a:p>
          <a:p>
            <a:pPr marL="358149" lvl="1" indent="-179074" algn="l">
              <a:lnSpc>
                <a:spcPts val="2322"/>
              </a:lnSpc>
              <a:buFont typeface="Arial"/>
              <a:buChar char="•"/>
            </a:pPr>
            <a:r>
              <a:rPr lang="en-US" sz="1658" dirty="0">
                <a:solidFill>
                  <a:srgbClr val="000000"/>
                </a:solidFill>
                <a:latin typeface="Open Sauce"/>
                <a:ea typeface="Open Sauce"/>
                <a:cs typeface="Open Sauce"/>
                <a:sym typeface="Open Sauce"/>
              </a:rPr>
              <a:t>Other</a:t>
            </a:r>
          </a:p>
        </p:txBody>
      </p:sp>
      <p:sp>
        <p:nvSpPr>
          <p:cNvPr id="16" name="TextBox 16"/>
          <p:cNvSpPr txBox="1"/>
          <p:nvPr/>
        </p:nvSpPr>
        <p:spPr>
          <a:xfrm>
            <a:off x="4482386" y="5081017"/>
            <a:ext cx="3315521" cy="1996215"/>
          </a:xfrm>
          <a:prstGeom prst="rect">
            <a:avLst/>
          </a:prstGeom>
        </p:spPr>
        <p:txBody>
          <a:bodyPr lIns="0" tIns="0" rIns="0" bIns="0" rtlCol="0" anchor="t">
            <a:spAutoFit/>
          </a:bodyPr>
          <a:lstStyle/>
          <a:p>
            <a:pPr marL="358149" lvl="1" indent="-179074" algn="l">
              <a:lnSpc>
                <a:spcPts val="2322"/>
              </a:lnSpc>
              <a:buFont typeface="Arial"/>
              <a:buChar char="•"/>
            </a:pPr>
            <a:r>
              <a:rPr lang="en-US" sz="1658">
                <a:solidFill>
                  <a:srgbClr val="000000"/>
                </a:solidFill>
                <a:latin typeface="Open Sauce"/>
                <a:ea typeface="Open Sauce"/>
                <a:cs typeface="Open Sauce"/>
                <a:sym typeface="Open Sauce"/>
              </a:rPr>
              <a:t>Hearing impairment</a:t>
            </a:r>
          </a:p>
          <a:p>
            <a:pPr marL="358149" lvl="1" indent="-179074" algn="l">
              <a:lnSpc>
                <a:spcPts val="2322"/>
              </a:lnSpc>
              <a:buFont typeface="Arial"/>
              <a:buChar char="•"/>
            </a:pPr>
            <a:r>
              <a:rPr lang="en-US" sz="1658">
                <a:solidFill>
                  <a:srgbClr val="000000"/>
                </a:solidFill>
                <a:latin typeface="Open Sauce"/>
                <a:ea typeface="Open Sauce"/>
                <a:cs typeface="Open Sauce"/>
                <a:sym typeface="Open Sauce"/>
              </a:rPr>
              <a:t>Vision impairment</a:t>
            </a:r>
          </a:p>
          <a:p>
            <a:pPr marL="358149" lvl="1" indent="-179074" algn="l">
              <a:lnSpc>
                <a:spcPts val="2322"/>
              </a:lnSpc>
              <a:buFont typeface="Arial"/>
              <a:buChar char="•"/>
            </a:pPr>
            <a:r>
              <a:rPr lang="en-US" sz="1658">
                <a:solidFill>
                  <a:srgbClr val="000000"/>
                </a:solidFill>
                <a:latin typeface="Open Sauce"/>
                <a:ea typeface="Open Sauce"/>
                <a:cs typeface="Open Sauce"/>
                <a:sym typeface="Open Sauce"/>
              </a:rPr>
              <a:t>Autism</a:t>
            </a:r>
          </a:p>
          <a:p>
            <a:pPr marL="358149" lvl="1" indent="-179074" algn="l">
              <a:lnSpc>
                <a:spcPts val="2322"/>
              </a:lnSpc>
              <a:buFont typeface="Arial"/>
              <a:buChar char="•"/>
            </a:pPr>
            <a:r>
              <a:rPr lang="en-US" sz="1658">
                <a:solidFill>
                  <a:srgbClr val="000000"/>
                </a:solidFill>
                <a:latin typeface="Open Sauce"/>
                <a:ea typeface="Open Sauce"/>
                <a:cs typeface="Open Sauce"/>
                <a:sym typeface="Open Sauce"/>
              </a:rPr>
              <a:t>PTSD</a:t>
            </a:r>
          </a:p>
          <a:p>
            <a:pPr marL="358149" lvl="1" indent="-179074" algn="l">
              <a:lnSpc>
                <a:spcPts val="2322"/>
              </a:lnSpc>
              <a:buFont typeface="Arial"/>
              <a:buChar char="•"/>
            </a:pPr>
            <a:r>
              <a:rPr lang="en-US" sz="1658">
                <a:solidFill>
                  <a:srgbClr val="000000"/>
                </a:solidFill>
                <a:latin typeface="Open Sauce"/>
                <a:ea typeface="Open Sauce"/>
                <a:cs typeface="Open Sauce"/>
                <a:sym typeface="Open Sauce"/>
              </a:rPr>
              <a:t>Diabetes</a:t>
            </a:r>
          </a:p>
          <a:p>
            <a:pPr marL="358149" lvl="1" indent="-179074" algn="l">
              <a:lnSpc>
                <a:spcPts val="2322"/>
              </a:lnSpc>
              <a:buFont typeface="Arial"/>
              <a:buChar char="•"/>
            </a:pPr>
            <a:r>
              <a:rPr lang="en-US" sz="1658">
                <a:solidFill>
                  <a:srgbClr val="000000"/>
                </a:solidFill>
                <a:latin typeface="Open Sauce"/>
                <a:ea typeface="Open Sauce"/>
                <a:cs typeface="Open Sauce"/>
                <a:sym typeface="Open Sauce"/>
              </a:rPr>
              <a:t>Seizure Disorder</a:t>
            </a:r>
          </a:p>
          <a:p>
            <a:pPr marL="358149" lvl="1" indent="-179074" algn="l">
              <a:lnSpc>
                <a:spcPts val="2322"/>
              </a:lnSpc>
              <a:buFont typeface="Arial"/>
              <a:buChar char="•"/>
            </a:pPr>
            <a:r>
              <a:rPr lang="en-US" sz="1658">
                <a:solidFill>
                  <a:srgbClr val="000000"/>
                </a:solidFill>
                <a:latin typeface="Open Sauce"/>
                <a:ea typeface="Open Sauce"/>
                <a:cs typeface="Open Sauce"/>
                <a:sym typeface="Open Sauce"/>
              </a:rPr>
              <a:t>Other</a:t>
            </a:r>
          </a:p>
        </p:txBody>
      </p:sp>
      <p:sp>
        <p:nvSpPr>
          <p:cNvPr id="17" name="TextBox 17"/>
          <p:cNvSpPr txBox="1"/>
          <p:nvPr/>
        </p:nvSpPr>
        <p:spPr>
          <a:xfrm>
            <a:off x="996994" y="3499117"/>
            <a:ext cx="2868859" cy="728202"/>
          </a:xfrm>
          <a:prstGeom prst="rect">
            <a:avLst/>
          </a:prstGeom>
        </p:spPr>
        <p:txBody>
          <a:bodyPr lIns="0" tIns="0" rIns="0" bIns="0" rtlCol="0" anchor="t">
            <a:spAutoFit/>
          </a:bodyPr>
          <a:lstStyle/>
          <a:p>
            <a:pPr algn="l">
              <a:lnSpc>
                <a:spcPts val="2972"/>
              </a:lnSpc>
              <a:spcBef>
                <a:spcPct val="0"/>
              </a:spcBef>
            </a:pPr>
            <a:r>
              <a:rPr lang="en-US" sz="2123" b="1">
                <a:solidFill>
                  <a:srgbClr val="0F5995"/>
                </a:solidFill>
                <a:latin typeface="Open Sauce Bold"/>
                <a:ea typeface="Open Sauce Bold"/>
                <a:cs typeface="Open Sauce Bold"/>
                <a:sym typeface="Open Sauce Bold"/>
              </a:rPr>
              <a:t>Examples of Visible Disabilities</a:t>
            </a:r>
          </a:p>
        </p:txBody>
      </p:sp>
      <p:sp>
        <p:nvSpPr>
          <p:cNvPr id="18" name="TextBox 18"/>
          <p:cNvSpPr txBox="1"/>
          <p:nvPr/>
        </p:nvSpPr>
        <p:spPr>
          <a:xfrm>
            <a:off x="4723342" y="3499117"/>
            <a:ext cx="1997085" cy="728202"/>
          </a:xfrm>
          <a:prstGeom prst="rect">
            <a:avLst/>
          </a:prstGeom>
        </p:spPr>
        <p:txBody>
          <a:bodyPr lIns="0" tIns="0" rIns="0" bIns="0" rtlCol="0" anchor="t">
            <a:spAutoFit/>
          </a:bodyPr>
          <a:lstStyle/>
          <a:p>
            <a:pPr algn="l">
              <a:lnSpc>
                <a:spcPts val="2972"/>
              </a:lnSpc>
              <a:spcBef>
                <a:spcPct val="0"/>
              </a:spcBef>
            </a:pPr>
            <a:r>
              <a:rPr lang="en-US" sz="2123" b="1">
                <a:solidFill>
                  <a:srgbClr val="0F5995"/>
                </a:solidFill>
                <a:latin typeface="Open Sauce Bold"/>
                <a:ea typeface="Open Sauce Bold"/>
                <a:cs typeface="Open Sauce Bold"/>
                <a:sym typeface="Open Sauce Bold"/>
              </a:rPr>
              <a:t>Invisible Disabilities</a:t>
            </a:r>
          </a:p>
        </p:txBody>
      </p:sp>
      <p:sp>
        <p:nvSpPr>
          <p:cNvPr id="19" name="TextBox 19"/>
          <p:cNvSpPr txBox="1"/>
          <p:nvPr/>
        </p:nvSpPr>
        <p:spPr>
          <a:xfrm>
            <a:off x="1421719" y="2505168"/>
            <a:ext cx="8096258" cy="338842"/>
          </a:xfrm>
          <a:prstGeom prst="rect">
            <a:avLst/>
          </a:prstGeom>
        </p:spPr>
        <p:txBody>
          <a:bodyPr lIns="0" tIns="0" rIns="0" bIns="0" rtlCol="0" anchor="t">
            <a:spAutoFit/>
          </a:bodyPr>
          <a:lstStyle/>
          <a:p>
            <a:pPr algn="ctr">
              <a:lnSpc>
                <a:spcPts val="2848"/>
              </a:lnSpc>
              <a:spcBef>
                <a:spcPct val="0"/>
              </a:spcBef>
            </a:pPr>
            <a:r>
              <a:rPr lang="en-US" sz="2034" b="1">
                <a:solidFill>
                  <a:srgbClr val="FFFFFF"/>
                </a:solidFill>
                <a:latin typeface="Open Sauce Bold"/>
                <a:ea typeface="Open Sauce Bold"/>
                <a:cs typeface="Open Sauce Bold"/>
                <a:sym typeface="Open Sauce Bold"/>
              </a:rPr>
              <a:t>Not All Disabilities Are Visible - Avoid Assumptions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700636" y="-1957885"/>
            <a:ext cx="7989105" cy="13824696"/>
            <a:chOff x="0" y="0"/>
            <a:chExt cx="10652140" cy="18432928"/>
          </a:xfrm>
        </p:grpSpPr>
        <p:pic>
          <p:nvPicPr>
            <p:cNvPr id="3" name="Picture 3"/>
            <p:cNvPicPr>
              <a:picLocks noChangeAspect="1"/>
            </p:cNvPicPr>
            <p:nvPr/>
          </p:nvPicPr>
          <p:blipFill>
            <a:blip r:embed="rId2"/>
            <a:srcRect l="6712" r="6712"/>
            <a:stretch>
              <a:fillRect/>
            </a:stretch>
          </p:blipFill>
          <p:spPr>
            <a:xfrm>
              <a:off x="0" y="0"/>
              <a:ext cx="10652140" cy="18432928"/>
            </a:xfrm>
            <a:prstGeom prst="rect">
              <a:avLst/>
            </a:prstGeom>
          </p:spPr>
        </p:pic>
      </p:grpSp>
      <p:grpSp>
        <p:nvGrpSpPr>
          <p:cNvPr id="4" name="Group 4"/>
          <p:cNvGrpSpPr/>
          <p:nvPr/>
        </p:nvGrpSpPr>
        <p:grpSpPr>
          <a:xfrm>
            <a:off x="10103038" y="-868078"/>
            <a:ext cx="1195195" cy="13038508"/>
            <a:chOff x="0" y="0"/>
            <a:chExt cx="314784" cy="3434010"/>
          </a:xfrm>
        </p:grpSpPr>
        <p:sp>
          <p:nvSpPr>
            <p:cNvPr id="5" name="Freeform 5"/>
            <p:cNvSpPr/>
            <p:nvPr/>
          </p:nvSpPr>
          <p:spPr>
            <a:xfrm>
              <a:off x="0" y="0"/>
              <a:ext cx="314784" cy="3434010"/>
            </a:xfrm>
            <a:custGeom>
              <a:avLst/>
              <a:gdLst/>
              <a:ahLst/>
              <a:cxnLst/>
              <a:rect l="l" t="t" r="r" b="b"/>
              <a:pathLst>
                <a:path w="314784" h="3434010">
                  <a:moveTo>
                    <a:pt x="0" y="0"/>
                  </a:moveTo>
                  <a:lnTo>
                    <a:pt x="314784" y="0"/>
                  </a:lnTo>
                  <a:lnTo>
                    <a:pt x="314784" y="3434010"/>
                  </a:lnTo>
                  <a:lnTo>
                    <a:pt x="0" y="3434010"/>
                  </a:lnTo>
                  <a:close/>
                </a:path>
              </a:pathLst>
            </a:custGeom>
            <a:gradFill rotWithShape="1">
              <a:gsLst>
                <a:gs pos="0">
                  <a:srgbClr val="366980">
                    <a:alpha val="100000"/>
                  </a:srgbClr>
                </a:gs>
                <a:gs pos="100000">
                  <a:srgbClr val="0B51AE">
                    <a:alpha val="0"/>
                  </a:srgbClr>
                </a:gs>
              </a:gsLst>
              <a:lin ang="5400000"/>
            </a:gradFill>
          </p:spPr>
        </p:sp>
        <p:sp>
          <p:nvSpPr>
            <p:cNvPr id="6" name="TextBox 6"/>
            <p:cNvSpPr txBox="1"/>
            <p:nvPr/>
          </p:nvSpPr>
          <p:spPr>
            <a:xfrm>
              <a:off x="0" y="-38100"/>
              <a:ext cx="314784" cy="3472110"/>
            </a:xfrm>
            <a:prstGeom prst="rect">
              <a:avLst/>
            </a:prstGeom>
          </p:spPr>
          <p:txBody>
            <a:bodyPr lIns="50800" tIns="50800" rIns="50800" bIns="50800" rtlCol="0" anchor="ctr"/>
            <a:lstStyle/>
            <a:p>
              <a:pPr algn="ctr">
                <a:lnSpc>
                  <a:spcPts val="2659"/>
                </a:lnSpc>
                <a:spcBef>
                  <a:spcPct val="0"/>
                </a:spcBef>
              </a:pPr>
              <a:endParaRPr/>
            </a:p>
          </p:txBody>
        </p:sp>
      </p:grpSp>
      <p:grpSp>
        <p:nvGrpSpPr>
          <p:cNvPr id="7" name="Group 7"/>
          <p:cNvGrpSpPr/>
          <p:nvPr/>
        </p:nvGrpSpPr>
        <p:grpSpPr>
          <a:xfrm>
            <a:off x="8212133" y="3137576"/>
            <a:ext cx="9047167" cy="1006828"/>
            <a:chOff x="0" y="0"/>
            <a:chExt cx="2149952" cy="239261"/>
          </a:xfrm>
        </p:grpSpPr>
        <p:sp>
          <p:nvSpPr>
            <p:cNvPr id="8" name="Freeform 8"/>
            <p:cNvSpPr/>
            <p:nvPr/>
          </p:nvSpPr>
          <p:spPr>
            <a:xfrm>
              <a:off x="0" y="0"/>
              <a:ext cx="2149952" cy="239261"/>
            </a:xfrm>
            <a:custGeom>
              <a:avLst/>
              <a:gdLst/>
              <a:ahLst/>
              <a:cxnLst/>
              <a:rect l="l" t="t" r="r" b="b"/>
              <a:pathLst>
                <a:path w="2149952" h="239261">
                  <a:moveTo>
                    <a:pt x="35941" y="0"/>
                  </a:moveTo>
                  <a:lnTo>
                    <a:pt x="2114011" y="0"/>
                  </a:lnTo>
                  <a:cubicBezTo>
                    <a:pt x="2123544" y="0"/>
                    <a:pt x="2132685" y="3787"/>
                    <a:pt x="2139425" y="10527"/>
                  </a:cubicBezTo>
                  <a:cubicBezTo>
                    <a:pt x="2146166" y="17267"/>
                    <a:pt x="2149952" y="26409"/>
                    <a:pt x="2149952" y="35941"/>
                  </a:cubicBezTo>
                  <a:lnTo>
                    <a:pt x="2149952" y="203320"/>
                  </a:lnTo>
                  <a:cubicBezTo>
                    <a:pt x="2149952" y="223170"/>
                    <a:pt x="2133861" y="239261"/>
                    <a:pt x="2114011" y="239261"/>
                  </a:cubicBezTo>
                  <a:lnTo>
                    <a:pt x="35941" y="239261"/>
                  </a:lnTo>
                  <a:cubicBezTo>
                    <a:pt x="16091" y="239261"/>
                    <a:pt x="0" y="223170"/>
                    <a:pt x="0" y="203320"/>
                  </a:cubicBezTo>
                  <a:lnTo>
                    <a:pt x="0" y="35941"/>
                  </a:lnTo>
                  <a:cubicBezTo>
                    <a:pt x="0" y="16091"/>
                    <a:pt x="16091" y="0"/>
                    <a:pt x="35941" y="0"/>
                  </a:cubicBezTo>
                  <a:close/>
                </a:path>
              </a:pathLst>
            </a:custGeom>
            <a:solidFill>
              <a:srgbClr val="0071BC"/>
            </a:solidFill>
          </p:spPr>
        </p:sp>
        <p:sp>
          <p:nvSpPr>
            <p:cNvPr id="9" name="TextBox 9"/>
            <p:cNvSpPr txBox="1"/>
            <p:nvPr/>
          </p:nvSpPr>
          <p:spPr>
            <a:xfrm>
              <a:off x="0" y="-38100"/>
              <a:ext cx="2149952" cy="277361"/>
            </a:xfrm>
            <a:prstGeom prst="rect">
              <a:avLst/>
            </a:prstGeom>
          </p:spPr>
          <p:txBody>
            <a:bodyPr lIns="50800" tIns="50800" rIns="50800" bIns="50800" rtlCol="0" anchor="ctr"/>
            <a:lstStyle/>
            <a:p>
              <a:pPr algn="ctr">
                <a:lnSpc>
                  <a:spcPts val="2659"/>
                </a:lnSpc>
              </a:pPr>
              <a:endParaRPr/>
            </a:p>
          </p:txBody>
        </p:sp>
      </p:grpSp>
      <p:sp>
        <p:nvSpPr>
          <p:cNvPr id="10" name="Freeform 10"/>
          <p:cNvSpPr/>
          <p:nvPr/>
        </p:nvSpPr>
        <p:spPr>
          <a:xfrm>
            <a:off x="8338262" y="4144404"/>
            <a:ext cx="8794909" cy="1429173"/>
          </a:xfrm>
          <a:custGeom>
            <a:avLst/>
            <a:gdLst/>
            <a:ahLst/>
            <a:cxnLst/>
            <a:rect l="l" t="t" r="r" b="b"/>
            <a:pathLst>
              <a:path w="8794909" h="1429173">
                <a:moveTo>
                  <a:pt x="0" y="0"/>
                </a:moveTo>
                <a:lnTo>
                  <a:pt x="8794909" y="0"/>
                </a:lnTo>
                <a:lnTo>
                  <a:pt x="8794909" y="1429173"/>
                </a:lnTo>
                <a:lnTo>
                  <a:pt x="0" y="1429173"/>
                </a:lnTo>
                <a:lnTo>
                  <a:pt x="0" y="0"/>
                </a:lnTo>
                <a:close/>
              </a:path>
            </a:pathLst>
          </a:custGeom>
          <a:blipFill>
            <a:blip r:embed="rId3"/>
            <a:stretch>
              <a:fillRect/>
            </a:stretch>
          </a:blipFill>
        </p:spPr>
      </p:sp>
      <p:grpSp>
        <p:nvGrpSpPr>
          <p:cNvPr id="11" name="Group 11"/>
          <p:cNvGrpSpPr/>
          <p:nvPr/>
        </p:nvGrpSpPr>
        <p:grpSpPr>
          <a:xfrm>
            <a:off x="8212133" y="4647818"/>
            <a:ext cx="9047167" cy="1006828"/>
            <a:chOff x="0" y="0"/>
            <a:chExt cx="2149952" cy="239261"/>
          </a:xfrm>
        </p:grpSpPr>
        <p:sp>
          <p:nvSpPr>
            <p:cNvPr id="12" name="Freeform 12"/>
            <p:cNvSpPr/>
            <p:nvPr/>
          </p:nvSpPr>
          <p:spPr>
            <a:xfrm>
              <a:off x="0" y="0"/>
              <a:ext cx="2149952" cy="239261"/>
            </a:xfrm>
            <a:custGeom>
              <a:avLst/>
              <a:gdLst/>
              <a:ahLst/>
              <a:cxnLst/>
              <a:rect l="l" t="t" r="r" b="b"/>
              <a:pathLst>
                <a:path w="2149952" h="239261">
                  <a:moveTo>
                    <a:pt x="35941" y="0"/>
                  </a:moveTo>
                  <a:lnTo>
                    <a:pt x="2114011" y="0"/>
                  </a:lnTo>
                  <a:cubicBezTo>
                    <a:pt x="2123544" y="0"/>
                    <a:pt x="2132685" y="3787"/>
                    <a:pt x="2139425" y="10527"/>
                  </a:cubicBezTo>
                  <a:cubicBezTo>
                    <a:pt x="2146166" y="17267"/>
                    <a:pt x="2149952" y="26409"/>
                    <a:pt x="2149952" y="35941"/>
                  </a:cubicBezTo>
                  <a:lnTo>
                    <a:pt x="2149952" y="203320"/>
                  </a:lnTo>
                  <a:cubicBezTo>
                    <a:pt x="2149952" y="223170"/>
                    <a:pt x="2133861" y="239261"/>
                    <a:pt x="2114011" y="239261"/>
                  </a:cubicBezTo>
                  <a:lnTo>
                    <a:pt x="35941" y="239261"/>
                  </a:lnTo>
                  <a:cubicBezTo>
                    <a:pt x="16091" y="239261"/>
                    <a:pt x="0" y="223170"/>
                    <a:pt x="0" y="203320"/>
                  </a:cubicBezTo>
                  <a:lnTo>
                    <a:pt x="0" y="35941"/>
                  </a:lnTo>
                  <a:cubicBezTo>
                    <a:pt x="0" y="16091"/>
                    <a:pt x="16091" y="0"/>
                    <a:pt x="35941" y="0"/>
                  </a:cubicBezTo>
                  <a:close/>
                </a:path>
              </a:pathLst>
            </a:custGeom>
            <a:solidFill>
              <a:srgbClr val="0071BC"/>
            </a:solidFill>
          </p:spPr>
        </p:sp>
        <p:sp>
          <p:nvSpPr>
            <p:cNvPr id="13" name="TextBox 13"/>
            <p:cNvSpPr txBox="1"/>
            <p:nvPr/>
          </p:nvSpPr>
          <p:spPr>
            <a:xfrm>
              <a:off x="0" y="-38100"/>
              <a:ext cx="2149952" cy="277361"/>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a:off x="8464391" y="5651176"/>
            <a:ext cx="8794909" cy="1429173"/>
          </a:xfrm>
          <a:custGeom>
            <a:avLst/>
            <a:gdLst/>
            <a:ahLst/>
            <a:cxnLst/>
            <a:rect l="l" t="t" r="r" b="b"/>
            <a:pathLst>
              <a:path w="8794909" h="1429173">
                <a:moveTo>
                  <a:pt x="0" y="0"/>
                </a:moveTo>
                <a:lnTo>
                  <a:pt x="8794909" y="0"/>
                </a:lnTo>
                <a:lnTo>
                  <a:pt x="8794909" y="1429172"/>
                </a:lnTo>
                <a:lnTo>
                  <a:pt x="0" y="1429172"/>
                </a:lnTo>
                <a:lnTo>
                  <a:pt x="0" y="0"/>
                </a:lnTo>
                <a:close/>
              </a:path>
            </a:pathLst>
          </a:custGeom>
          <a:blipFill>
            <a:blip r:embed="rId3"/>
            <a:stretch>
              <a:fillRect/>
            </a:stretch>
          </a:blipFill>
        </p:spPr>
      </p:sp>
      <p:grpSp>
        <p:nvGrpSpPr>
          <p:cNvPr id="15" name="Group 15"/>
          <p:cNvGrpSpPr/>
          <p:nvPr/>
        </p:nvGrpSpPr>
        <p:grpSpPr>
          <a:xfrm>
            <a:off x="8212133" y="6161362"/>
            <a:ext cx="9047167" cy="1006828"/>
            <a:chOff x="0" y="0"/>
            <a:chExt cx="2149952" cy="239261"/>
          </a:xfrm>
        </p:grpSpPr>
        <p:sp>
          <p:nvSpPr>
            <p:cNvPr id="16" name="Freeform 16"/>
            <p:cNvSpPr/>
            <p:nvPr/>
          </p:nvSpPr>
          <p:spPr>
            <a:xfrm>
              <a:off x="0" y="0"/>
              <a:ext cx="2149952" cy="239261"/>
            </a:xfrm>
            <a:custGeom>
              <a:avLst/>
              <a:gdLst/>
              <a:ahLst/>
              <a:cxnLst/>
              <a:rect l="l" t="t" r="r" b="b"/>
              <a:pathLst>
                <a:path w="2149952" h="239261">
                  <a:moveTo>
                    <a:pt x="35941" y="0"/>
                  </a:moveTo>
                  <a:lnTo>
                    <a:pt x="2114011" y="0"/>
                  </a:lnTo>
                  <a:cubicBezTo>
                    <a:pt x="2123544" y="0"/>
                    <a:pt x="2132685" y="3787"/>
                    <a:pt x="2139425" y="10527"/>
                  </a:cubicBezTo>
                  <a:cubicBezTo>
                    <a:pt x="2146166" y="17267"/>
                    <a:pt x="2149952" y="26409"/>
                    <a:pt x="2149952" y="35941"/>
                  </a:cubicBezTo>
                  <a:lnTo>
                    <a:pt x="2149952" y="203320"/>
                  </a:lnTo>
                  <a:cubicBezTo>
                    <a:pt x="2149952" y="223170"/>
                    <a:pt x="2133861" y="239261"/>
                    <a:pt x="2114011" y="239261"/>
                  </a:cubicBezTo>
                  <a:lnTo>
                    <a:pt x="35941" y="239261"/>
                  </a:lnTo>
                  <a:cubicBezTo>
                    <a:pt x="16091" y="239261"/>
                    <a:pt x="0" y="223170"/>
                    <a:pt x="0" y="203320"/>
                  </a:cubicBezTo>
                  <a:lnTo>
                    <a:pt x="0" y="35941"/>
                  </a:lnTo>
                  <a:cubicBezTo>
                    <a:pt x="0" y="16091"/>
                    <a:pt x="16091" y="0"/>
                    <a:pt x="35941" y="0"/>
                  </a:cubicBezTo>
                  <a:close/>
                </a:path>
              </a:pathLst>
            </a:custGeom>
            <a:solidFill>
              <a:srgbClr val="0071BC"/>
            </a:solidFill>
          </p:spPr>
        </p:sp>
        <p:sp>
          <p:nvSpPr>
            <p:cNvPr id="17" name="TextBox 17"/>
            <p:cNvSpPr txBox="1"/>
            <p:nvPr/>
          </p:nvSpPr>
          <p:spPr>
            <a:xfrm>
              <a:off x="0" y="-38100"/>
              <a:ext cx="2149952" cy="277361"/>
            </a:xfrm>
            <a:prstGeom prst="rect">
              <a:avLst/>
            </a:prstGeom>
          </p:spPr>
          <p:txBody>
            <a:bodyPr lIns="50800" tIns="50800" rIns="50800" bIns="50800" rtlCol="0" anchor="ctr"/>
            <a:lstStyle/>
            <a:p>
              <a:pPr algn="ctr">
                <a:lnSpc>
                  <a:spcPts val="2659"/>
                </a:lnSpc>
              </a:pPr>
              <a:endParaRPr/>
            </a:p>
          </p:txBody>
        </p:sp>
      </p:grpSp>
      <p:sp>
        <p:nvSpPr>
          <p:cNvPr id="18" name="Freeform 18"/>
          <p:cNvSpPr/>
          <p:nvPr/>
        </p:nvSpPr>
        <p:spPr>
          <a:xfrm>
            <a:off x="8464391" y="7156548"/>
            <a:ext cx="8794909" cy="1429173"/>
          </a:xfrm>
          <a:custGeom>
            <a:avLst/>
            <a:gdLst/>
            <a:ahLst/>
            <a:cxnLst/>
            <a:rect l="l" t="t" r="r" b="b"/>
            <a:pathLst>
              <a:path w="8794909" h="1429173">
                <a:moveTo>
                  <a:pt x="0" y="0"/>
                </a:moveTo>
                <a:lnTo>
                  <a:pt x="8794909" y="0"/>
                </a:lnTo>
                <a:lnTo>
                  <a:pt x="8794909" y="1429173"/>
                </a:lnTo>
                <a:lnTo>
                  <a:pt x="0" y="1429173"/>
                </a:lnTo>
                <a:lnTo>
                  <a:pt x="0" y="0"/>
                </a:lnTo>
                <a:close/>
              </a:path>
            </a:pathLst>
          </a:custGeom>
          <a:blipFill>
            <a:blip r:embed="rId3"/>
            <a:stretch>
              <a:fillRect/>
            </a:stretch>
          </a:blipFill>
        </p:spPr>
      </p:sp>
      <p:grpSp>
        <p:nvGrpSpPr>
          <p:cNvPr id="19" name="Group 19"/>
          <p:cNvGrpSpPr/>
          <p:nvPr/>
        </p:nvGrpSpPr>
        <p:grpSpPr>
          <a:xfrm>
            <a:off x="8212133" y="7674905"/>
            <a:ext cx="9047167" cy="1006828"/>
            <a:chOff x="0" y="0"/>
            <a:chExt cx="2149952" cy="239261"/>
          </a:xfrm>
        </p:grpSpPr>
        <p:sp>
          <p:nvSpPr>
            <p:cNvPr id="20" name="Freeform 20"/>
            <p:cNvSpPr/>
            <p:nvPr/>
          </p:nvSpPr>
          <p:spPr>
            <a:xfrm>
              <a:off x="0" y="0"/>
              <a:ext cx="2149952" cy="239261"/>
            </a:xfrm>
            <a:custGeom>
              <a:avLst/>
              <a:gdLst/>
              <a:ahLst/>
              <a:cxnLst/>
              <a:rect l="l" t="t" r="r" b="b"/>
              <a:pathLst>
                <a:path w="2149952" h="239261">
                  <a:moveTo>
                    <a:pt x="35941" y="0"/>
                  </a:moveTo>
                  <a:lnTo>
                    <a:pt x="2114011" y="0"/>
                  </a:lnTo>
                  <a:cubicBezTo>
                    <a:pt x="2123544" y="0"/>
                    <a:pt x="2132685" y="3787"/>
                    <a:pt x="2139425" y="10527"/>
                  </a:cubicBezTo>
                  <a:cubicBezTo>
                    <a:pt x="2146166" y="17267"/>
                    <a:pt x="2149952" y="26409"/>
                    <a:pt x="2149952" y="35941"/>
                  </a:cubicBezTo>
                  <a:lnTo>
                    <a:pt x="2149952" y="203320"/>
                  </a:lnTo>
                  <a:cubicBezTo>
                    <a:pt x="2149952" y="223170"/>
                    <a:pt x="2133861" y="239261"/>
                    <a:pt x="2114011" y="239261"/>
                  </a:cubicBezTo>
                  <a:lnTo>
                    <a:pt x="35941" y="239261"/>
                  </a:lnTo>
                  <a:cubicBezTo>
                    <a:pt x="16091" y="239261"/>
                    <a:pt x="0" y="223170"/>
                    <a:pt x="0" y="203320"/>
                  </a:cubicBezTo>
                  <a:lnTo>
                    <a:pt x="0" y="35941"/>
                  </a:lnTo>
                  <a:cubicBezTo>
                    <a:pt x="0" y="16091"/>
                    <a:pt x="16091" y="0"/>
                    <a:pt x="35941" y="0"/>
                  </a:cubicBezTo>
                  <a:close/>
                </a:path>
              </a:pathLst>
            </a:custGeom>
            <a:solidFill>
              <a:srgbClr val="0071BC"/>
            </a:solidFill>
          </p:spPr>
        </p:sp>
        <p:sp>
          <p:nvSpPr>
            <p:cNvPr id="21" name="TextBox 21"/>
            <p:cNvSpPr txBox="1"/>
            <p:nvPr/>
          </p:nvSpPr>
          <p:spPr>
            <a:xfrm>
              <a:off x="0" y="-38100"/>
              <a:ext cx="2149952" cy="277361"/>
            </a:xfrm>
            <a:prstGeom prst="rect">
              <a:avLst/>
            </a:prstGeom>
          </p:spPr>
          <p:txBody>
            <a:bodyPr lIns="50800" tIns="50800" rIns="50800" bIns="50800" rtlCol="0" anchor="ctr"/>
            <a:lstStyle/>
            <a:p>
              <a:pPr algn="ctr">
                <a:lnSpc>
                  <a:spcPts val="2659"/>
                </a:lnSpc>
              </a:pPr>
              <a:endParaRPr/>
            </a:p>
          </p:txBody>
        </p:sp>
      </p:grpSp>
      <p:grpSp>
        <p:nvGrpSpPr>
          <p:cNvPr id="22" name="Group 22"/>
          <p:cNvGrpSpPr/>
          <p:nvPr/>
        </p:nvGrpSpPr>
        <p:grpSpPr>
          <a:xfrm>
            <a:off x="1028700" y="3447188"/>
            <a:ext cx="6572043" cy="3633160"/>
            <a:chOff x="0" y="0"/>
            <a:chExt cx="1730908" cy="956882"/>
          </a:xfrm>
        </p:grpSpPr>
        <p:sp>
          <p:nvSpPr>
            <p:cNvPr id="23" name="Freeform 23"/>
            <p:cNvSpPr/>
            <p:nvPr/>
          </p:nvSpPr>
          <p:spPr>
            <a:xfrm>
              <a:off x="0" y="0"/>
              <a:ext cx="1730908" cy="956882"/>
            </a:xfrm>
            <a:custGeom>
              <a:avLst/>
              <a:gdLst/>
              <a:ahLst/>
              <a:cxnLst/>
              <a:rect l="l" t="t" r="r" b="b"/>
              <a:pathLst>
                <a:path w="1730908" h="956882">
                  <a:moveTo>
                    <a:pt x="58900" y="0"/>
                  </a:moveTo>
                  <a:lnTo>
                    <a:pt x="1672008" y="0"/>
                  </a:lnTo>
                  <a:cubicBezTo>
                    <a:pt x="1687630" y="0"/>
                    <a:pt x="1702611" y="6206"/>
                    <a:pt x="1713657" y="17252"/>
                  </a:cubicBezTo>
                  <a:cubicBezTo>
                    <a:pt x="1724703" y="28297"/>
                    <a:pt x="1730908" y="43279"/>
                    <a:pt x="1730908" y="58900"/>
                  </a:cubicBezTo>
                  <a:lnTo>
                    <a:pt x="1730908" y="897981"/>
                  </a:lnTo>
                  <a:cubicBezTo>
                    <a:pt x="1730908" y="930511"/>
                    <a:pt x="1704538" y="956882"/>
                    <a:pt x="1672008" y="956882"/>
                  </a:cubicBezTo>
                  <a:lnTo>
                    <a:pt x="58900" y="956882"/>
                  </a:lnTo>
                  <a:cubicBezTo>
                    <a:pt x="43279" y="956882"/>
                    <a:pt x="28297" y="950676"/>
                    <a:pt x="17252" y="939630"/>
                  </a:cubicBezTo>
                  <a:cubicBezTo>
                    <a:pt x="6206" y="928584"/>
                    <a:pt x="0" y="913603"/>
                    <a:pt x="0" y="897981"/>
                  </a:cubicBezTo>
                  <a:lnTo>
                    <a:pt x="0" y="58900"/>
                  </a:lnTo>
                  <a:cubicBezTo>
                    <a:pt x="0" y="43279"/>
                    <a:pt x="6206" y="28297"/>
                    <a:pt x="17252" y="17252"/>
                  </a:cubicBezTo>
                  <a:cubicBezTo>
                    <a:pt x="28297" y="6206"/>
                    <a:pt x="43279" y="0"/>
                    <a:pt x="58900" y="0"/>
                  </a:cubicBezTo>
                  <a:close/>
                </a:path>
              </a:pathLst>
            </a:custGeom>
            <a:gradFill rotWithShape="1">
              <a:gsLst>
                <a:gs pos="0">
                  <a:srgbClr val="153953">
                    <a:alpha val="100000"/>
                  </a:srgbClr>
                </a:gs>
                <a:gs pos="100000">
                  <a:srgbClr val="065D9B">
                    <a:alpha val="100000"/>
                  </a:srgbClr>
                </a:gs>
              </a:gsLst>
              <a:lin ang="0"/>
            </a:gradFill>
          </p:spPr>
        </p:sp>
        <p:sp>
          <p:nvSpPr>
            <p:cNvPr id="24" name="TextBox 24"/>
            <p:cNvSpPr txBox="1"/>
            <p:nvPr/>
          </p:nvSpPr>
          <p:spPr>
            <a:xfrm>
              <a:off x="0" y="-38100"/>
              <a:ext cx="1730908" cy="994982"/>
            </a:xfrm>
            <a:prstGeom prst="rect">
              <a:avLst/>
            </a:prstGeom>
          </p:spPr>
          <p:txBody>
            <a:bodyPr lIns="50800" tIns="50800" rIns="50800" bIns="50800" rtlCol="0" anchor="ctr"/>
            <a:lstStyle/>
            <a:p>
              <a:pPr algn="ctr">
                <a:lnSpc>
                  <a:spcPts val="2659"/>
                </a:lnSpc>
              </a:pPr>
              <a:endParaRPr/>
            </a:p>
          </p:txBody>
        </p:sp>
      </p:grpSp>
      <p:sp>
        <p:nvSpPr>
          <p:cNvPr id="25" name="Freeform 25"/>
          <p:cNvSpPr/>
          <p:nvPr/>
        </p:nvSpPr>
        <p:spPr>
          <a:xfrm>
            <a:off x="8338262" y="8681733"/>
            <a:ext cx="8794909" cy="1429173"/>
          </a:xfrm>
          <a:custGeom>
            <a:avLst/>
            <a:gdLst/>
            <a:ahLst/>
            <a:cxnLst/>
            <a:rect l="l" t="t" r="r" b="b"/>
            <a:pathLst>
              <a:path w="8794909" h="1429173">
                <a:moveTo>
                  <a:pt x="0" y="0"/>
                </a:moveTo>
                <a:lnTo>
                  <a:pt x="8794909" y="0"/>
                </a:lnTo>
                <a:lnTo>
                  <a:pt x="8794909" y="1429173"/>
                </a:lnTo>
                <a:lnTo>
                  <a:pt x="0" y="1429173"/>
                </a:lnTo>
                <a:lnTo>
                  <a:pt x="0" y="0"/>
                </a:lnTo>
                <a:close/>
              </a:path>
            </a:pathLst>
          </a:custGeom>
          <a:blipFill>
            <a:blip r:embed="rId3"/>
            <a:stretch>
              <a:fillRect/>
            </a:stretch>
          </a:blipFill>
        </p:spPr>
      </p:sp>
      <p:sp>
        <p:nvSpPr>
          <p:cNvPr id="26" name="Freeform 26"/>
          <p:cNvSpPr/>
          <p:nvPr/>
        </p:nvSpPr>
        <p:spPr>
          <a:xfrm>
            <a:off x="7899081" y="1249836"/>
            <a:ext cx="878362" cy="878362"/>
          </a:xfrm>
          <a:custGeom>
            <a:avLst/>
            <a:gdLst/>
            <a:ahLst/>
            <a:cxnLst/>
            <a:rect l="l" t="t" r="r" b="b"/>
            <a:pathLst>
              <a:path w="878362" h="878362">
                <a:moveTo>
                  <a:pt x="0" y="0"/>
                </a:moveTo>
                <a:lnTo>
                  <a:pt x="878362" y="0"/>
                </a:lnTo>
                <a:lnTo>
                  <a:pt x="878362" y="878362"/>
                </a:lnTo>
                <a:lnTo>
                  <a:pt x="0" y="87836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7" name="Freeform 27"/>
          <p:cNvSpPr/>
          <p:nvPr/>
        </p:nvSpPr>
        <p:spPr>
          <a:xfrm>
            <a:off x="8464391" y="3437309"/>
            <a:ext cx="445940" cy="421971"/>
          </a:xfrm>
          <a:custGeom>
            <a:avLst/>
            <a:gdLst/>
            <a:ahLst/>
            <a:cxnLst/>
            <a:rect l="l" t="t" r="r" b="b"/>
            <a:pathLst>
              <a:path w="445940" h="421971">
                <a:moveTo>
                  <a:pt x="0" y="0"/>
                </a:moveTo>
                <a:lnTo>
                  <a:pt x="445940" y="0"/>
                </a:lnTo>
                <a:lnTo>
                  <a:pt x="445940" y="421971"/>
                </a:lnTo>
                <a:lnTo>
                  <a:pt x="0" y="42197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8" name="TextBox 28"/>
          <p:cNvSpPr txBox="1"/>
          <p:nvPr/>
        </p:nvSpPr>
        <p:spPr>
          <a:xfrm>
            <a:off x="1028700" y="971550"/>
            <a:ext cx="5534747" cy="1809868"/>
          </a:xfrm>
          <a:prstGeom prst="rect">
            <a:avLst/>
          </a:prstGeom>
        </p:spPr>
        <p:txBody>
          <a:bodyPr lIns="0" tIns="0" rIns="0" bIns="0" rtlCol="0" anchor="t">
            <a:spAutoFit/>
          </a:bodyPr>
          <a:lstStyle/>
          <a:p>
            <a:pPr algn="l">
              <a:lnSpc>
                <a:spcPts val="7206"/>
              </a:lnSpc>
            </a:pPr>
            <a:r>
              <a:rPr lang="en-US" sz="5543" b="1">
                <a:solidFill>
                  <a:srgbClr val="0F5995"/>
                </a:solidFill>
                <a:latin typeface="Open Sauce Bold"/>
                <a:ea typeface="Open Sauce Bold"/>
                <a:cs typeface="Open Sauce Bold"/>
                <a:sym typeface="Open Sauce Bold"/>
              </a:rPr>
              <a:t>Empathy Builds Trust</a:t>
            </a:r>
          </a:p>
        </p:txBody>
      </p:sp>
      <p:sp>
        <p:nvSpPr>
          <p:cNvPr id="29" name="TextBox 29"/>
          <p:cNvSpPr txBox="1"/>
          <p:nvPr/>
        </p:nvSpPr>
        <p:spPr>
          <a:xfrm>
            <a:off x="1547348" y="3619720"/>
            <a:ext cx="5534747" cy="3317678"/>
          </a:xfrm>
          <a:prstGeom prst="rect">
            <a:avLst/>
          </a:prstGeom>
        </p:spPr>
        <p:txBody>
          <a:bodyPr lIns="0" tIns="0" rIns="0" bIns="0" rtlCol="0" anchor="t">
            <a:spAutoFit/>
          </a:bodyPr>
          <a:lstStyle/>
          <a:p>
            <a:pPr algn="ctr">
              <a:lnSpc>
                <a:spcPts val="2985"/>
              </a:lnSpc>
              <a:spcBef>
                <a:spcPct val="0"/>
              </a:spcBef>
            </a:pPr>
            <a:r>
              <a:rPr lang="en-US" sz="2132">
                <a:solidFill>
                  <a:srgbClr val="FFFFFF"/>
                </a:solidFill>
                <a:latin typeface="Open Sauce"/>
                <a:ea typeface="Open Sauce"/>
                <a:cs typeface="Open Sauce"/>
                <a:sym typeface="Open Sauce"/>
              </a:rPr>
              <a:t>By prioritizing empathy, you create meaningful connections that build trust and reflect the true spirit of hospitality.  Empathetic communication is the foundation of exceptional guest service. When interacting with guests who have disabilities, it’s important to approach each conversation with genuine respect and an open mind.</a:t>
            </a:r>
          </a:p>
        </p:txBody>
      </p:sp>
      <p:sp>
        <p:nvSpPr>
          <p:cNvPr id="30" name="TextBox 30"/>
          <p:cNvSpPr txBox="1"/>
          <p:nvPr/>
        </p:nvSpPr>
        <p:spPr>
          <a:xfrm>
            <a:off x="9144000" y="3380159"/>
            <a:ext cx="7015745" cy="479121"/>
          </a:xfrm>
          <a:prstGeom prst="rect">
            <a:avLst/>
          </a:prstGeom>
        </p:spPr>
        <p:txBody>
          <a:bodyPr lIns="0" tIns="0" rIns="0" bIns="0" rtlCol="0" anchor="t">
            <a:spAutoFit/>
          </a:bodyPr>
          <a:lstStyle/>
          <a:p>
            <a:pPr algn="l">
              <a:lnSpc>
                <a:spcPts val="3945"/>
              </a:lnSpc>
              <a:spcBef>
                <a:spcPct val="0"/>
              </a:spcBef>
            </a:pPr>
            <a:r>
              <a:rPr lang="en-US" sz="2818" b="1">
                <a:solidFill>
                  <a:srgbClr val="FFFFFF"/>
                </a:solidFill>
                <a:latin typeface="Open Sauce Bold"/>
                <a:ea typeface="Open Sauce Bold"/>
                <a:cs typeface="Open Sauce Bold"/>
                <a:sym typeface="Open Sauce Bold"/>
              </a:rPr>
              <a:t>Use person-first language</a:t>
            </a:r>
          </a:p>
        </p:txBody>
      </p:sp>
      <p:sp>
        <p:nvSpPr>
          <p:cNvPr id="31" name="TextBox 31"/>
          <p:cNvSpPr txBox="1"/>
          <p:nvPr/>
        </p:nvSpPr>
        <p:spPr>
          <a:xfrm>
            <a:off x="9144000" y="4882670"/>
            <a:ext cx="7015745" cy="479121"/>
          </a:xfrm>
          <a:prstGeom prst="rect">
            <a:avLst/>
          </a:prstGeom>
        </p:spPr>
        <p:txBody>
          <a:bodyPr lIns="0" tIns="0" rIns="0" bIns="0" rtlCol="0" anchor="t">
            <a:spAutoFit/>
          </a:bodyPr>
          <a:lstStyle/>
          <a:p>
            <a:pPr algn="l">
              <a:lnSpc>
                <a:spcPts val="3945"/>
              </a:lnSpc>
              <a:spcBef>
                <a:spcPct val="0"/>
              </a:spcBef>
            </a:pPr>
            <a:r>
              <a:rPr lang="en-US" sz="2818" b="1">
                <a:solidFill>
                  <a:srgbClr val="FFFFFF"/>
                </a:solidFill>
                <a:latin typeface="Open Sauce Bold"/>
                <a:ea typeface="Open Sauce Bold"/>
                <a:cs typeface="Open Sauce Bold"/>
                <a:sym typeface="Open Sauce Bold"/>
              </a:rPr>
              <a:t>Ask before helping</a:t>
            </a:r>
          </a:p>
        </p:txBody>
      </p:sp>
      <p:sp>
        <p:nvSpPr>
          <p:cNvPr id="32" name="TextBox 32"/>
          <p:cNvSpPr txBox="1"/>
          <p:nvPr/>
        </p:nvSpPr>
        <p:spPr>
          <a:xfrm>
            <a:off x="9144000" y="6174347"/>
            <a:ext cx="8115300" cy="972677"/>
          </a:xfrm>
          <a:prstGeom prst="rect">
            <a:avLst/>
          </a:prstGeom>
        </p:spPr>
        <p:txBody>
          <a:bodyPr lIns="0" tIns="0" rIns="0" bIns="0" rtlCol="0" anchor="t">
            <a:spAutoFit/>
          </a:bodyPr>
          <a:lstStyle/>
          <a:p>
            <a:pPr algn="l">
              <a:lnSpc>
                <a:spcPts val="3945"/>
              </a:lnSpc>
              <a:spcBef>
                <a:spcPct val="0"/>
              </a:spcBef>
            </a:pPr>
            <a:r>
              <a:rPr lang="en-US" sz="2818" b="1">
                <a:solidFill>
                  <a:srgbClr val="FFFFFF"/>
                </a:solidFill>
                <a:latin typeface="Open Sauce Bold"/>
                <a:ea typeface="Open Sauce Bold"/>
                <a:cs typeface="Open Sauce Bold"/>
                <a:sym typeface="Open Sauce Bold"/>
              </a:rPr>
              <a:t>Speak  directly to the guest, not their companion</a:t>
            </a:r>
          </a:p>
        </p:txBody>
      </p:sp>
      <p:sp>
        <p:nvSpPr>
          <p:cNvPr id="33" name="TextBox 33"/>
          <p:cNvSpPr txBox="1"/>
          <p:nvPr/>
        </p:nvSpPr>
        <p:spPr>
          <a:xfrm>
            <a:off x="9144000" y="7908920"/>
            <a:ext cx="7960931" cy="479121"/>
          </a:xfrm>
          <a:prstGeom prst="rect">
            <a:avLst/>
          </a:prstGeom>
        </p:spPr>
        <p:txBody>
          <a:bodyPr lIns="0" tIns="0" rIns="0" bIns="0" rtlCol="0" anchor="t">
            <a:spAutoFit/>
          </a:bodyPr>
          <a:lstStyle/>
          <a:p>
            <a:pPr algn="l">
              <a:lnSpc>
                <a:spcPts val="3945"/>
              </a:lnSpc>
              <a:spcBef>
                <a:spcPct val="0"/>
              </a:spcBef>
            </a:pPr>
            <a:r>
              <a:rPr lang="en-US" sz="2818" b="1">
                <a:solidFill>
                  <a:srgbClr val="FFFFFF"/>
                </a:solidFill>
                <a:latin typeface="Open Sauce Bold"/>
                <a:ea typeface="Open Sauce Bold"/>
                <a:cs typeface="Open Sauce Bold"/>
                <a:sym typeface="Open Sauce Bold"/>
              </a:rPr>
              <a:t>Be patient</a:t>
            </a:r>
          </a:p>
        </p:txBody>
      </p:sp>
      <p:sp>
        <p:nvSpPr>
          <p:cNvPr id="34" name="Freeform 34"/>
          <p:cNvSpPr/>
          <p:nvPr/>
        </p:nvSpPr>
        <p:spPr>
          <a:xfrm>
            <a:off x="8464391" y="4932515"/>
            <a:ext cx="445940" cy="421971"/>
          </a:xfrm>
          <a:custGeom>
            <a:avLst/>
            <a:gdLst/>
            <a:ahLst/>
            <a:cxnLst/>
            <a:rect l="l" t="t" r="r" b="b"/>
            <a:pathLst>
              <a:path w="445940" h="421971">
                <a:moveTo>
                  <a:pt x="0" y="0"/>
                </a:moveTo>
                <a:lnTo>
                  <a:pt x="445940" y="0"/>
                </a:lnTo>
                <a:lnTo>
                  <a:pt x="445940" y="421970"/>
                </a:lnTo>
                <a:lnTo>
                  <a:pt x="0" y="4219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5" name="Freeform 35"/>
          <p:cNvSpPr/>
          <p:nvPr/>
        </p:nvSpPr>
        <p:spPr>
          <a:xfrm>
            <a:off x="8464391" y="6453791"/>
            <a:ext cx="445940" cy="421971"/>
          </a:xfrm>
          <a:custGeom>
            <a:avLst/>
            <a:gdLst/>
            <a:ahLst/>
            <a:cxnLst/>
            <a:rect l="l" t="t" r="r" b="b"/>
            <a:pathLst>
              <a:path w="445940" h="421971">
                <a:moveTo>
                  <a:pt x="0" y="0"/>
                </a:moveTo>
                <a:lnTo>
                  <a:pt x="445940" y="0"/>
                </a:lnTo>
                <a:lnTo>
                  <a:pt x="445940" y="421970"/>
                </a:lnTo>
                <a:lnTo>
                  <a:pt x="0" y="4219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6" name="Freeform 36"/>
          <p:cNvSpPr/>
          <p:nvPr/>
        </p:nvSpPr>
        <p:spPr>
          <a:xfrm>
            <a:off x="8464391" y="7958765"/>
            <a:ext cx="445940" cy="421971"/>
          </a:xfrm>
          <a:custGeom>
            <a:avLst/>
            <a:gdLst/>
            <a:ahLst/>
            <a:cxnLst/>
            <a:rect l="l" t="t" r="r" b="b"/>
            <a:pathLst>
              <a:path w="445940" h="421971">
                <a:moveTo>
                  <a:pt x="0" y="0"/>
                </a:moveTo>
                <a:lnTo>
                  <a:pt x="445940" y="0"/>
                </a:lnTo>
                <a:lnTo>
                  <a:pt x="445940" y="421971"/>
                </a:lnTo>
                <a:lnTo>
                  <a:pt x="0" y="42197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484000" flipH="1">
            <a:off x="6717466" y="9404020"/>
            <a:ext cx="15613996" cy="4079156"/>
          </a:xfrm>
          <a:custGeom>
            <a:avLst/>
            <a:gdLst/>
            <a:ahLst/>
            <a:cxnLst/>
            <a:rect l="l" t="t" r="r" b="b"/>
            <a:pathLst>
              <a:path w="15613996" h="4079156">
                <a:moveTo>
                  <a:pt x="15613996" y="0"/>
                </a:moveTo>
                <a:lnTo>
                  <a:pt x="0" y="0"/>
                </a:lnTo>
                <a:lnTo>
                  <a:pt x="0" y="4079157"/>
                </a:lnTo>
                <a:lnTo>
                  <a:pt x="15613996" y="4079157"/>
                </a:lnTo>
                <a:lnTo>
                  <a:pt x="15613996" y="0"/>
                </a:lnTo>
                <a:close/>
              </a:path>
            </a:pathLst>
          </a:custGeom>
          <a:blipFill>
            <a:blip r:embed="rId2">
              <a:alphaModFix amt="4000"/>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rot="5400000">
            <a:off x="10795831" y="-2151101"/>
            <a:ext cx="1128067" cy="15855350"/>
            <a:chOff x="0" y="0"/>
            <a:chExt cx="297104" cy="4175895"/>
          </a:xfrm>
        </p:grpSpPr>
        <p:sp>
          <p:nvSpPr>
            <p:cNvPr id="4" name="Freeform 4"/>
            <p:cNvSpPr/>
            <p:nvPr/>
          </p:nvSpPr>
          <p:spPr>
            <a:xfrm>
              <a:off x="0" y="0"/>
              <a:ext cx="297104" cy="4175895"/>
            </a:xfrm>
            <a:custGeom>
              <a:avLst/>
              <a:gdLst/>
              <a:ahLst/>
              <a:cxnLst/>
              <a:rect l="l" t="t" r="r" b="b"/>
              <a:pathLst>
                <a:path w="297104" h="4175895">
                  <a:moveTo>
                    <a:pt x="0" y="0"/>
                  </a:moveTo>
                  <a:lnTo>
                    <a:pt x="297104" y="0"/>
                  </a:lnTo>
                  <a:lnTo>
                    <a:pt x="297104" y="4175895"/>
                  </a:lnTo>
                  <a:lnTo>
                    <a:pt x="0" y="4175895"/>
                  </a:lnTo>
                  <a:close/>
                </a:path>
              </a:pathLst>
            </a:custGeom>
            <a:gradFill rotWithShape="1">
              <a:gsLst>
                <a:gs pos="0">
                  <a:srgbClr val="0B5285">
                    <a:alpha val="100000"/>
                  </a:srgbClr>
                </a:gs>
                <a:gs pos="50000">
                  <a:srgbClr val="0B5285">
                    <a:alpha val="71000"/>
                  </a:srgbClr>
                </a:gs>
                <a:gs pos="100000">
                  <a:srgbClr val="0B51AE">
                    <a:alpha val="0"/>
                  </a:srgbClr>
                </a:gs>
              </a:gsLst>
              <a:lin ang="5400000"/>
            </a:gradFill>
          </p:spPr>
        </p:sp>
        <p:sp>
          <p:nvSpPr>
            <p:cNvPr id="5" name="TextBox 5"/>
            <p:cNvSpPr txBox="1"/>
            <p:nvPr/>
          </p:nvSpPr>
          <p:spPr>
            <a:xfrm>
              <a:off x="0" y="-38100"/>
              <a:ext cx="297104" cy="421399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932637"/>
            <a:ext cx="11408609" cy="12152274"/>
            <a:chOff x="0" y="0"/>
            <a:chExt cx="5325529" cy="5672671"/>
          </a:xfrm>
        </p:grpSpPr>
        <p:sp>
          <p:nvSpPr>
            <p:cNvPr id="7" name="Freeform 7"/>
            <p:cNvSpPr/>
            <p:nvPr/>
          </p:nvSpPr>
          <p:spPr>
            <a:xfrm>
              <a:off x="0" y="0"/>
              <a:ext cx="5325491" cy="5672709"/>
            </a:xfrm>
            <a:custGeom>
              <a:avLst/>
              <a:gdLst/>
              <a:ahLst/>
              <a:cxnLst/>
              <a:rect l="l" t="t" r="r" b="b"/>
              <a:pathLst>
                <a:path w="5325491" h="5672709">
                  <a:moveTo>
                    <a:pt x="0" y="0"/>
                  </a:moveTo>
                  <a:lnTo>
                    <a:pt x="0" y="5672709"/>
                  </a:lnTo>
                  <a:lnTo>
                    <a:pt x="5325491" y="5672709"/>
                  </a:lnTo>
                  <a:lnTo>
                    <a:pt x="0" y="0"/>
                  </a:lnTo>
                  <a:close/>
                </a:path>
              </a:pathLst>
            </a:custGeom>
            <a:blipFill>
              <a:blip r:embed="rId4"/>
              <a:stretch>
                <a:fillRect l="-29889" r="-29889"/>
              </a:stretch>
            </a:blipFill>
          </p:spPr>
        </p:sp>
      </p:grpSp>
      <p:grpSp>
        <p:nvGrpSpPr>
          <p:cNvPr id="8" name="Group 8"/>
          <p:cNvGrpSpPr/>
          <p:nvPr/>
        </p:nvGrpSpPr>
        <p:grpSpPr>
          <a:xfrm rot="-2612396">
            <a:off x="6128633" y="-3006422"/>
            <a:ext cx="1291100" cy="18309165"/>
            <a:chOff x="0" y="0"/>
            <a:chExt cx="340043" cy="4822167"/>
          </a:xfrm>
        </p:grpSpPr>
        <p:sp>
          <p:nvSpPr>
            <p:cNvPr id="9" name="Freeform 9"/>
            <p:cNvSpPr/>
            <p:nvPr/>
          </p:nvSpPr>
          <p:spPr>
            <a:xfrm>
              <a:off x="0" y="0"/>
              <a:ext cx="340043" cy="4822167"/>
            </a:xfrm>
            <a:custGeom>
              <a:avLst/>
              <a:gdLst/>
              <a:ahLst/>
              <a:cxnLst/>
              <a:rect l="l" t="t" r="r" b="b"/>
              <a:pathLst>
                <a:path w="340043" h="4822167">
                  <a:moveTo>
                    <a:pt x="0" y="0"/>
                  </a:moveTo>
                  <a:lnTo>
                    <a:pt x="340043" y="0"/>
                  </a:lnTo>
                  <a:lnTo>
                    <a:pt x="340043" y="4822167"/>
                  </a:lnTo>
                  <a:lnTo>
                    <a:pt x="0" y="4822167"/>
                  </a:lnTo>
                  <a:close/>
                </a:path>
              </a:pathLst>
            </a:custGeom>
            <a:gradFill rotWithShape="1">
              <a:gsLst>
                <a:gs pos="0">
                  <a:srgbClr val="0B5285">
                    <a:alpha val="100000"/>
                  </a:srgbClr>
                </a:gs>
                <a:gs pos="50000">
                  <a:srgbClr val="0B5285">
                    <a:alpha val="71000"/>
                  </a:srgbClr>
                </a:gs>
                <a:gs pos="100000">
                  <a:srgbClr val="0B51AE">
                    <a:alpha val="0"/>
                  </a:srgbClr>
                </a:gs>
              </a:gsLst>
              <a:lin ang="5400000"/>
            </a:gradFill>
          </p:spPr>
        </p:sp>
        <p:sp>
          <p:nvSpPr>
            <p:cNvPr id="10" name="TextBox 10"/>
            <p:cNvSpPr txBox="1"/>
            <p:nvPr/>
          </p:nvSpPr>
          <p:spPr>
            <a:xfrm>
              <a:off x="0" y="-38100"/>
              <a:ext cx="340043" cy="4860267"/>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flipH="1">
            <a:off x="2679593" y="1929995"/>
            <a:ext cx="6049424" cy="6427011"/>
          </a:xfrm>
          <a:custGeom>
            <a:avLst/>
            <a:gdLst/>
            <a:ahLst/>
            <a:cxnLst/>
            <a:rect l="l" t="t" r="r" b="b"/>
            <a:pathLst>
              <a:path w="6049424" h="6427011">
                <a:moveTo>
                  <a:pt x="6049424" y="0"/>
                </a:moveTo>
                <a:lnTo>
                  <a:pt x="0" y="0"/>
                </a:lnTo>
                <a:lnTo>
                  <a:pt x="0" y="6427010"/>
                </a:lnTo>
                <a:lnTo>
                  <a:pt x="6049424" y="6427010"/>
                </a:lnTo>
                <a:lnTo>
                  <a:pt x="6049424"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12" name="Group 12"/>
          <p:cNvGrpSpPr/>
          <p:nvPr/>
        </p:nvGrpSpPr>
        <p:grpSpPr>
          <a:xfrm>
            <a:off x="3432189" y="2871384"/>
            <a:ext cx="4544232" cy="4544232"/>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7"/>
              <a:stretch>
                <a:fillRect l="-25046" r="-25046"/>
              </a:stretch>
            </a:blipFill>
          </p:spPr>
        </p:sp>
      </p:grpSp>
      <p:sp>
        <p:nvSpPr>
          <p:cNvPr id="17" name="Freeform 17"/>
          <p:cNvSpPr/>
          <p:nvPr/>
        </p:nvSpPr>
        <p:spPr>
          <a:xfrm>
            <a:off x="16776491" y="7066477"/>
            <a:ext cx="482809" cy="482809"/>
          </a:xfrm>
          <a:custGeom>
            <a:avLst/>
            <a:gdLst/>
            <a:ahLst/>
            <a:cxnLst/>
            <a:rect l="l" t="t" r="r" b="b"/>
            <a:pathLst>
              <a:path w="482809" h="482809">
                <a:moveTo>
                  <a:pt x="0" y="0"/>
                </a:moveTo>
                <a:lnTo>
                  <a:pt x="482809" y="0"/>
                </a:lnTo>
                <a:lnTo>
                  <a:pt x="482809" y="482809"/>
                </a:lnTo>
                <a:lnTo>
                  <a:pt x="0" y="48280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8" name="Freeform 18"/>
          <p:cNvSpPr/>
          <p:nvPr/>
        </p:nvSpPr>
        <p:spPr>
          <a:xfrm>
            <a:off x="16776491" y="7719785"/>
            <a:ext cx="477060" cy="477060"/>
          </a:xfrm>
          <a:custGeom>
            <a:avLst/>
            <a:gdLst/>
            <a:ahLst/>
            <a:cxnLst/>
            <a:rect l="l" t="t" r="r" b="b"/>
            <a:pathLst>
              <a:path w="477060" h="477060">
                <a:moveTo>
                  <a:pt x="0" y="0"/>
                </a:moveTo>
                <a:lnTo>
                  <a:pt x="477060" y="0"/>
                </a:lnTo>
                <a:lnTo>
                  <a:pt x="477060" y="477060"/>
                </a:lnTo>
                <a:lnTo>
                  <a:pt x="0" y="47706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9" name="TextBox 19"/>
          <p:cNvSpPr txBox="1"/>
          <p:nvPr/>
        </p:nvSpPr>
        <p:spPr>
          <a:xfrm>
            <a:off x="9138251" y="2968498"/>
            <a:ext cx="8115300" cy="2261359"/>
          </a:xfrm>
          <a:prstGeom prst="rect">
            <a:avLst/>
          </a:prstGeom>
        </p:spPr>
        <p:txBody>
          <a:bodyPr lIns="0" tIns="0" rIns="0" bIns="0" rtlCol="0" anchor="t">
            <a:spAutoFit/>
          </a:bodyPr>
          <a:lstStyle/>
          <a:p>
            <a:pPr algn="r">
              <a:lnSpc>
                <a:spcPts val="8915"/>
              </a:lnSpc>
            </a:pPr>
            <a:r>
              <a:rPr lang="en-US" sz="7429" b="1" spc="-156" dirty="0">
                <a:solidFill>
                  <a:srgbClr val="0F5995"/>
                </a:solidFill>
                <a:latin typeface="Open Sauce Heavy"/>
                <a:ea typeface="Open Sauce Heavy"/>
                <a:cs typeface="Open Sauce Heavy"/>
                <a:sym typeface="Open Sauce Heavy"/>
              </a:rPr>
              <a:t>Contact Me For Full Presentation</a:t>
            </a:r>
          </a:p>
        </p:txBody>
      </p:sp>
      <p:sp>
        <p:nvSpPr>
          <p:cNvPr id="20" name="TextBox 20"/>
          <p:cNvSpPr txBox="1"/>
          <p:nvPr/>
        </p:nvSpPr>
        <p:spPr>
          <a:xfrm>
            <a:off x="9144000" y="5408053"/>
            <a:ext cx="8115300" cy="663975"/>
          </a:xfrm>
          <a:prstGeom prst="rect">
            <a:avLst/>
          </a:prstGeom>
        </p:spPr>
        <p:txBody>
          <a:bodyPr lIns="0" tIns="0" rIns="0" bIns="0" rtlCol="0" anchor="t">
            <a:spAutoFit/>
          </a:bodyPr>
          <a:lstStyle/>
          <a:p>
            <a:pPr algn="r">
              <a:lnSpc>
                <a:spcPts val="5402"/>
              </a:lnSpc>
              <a:spcBef>
                <a:spcPct val="0"/>
              </a:spcBef>
            </a:pPr>
            <a:r>
              <a:rPr lang="en-US" sz="3859" b="1">
                <a:solidFill>
                  <a:srgbClr val="FFFFFF"/>
                </a:solidFill>
                <a:latin typeface="Open Sauce Bold"/>
                <a:ea typeface="Open Sauce Bold"/>
                <a:cs typeface="Open Sauce Bold"/>
                <a:sym typeface="Open Sauce Bold"/>
              </a:rPr>
              <a:t>Thank you for viewing the demo.</a:t>
            </a:r>
          </a:p>
        </p:txBody>
      </p:sp>
      <p:sp>
        <p:nvSpPr>
          <p:cNvPr id="21" name="TextBox 21"/>
          <p:cNvSpPr txBox="1"/>
          <p:nvPr/>
        </p:nvSpPr>
        <p:spPr>
          <a:xfrm>
            <a:off x="11826301" y="7064368"/>
            <a:ext cx="4818935" cy="439402"/>
          </a:xfrm>
          <a:prstGeom prst="rect">
            <a:avLst/>
          </a:prstGeom>
        </p:spPr>
        <p:txBody>
          <a:bodyPr lIns="0" tIns="0" rIns="0" bIns="0" rtlCol="0" anchor="t">
            <a:spAutoFit/>
          </a:bodyPr>
          <a:lstStyle/>
          <a:p>
            <a:pPr algn="r">
              <a:lnSpc>
                <a:spcPts val="3601"/>
              </a:lnSpc>
              <a:spcBef>
                <a:spcPct val="0"/>
              </a:spcBef>
            </a:pPr>
            <a:r>
              <a:rPr lang="en-US" sz="2572">
                <a:solidFill>
                  <a:srgbClr val="000000"/>
                </a:solidFill>
                <a:latin typeface="Open Sauce"/>
                <a:ea typeface="Open Sauce"/>
                <a:cs typeface="Open Sauce"/>
                <a:sym typeface="Open Sauce"/>
              </a:rPr>
              <a:t>www.jts-hrconsulting.com</a:t>
            </a:r>
          </a:p>
        </p:txBody>
      </p:sp>
      <p:sp>
        <p:nvSpPr>
          <p:cNvPr id="22" name="TextBox 22"/>
          <p:cNvSpPr txBox="1"/>
          <p:nvPr/>
        </p:nvSpPr>
        <p:spPr>
          <a:xfrm>
            <a:off x="11408609" y="7714802"/>
            <a:ext cx="5236627" cy="439402"/>
          </a:xfrm>
          <a:prstGeom prst="rect">
            <a:avLst/>
          </a:prstGeom>
        </p:spPr>
        <p:txBody>
          <a:bodyPr lIns="0" tIns="0" rIns="0" bIns="0" rtlCol="0" anchor="t">
            <a:spAutoFit/>
          </a:bodyPr>
          <a:lstStyle/>
          <a:p>
            <a:pPr algn="r">
              <a:lnSpc>
                <a:spcPts val="3601"/>
              </a:lnSpc>
              <a:spcBef>
                <a:spcPct val="0"/>
              </a:spcBef>
            </a:pPr>
            <a:r>
              <a:rPr lang="en-US" sz="2572">
                <a:solidFill>
                  <a:srgbClr val="000000"/>
                </a:solidFill>
                <a:latin typeface="Open Sauce"/>
                <a:ea typeface="Open Sauce"/>
                <a:cs typeface="Open Sauce"/>
                <a:sym typeface="Open Sauce"/>
              </a:rPr>
              <a:t>julie.soltes@jtshrconsulting.com</a:t>
            </a:r>
          </a:p>
        </p:txBody>
      </p:sp>
      <p:sp>
        <p:nvSpPr>
          <p:cNvPr id="23" name="Freeform 23"/>
          <p:cNvSpPr/>
          <p:nvPr/>
        </p:nvSpPr>
        <p:spPr>
          <a:xfrm>
            <a:off x="7319551" y="951572"/>
            <a:ext cx="656870" cy="656870"/>
          </a:xfrm>
          <a:custGeom>
            <a:avLst/>
            <a:gdLst/>
            <a:ahLst/>
            <a:cxnLst/>
            <a:rect l="l" t="t" r="r" b="b"/>
            <a:pathLst>
              <a:path w="656870" h="656870">
                <a:moveTo>
                  <a:pt x="0" y="0"/>
                </a:moveTo>
                <a:lnTo>
                  <a:pt x="656870" y="0"/>
                </a:lnTo>
                <a:lnTo>
                  <a:pt x="656870" y="656870"/>
                </a:lnTo>
                <a:lnTo>
                  <a:pt x="0" y="65687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24" name="Freeform 24"/>
          <p:cNvSpPr/>
          <p:nvPr/>
        </p:nvSpPr>
        <p:spPr>
          <a:xfrm>
            <a:off x="10156716" y="7700135"/>
            <a:ext cx="656870" cy="656870"/>
          </a:xfrm>
          <a:custGeom>
            <a:avLst/>
            <a:gdLst/>
            <a:ahLst/>
            <a:cxnLst/>
            <a:rect l="l" t="t" r="r" b="b"/>
            <a:pathLst>
              <a:path w="656870" h="656870">
                <a:moveTo>
                  <a:pt x="0" y="0"/>
                </a:moveTo>
                <a:lnTo>
                  <a:pt x="656869" y="0"/>
                </a:lnTo>
                <a:lnTo>
                  <a:pt x="656869" y="656870"/>
                </a:lnTo>
                <a:lnTo>
                  <a:pt x="0" y="65687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grpSp>
        <p:nvGrpSpPr>
          <p:cNvPr id="25" name="Group 25"/>
          <p:cNvGrpSpPr/>
          <p:nvPr/>
        </p:nvGrpSpPr>
        <p:grpSpPr>
          <a:xfrm rot="-8100000">
            <a:off x="-1113178" y="-4917156"/>
            <a:ext cx="4584947" cy="9887645"/>
            <a:chOff x="0" y="0"/>
            <a:chExt cx="1207558" cy="2604153"/>
          </a:xfrm>
        </p:grpSpPr>
        <p:sp>
          <p:nvSpPr>
            <p:cNvPr id="26" name="Freeform 26"/>
            <p:cNvSpPr/>
            <p:nvPr/>
          </p:nvSpPr>
          <p:spPr>
            <a:xfrm>
              <a:off x="0" y="0"/>
              <a:ext cx="1207558" cy="2604153"/>
            </a:xfrm>
            <a:custGeom>
              <a:avLst/>
              <a:gdLst/>
              <a:ahLst/>
              <a:cxnLst/>
              <a:rect l="l" t="t" r="r" b="b"/>
              <a:pathLst>
                <a:path w="1207558" h="2604153">
                  <a:moveTo>
                    <a:pt x="0" y="0"/>
                  </a:moveTo>
                  <a:lnTo>
                    <a:pt x="1207558" y="0"/>
                  </a:lnTo>
                  <a:lnTo>
                    <a:pt x="1207558" y="2604153"/>
                  </a:lnTo>
                  <a:lnTo>
                    <a:pt x="0" y="2604153"/>
                  </a:lnTo>
                  <a:close/>
                </a:path>
              </a:pathLst>
            </a:custGeom>
            <a:gradFill rotWithShape="1">
              <a:gsLst>
                <a:gs pos="0">
                  <a:srgbClr val="0B5285">
                    <a:alpha val="100000"/>
                  </a:srgbClr>
                </a:gs>
                <a:gs pos="50000">
                  <a:srgbClr val="0B5285">
                    <a:alpha val="71000"/>
                  </a:srgbClr>
                </a:gs>
                <a:gs pos="100000">
                  <a:srgbClr val="0B51AE">
                    <a:alpha val="0"/>
                  </a:srgbClr>
                </a:gs>
              </a:gsLst>
              <a:lin ang="5400000"/>
            </a:gradFill>
          </p:spPr>
        </p:sp>
        <p:sp>
          <p:nvSpPr>
            <p:cNvPr id="27" name="TextBox 27"/>
            <p:cNvSpPr txBox="1"/>
            <p:nvPr/>
          </p:nvSpPr>
          <p:spPr>
            <a:xfrm>
              <a:off x="0" y="-38100"/>
              <a:ext cx="1207558" cy="2642253"/>
            </a:xfrm>
            <a:prstGeom prst="rect">
              <a:avLst/>
            </a:prstGeom>
          </p:spPr>
          <p:txBody>
            <a:bodyPr lIns="50800" tIns="50800" rIns="50800" bIns="50800" rtlCol="0" anchor="ctr"/>
            <a:lstStyle/>
            <a:p>
              <a:pPr algn="ctr">
                <a:lnSpc>
                  <a:spcPts val="2659"/>
                </a:lnSpc>
              </a:pPr>
              <a:endParaRPr/>
            </a:p>
          </p:txBody>
        </p:sp>
      </p:grpSp>
      <p:grpSp>
        <p:nvGrpSpPr>
          <p:cNvPr id="28" name="Group 28"/>
          <p:cNvGrpSpPr/>
          <p:nvPr/>
        </p:nvGrpSpPr>
        <p:grpSpPr>
          <a:xfrm rot="-8100000">
            <a:off x="-550618" y="-3627283"/>
            <a:ext cx="3158636" cy="6487180"/>
            <a:chOff x="0" y="0"/>
            <a:chExt cx="831904" cy="1708558"/>
          </a:xfrm>
        </p:grpSpPr>
        <p:sp>
          <p:nvSpPr>
            <p:cNvPr id="29" name="Freeform 29"/>
            <p:cNvSpPr/>
            <p:nvPr/>
          </p:nvSpPr>
          <p:spPr>
            <a:xfrm>
              <a:off x="0" y="0"/>
              <a:ext cx="831904" cy="1708558"/>
            </a:xfrm>
            <a:custGeom>
              <a:avLst/>
              <a:gdLst/>
              <a:ahLst/>
              <a:cxnLst/>
              <a:rect l="l" t="t" r="r" b="b"/>
              <a:pathLst>
                <a:path w="831904" h="1708558">
                  <a:moveTo>
                    <a:pt x="0" y="0"/>
                  </a:moveTo>
                  <a:lnTo>
                    <a:pt x="831904" y="0"/>
                  </a:lnTo>
                  <a:lnTo>
                    <a:pt x="831904" y="1708558"/>
                  </a:lnTo>
                  <a:lnTo>
                    <a:pt x="0" y="1708558"/>
                  </a:lnTo>
                  <a:close/>
                </a:path>
              </a:pathLst>
            </a:custGeom>
            <a:gradFill rotWithShape="1">
              <a:gsLst>
                <a:gs pos="0">
                  <a:srgbClr val="FFFFFF">
                    <a:alpha val="100000"/>
                  </a:srgbClr>
                </a:gs>
                <a:gs pos="50000">
                  <a:srgbClr val="FFFFFF">
                    <a:alpha val="71000"/>
                  </a:srgbClr>
                </a:gs>
                <a:gs pos="100000">
                  <a:srgbClr val="0B51AE">
                    <a:alpha val="0"/>
                  </a:srgbClr>
                </a:gs>
              </a:gsLst>
              <a:lin ang="5400000"/>
            </a:gradFill>
          </p:spPr>
        </p:sp>
        <p:sp>
          <p:nvSpPr>
            <p:cNvPr id="30" name="TextBox 30"/>
            <p:cNvSpPr txBox="1"/>
            <p:nvPr/>
          </p:nvSpPr>
          <p:spPr>
            <a:xfrm>
              <a:off x="0" y="-38100"/>
              <a:ext cx="831904" cy="1746658"/>
            </a:xfrm>
            <a:prstGeom prst="rect">
              <a:avLst/>
            </a:prstGeom>
          </p:spPr>
          <p:txBody>
            <a:bodyPr lIns="50800" tIns="50800" rIns="50800" bIns="50800" rtlCol="0" anchor="ctr"/>
            <a:lstStyle/>
            <a:p>
              <a:pPr algn="ctr">
                <a:lnSpc>
                  <a:spcPts val="2659"/>
                </a:lnSpc>
              </a:pPr>
              <a:endParaRPr/>
            </a:p>
          </p:txBody>
        </p:sp>
      </p:grpSp>
      <p:sp>
        <p:nvSpPr>
          <p:cNvPr id="31" name="Freeform 31"/>
          <p:cNvSpPr/>
          <p:nvPr/>
        </p:nvSpPr>
        <p:spPr>
          <a:xfrm>
            <a:off x="1843172" y="1929995"/>
            <a:ext cx="2595839" cy="2592594"/>
          </a:xfrm>
          <a:custGeom>
            <a:avLst/>
            <a:gdLst/>
            <a:ahLst/>
            <a:cxnLst/>
            <a:rect l="l" t="t" r="r" b="b"/>
            <a:pathLst>
              <a:path w="2595839" h="2592594">
                <a:moveTo>
                  <a:pt x="0" y="0"/>
                </a:moveTo>
                <a:lnTo>
                  <a:pt x="2595839" y="0"/>
                </a:lnTo>
                <a:lnTo>
                  <a:pt x="2595839" y="2592594"/>
                </a:lnTo>
                <a:lnTo>
                  <a:pt x="0" y="2592594"/>
                </a:lnTo>
                <a:lnTo>
                  <a:pt x="0" y="0"/>
                </a:lnTo>
                <a:close/>
              </a:path>
            </a:pathLst>
          </a:custGeom>
          <a:blipFill>
            <a:blip r:embed="rId14"/>
            <a:stretch>
              <a:fillRect/>
            </a:stretch>
          </a:blipFill>
        </p:spPr>
      </p:sp>
      <p:sp>
        <p:nvSpPr>
          <p:cNvPr id="32" name="Freeform 32"/>
          <p:cNvSpPr/>
          <p:nvPr/>
        </p:nvSpPr>
        <p:spPr>
          <a:xfrm>
            <a:off x="6548161" y="6072028"/>
            <a:ext cx="2595839" cy="2592594"/>
          </a:xfrm>
          <a:custGeom>
            <a:avLst/>
            <a:gdLst/>
            <a:ahLst/>
            <a:cxnLst/>
            <a:rect l="l" t="t" r="r" b="b"/>
            <a:pathLst>
              <a:path w="2595839" h="2592594">
                <a:moveTo>
                  <a:pt x="0" y="0"/>
                </a:moveTo>
                <a:lnTo>
                  <a:pt x="2595839" y="0"/>
                </a:lnTo>
                <a:lnTo>
                  <a:pt x="2595839" y="2592594"/>
                </a:lnTo>
                <a:lnTo>
                  <a:pt x="0" y="2592594"/>
                </a:lnTo>
                <a:lnTo>
                  <a:pt x="0" y="0"/>
                </a:lnTo>
                <a:close/>
              </a:path>
            </a:pathLst>
          </a:custGeom>
          <a:blipFill>
            <a:blip r:embed="rId14"/>
            <a:stretch>
              <a:fillRect/>
            </a:stretch>
          </a:blipFill>
        </p:spPr>
      </p:sp>
      <p:pic>
        <p:nvPicPr>
          <p:cNvPr id="34" name="Picture 33">
            <a:extLst>
              <a:ext uri="{FF2B5EF4-FFF2-40B4-BE49-F238E27FC236}">
                <a16:creationId xmlns:a16="http://schemas.microsoft.com/office/drawing/2014/main" id="{C34A2435-7430-9263-EA1E-D523301D5C39}"/>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2043150" y="131981"/>
            <a:ext cx="2916534" cy="291653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199</Words>
  <Application>Microsoft Office PowerPoint</Application>
  <PresentationFormat>Custom</PresentationFormat>
  <Paragraphs>39</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Open Sauce Heavy</vt:lpstr>
      <vt:lpstr>Open Sauce Bold</vt:lpstr>
      <vt:lpstr>Open Sauce</vt:lpstr>
      <vt:lpstr>Calibri</vt:lpstr>
      <vt:lpstr>Arial</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om</dc:title>
  <dc:creator>Julie Soltes</dc:creator>
  <cp:lastModifiedBy>Julie Soltes</cp:lastModifiedBy>
  <cp:revision>4</cp:revision>
  <dcterms:created xsi:type="dcterms:W3CDTF">2006-08-16T00:00:00Z</dcterms:created>
  <dcterms:modified xsi:type="dcterms:W3CDTF">2025-09-30T14:58:20Z</dcterms:modified>
  <dc:identifier>DAG0c29KsaA</dc:identifier>
</cp:coreProperties>
</file>