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59" r:id="rId15"/>
    <p:sldId id="272" r:id="rId16"/>
    <p:sldId id="273" r:id="rId17"/>
    <p:sldId id="274" r:id="rId18"/>
    <p:sldId id="275" r:id="rId19"/>
    <p:sldId id="26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7C1DA-B5B1-401B-8B07-6A42B6C03CB5}" type="datetimeFigureOut">
              <a:rPr lang="en-US" smtClean="0"/>
              <a:t>04/04/2026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6A4FA-5E56-4EB8-AC3D-24FD7B1A0F1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04/04/2026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04/04/2026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04/04/2026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04/04/2026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04/04/2026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04/04/2026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04/04/2026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04/04/2026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04/04/2026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04/04/2026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04/04/2026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04/04/2026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2D55"/>
        </a:solidFill>
        <a:effectLst/>
      </p:bgPr>
    </p:bg>
    <p:spTree>
      <p:nvGrpSpPr>
        <p:cNvPr id="1" name=""/>
        <p:cNvGrpSpPr/>
        <p:nvPr/>
      </p:nvGrpSpPr>
      <p:grpSpPr>
        <a:xfrm>
          <a:off x="0" y="0"/>
          <a:ext cx="0" cy="0"/>
          <a:chOff x="0" y="0"/>
          <a:chExt cx="0" cy="0"/>
        </a:xfrm>
      </p:grpSpPr>
      <p:sp>
        <p:nvSpPr>
          <p:cNvPr id="2" name="TextBox 1"/>
          <p:cNvSpPr txBox="1"/>
          <p:nvPr/>
        </p:nvSpPr>
        <p:spPr>
          <a:xfrm>
            <a:off x="93884" y="917736"/>
            <a:ext cx="9001125" cy="2748253"/>
          </a:xfrm>
          <a:prstGeom prst="rect">
            <a:avLst/>
          </a:prstGeom>
          <a:noFill/>
        </p:spPr>
        <p:txBody>
          <a:bodyPr wrap="square">
            <a:spAutoFit/>
          </a:bodyPr>
          <a:lstStyle/>
          <a:p>
            <a:pPr algn="ctr" rtl="1">
              <a:lnSpc>
                <a:spcPct val="150000"/>
              </a:lnSpc>
              <a:defRPr sz="4400" b="1">
                <a:solidFill>
                  <a:srgbClr val="FFFFFF"/>
                </a:solidFill>
                <a:latin typeface="Arial" panose="020B0604020202020204"/>
              </a:defRPr>
            </a:pPr>
            <a:r>
              <a:rPr lang="ar-SA" sz="4000" dirty="0"/>
              <a:t>مقاربة احصائية ايجابية لتقييم جودة المنتجات الدوائية: </a:t>
            </a:r>
          </a:p>
          <a:p>
            <a:pPr algn="ctr" rtl="1">
              <a:lnSpc>
                <a:spcPct val="150000"/>
              </a:lnSpc>
              <a:defRPr sz="4400" b="1">
                <a:solidFill>
                  <a:srgbClr val="FFFFFF"/>
                </a:solidFill>
                <a:latin typeface="Arial" panose="020B0604020202020204"/>
              </a:defRPr>
            </a:pPr>
            <a:r>
              <a:rPr lang="ar-SA" sz="4000" dirty="0"/>
              <a:t>دراسة حالة شركة النيل الأزرق للصناعات الدوائية </a:t>
            </a:r>
            <a:endParaRPr sz="4000" dirty="0"/>
          </a:p>
        </p:txBody>
      </p:sp>
      <p:sp>
        <p:nvSpPr>
          <p:cNvPr id="3" name="TextBox 2"/>
          <p:cNvSpPr txBox="1"/>
          <p:nvPr/>
        </p:nvSpPr>
        <p:spPr>
          <a:xfrm>
            <a:off x="1381075" y="4839948"/>
            <a:ext cx="6426759" cy="1131848"/>
          </a:xfrm>
          <a:prstGeom prst="rect">
            <a:avLst/>
          </a:prstGeom>
          <a:noFill/>
        </p:spPr>
        <p:txBody>
          <a:bodyPr wrap="none">
            <a:spAutoFit/>
          </a:bodyPr>
          <a:lstStyle/>
          <a:p>
            <a:pPr algn="ctr" rtl="1">
              <a:lnSpc>
                <a:spcPct val="150000"/>
              </a:lnSpc>
              <a:defRPr sz="2400">
                <a:solidFill>
                  <a:srgbClr val="FFFFFF"/>
                </a:solidFill>
                <a:latin typeface="Arial" panose="020B0604020202020204"/>
              </a:defRPr>
            </a:pPr>
            <a:r>
              <a:rPr lang="ar-SA" dirty="0"/>
              <a:t>د.اخلاص احمد موسي محمد</a:t>
            </a:r>
            <a:endParaRPr lang="en-US" dirty="0"/>
          </a:p>
          <a:p>
            <a:pPr algn="ctr" rtl="1">
              <a:lnSpc>
                <a:spcPct val="150000"/>
              </a:lnSpc>
              <a:defRPr sz="2400">
                <a:solidFill>
                  <a:srgbClr val="FFFFFF"/>
                </a:solidFill>
                <a:latin typeface="Arial" panose="020B0604020202020204"/>
              </a:defRPr>
            </a:pPr>
            <a:r>
              <a:rPr lang="ar-SA" dirty="0"/>
              <a:t>دكتورا – مساعد تدريس – جامعة ام درمان الاسلامية - السودان</a:t>
            </a:r>
            <a:endParaRPr dirty="0"/>
          </a:p>
        </p:txBody>
      </p:sp>
      <p:pic>
        <p:nvPicPr>
          <p:cNvPr id="7" name="Picture 6"/>
          <p:cNvPicPr>
            <a:picLocks noChangeAspect="1"/>
          </p:cNvPicPr>
          <p:nvPr/>
        </p:nvPicPr>
        <p:blipFill rotWithShape="1">
          <a:blip r:embed="rId2"/>
          <a:srcRect l="6689" t="27489" r="59266" b="25763"/>
          <a:stretch>
            <a:fillRect/>
          </a:stretch>
        </p:blipFill>
        <p:spPr>
          <a:xfrm>
            <a:off x="142876" y="200025"/>
            <a:ext cx="1125606" cy="857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5759396" y="457200"/>
            <a:ext cx="2927404" cy="584775"/>
          </a:xfrm>
          <a:prstGeom prst="rect">
            <a:avLst/>
          </a:prstGeom>
          <a:noFill/>
        </p:spPr>
        <p:txBody>
          <a:bodyPr wrap="none">
            <a:spAutoFit/>
          </a:bodyPr>
          <a:lstStyle/>
          <a:p>
            <a:pPr algn="l" rtl="1">
              <a:defRPr sz="3200" b="1">
                <a:solidFill>
                  <a:srgbClr val="00AA78"/>
                </a:solidFill>
                <a:latin typeface="Arial" panose="020B0604020202020204"/>
              </a:defRPr>
            </a:pPr>
            <a:r>
              <a:rPr lang="ar-SA" dirty="0"/>
              <a:t>تحليل </a:t>
            </a:r>
            <a:r>
              <a:rPr lang="en-US" dirty="0"/>
              <a:t> MANOVA</a:t>
            </a:r>
            <a:endParaRPr dirty="0"/>
          </a:p>
        </p:txBody>
      </p:sp>
      <p:sp>
        <p:nvSpPr>
          <p:cNvPr id="3" name="TextBox 2"/>
          <p:cNvSpPr txBox="1"/>
          <p:nvPr/>
        </p:nvSpPr>
        <p:spPr>
          <a:xfrm>
            <a:off x="762001" y="1041975"/>
            <a:ext cx="7856219" cy="2308324"/>
          </a:xfrm>
          <a:prstGeom prst="rect">
            <a:avLst/>
          </a:prstGeom>
          <a:noFill/>
        </p:spPr>
        <p:txBody>
          <a:bodyPr wrap="square">
            <a:spAutoFit/>
          </a:bodyPr>
          <a:lstStyle/>
          <a:p>
            <a:pPr marL="342900" indent="-342900" algn="r" rtl="1">
              <a:buFont typeface="Arial" panose="020B0604020202020204" pitchFamily="34" charset="0"/>
              <a:buChar char="•"/>
            </a:pPr>
            <a:r>
              <a:rPr lang="ar-SA" sz="2400" dirty="0">
                <a:solidFill>
                  <a:schemeClr val="bg1"/>
                </a:solidFill>
              </a:rPr>
              <a:t>أسلوب إحصائي لدراسة تأثير المتغيرات المستقلة على عدة متغيرات تابعة في نفس الوقت.</a:t>
            </a:r>
            <a:endParaRPr lang="en-US" sz="2400" dirty="0">
              <a:solidFill>
                <a:schemeClr val="bg1"/>
              </a:solidFill>
            </a:endParaRPr>
          </a:p>
          <a:p>
            <a:pPr marL="342900" indent="-342900" algn="r" rtl="1">
              <a:buFont typeface="Arial" panose="020B0604020202020204" pitchFamily="34" charset="0"/>
              <a:buChar char="•"/>
            </a:pPr>
            <a:r>
              <a:rPr lang="ar-SA" sz="2400" dirty="0">
                <a:solidFill>
                  <a:schemeClr val="bg1"/>
                </a:solidFill>
              </a:rPr>
              <a:t>يأخذ في الاعتبار العلاقات بين المتغيرات التابعة.</a:t>
            </a:r>
            <a:endParaRPr lang="en-US" sz="2400" dirty="0">
              <a:solidFill>
                <a:schemeClr val="bg1"/>
              </a:solidFill>
            </a:endParaRPr>
          </a:p>
          <a:p>
            <a:pPr marL="342900" indent="-342900" algn="r" rtl="1">
              <a:buFont typeface="Arial" panose="020B0604020202020204" pitchFamily="34" charset="0"/>
              <a:buChar char="•"/>
            </a:pPr>
            <a:r>
              <a:rPr lang="ar-SA" sz="2400" dirty="0">
                <a:solidFill>
                  <a:schemeClr val="bg1"/>
                </a:solidFill>
              </a:rPr>
              <a:t>يستخدم لاختبار الفروق الإحصائية بين المجموعات.</a:t>
            </a:r>
            <a:endParaRPr lang="en-US" sz="2400" dirty="0">
              <a:solidFill>
                <a:schemeClr val="bg1"/>
              </a:solidFill>
            </a:endParaRPr>
          </a:p>
          <a:p>
            <a:pPr marL="342900" indent="-342900" algn="r" rtl="1">
              <a:buFont typeface="Arial" panose="020B0604020202020204" pitchFamily="34" charset="0"/>
              <a:buChar char="•"/>
            </a:pPr>
            <a:r>
              <a:rPr lang="ar-SA" sz="2400" dirty="0">
                <a:solidFill>
                  <a:schemeClr val="bg1"/>
                </a:solidFill>
              </a:rPr>
              <a:t>مناسب لتحليل خصائص الجودة المتعددة في العمليات الإنتاجية.</a:t>
            </a:r>
            <a:endParaRPr lang="en-US" sz="2400" dirty="0">
              <a:solidFill>
                <a:schemeClr val="bg1"/>
              </a:solidFill>
            </a:endParaRPr>
          </a:p>
          <a:p>
            <a:pPr marL="342900" indent="-342900" algn="r" rtl="1">
              <a:buFont typeface="Arial" panose="020B0604020202020204" pitchFamily="34" charset="0"/>
              <a:buChar char="•"/>
            </a:pPr>
            <a:r>
              <a:rPr lang="ar-SA" sz="2400" dirty="0">
                <a:solidFill>
                  <a:schemeClr val="bg1"/>
                </a:solidFill>
              </a:rPr>
              <a:t>يساهم في تحسين دقة النتائج ودعم اتخاذ القرار.</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graphicFrame>
        <p:nvGraphicFramePr>
          <p:cNvPr id="9" name="Table 8">
            <a:extLst>
              <a:ext uri="{FF2B5EF4-FFF2-40B4-BE49-F238E27FC236}">
                <a16:creationId xmlns:a16="http://schemas.microsoft.com/office/drawing/2014/main" id="{363F17A3-BB11-4599-B2D9-8E03B3B1B6F5}"/>
              </a:ext>
            </a:extLst>
          </p:cNvPr>
          <p:cNvGraphicFramePr>
            <a:graphicFrameLocks noGrp="1"/>
          </p:cNvGraphicFramePr>
          <p:nvPr>
            <p:extLst>
              <p:ext uri="{D42A27DB-BD31-4B8C-83A1-F6EECF244321}">
                <p14:modId xmlns:p14="http://schemas.microsoft.com/office/powerpoint/2010/main" val="2741109337"/>
              </p:ext>
            </p:extLst>
          </p:nvPr>
        </p:nvGraphicFramePr>
        <p:xfrm>
          <a:off x="762001" y="3492937"/>
          <a:ext cx="7856220" cy="1234599"/>
        </p:xfrm>
        <a:graphic>
          <a:graphicData uri="http://schemas.openxmlformats.org/drawingml/2006/table">
            <a:tbl>
              <a:tblPr>
                <a:tableStyleId>{35758FB7-9AC5-4552-8A53-C91805E547FA}</a:tableStyleId>
              </a:tblPr>
              <a:tblGrid>
                <a:gridCol w="2293911">
                  <a:extLst>
                    <a:ext uri="{9D8B030D-6E8A-4147-A177-3AD203B41FA5}">
                      <a16:colId xmlns:a16="http://schemas.microsoft.com/office/drawing/2014/main" val="1471562735"/>
                    </a:ext>
                  </a:extLst>
                </a:gridCol>
                <a:gridCol w="2809616">
                  <a:extLst>
                    <a:ext uri="{9D8B030D-6E8A-4147-A177-3AD203B41FA5}">
                      <a16:colId xmlns:a16="http://schemas.microsoft.com/office/drawing/2014/main" val="2313926943"/>
                    </a:ext>
                  </a:extLst>
                </a:gridCol>
                <a:gridCol w="1070492">
                  <a:extLst>
                    <a:ext uri="{9D8B030D-6E8A-4147-A177-3AD203B41FA5}">
                      <a16:colId xmlns:a16="http://schemas.microsoft.com/office/drawing/2014/main" val="2467599364"/>
                    </a:ext>
                  </a:extLst>
                </a:gridCol>
                <a:gridCol w="1682201">
                  <a:extLst>
                    <a:ext uri="{9D8B030D-6E8A-4147-A177-3AD203B41FA5}">
                      <a16:colId xmlns:a16="http://schemas.microsoft.com/office/drawing/2014/main" val="2738374234"/>
                    </a:ext>
                  </a:extLst>
                </a:gridCol>
              </a:tblGrid>
              <a:tr h="411533">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kern="0" dirty="0">
                          <a:effectLst/>
                        </a:rPr>
                        <a:t>Independent variables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kern="0" dirty="0">
                          <a:effectLst/>
                        </a:rPr>
                        <a:t>Statistic test Wilk’s Lambda</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kern="0" dirty="0">
                          <a:effectLst/>
                        </a:rPr>
                        <a:t>F</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kern="0" dirty="0">
                          <a:effectLst/>
                        </a:rPr>
                        <a:t>P. Value</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extLst>
                  <a:ext uri="{0D108BD9-81ED-4DB2-BD59-A6C34878D82A}">
                    <a16:rowId xmlns:a16="http://schemas.microsoft.com/office/drawing/2014/main" val="268301305"/>
                  </a:ext>
                </a:extLst>
              </a:tr>
              <a:tr h="411533">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rPr>
                        <a:t> </a:t>
                      </a:r>
                      <a:endParaRPr lang="en-US" sz="1600" kern="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rPr>
                        <a:t>0.000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rPr>
                        <a:t>398.645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rPr>
                        <a:t>0.000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extLst>
                  <a:ext uri="{0D108BD9-81ED-4DB2-BD59-A6C34878D82A}">
                    <a16:rowId xmlns:a16="http://schemas.microsoft.com/office/drawing/2014/main" val="3933131369"/>
                  </a:ext>
                </a:extLst>
              </a:tr>
              <a:tr h="411533">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a:effectLst/>
                        </a:rPr>
                        <a:t> </a:t>
                      </a:r>
                      <a:endParaRPr lang="en-US" sz="1600" ker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rPr>
                        <a:t>0.961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rPr>
                        <a:t>0.934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tc>
                  <a:txBody>
                    <a:bodyPr/>
                    <a:lstStyle/>
                    <a:p>
                      <a:pPr algn="ctr">
                        <a:spcBef>
                          <a:spcPts val="5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rPr>
                        <a:t>0.488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a:tc>
                <a:extLst>
                  <a:ext uri="{0D108BD9-81ED-4DB2-BD59-A6C34878D82A}">
                    <a16:rowId xmlns:a16="http://schemas.microsoft.com/office/drawing/2014/main" val="219112395"/>
                  </a:ext>
                </a:extLst>
              </a:tr>
            </a:tbl>
          </a:graphicData>
        </a:graphic>
      </p:graphicFrame>
      <p:pic>
        <p:nvPicPr>
          <p:cNvPr id="2056" name="Picture 8" descr="C:\Users\Dell\AppData\Local\Temp\ksohtml18248\wps7.png">
            <a:extLst>
              <a:ext uri="{FF2B5EF4-FFF2-40B4-BE49-F238E27FC236}">
                <a16:creationId xmlns:a16="http://schemas.microsoft.com/office/drawing/2014/main" id="{849CDE5C-D41E-4231-BB67-6766B10F7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470" y="3974787"/>
            <a:ext cx="164210" cy="2377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C:\Users\Dell\AppData\Local\Temp\ksohtml18248\wps8.png">
            <a:extLst>
              <a:ext uri="{FF2B5EF4-FFF2-40B4-BE49-F238E27FC236}">
                <a16:creationId xmlns:a16="http://schemas.microsoft.com/office/drawing/2014/main" id="{330F187B-C210-4900-B0BA-2A117D1D7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470" y="4434840"/>
            <a:ext cx="164209" cy="277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6214648" y="457200"/>
            <a:ext cx="2472152"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الاحصاء الايجابي</a:t>
            </a:r>
            <a:endParaRPr dirty="0"/>
          </a:p>
        </p:txBody>
      </p:sp>
      <p:sp>
        <p:nvSpPr>
          <p:cNvPr id="3" name="TextBox 2"/>
          <p:cNvSpPr txBox="1"/>
          <p:nvPr/>
        </p:nvSpPr>
        <p:spPr>
          <a:xfrm>
            <a:off x="3426594" y="1409700"/>
            <a:ext cx="4667451" cy="3785652"/>
          </a:xfrm>
          <a:prstGeom prst="rect">
            <a:avLst/>
          </a:prstGeom>
          <a:noFill/>
        </p:spPr>
        <p:txBody>
          <a:bodyPr wrap="square">
            <a:spAutoFit/>
          </a:bodyPr>
          <a:lstStyle/>
          <a:p>
            <a:pPr marL="342900" indent="-342900" algn="r" rtl="1">
              <a:buFont typeface="Arial" panose="020B0604020202020204" pitchFamily="34" charset="0"/>
              <a:buChar char="•"/>
            </a:pPr>
            <a:r>
              <a:rPr lang="ar-SA" sz="2400" dirty="0">
                <a:solidFill>
                  <a:schemeClr val="bg1"/>
                </a:solidFill>
              </a:rPr>
              <a:t>توجه إحصائي حديث يركز على قياس الاستقرار والتقدم.</a:t>
            </a:r>
          </a:p>
          <a:p>
            <a:pPr marL="342900" indent="-342900" algn="r" rtl="1">
              <a:buFont typeface="Arial" panose="020B0604020202020204" pitchFamily="34" charset="0"/>
              <a:buChar char="•"/>
            </a:pPr>
            <a:r>
              <a:rPr lang="ar-SA" sz="2400" dirty="0">
                <a:solidFill>
                  <a:schemeClr val="bg1"/>
                </a:solidFill>
              </a:rPr>
              <a:t>يتجاوز تحليل الأخطاء إلى تحليل نقاط القوة داخل الأنظمة.</a:t>
            </a:r>
          </a:p>
          <a:p>
            <a:pPr marL="342900" indent="-342900" algn="r" rtl="1">
              <a:buFont typeface="Arial" panose="020B0604020202020204" pitchFamily="34" charset="0"/>
              <a:buChar char="•"/>
            </a:pPr>
            <a:r>
              <a:rPr lang="ar-SA" sz="2400" dirty="0">
                <a:solidFill>
                  <a:schemeClr val="bg1"/>
                </a:solidFill>
              </a:rPr>
              <a:t>يعتمد على أدوات مثل </a:t>
            </a:r>
            <a:r>
              <a:rPr lang="en-US" sz="2400" b="1" dirty="0">
                <a:solidFill>
                  <a:schemeClr val="bg1"/>
                </a:solidFill>
              </a:rPr>
              <a:t>SQC </a:t>
            </a:r>
            <a:r>
              <a:rPr lang="ar-SA" sz="2400" b="1" dirty="0">
                <a:solidFill>
                  <a:schemeClr val="bg1"/>
                </a:solidFill>
              </a:rPr>
              <a:t> و </a:t>
            </a:r>
            <a:r>
              <a:rPr lang="en-US" sz="2400" b="1" dirty="0">
                <a:solidFill>
                  <a:schemeClr val="bg1"/>
                </a:solidFill>
              </a:rPr>
              <a:t>Capability Analysis </a:t>
            </a:r>
            <a:r>
              <a:rPr lang="ar-SA" sz="2400" b="1" dirty="0">
                <a:solidFill>
                  <a:schemeClr val="bg1"/>
                </a:solidFill>
              </a:rPr>
              <a:t> و </a:t>
            </a:r>
            <a:r>
              <a:rPr lang="en-US" sz="2400" b="1" dirty="0">
                <a:solidFill>
                  <a:schemeClr val="bg1"/>
                </a:solidFill>
              </a:rPr>
              <a:t>MANOVA</a:t>
            </a:r>
            <a:r>
              <a:rPr lang="ar-SA" sz="2400" b="1" dirty="0">
                <a:solidFill>
                  <a:schemeClr val="bg1"/>
                </a:solidFill>
              </a:rPr>
              <a:t>.</a:t>
            </a:r>
          </a:p>
          <a:p>
            <a:pPr marL="342900" indent="-342900" algn="r" rtl="1">
              <a:buFont typeface="Arial" panose="020B0604020202020204" pitchFamily="34" charset="0"/>
              <a:buChar char="•"/>
            </a:pPr>
            <a:r>
              <a:rPr lang="ar-SA" sz="2400" dirty="0">
                <a:solidFill>
                  <a:schemeClr val="bg1"/>
                </a:solidFill>
              </a:rPr>
              <a:t>يستخدم مؤشرات كمية لقياس الأداء الإيجابي.</a:t>
            </a:r>
          </a:p>
          <a:p>
            <a:pPr marL="342900" indent="-342900" algn="r" rtl="1">
              <a:buFont typeface="Arial" panose="020B0604020202020204" pitchFamily="34" charset="0"/>
              <a:buChar char="•"/>
            </a:pPr>
            <a:r>
              <a:rPr lang="ar-SA" sz="2400" dirty="0">
                <a:solidFill>
                  <a:schemeClr val="bg1"/>
                </a:solidFill>
              </a:rPr>
              <a:t>يساهم في تحسين الجودة ودعم اتخاذ القرار.</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grpSp>
        <p:nvGrpSpPr>
          <p:cNvPr id="5" name="Group 4">
            <a:extLst>
              <a:ext uri="{FF2B5EF4-FFF2-40B4-BE49-F238E27FC236}">
                <a16:creationId xmlns:a16="http://schemas.microsoft.com/office/drawing/2014/main" id="{51C148CE-F36E-4D40-BFBE-051CA51378C4}"/>
              </a:ext>
            </a:extLst>
          </p:cNvPr>
          <p:cNvGrpSpPr>
            <a:grpSpLocks noChangeAspect="1"/>
          </p:cNvGrpSpPr>
          <p:nvPr/>
        </p:nvGrpSpPr>
        <p:grpSpPr>
          <a:xfrm>
            <a:off x="457200" y="1409700"/>
            <a:ext cx="2948013" cy="3785652"/>
            <a:chOff x="0" y="0"/>
            <a:chExt cx="6350000" cy="6350000"/>
          </a:xfrm>
        </p:grpSpPr>
        <p:sp>
          <p:nvSpPr>
            <p:cNvPr id="6" name="Freeform 13">
              <a:extLst>
                <a:ext uri="{FF2B5EF4-FFF2-40B4-BE49-F238E27FC236}">
                  <a16:creationId xmlns:a16="http://schemas.microsoft.com/office/drawing/2014/main" id="{CCC81164-9C50-40C0-8242-43C4D2A93239}"/>
                </a:ext>
              </a:extLst>
            </p:cNvPr>
            <p:cNvSpPr/>
            <p:nvPr/>
          </p:nvSpPr>
          <p:spPr>
            <a:xfrm>
              <a:off x="0" y="0"/>
              <a:ext cx="6350000" cy="6350000"/>
            </a:xfrm>
            <a:custGeom>
              <a:avLst/>
              <a:gdLst/>
              <a:ahLst/>
              <a:cxnLst/>
              <a:rect l="l" t="t" r="r" b="b"/>
              <a:pathLst>
                <a:path w="6350000" h="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2"/>
              <a:stretch>
                <a:fillRect l="-25901" r="-25901"/>
              </a:stretch>
            </a:blipFill>
          </p:spPr>
        </p:sp>
        <p:sp>
          <p:nvSpPr>
            <p:cNvPr id="7" name="Freeform 14">
              <a:extLst>
                <a:ext uri="{FF2B5EF4-FFF2-40B4-BE49-F238E27FC236}">
                  <a16:creationId xmlns:a16="http://schemas.microsoft.com/office/drawing/2014/main" id="{3E608C59-3169-40B1-8F1D-F862BDCC3D27}"/>
                </a:ext>
              </a:extLst>
            </p:cNvPr>
            <p:cNvSpPr/>
            <p:nvPr/>
          </p:nvSpPr>
          <p:spPr>
            <a:xfrm>
              <a:off x="0" y="0"/>
              <a:ext cx="6350000" cy="635000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333652"/>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4961100" y="457200"/>
            <a:ext cx="3725700"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مؤشرات الاحصاء الايجابي</a:t>
            </a:r>
            <a:endParaRPr dirty="0"/>
          </a:p>
        </p:txBody>
      </p:sp>
      <p:sp>
        <p:nvSpPr>
          <p:cNvPr id="3" name="TextBox 2"/>
          <p:cNvSpPr txBox="1"/>
          <p:nvPr/>
        </p:nvSpPr>
        <p:spPr>
          <a:xfrm>
            <a:off x="914400" y="1127760"/>
            <a:ext cx="7315200" cy="2677656"/>
          </a:xfrm>
          <a:prstGeom prst="rect">
            <a:avLst/>
          </a:prstGeom>
          <a:noFill/>
        </p:spPr>
        <p:txBody>
          <a:bodyPr wrap="square">
            <a:spAutoFit/>
          </a:bodyPr>
          <a:lstStyle/>
          <a:p>
            <a:pPr marL="342900" indent="-342900" algn="r" rtl="1">
              <a:buFont typeface="Arial" panose="020B0604020202020204" pitchFamily="34" charset="0"/>
              <a:buChar char="•"/>
            </a:pPr>
            <a:r>
              <a:rPr lang="ar-SA" sz="2400" dirty="0">
                <a:solidFill>
                  <a:schemeClr val="bg1"/>
                </a:solidFill>
              </a:rPr>
              <a:t>أدوات كمية لقياس الاستقرار والتقدم في العمليات الإنتاجية.</a:t>
            </a:r>
          </a:p>
          <a:p>
            <a:pPr marL="342900" indent="-342900" algn="r" rtl="1">
              <a:buFont typeface="Arial" panose="020B0604020202020204" pitchFamily="34" charset="0"/>
              <a:buChar char="•"/>
            </a:pPr>
            <a:r>
              <a:rPr lang="ar-SA" sz="2400" dirty="0">
                <a:solidFill>
                  <a:schemeClr val="bg1"/>
                </a:solidFill>
              </a:rPr>
              <a:t>تعتمد على نتائج </a:t>
            </a:r>
            <a:r>
              <a:rPr lang="en-US" sz="2400" dirty="0">
                <a:solidFill>
                  <a:schemeClr val="bg1"/>
                </a:solidFill>
              </a:rPr>
              <a:t>SQC </a:t>
            </a:r>
            <a:r>
              <a:rPr lang="ar-SA" sz="2400" dirty="0">
                <a:solidFill>
                  <a:schemeClr val="bg1"/>
                </a:solidFill>
              </a:rPr>
              <a:t> و </a:t>
            </a:r>
            <a:r>
              <a:rPr lang="en-US" sz="2400" dirty="0">
                <a:solidFill>
                  <a:schemeClr val="bg1"/>
                </a:solidFill>
              </a:rPr>
              <a:t>Capability Analysis </a:t>
            </a:r>
            <a:r>
              <a:rPr lang="ar-SA" sz="2400" dirty="0">
                <a:solidFill>
                  <a:schemeClr val="bg1"/>
                </a:solidFill>
              </a:rPr>
              <a:t> و </a:t>
            </a:r>
            <a:r>
              <a:rPr lang="en-US" sz="2400" dirty="0">
                <a:solidFill>
                  <a:schemeClr val="bg1"/>
                </a:solidFill>
              </a:rPr>
              <a:t>MANOVA</a:t>
            </a:r>
          </a:p>
          <a:p>
            <a:pPr algn="r" rtl="1"/>
            <a:r>
              <a:rPr lang="ar-SA" sz="2400" b="1" dirty="0">
                <a:solidFill>
                  <a:schemeClr val="bg1"/>
                </a:solidFill>
              </a:rPr>
              <a:t>أهم المؤشرات:</a:t>
            </a:r>
            <a:endParaRPr lang="ar-SA" sz="2400" dirty="0">
              <a:solidFill>
                <a:schemeClr val="bg1"/>
              </a:solidFill>
            </a:endParaRPr>
          </a:p>
          <a:p>
            <a:pPr algn="r" rtl="1"/>
            <a:r>
              <a:rPr lang="en-US" sz="2400" b="1" dirty="0">
                <a:solidFill>
                  <a:schemeClr val="bg1"/>
                </a:solidFill>
              </a:rPr>
              <a:t>:PEI</a:t>
            </a:r>
            <a:r>
              <a:rPr lang="ar-SA" sz="2400" dirty="0">
                <a:solidFill>
                  <a:schemeClr val="bg1"/>
                </a:solidFill>
              </a:rPr>
              <a:t> قياس استقرار وكفاءة العمليات.</a:t>
            </a:r>
          </a:p>
          <a:p>
            <a:pPr algn="r" rtl="1"/>
            <a:r>
              <a:rPr lang="en-US" sz="2400" b="1" dirty="0">
                <a:solidFill>
                  <a:schemeClr val="bg1"/>
                </a:solidFill>
              </a:rPr>
              <a:t>:CI</a:t>
            </a:r>
            <a:r>
              <a:rPr lang="ar-SA" sz="2400" dirty="0">
                <a:solidFill>
                  <a:schemeClr val="bg1"/>
                </a:solidFill>
              </a:rPr>
              <a:t> قياس الالتزام بالمواصفات القياسية.</a:t>
            </a:r>
          </a:p>
          <a:p>
            <a:pPr algn="r" rtl="1"/>
            <a:r>
              <a:rPr lang="en-US" sz="2400" b="1" dirty="0">
                <a:solidFill>
                  <a:schemeClr val="bg1"/>
                </a:solidFill>
              </a:rPr>
              <a:t>:CPAI</a:t>
            </a:r>
            <a:r>
              <a:rPr lang="ar-SA" sz="2400" dirty="0">
                <a:solidFill>
                  <a:schemeClr val="bg1"/>
                </a:solidFill>
              </a:rPr>
              <a:t> قياس التقدم والتحسن الكلي للأداء.</a:t>
            </a:r>
          </a:p>
          <a:p>
            <a:pPr algn="r" rtl="1"/>
            <a:r>
              <a:rPr lang="ar-SA" sz="2400" dirty="0">
                <a:solidFill>
                  <a:schemeClr val="bg1"/>
                </a:solidFill>
              </a:rPr>
              <a:t>تدعم تحسين الجودة واتخاذ القرار المبني على البيانات.</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graphicFrame>
        <p:nvGraphicFramePr>
          <p:cNvPr id="5" name="Table 4">
            <a:extLst>
              <a:ext uri="{FF2B5EF4-FFF2-40B4-BE49-F238E27FC236}">
                <a16:creationId xmlns:a16="http://schemas.microsoft.com/office/drawing/2014/main" id="{71AF20E5-CFE0-4AEA-9315-E1840F3E98DC}"/>
              </a:ext>
            </a:extLst>
          </p:cNvPr>
          <p:cNvGraphicFramePr>
            <a:graphicFrameLocks noGrp="1"/>
          </p:cNvGraphicFramePr>
          <p:nvPr>
            <p:extLst>
              <p:ext uri="{D42A27DB-BD31-4B8C-83A1-F6EECF244321}">
                <p14:modId xmlns:p14="http://schemas.microsoft.com/office/powerpoint/2010/main" val="2764495889"/>
              </p:ext>
            </p:extLst>
          </p:nvPr>
        </p:nvGraphicFramePr>
        <p:xfrm>
          <a:off x="998220" y="3797637"/>
          <a:ext cx="7162800" cy="1341120"/>
        </p:xfrm>
        <a:graphic>
          <a:graphicData uri="http://schemas.openxmlformats.org/drawingml/2006/table">
            <a:tbl>
              <a:tblPr>
                <a:tableStyleId>{35758FB7-9AC5-4552-8A53-C91805E547FA}</a:tableStyleId>
              </a:tblPr>
              <a:tblGrid>
                <a:gridCol w="1740883">
                  <a:extLst>
                    <a:ext uri="{9D8B030D-6E8A-4147-A177-3AD203B41FA5}">
                      <a16:colId xmlns:a16="http://schemas.microsoft.com/office/drawing/2014/main" val="2977797643"/>
                    </a:ext>
                  </a:extLst>
                </a:gridCol>
                <a:gridCol w="1181700">
                  <a:extLst>
                    <a:ext uri="{9D8B030D-6E8A-4147-A177-3AD203B41FA5}">
                      <a16:colId xmlns:a16="http://schemas.microsoft.com/office/drawing/2014/main" val="1952647652"/>
                    </a:ext>
                  </a:extLst>
                </a:gridCol>
                <a:gridCol w="1181700">
                  <a:extLst>
                    <a:ext uri="{9D8B030D-6E8A-4147-A177-3AD203B41FA5}">
                      <a16:colId xmlns:a16="http://schemas.microsoft.com/office/drawing/2014/main" val="428212543"/>
                    </a:ext>
                  </a:extLst>
                </a:gridCol>
                <a:gridCol w="1042676">
                  <a:extLst>
                    <a:ext uri="{9D8B030D-6E8A-4147-A177-3AD203B41FA5}">
                      <a16:colId xmlns:a16="http://schemas.microsoft.com/office/drawing/2014/main" val="2085967678"/>
                    </a:ext>
                  </a:extLst>
                </a:gridCol>
                <a:gridCol w="2015841">
                  <a:extLst>
                    <a:ext uri="{9D8B030D-6E8A-4147-A177-3AD203B41FA5}">
                      <a16:colId xmlns:a16="http://schemas.microsoft.com/office/drawing/2014/main" val="1110867410"/>
                    </a:ext>
                  </a:extLst>
                </a:gridCol>
              </a:tblGrid>
              <a:tr h="0">
                <a:tc>
                  <a:txBody>
                    <a:bodyPr/>
                    <a:lstStyle/>
                    <a:p>
                      <a:pPr algn="ctr" rtl="1"/>
                      <a:r>
                        <a:rPr lang="en-US" sz="1600" b="1" kern="0" dirty="0">
                          <a:effectLst/>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b="1" kern="0" dirty="0">
                          <a:effectLst/>
                        </a:rPr>
                        <a:t>Amax 1mg</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b="1" kern="0" dirty="0">
                          <a:effectLst/>
                        </a:rPr>
                        <a:t>Amax 2mg</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b="1" kern="0" dirty="0">
                          <a:effectLst/>
                        </a:rPr>
                        <a:t>Amax 3mg</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b="1" kern="0" dirty="0">
                          <a:effectLst/>
                        </a:rPr>
                        <a:t>Amax 4mg</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1327247662"/>
                  </a:ext>
                </a:extLst>
              </a:tr>
              <a:tr h="0">
                <a:tc>
                  <a:txBody>
                    <a:bodyPr/>
                    <a:lstStyle/>
                    <a:p>
                      <a:pPr algn="ctr" rtl="1"/>
                      <a:r>
                        <a:rPr lang="en-US" sz="1600" kern="0" dirty="0">
                          <a:effectLst/>
                        </a:rPr>
                        <a:t>PEI</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dirty="0">
                          <a:effectLst/>
                        </a:rPr>
                        <a:t>91.40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dirty="0">
                          <a:effectLst/>
                        </a:rPr>
                        <a:t>90.91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dirty="0">
                          <a:effectLst/>
                        </a:rPr>
                        <a:t>92.80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dirty="0">
                          <a:effectLst/>
                        </a:rPr>
                        <a:t>91.87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1931733250"/>
                  </a:ext>
                </a:extLst>
              </a:tr>
              <a:tr h="0">
                <a:tc>
                  <a:txBody>
                    <a:bodyPr/>
                    <a:lstStyle/>
                    <a:p>
                      <a:pPr algn="ctr" rtl="1"/>
                      <a:r>
                        <a:rPr lang="en-US" sz="1600" kern="0">
                          <a:effectLst/>
                        </a:rPr>
                        <a:t>CI</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a:effectLst/>
                        </a:rPr>
                        <a:t>100.00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a:effectLst/>
                        </a:rPr>
                        <a:t>100.00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dirty="0">
                          <a:effectLst/>
                        </a:rPr>
                        <a:t>100.00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dirty="0">
                          <a:effectLst/>
                        </a:rPr>
                        <a:t>100.00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2213127083"/>
                  </a:ext>
                </a:extLst>
              </a:tr>
              <a:tr h="0">
                <a:tc>
                  <a:txBody>
                    <a:bodyPr/>
                    <a:lstStyle/>
                    <a:p>
                      <a:pPr algn="ctr" rtl="1"/>
                      <a:r>
                        <a:rPr lang="en-US" sz="1600" kern="0">
                          <a:effectLst/>
                        </a:rPr>
                        <a:t>CPAI</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a:effectLst/>
                        </a:rPr>
                        <a:t>95.70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a:effectLst/>
                        </a:rPr>
                        <a:t>95.50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a:effectLst/>
                        </a:rPr>
                        <a:t>96.40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algn="ctr" rtl="1"/>
                      <a:r>
                        <a:rPr lang="en-US" sz="1600" kern="0" dirty="0">
                          <a:effectLst/>
                        </a:rPr>
                        <a:t>95.93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122389604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4305472" y="457200"/>
            <a:ext cx="4381328"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القيمة العلمية للاحصاء الايجابي</a:t>
            </a:r>
            <a:endParaRPr dirty="0"/>
          </a:p>
        </p:txBody>
      </p:sp>
      <p:sp>
        <p:nvSpPr>
          <p:cNvPr id="3" name="TextBox 2"/>
          <p:cNvSpPr txBox="1"/>
          <p:nvPr/>
        </p:nvSpPr>
        <p:spPr>
          <a:xfrm>
            <a:off x="914400" y="1371600"/>
            <a:ext cx="7315200" cy="3785652"/>
          </a:xfrm>
          <a:prstGeom prst="rect">
            <a:avLst/>
          </a:prstGeom>
          <a:noFill/>
        </p:spPr>
        <p:txBody>
          <a:bodyPr wrap="square">
            <a:spAutoFit/>
          </a:bodyPr>
          <a:lstStyle/>
          <a:p>
            <a:pPr marL="342900" indent="-342900" algn="r" rtl="1">
              <a:buFont typeface="Arial" panose="020B0604020202020204" pitchFamily="34" charset="0"/>
              <a:buChar char="•"/>
            </a:pPr>
            <a:r>
              <a:rPr lang="ar-SA" sz="2400" dirty="0">
                <a:solidFill>
                  <a:schemeClr val="bg1"/>
                </a:solidFill>
              </a:rPr>
              <a:t>يمثل تطورا في الفكر الإحصائي التطبيقي.</a:t>
            </a:r>
          </a:p>
          <a:p>
            <a:pPr marL="342900" indent="-342900" algn="r" rtl="1">
              <a:buFont typeface="Arial" panose="020B0604020202020204" pitchFamily="34" charset="0"/>
              <a:buChar char="•"/>
            </a:pPr>
            <a:r>
              <a:rPr lang="ar-SA" sz="2400" dirty="0">
                <a:solidFill>
                  <a:schemeClr val="bg1"/>
                </a:solidFill>
              </a:rPr>
              <a:t>ينتقل بالإحصاء من تحليل الأخطاء إلى قياس الاستقرار والتقدم.</a:t>
            </a:r>
          </a:p>
          <a:p>
            <a:pPr marL="342900" indent="-342900" algn="r" rtl="1">
              <a:buFont typeface="Arial" panose="020B0604020202020204" pitchFamily="34" charset="0"/>
              <a:buChar char="•"/>
            </a:pPr>
            <a:r>
              <a:rPr lang="ar-SA" sz="2400" dirty="0">
                <a:solidFill>
                  <a:schemeClr val="bg1"/>
                </a:solidFill>
              </a:rPr>
              <a:t>يدمج بين </a:t>
            </a:r>
            <a:r>
              <a:rPr lang="en-US" sz="2400" dirty="0">
                <a:solidFill>
                  <a:schemeClr val="bg1"/>
                </a:solidFill>
              </a:rPr>
              <a:t>SQC </a:t>
            </a:r>
            <a:r>
              <a:rPr lang="ar-SA" sz="2400" dirty="0">
                <a:solidFill>
                  <a:schemeClr val="bg1"/>
                </a:solidFill>
              </a:rPr>
              <a:t> و </a:t>
            </a:r>
            <a:r>
              <a:rPr lang="en-US" sz="2400" dirty="0">
                <a:solidFill>
                  <a:schemeClr val="bg1"/>
                </a:solidFill>
              </a:rPr>
              <a:t>Capability Analysis </a:t>
            </a:r>
            <a:r>
              <a:rPr lang="ar-SA" sz="2400" dirty="0">
                <a:solidFill>
                  <a:schemeClr val="bg1"/>
                </a:solidFill>
              </a:rPr>
              <a:t> </a:t>
            </a:r>
            <a:r>
              <a:rPr lang="ar-SA" sz="2400" b="1" dirty="0">
                <a:solidFill>
                  <a:schemeClr val="bg1"/>
                </a:solidFill>
              </a:rPr>
              <a:t>و </a:t>
            </a:r>
            <a:r>
              <a:rPr lang="en-US" sz="2400" dirty="0">
                <a:solidFill>
                  <a:schemeClr val="bg1"/>
                </a:solidFill>
              </a:rPr>
              <a:t>MANOVA </a:t>
            </a:r>
            <a:r>
              <a:rPr lang="ar-SA" sz="2400" dirty="0">
                <a:solidFill>
                  <a:schemeClr val="bg1"/>
                </a:solidFill>
              </a:rPr>
              <a:t> في نموذج متكامل.</a:t>
            </a:r>
          </a:p>
          <a:p>
            <a:pPr marL="342900" indent="-342900" algn="r" rtl="1">
              <a:buFont typeface="Arial" panose="020B0604020202020204" pitchFamily="34" charset="0"/>
              <a:buChar char="•"/>
            </a:pPr>
            <a:r>
              <a:rPr lang="ar-SA" sz="2400" dirty="0">
                <a:solidFill>
                  <a:schemeClr val="bg1"/>
                </a:solidFill>
              </a:rPr>
              <a:t>يقدم مؤشرات كمية حديثة لتقييم الأداء المؤسسي.</a:t>
            </a:r>
          </a:p>
          <a:p>
            <a:pPr marL="342900" indent="-342900" algn="r" rtl="1">
              <a:buFont typeface="Arial" panose="020B0604020202020204" pitchFamily="34" charset="0"/>
              <a:buChar char="•"/>
            </a:pPr>
            <a:r>
              <a:rPr lang="ar-SA" sz="2400" dirty="0">
                <a:solidFill>
                  <a:schemeClr val="bg1"/>
                </a:solidFill>
              </a:rPr>
              <a:t>يفتح افاقا جديدة في البحوث الإحصائية التطبيقية.</a:t>
            </a:r>
          </a:p>
          <a:p>
            <a:pPr algn="ctr" rtl="1"/>
            <a:endParaRPr lang="ar-SA" sz="2400" b="1" dirty="0">
              <a:solidFill>
                <a:schemeClr val="bg1"/>
              </a:solidFill>
            </a:endParaRPr>
          </a:p>
          <a:p>
            <a:pPr algn="ctr" rtl="1"/>
            <a:r>
              <a:rPr lang="ar-SA" sz="2400" b="1" dirty="0">
                <a:solidFill>
                  <a:srgbClr val="00B050"/>
                </a:solidFill>
              </a:rPr>
              <a:t>تكمن القيمة العلمية للإحصاء الإيجابي في تحويل الإحصاء من أداة لاكتشاف الأخطاء إلى إطار متكامل لقياس الاستقرار والتقدم المؤسسي</a:t>
            </a:r>
            <a:endParaRPr lang="ar-SA" sz="2400" dirty="0">
              <a:solidFill>
                <a:srgbClr val="00B050"/>
              </a:solidFill>
            </a:endParaRPr>
          </a:p>
          <a:p>
            <a:pPr algn="r" rtl="1"/>
            <a:endParaRPr lang="ar-SA" sz="2400" dirty="0">
              <a:solidFill>
                <a:schemeClr val="bg1"/>
              </a:solidFill>
            </a:endParaRP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5608713" y="457200"/>
            <a:ext cx="3078087" cy="584775"/>
          </a:xfrm>
          <a:prstGeom prst="rect">
            <a:avLst/>
          </a:prstGeom>
          <a:noFill/>
        </p:spPr>
        <p:txBody>
          <a:bodyPr wrap="none">
            <a:spAutoFit/>
          </a:bodyPr>
          <a:lstStyle/>
          <a:p>
            <a:pPr algn="r">
              <a:defRPr sz="3200" b="1">
                <a:solidFill>
                  <a:srgbClr val="00AA78"/>
                </a:solidFill>
                <a:latin typeface="Arial" panose="020B0604020202020204"/>
              </a:defRPr>
            </a:pPr>
            <a:r>
              <a:rPr lang="en-US" dirty="0"/>
              <a:t>Paradigm Shift</a:t>
            </a:r>
            <a:endParaRPr dirty="0"/>
          </a:p>
        </p:txBody>
      </p:sp>
      <p:sp>
        <p:nvSpPr>
          <p:cNvPr id="3" name="TextBox 2"/>
          <p:cNvSpPr txBox="1"/>
          <p:nvPr/>
        </p:nvSpPr>
        <p:spPr>
          <a:xfrm>
            <a:off x="760396" y="1434164"/>
            <a:ext cx="7315200" cy="2308324"/>
          </a:xfrm>
          <a:prstGeom prst="rect">
            <a:avLst/>
          </a:prstGeom>
          <a:noFill/>
        </p:spPr>
        <p:txBody>
          <a:bodyPr wrap="square">
            <a:spAutoFit/>
          </a:bodyPr>
          <a:lstStyle/>
          <a:p>
            <a:pPr algn="r" rtl="1"/>
            <a:r>
              <a:rPr sz="2400" dirty="0">
                <a:solidFill>
                  <a:schemeClr val="bg1"/>
                </a:solidFill>
              </a:rPr>
              <a:t>•</a:t>
            </a:r>
            <a:r>
              <a:rPr lang="ar-SA" sz="2400" b="1" dirty="0">
                <a:solidFill>
                  <a:schemeClr val="bg1"/>
                </a:solidFill>
              </a:rPr>
              <a:t> </a:t>
            </a:r>
            <a:r>
              <a:rPr lang="ar-SA" sz="2400" dirty="0">
                <a:solidFill>
                  <a:schemeClr val="bg1"/>
                </a:solidFill>
              </a:rPr>
              <a:t>يمثل نقلة نوعية في النموذج الإحصائي السائد.</a:t>
            </a:r>
            <a:endParaRPr lang="en-US" sz="2400" dirty="0">
              <a:solidFill>
                <a:schemeClr val="bg1"/>
              </a:solidFill>
            </a:endParaRPr>
          </a:p>
          <a:p>
            <a:pPr algn="r" rtl="1"/>
            <a:r>
              <a:rPr lang="en-US" sz="2400" dirty="0">
                <a:solidFill>
                  <a:schemeClr val="bg1"/>
                </a:solidFill>
              </a:rPr>
              <a:t> •</a:t>
            </a:r>
            <a:r>
              <a:rPr lang="ar-SA" sz="2400" dirty="0">
                <a:solidFill>
                  <a:schemeClr val="bg1"/>
                </a:solidFill>
              </a:rPr>
              <a:t>يعكس تحولا جذريا في فلسفة التحليل الإحصائي وتطبيقاته.</a:t>
            </a:r>
          </a:p>
          <a:p>
            <a:pPr algn="r" rtl="1"/>
            <a:r>
              <a:rPr lang="en-US" sz="2400" dirty="0">
                <a:solidFill>
                  <a:schemeClr val="bg1"/>
                </a:solidFill>
              </a:rPr>
              <a:t> •</a:t>
            </a:r>
            <a:r>
              <a:rPr lang="ar-SA" sz="2400" dirty="0">
                <a:solidFill>
                  <a:schemeClr val="bg1"/>
                </a:solidFill>
              </a:rPr>
              <a:t>يمثل إعادة تشكيل شاملة للإطار المفاهيمي لعلم الإحصاء.</a:t>
            </a:r>
          </a:p>
          <a:p>
            <a:pPr algn="r" rtl="1"/>
            <a:r>
              <a:rPr lang="en-US" sz="2400" dirty="0">
                <a:solidFill>
                  <a:schemeClr val="bg1"/>
                </a:solidFill>
              </a:rPr>
              <a:t> •</a:t>
            </a:r>
            <a:r>
              <a:rPr lang="ar-SA" sz="2400" dirty="0">
                <a:solidFill>
                  <a:schemeClr val="bg1"/>
                </a:solidFill>
              </a:rPr>
              <a:t>يجسد تحولًا استراتيجيًا في دور الإحصاء من تحليل الأخطاء إلى قيادة الأداء.</a:t>
            </a:r>
          </a:p>
          <a:p>
            <a:pPr algn="l" rtl="1">
              <a:defRPr sz="2400">
                <a:solidFill>
                  <a:srgbClr val="FFFFFF"/>
                </a:solidFill>
                <a:latin typeface="Arial" panose="020B0604020202020204"/>
              </a:defRPr>
            </a:pPr>
            <a:endParaRPr sz="2400" dirty="0">
              <a:solidFill>
                <a:schemeClr val="bg1"/>
              </a:solidFill>
            </a:endParaRP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6711579" y="457200"/>
            <a:ext cx="1975221"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نتائج الدراسة</a:t>
            </a:r>
            <a:endParaRPr dirty="0"/>
          </a:p>
        </p:txBody>
      </p:sp>
      <p:sp>
        <p:nvSpPr>
          <p:cNvPr id="3" name="TextBox 2"/>
          <p:cNvSpPr txBox="1"/>
          <p:nvPr/>
        </p:nvSpPr>
        <p:spPr>
          <a:xfrm>
            <a:off x="741145" y="1496728"/>
            <a:ext cx="7315200" cy="2308324"/>
          </a:xfrm>
          <a:prstGeom prst="rect">
            <a:avLst/>
          </a:prstGeom>
          <a:noFill/>
        </p:spPr>
        <p:txBody>
          <a:bodyPr wrap="square">
            <a:spAutoFit/>
          </a:bodyPr>
          <a:lstStyle/>
          <a:p>
            <a:pPr marL="342900" indent="-342900" algn="r" rtl="1">
              <a:buFont typeface="Arial" panose="020B0604020202020204" pitchFamily="34" charset="0"/>
              <a:buChar char="•"/>
            </a:pPr>
            <a:r>
              <a:rPr lang="ar-SA" sz="2400" dirty="0">
                <a:solidFill>
                  <a:schemeClr val="bg1"/>
                </a:solidFill>
              </a:rPr>
              <a:t>أدوات التحليل </a:t>
            </a:r>
            <a:r>
              <a:rPr lang="en-US" sz="2400" dirty="0">
                <a:solidFill>
                  <a:schemeClr val="bg1"/>
                </a:solidFill>
              </a:rPr>
              <a:t>(SQC – Capability – MANOVA) </a:t>
            </a:r>
            <a:r>
              <a:rPr lang="ar-SA" sz="2400" dirty="0">
                <a:solidFill>
                  <a:schemeClr val="bg1"/>
                </a:solidFill>
              </a:rPr>
              <a:t> قدمت تقييمًا شاملا للأداء.</a:t>
            </a:r>
            <a:endParaRPr lang="en-US" sz="2400" dirty="0">
              <a:solidFill>
                <a:schemeClr val="bg1"/>
              </a:solidFill>
            </a:endParaRPr>
          </a:p>
          <a:p>
            <a:pPr marL="342900" indent="-342900" algn="r" rtl="1">
              <a:buFont typeface="Arial" panose="020B0604020202020204" pitchFamily="34" charset="0"/>
              <a:buChar char="•"/>
            </a:pPr>
            <a:r>
              <a:rPr lang="ar-SA" sz="2400" dirty="0">
                <a:solidFill>
                  <a:schemeClr val="bg1"/>
                </a:solidFill>
              </a:rPr>
              <a:t>تحقق استقرار إحصائي داخل العمليات الإنتاجية.</a:t>
            </a:r>
            <a:endParaRPr lang="en-US" sz="2400" dirty="0">
              <a:solidFill>
                <a:schemeClr val="bg1"/>
              </a:solidFill>
            </a:endParaRPr>
          </a:p>
          <a:p>
            <a:pPr marL="342900" indent="-342900" algn="r" rtl="1">
              <a:buFont typeface="Arial" panose="020B0604020202020204" pitchFamily="34" charset="0"/>
              <a:buChar char="•"/>
            </a:pPr>
            <a:r>
              <a:rPr lang="ar-SA" sz="2400" dirty="0">
                <a:solidFill>
                  <a:schemeClr val="bg1"/>
                </a:solidFill>
              </a:rPr>
              <a:t>قدرة عالية على الالتزام بالمواصفات القياسية.</a:t>
            </a:r>
            <a:endParaRPr lang="en-US" sz="2400" dirty="0">
              <a:solidFill>
                <a:schemeClr val="bg1"/>
              </a:solidFill>
            </a:endParaRPr>
          </a:p>
          <a:p>
            <a:pPr marL="342900" indent="-342900" algn="r" rtl="1">
              <a:buFont typeface="Arial" panose="020B0604020202020204" pitchFamily="34" charset="0"/>
              <a:buChar char="•"/>
            </a:pPr>
            <a:r>
              <a:rPr lang="ar-SA" sz="2400" dirty="0">
                <a:solidFill>
                  <a:schemeClr val="bg1"/>
                </a:solidFill>
              </a:rPr>
              <a:t>وجود فروق ذات دلالة إحصائية بين المتغيرات.</a:t>
            </a:r>
          </a:p>
          <a:p>
            <a:pPr algn="r" rtl="1"/>
            <a:r>
              <a:rPr lang="ar-SA" sz="2400" dirty="0">
                <a:solidFill>
                  <a:schemeClr val="bg1"/>
                </a:solidFill>
              </a:rPr>
              <a:t>مؤشرات الإحصاء الإيجابي أظهرت تحسنا مستمرا وتقدما في الأداء.</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4034564" y="457200"/>
            <a:ext cx="4652236"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القيمة التطبيقية للاحصاء الايجابي</a:t>
            </a:r>
            <a:endParaRPr dirty="0"/>
          </a:p>
        </p:txBody>
      </p:sp>
      <p:sp>
        <p:nvSpPr>
          <p:cNvPr id="3" name="TextBox 2"/>
          <p:cNvSpPr txBox="1"/>
          <p:nvPr/>
        </p:nvSpPr>
        <p:spPr>
          <a:xfrm>
            <a:off x="914400" y="1371600"/>
            <a:ext cx="7315200" cy="1938992"/>
          </a:xfrm>
          <a:prstGeom prst="rect">
            <a:avLst/>
          </a:prstGeom>
          <a:noFill/>
        </p:spPr>
        <p:txBody>
          <a:bodyPr wrap="square">
            <a:spAutoFit/>
          </a:bodyPr>
          <a:lstStyle/>
          <a:p>
            <a:pPr algn="r" rtl="1"/>
            <a:r>
              <a:rPr lang="ar-SA" sz="2400" dirty="0">
                <a:solidFill>
                  <a:schemeClr val="bg1"/>
                </a:solidFill>
              </a:rPr>
              <a:t>• تحويل الإحصاء إلى </a:t>
            </a:r>
            <a:r>
              <a:rPr lang="ar-SA" sz="2400" b="1" dirty="0">
                <a:solidFill>
                  <a:schemeClr val="bg1"/>
                </a:solidFill>
              </a:rPr>
              <a:t>أداة استراتيجية لإدارة الأداء</a:t>
            </a:r>
            <a:r>
              <a:rPr lang="ar-SA" sz="2400" dirty="0">
                <a:solidFill>
                  <a:schemeClr val="bg1"/>
                </a:solidFill>
              </a:rPr>
              <a:t>.</a:t>
            </a:r>
          </a:p>
          <a:p>
            <a:pPr algn="r" rtl="1"/>
            <a:r>
              <a:rPr lang="ar-SA" sz="2400" dirty="0">
                <a:solidFill>
                  <a:schemeClr val="bg1"/>
                </a:solidFill>
              </a:rPr>
              <a:t>• الانتقال من </a:t>
            </a:r>
            <a:r>
              <a:rPr lang="ar-SA" sz="2400" b="1" dirty="0">
                <a:solidFill>
                  <a:schemeClr val="bg1"/>
                </a:solidFill>
              </a:rPr>
              <a:t>ردّ الفعل → الإدارة الاستباقية</a:t>
            </a:r>
            <a:r>
              <a:rPr lang="ar-SA" sz="2400" dirty="0">
                <a:solidFill>
                  <a:schemeClr val="bg1"/>
                </a:solidFill>
              </a:rPr>
              <a:t>.</a:t>
            </a:r>
          </a:p>
          <a:p>
            <a:pPr algn="r" rtl="1"/>
            <a:r>
              <a:rPr lang="ar-SA" sz="2400" dirty="0">
                <a:solidFill>
                  <a:schemeClr val="bg1"/>
                </a:solidFill>
              </a:rPr>
              <a:t>• دعم القرار عبر </a:t>
            </a:r>
            <a:r>
              <a:rPr lang="ar-SA" sz="2400" b="1" dirty="0">
                <a:solidFill>
                  <a:schemeClr val="bg1"/>
                </a:solidFill>
              </a:rPr>
              <a:t>مؤشرات كمية في الزمن الحقيقي</a:t>
            </a:r>
            <a:r>
              <a:rPr lang="ar-SA" sz="2400" dirty="0">
                <a:solidFill>
                  <a:schemeClr val="bg1"/>
                </a:solidFill>
              </a:rPr>
              <a:t>.</a:t>
            </a:r>
          </a:p>
          <a:p>
            <a:pPr algn="r" rtl="1"/>
            <a:r>
              <a:rPr lang="ar-SA" sz="2400" dirty="0">
                <a:solidFill>
                  <a:schemeClr val="bg1"/>
                </a:solidFill>
              </a:rPr>
              <a:t>• تحسين </a:t>
            </a:r>
            <a:r>
              <a:rPr lang="ar-SA" sz="2400" b="1" dirty="0">
                <a:solidFill>
                  <a:schemeClr val="bg1"/>
                </a:solidFill>
              </a:rPr>
              <a:t>الكفاءة التشغيلية والجودة الشاملة</a:t>
            </a:r>
            <a:r>
              <a:rPr lang="ar-SA" sz="2400" dirty="0">
                <a:solidFill>
                  <a:schemeClr val="bg1"/>
                </a:solidFill>
              </a:rPr>
              <a:t>.</a:t>
            </a:r>
          </a:p>
          <a:p>
            <a:pPr algn="r" rtl="1"/>
            <a:r>
              <a:rPr lang="ar-SA" sz="2400" dirty="0">
                <a:solidFill>
                  <a:schemeClr val="bg1"/>
                </a:solidFill>
              </a:rPr>
              <a:t>• تحقيق </a:t>
            </a:r>
            <a:r>
              <a:rPr lang="ar-SA" sz="2400" b="1" dirty="0">
                <a:solidFill>
                  <a:schemeClr val="bg1"/>
                </a:solidFill>
              </a:rPr>
              <a:t>التميز المؤسسي والاستدامة</a:t>
            </a:r>
            <a:r>
              <a:rPr lang="ar-SA" sz="2400" dirty="0">
                <a:solidFill>
                  <a:schemeClr val="bg1"/>
                </a:solidFill>
              </a:rPr>
              <a:t>.</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5815501" y="457200"/>
            <a:ext cx="2871299"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الخلاصة والتوصيات</a:t>
            </a:r>
            <a:endParaRPr dirty="0"/>
          </a:p>
        </p:txBody>
      </p:sp>
      <p:sp>
        <p:nvSpPr>
          <p:cNvPr id="3" name="TextBox 2"/>
          <p:cNvSpPr txBox="1"/>
          <p:nvPr/>
        </p:nvSpPr>
        <p:spPr>
          <a:xfrm>
            <a:off x="914400" y="1197562"/>
            <a:ext cx="7315200" cy="4893647"/>
          </a:xfrm>
          <a:prstGeom prst="rect">
            <a:avLst/>
          </a:prstGeom>
          <a:noFill/>
        </p:spPr>
        <p:txBody>
          <a:bodyPr wrap="square">
            <a:spAutoFit/>
          </a:bodyPr>
          <a:lstStyle/>
          <a:p>
            <a:pPr algn="just" rtl="1"/>
            <a:r>
              <a:rPr lang="ar-SA" sz="2400" dirty="0">
                <a:solidFill>
                  <a:schemeClr val="bg1"/>
                </a:solidFill>
              </a:rPr>
              <a:t>•  </a:t>
            </a:r>
            <a:r>
              <a:rPr lang="ar-SA" sz="2400" b="1" dirty="0">
                <a:solidFill>
                  <a:schemeClr val="bg1"/>
                </a:solidFill>
              </a:rPr>
              <a:t>أهم نتيجة</a:t>
            </a:r>
          </a:p>
          <a:p>
            <a:pPr algn="just" rtl="1"/>
            <a:r>
              <a:rPr lang="ar-SA" sz="2400" dirty="0">
                <a:solidFill>
                  <a:schemeClr val="bg1"/>
                </a:solidFill>
              </a:rPr>
              <a:t> أثبتت الدراسة أن الإحصاء الإيجابي يمثل تحولًا جوهريًا في التحليل الإحصائي، حيث يتيح قياس الاستقرار والتقدم ويعزز من كفاءة تقييم الأداء المؤسسي.</a:t>
            </a:r>
          </a:p>
          <a:p>
            <a:pPr algn="just" rtl="1"/>
            <a:r>
              <a:rPr lang="ar-SA" sz="2400" dirty="0">
                <a:solidFill>
                  <a:schemeClr val="bg1"/>
                </a:solidFill>
              </a:rPr>
              <a:t>• </a:t>
            </a:r>
            <a:r>
              <a:rPr lang="ar-SA" sz="2400" b="1" dirty="0">
                <a:solidFill>
                  <a:schemeClr val="bg1"/>
                </a:solidFill>
              </a:rPr>
              <a:t>التوصية الأولى</a:t>
            </a:r>
          </a:p>
          <a:p>
            <a:pPr algn="just" rtl="1"/>
            <a:r>
              <a:rPr lang="ar-SA" sz="2400" dirty="0">
                <a:solidFill>
                  <a:schemeClr val="bg1"/>
                </a:solidFill>
              </a:rPr>
              <a:t>اعتماد الإحصاء الإيجابي كمنهج متكامل في تحليل الأداء، من خلال تطوير وتطبيق مؤشرات كمية تعكس الاستقرار والتحسن المستمر.</a:t>
            </a:r>
          </a:p>
          <a:p>
            <a:pPr algn="just" rtl="1"/>
            <a:r>
              <a:rPr lang="ar-SA" sz="2400" dirty="0">
                <a:solidFill>
                  <a:schemeClr val="bg1"/>
                </a:solidFill>
              </a:rPr>
              <a:t>• </a:t>
            </a:r>
            <a:r>
              <a:rPr lang="ar-SA" sz="2400" b="1" dirty="0">
                <a:solidFill>
                  <a:schemeClr val="bg1"/>
                </a:solidFill>
              </a:rPr>
              <a:t>التوصية الثانية</a:t>
            </a:r>
          </a:p>
          <a:p>
            <a:pPr algn="just" rtl="1"/>
            <a:r>
              <a:rPr lang="ar-SA" sz="2400" dirty="0">
                <a:solidFill>
                  <a:schemeClr val="bg1"/>
                </a:solidFill>
              </a:rPr>
              <a:t>دمج الإحصاء الإيجابي مع الأدوات الإحصائية التقليدية لدعم اتخاذ القرار وتحقيق جودة أعلى في العمليات الإنتاجية.</a:t>
            </a:r>
          </a:p>
          <a:p>
            <a:pPr algn="just" rtl="1"/>
            <a:r>
              <a:rPr lang="ar-SA" sz="2400" dirty="0">
                <a:solidFill>
                  <a:schemeClr val="bg1"/>
                </a:solidFill>
              </a:rPr>
              <a:t>• </a:t>
            </a:r>
            <a:r>
              <a:rPr lang="ar-SA" sz="2400" b="1" dirty="0">
                <a:solidFill>
                  <a:schemeClr val="bg1"/>
                </a:solidFill>
              </a:rPr>
              <a:t>مجالات التطوير المستقبلية</a:t>
            </a:r>
          </a:p>
          <a:p>
            <a:pPr algn="just" rtl="1"/>
            <a:r>
              <a:rPr lang="ar-SA" sz="2400" dirty="0">
                <a:solidFill>
                  <a:schemeClr val="bg1"/>
                </a:solidFill>
              </a:rPr>
              <a:t> التوسع في تطوير نماذج ومؤشرات الإحصاء الإيجابي، وتطبيقها في مجالات مختلفة لتعزيز الابتكار وتحقيق الاستدامة المؤسسية.</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7553155" y="457200"/>
            <a:ext cx="1133645"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الخاتمة</a:t>
            </a:r>
            <a:endParaRPr dirty="0"/>
          </a:p>
        </p:txBody>
      </p:sp>
      <p:sp>
        <p:nvSpPr>
          <p:cNvPr id="3" name="TextBox 2"/>
          <p:cNvSpPr txBox="1"/>
          <p:nvPr/>
        </p:nvSpPr>
        <p:spPr>
          <a:xfrm>
            <a:off x="914400" y="1371600"/>
            <a:ext cx="7315200" cy="1938992"/>
          </a:xfrm>
          <a:prstGeom prst="rect">
            <a:avLst/>
          </a:prstGeom>
          <a:noFill/>
        </p:spPr>
        <p:txBody>
          <a:bodyPr wrap="square">
            <a:spAutoFit/>
          </a:bodyPr>
          <a:lstStyle/>
          <a:p>
            <a:pPr algn="just" rtl="1"/>
            <a:r>
              <a:rPr lang="en-US" sz="2400">
                <a:solidFill>
                  <a:schemeClr val="bg1"/>
                </a:solidFill>
              </a:rPr>
              <a:t>• </a:t>
            </a:r>
            <a:r>
              <a:rPr lang="ar-SA" sz="2400">
                <a:solidFill>
                  <a:schemeClr val="bg1"/>
                </a:solidFill>
              </a:rPr>
              <a:t>تؤكد </a:t>
            </a:r>
            <a:r>
              <a:rPr lang="ar-SA" sz="2400" dirty="0">
                <a:solidFill>
                  <a:schemeClr val="bg1"/>
                </a:solidFill>
              </a:rPr>
              <a:t>هذه الدراسة أن الإحصاء الإيجابي يمثل تحولا جوهريا في الفكر الإحصائي، حيث ينتقل من التركيز على اكتشاف الأخطاء إلى قياس الاستقرار وتعزيز التقدم. كما يقدم إطارا متكاملا يجمع بين أدوات التحليل المختلفة لإنتاج مؤشرات كمية تدعم اتخاذ القرار وتحسين الأداء المؤسسي، مما يجعله أساسا واعدا لتحقيق التميز والاستدامة.</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2D55"/>
        </a:solidFill>
        <a:effectLst/>
      </p:bgPr>
    </p:bg>
    <p:spTree>
      <p:nvGrpSpPr>
        <p:cNvPr id="1" name=""/>
        <p:cNvGrpSpPr/>
        <p:nvPr/>
      </p:nvGrpSpPr>
      <p:grpSpPr>
        <a:xfrm>
          <a:off x="0" y="0"/>
          <a:ext cx="0" cy="0"/>
          <a:chOff x="0" y="0"/>
          <a:chExt cx="0" cy="0"/>
        </a:xfrm>
      </p:grpSpPr>
      <p:sp>
        <p:nvSpPr>
          <p:cNvPr id="2" name="TextBox 1"/>
          <p:cNvSpPr txBox="1"/>
          <p:nvPr/>
        </p:nvSpPr>
        <p:spPr>
          <a:xfrm>
            <a:off x="2701942" y="2743200"/>
            <a:ext cx="3740126" cy="707886"/>
          </a:xfrm>
          <a:prstGeom prst="rect">
            <a:avLst/>
          </a:prstGeom>
          <a:noFill/>
        </p:spPr>
        <p:txBody>
          <a:bodyPr wrap="none">
            <a:spAutoFit/>
          </a:bodyPr>
          <a:lstStyle/>
          <a:p>
            <a:pPr algn="ctr">
              <a:defRPr sz="4000" b="1">
                <a:solidFill>
                  <a:srgbClr val="FFFFFF"/>
                </a:solidFill>
                <a:latin typeface="Arial" panose="020B0604020202020204"/>
              </a:defRPr>
            </a:pPr>
            <a:r>
              <a:rPr lang="en-US" dirty="0"/>
              <a:t>شكراً لحسن اصغائكم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7718265" y="457200"/>
            <a:ext cx="968535"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مقدمة</a:t>
            </a:r>
            <a:endParaRPr dirty="0"/>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
        <p:nvSpPr>
          <p:cNvPr id="5" name="Slide Number Placeholder 4"/>
          <p:cNvSpPr>
            <a:spLocks noGrp="1"/>
          </p:cNvSpPr>
          <p:nvPr>
            <p:ph type="sldNum" sz="quarter" idx="12"/>
          </p:nvPr>
        </p:nvSpPr>
        <p:spPr/>
        <p:txBody>
          <a:bodyPr/>
          <a:lstStyle/>
          <a:p>
            <a:fld id="{C1FF6DA9-008F-8B48-92A6-B652298478BF}" type="slidenum">
              <a:rPr lang="en-US" smtClean="0"/>
              <a:t>2</a:t>
            </a:fld>
            <a:endParaRPr lang="en-US"/>
          </a:p>
        </p:txBody>
      </p:sp>
      <p:sp>
        <p:nvSpPr>
          <p:cNvPr id="6" name="Rectangle 5">
            <a:extLst>
              <a:ext uri="{FF2B5EF4-FFF2-40B4-BE49-F238E27FC236}">
                <a16:creationId xmlns:a16="http://schemas.microsoft.com/office/drawing/2014/main" id="{3121E536-55D2-44D5-9D49-1F4108DE8EF7}"/>
              </a:ext>
            </a:extLst>
          </p:cNvPr>
          <p:cNvSpPr/>
          <p:nvPr/>
        </p:nvSpPr>
        <p:spPr>
          <a:xfrm>
            <a:off x="861060" y="1211010"/>
            <a:ext cx="7573492" cy="4154984"/>
          </a:xfrm>
          <a:prstGeom prst="rect">
            <a:avLst/>
          </a:prstGeom>
        </p:spPr>
        <p:txBody>
          <a:bodyPr wrap="square">
            <a:spAutoFit/>
          </a:bodyPr>
          <a:lstStyle/>
          <a:p>
            <a:pPr algn="just" rtl="1"/>
            <a:r>
              <a:rPr lang="ar-SA" sz="2400" dirty="0">
                <a:solidFill>
                  <a:schemeClr val="bg1"/>
                </a:solidFill>
              </a:rPr>
              <a:t>تعد جودة المنتجات الدوائية عنصرا أساسيا في حماية الصحة العامة، إذ تعتمد سلامة المرضى وفعالية العلاج على الالتزام الصارم بمعايير الجودة في عمليات التصنيع. ومع التطور المستمر في النظم الصناعية، برزت الحاجة إلى أدوات إحصائية أكثر شمولًا لتقييم الأداء المؤسسي وتحليل استقرار العمليات الإنتاجية.</a:t>
            </a:r>
          </a:p>
          <a:p>
            <a:pPr algn="just" rtl="1"/>
            <a:r>
              <a:rPr lang="ar-SA" sz="2400" dirty="0">
                <a:solidFill>
                  <a:schemeClr val="bg1"/>
                </a:solidFill>
              </a:rPr>
              <a:t>وفي هذا الإطار ظهر مفهوم الإحصاء الإيجابي بوصفه توجها حديثا في التحليل الإحصائي، يركز على قياس الاستقرار والتقدم وتعزيز نقاط القوة داخل الأنظمة الإنتاجية، بدلا من الاقتصار على اكتشاف الأخطاء والانحرافات فقط.</a:t>
            </a:r>
          </a:p>
          <a:p>
            <a:pPr algn="just" rtl="1"/>
            <a:r>
              <a:rPr lang="ar-SA" sz="2400" dirty="0">
                <a:solidFill>
                  <a:schemeClr val="bg1"/>
                </a:solidFill>
              </a:rPr>
              <a:t>يمثل الإحصاء الإيجابي تحولا في فلسفة التحليل الإحصائي من تحليل المشكلات إلى قياس الاستقرار والتقدم</a:t>
            </a:r>
            <a:r>
              <a:rPr lang="ar-SA" sz="2400" b="1" dirty="0">
                <a:solidFill>
                  <a:schemeClr val="bg1"/>
                </a:solidFill>
              </a:rPr>
              <a:t>.</a:t>
            </a:r>
            <a:endParaRPr lang="ar-SA"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6214648" y="457200"/>
            <a:ext cx="2472152"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الاحصاء الايجابي</a:t>
            </a:r>
            <a:endParaRPr dirty="0"/>
          </a:p>
        </p:txBody>
      </p:sp>
      <p:sp>
        <p:nvSpPr>
          <p:cNvPr id="3" name="TextBox 2"/>
          <p:cNvSpPr txBox="1"/>
          <p:nvPr/>
        </p:nvSpPr>
        <p:spPr>
          <a:xfrm>
            <a:off x="563880" y="1112521"/>
            <a:ext cx="7642860" cy="4893647"/>
          </a:xfrm>
          <a:prstGeom prst="rect">
            <a:avLst/>
          </a:prstGeom>
          <a:noFill/>
        </p:spPr>
        <p:txBody>
          <a:bodyPr wrap="square">
            <a:spAutoFit/>
          </a:bodyPr>
          <a:lstStyle/>
          <a:p>
            <a:pPr algn="just" rtl="1"/>
            <a:r>
              <a:rPr lang="ar-SA" sz="2400" dirty="0">
                <a:solidFill>
                  <a:schemeClr val="bg1"/>
                </a:solidFill>
              </a:rPr>
              <a:t>هو تحول في علم الإحصاء </a:t>
            </a:r>
            <a:r>
              <a:rPr lang="en-US" sz="2400" dirty="0">
                <a:solidFill>
                  <a:schemeClr val="bg1"/>
                </a:solidFill>
              </a:rPr>
              <a:t>(Paradigm Shift)</a:t>
            </a:r>
            <a:r>
              <a:rPr lang="ar-SA" sz="2400" dirty="0">
                <a:solidFill>
                  <a:schemeClr val="bg1"/>
                </a:solidFill>
              </a:rPr>
              <a:t>. اعتمدت الأساليب الإحصائية التقليدية لفترة طويلة على تحليل الأخطاء والانحرافات بهدف اكتشاف المشكلات في العمليات والأنظمة.</a:t>
            </a:r>
          </a:p>
          <a:p>
            <a:pPr algn="just" rtl="1"/>
            <a:r>
              <a:rPr lang="ar-SA" sz="2400" dirty="0">
                <a:solidFill>
                  <a:schemeClr val="bg1"/>
                </a:solidFill>
              </a:rPr>
              <a:t>إلا أن التطورات الحديثة في التحليل الإحصائي تشير إلى الحاجة لنهج أكثر شمولًا يركز على فهم عوامل الاستقرار والنجاح داخل الأنظمة.</a:t>
            </a:r>
          </a:p>
          <a:p>
            <a:pPr algn="just" rtl="1"/>
            <a:r>
              <a:rPr lang="ar-SA" sz="2400" dirty="0">
                <a:solidFill>
                  <a:schemeClr val="bg1"/>
                </a:solidFill>
              </a:rPr>
              <a:t>في هذا السياق ظهر مفهوم الإحصاء الإيجابي الذي يسعى إلى قياس نقاط القوة والاستقرار والتقدم في العمليات الإنتاجية والمؤسسية. يعتمد هذا التوجه على دمج أدوات إحصائية متقدمة مثل الرقابة الإحصائية على الجودة، تحليل القدرة الإنتاجية، والتحليل متعدد المتغيرات. وبالتالي يمثل الإحصاء الإيجابي تحولًا مفاهيميًا في فلسفة التحليل الإحصائي من التركيز على اكتشاف الأخطاء فقط إلى تحليل عوامل النجاح والاستقرار وتحسين الأداء المستدام.</a:t>
            </a:r>
          </a:p>
          <a:p>
            <a:pPr algn="ctr" rtl="1"/>
            <a:r>
              <a:rPr lang="en-US" sz="2400" dirty="0">
                <a:solidFill>
                  <a:srgbClr val="00B050"/>
                </a:solidFill>
              </a:rPr>
              <a:t>"</a:t>
            </a:r>
            <a:r>
              <a:rPr lang="ar-SA" sz="2400" dirty="0">
                <a:solidFill>
                  <a:srgbClr val="00B050"/>
                </a:solidFill>
              </a:rPr>
              <a:t>يمثل الإحصاء الإيجابي انتقالًا من إحصاء يركز على المشكلات إلى إحصاء يقيس الاستقرار والتقدم داخل الأنظمة."</a:t>
            </a:r>
          </a:p>
        </p:txBody>
      </p:sp>
      <p:sp>
        <p:nvSpPr>
          <p:cNvPr id="4" name="TextBox 3"/>
          <p:cNvSpPr txBox="1"/>
          <p:nvPr/>
        </p:nvSpPr>
        <p:spPr>
          <a:xfrm>
            <a:off x="457200" y="6217920"/>
            <a:ext cx="8229600" cy="274320"/>
          </a:xfrm>
          <a:prstGeom prst="rect">
            <a:avLst/>
          </a:prstGeom>
          <a:noFill/>
        </p:spPr>
        <p:txBody>
          <a:bodyPr wrap="square">
            <a:spAutoFit/>
          </a:bodyPr>
          <a:lstStyle/>
          <a:p>
            <a:pPr algn="ctr">
              <a:defRPr sz="1200" b="1">
                <a:solidFill>
                  <a:srgbClr val="FFFFFF"/>
                </a:solidFill>
                <a:latin typeface="Arial" panose="020B0604020202020204"/>
              </a:defRPr>
            </a:pPr>
            <a:r>
              <a:rPr dirty="0" err="1"/>
              <a:t>الملتقى</a:t>
            </a:r>
            <a:r>
              <a:rPr dirty="0"/>
              <a:t> </a:t>
            </a:r>
            <a:r>
              <a:rPr dirty="0" err="1"/>
              <a:t>السنوي</a:t>
            </a:r>
            <a:r>
              <a:rPr dirty="0"/>
              <a:t> </a:t>
            </a:r>
            <a:r>
              <a:rPr dirty="0" err="1"/>
              <a:t>الأول</a:t>
            </a:r>
            <a:r>
              <a:rPr dirty="0"/>
              <a:t> </a:t>
            </a:r>
            <a:r>
              <a:rPr dirty="0" err="1"/>
              <a:t>للإحصاء</a:t>
            </a:r>
            <a:r>
              <a:rPr dirty="0"/>
              <a:t> </a:t>
            </a:r>
            <a:r>
              <a:rPr dirty="0" err="1"/>
              <a:t>الإيجابي</a:t>
            </a:r>
            <a:r>
              <a:rPr dirty="0"/>
              <a:t> – 20 </a:t>
            </a:r>
            <a:r>
              <a:rPr dirty="0" err="1"/>
              <a:t>أبريل</a:t>
            </a:r>
            <a:r>
              <a:rPr dirty="0"/>
              <a:t> 2026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6775699" y="457200"/>
            <a:ext cx="1911101"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مشكلة البحث</a:t>
            </a:r>
            <a:endParaRPr dirty="0"/>
          </a:p>
        </p:txBody>
      </p:sp>
      <p:sp>
        <p:nvSpPr>
          <p:cNvPr id="3" name="TextBox 2"/>
          <p:cNvSpPr txBox="1"/>
          <p:nvPr/>
        </p:nvSpPr>
        <p:spPr>
          <a:xfrm>
            <a:off x="914400" y="1371600"/>
            <a:ext cx="7315200" cy="2308324"/>
          </a:xfrm>
          <a:prstGeom prst="rect">
            <a:avLst/>
          </a:prstGeom>
          <a:noFill/>
        </p:spPr>
        <p:txBody>
          <a:bodyPr wrap="square">
            <a:spAutoFit/>
          </a:bodyPr>
          <a:lstStyle/>
          <a:p>
            <a:pPr algn="just" rtl="1"/>
            <a:r>
              <a:rPr lang="ar-SA" sz="2400" dirty="0">
                <a:solidFill>
                  <a:schemeClr val="bg1"/>
                </a:solidFill>
              </a:rPr>
              <a:t>تعتمد الأساليب الإحصائية التقليدية في تقييم جودة العمليات الإنتاجية أساسا على </a:t>
            </a:r>
            <a:r>
              <a:rPr lang="ar-SA" sz="2400" b="1" dirty="0">
                <a:solidFill>
                  <a:schemeClr val="bg1"/>
                </a:solidFill>
              </a:rPr>
              <a:t>اكتشاف الأخطاء والانحرافات عن المواصفات القياسية</a:t>
            </a:r>
            <a:r>
              <a:rPr lang="ar-SA" sz="2400" dirty="0">
                <a:solidFill>
                  <a:schemeClr val="bg1"/>
                </a:solidFill>
              </a:rPr>
              <a:t>. إلا أن هذا النهج قد لا يعكس بصورة كاملة </a:t>
            </a:r>
            <a:r>
              <a:rPr lang="ar-SA" sz="2400" b="1" dirty="0">
                <a:solidFill>
                  <a:schemeClr val="bg1"/>
                </a:solidFill>
              </a:rPr>
              <a:t>مستوى الاستقرار الحقيقي أو نقاط القوة في العمليات الإنتاجية</a:t>
            </a:r>
            <a:r>
              <a:rPr lang="ar-SA" sz="2400" dirty="0">
                <a:solidFill>
                  <a:schemeClr val="bg1"/>
                </a:solidFill>
              </a:rPr>
              <a:t>. لذلك تبرز الحاجة إلى </a:t>
            </a:r>
            <a:r>
              <a:rPr lang="ar-SA" sz="2400" b="1" dirty="0">
                <a:solidFill>
                  <a:schemeClr val="bg1"/>
                </a:solidFill>
              </a:rPr>
              <a:t>إطار إحصائي أكثر شمولا يعتمد على مفهوم الإحصاء الإيجابي لقياس الاستقرار والتقدم وتعزيز كفاءة الأداء المؤسسي</a:t>
            </a:r>
            <a:r>
              <a:rPr lang="ar-SA" sz="2400" dirty="0">
                <a:solidFill>
                  <a:schemeClr val="bg1"/>
                </a:solidFill>
              </a:rPr>
              <a:t>.</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rPr dirty="0" err="1"/>
              <a:t>الملتقى</a:t>
            </a:r>
            <a:r>
              <a:rPr dirty="0"/>
              <a:t> </a:t>
            </a:r>
            <a:r>
              <a:rPr dirty="0" err="1"/>
              <a:t>السنوي</a:t>
            </a:r>
            <a:r>
              <a:rPr dirty="0"/>
              <a:t> </a:t>
            </a:r>
            <a:r>
              <a:rPr dirty="0" err="1"/>
              <a:t>الأول</a:t>
            </a:r>
            <a:r>
              <a:rPr dirty="0"/>
              <a:t> </a:t>
            </a:r>
            <a:r>
              <a:rPr dirty="0" err="1"/>
              <a:t>للإحصاء</a:t>
            </a:r>
            <a:r>
              <a:rPr dirty="0"/>
              <a:t> </a:t>
            </a:r>
            <a:r>
              <a:rPr dirty="0" err="1"/>
              <a:t>الإيجابي</a:t>
            </a:r>
            <a:r>
              <a:rPr dirty="0"/>
              <a:t> – 20 </a:t>
            </a:r>
            <a:r>
              <a:rPr dirty="0" err="1"/>
              <a:t>أبريل</a:t>
            </a:r>
            <a:r>
              <a:rPr dirty="0"/>
              <a:t> 2026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6729212" y="457200"/>
            <a:ext cx="1957588"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هدف الدراسة</a:t>
            </a:r>
            <a:endParaRPr dirty="0"/>
          </a:p>
        </p:txBody>
      </p:sp>
      <p:sp>
        <p:nvSpPr>
          <p:cNvPr id="3" name="TextBox 2"/>
          <p:cNvSpPr txBox="1"/>
          <p:nvPr/>
        </p:nvSpPr>
        <p:spPr>
          <a:xfrm>
            <a:off x="914400" y="1371600"/>
            <a:ext cx="7315200" cy="1569660"/>
          </a:xfrm>
          <a:prstGeom prst="rect">
            <a:avLst/>
          </a:prstGeom>
          <a:noFill/>
        </p:spPr>
        <p:txBody>
          <a:bodyPr wrap="square">
            <a:spAutoFit/>
          </a:bodyPr>
          <a:lstStyle/>
          <a:p>
            <a:pPr algn="just" rtl="1"/>
            <a:r>
              <a:rPr lang="ar-SA" sz="2400" dirty="0">
                <a:solidFill>
                  <a:schemeClr val="bg1"/>
                </a:solidFill>
              </a:rPr>
              <a:t>تسعى هذه الدراسة إلى تطبيق مفهوم الإحصاء الإيجابي في تقييم جودة المنتجات الدوائية من خلال استخدام أدوات إحصائية متقدمة تشمل الرقابة الإحصائية على الجودة وتحليل القدرة الإنتاجية والتحليل متعدد المتغيرات، بهدف تحليل استقرار العمليات الإنتاجية وتعزيز كفاءة الأداء المؤسسي.</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6639445" y="457200"/>
            <a:ext cx="2047355"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أهمية الدراسة</a:t>
            </a:r>
            <a:endParaRPr dirty="0"/>
          </a:p>
        </p:txBody>
      </p:sp>
      <p:sp>
        <p:nvSpPr>
          <p:cNvPr id="3" name="TextBox 2"/>
          <p:cNvSpPr txBox="1"/>
          <p:nvPr/>
        </p:nvSpPr>
        <p:spPr>
          <a:xfrm>
            <a:off x="914400" y="1371600"/>
            <a:ext cx="7315200" cy="2308324"/>
          </a:xfrm>
          <a:prstGeom prst="rect">
            <a:avLst/>
          </a:prstGeom>
          <a:noFill/>
        </p:spPr>
        <p:txBody>
          <a:bodyPr wrap="square">
            <a:spAutoFit/>
          </a:bodyPr>
          <a:lstStyle/>
          <a:p>
            <a:pPr marL="342900" indent="-342900" algn="just" rtl="1">
              <a:buFont typeface="Arial" panose="020B0604020202020204" pitchFamily="34" charset="0"/>
              <a:buChar char="•"/>
            </a:pPr>
            <a:r>
              <a:rPr lang="ar-SA" sz="2400" dirty="0">
                <a:solidFill>
                  <a:schemeClr val="bg1"/>
                </a:solidFill>
              </a:rPr>
              <a:t>تطوير استخدام الأساليب الإحصائية الحديثة في تقييم جودة المنتجات الدوائية.</a:t>
            </a:r>
          </a:p>
          <a:p>
            <a:pPr marL="342900" indent="-342900" algn="just" rtl="1">
              <a:buFont typeface="Arial" panose="020B0604020202020204" pitchFamily="34" charset="0"/>
              <a:buChar char="•"/>
            </a:pPr>
            <a:r>
              <a:rPr lang="ar-SA" sz="2400" dirty="0">
                <a:solidFill>
                  <a:schemeClr val="bg1"/>
                </a:solidFill>
              </a:rPr>
              <a:t>إبراز دور الإحصاء الإيجابي في قياس الاستقرار وتحسين الأداء الإنتاجي.</a:t>
            </a:r>
          </a:p>
          <a:p>
            <a:pPr marL="342900" indent="-342900" algn="just" rtl="1">
              <a:buFont typeface="Arial" panose="020B0604020202020204" pitchFamily="34" charset="0"/>
              <a:buChar char="•"/>
            </a:pPr>
            <a:r>
              <a:rPr lang="ar-SA" sz="2400" dirty="0">
                <a:solidFill>
                  <a:schemeClr val="bg1"/>
                </a:solidFill>
              </a:rPr>
              <a:t>دعم اتخاذ القرار المبني على البيانات داخل المؤسسات الصناعية.</a:t>
            </a:r>
          </a:p>
          <a:p>
            <a:pPr marL="342900" indent="-342900" algn="just" rtl="1">
              <a:buFont typeface="Arial" panose="020B0604020202020204" pitchFamily="34" charset="0"/>
              <a:buChar char="•"/>
            </a:pPr>
            <a:r>
              <a:rPr lang="ar-SA" sz="2400" dirty="0">
                <a:solidFill>
                  <a:schemeClr val="bg1"/>
                </a:solidFill>
              </a:rPr>
              <a:t>المساهمة في تحسين نظم الجودة وتعزيز كفاءة العمليات الإنتاجية.</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6408611" y="457200"/>
            <a:ext cx="2278189"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منهجية الدراسة</a:t>
            </a:r>
            <a:endParaRPr dirty="0"/>
          </a:p>
        </p:txBody>
      </p:sp>
      <p:sp>
        <p:nvSpPr>
          <p:cNvPr id="3" name="TextBox 2"/>
          <p:cNvSpPr txBox="1"/>
          <p:nvPr/>
        </p:nvSpPr>
        <p:spPr>
          <a:xfrm>
            <a:off x="969745" y="1241049"/>
            <a:ext cx="7204509" cy="2677656"/>
          </a:xfrm>
          <a:prstGeom prst="rect">
            <a:avLst/>
          </a:prstGeom>
          <a:noFill/>
        </p:spPr>
        <p:txBody>
          <a:bodyPr wrap="square">
            <a:spAutoFit/>
          </a:bodyPr>
          <a:lstStyle/>
          <a:p>
            <a:pPr marL="342900" indent="-342900" algn="just" rtl="1">
              <a:buFont typeface="Arial" panose="020B0604020202020204" pitchFamily="34" charset="0"/>
              <a:buChar char="•"/>
            </a:pPr>
            <a:r>
              <a:rPr lang="ar-SA" sz="2400" dirty="0">
                <a:solidFill>
                  <a:schemeClr val="bg1"/>
                </a:solidFill>
              </a:rPr>
              <a:t>استخدام الرقابة الإحصائية على الجودة </a:t>
            </a:r>
            <a:r>
              <a:rPr lang="ar-SA" sz="2400" b="1" dirty="0">
                <a:solidFill>
                  <a:schemeClr val="bg1"/>
                </a:solidFill>
              </a:rPr>
              <a:t>(</a:t>
            </a:r>
            <a:r>
              <a:rPr lang="en-US" sz="2400" b="1" dirty="0">
                <a:solidFill>
                  <a:schemeClr val="bg1"/>
                </a:solidFill>
              </a:rPr>
              <a:t>SQC</a:t>
            </a:r>
            <a:r>
              <a:rPr lang="en-US" sz="2400" dirty="0">
                <a:solidFill>
                  <a:schemeClr val="bg1"/>
                </a:solidFill>
              </a:rPr>
              <a:t> </a:t>
            </a:r>
            <a:r>
              <a:rPr lang="ar-SA" sz="2400" dirty="0">
                <a:solidFill>
                  <a:schemeClr val="bg1"/>
                </a:solidFill>
              </a:rPr>
              <a:t> لتحليل استقرار العمليات الإنتاجية</a:t>
            </a:r>
            <a:r>
              <a:rPr lang="en-US" sz="2400" dirty="0">
                <a:solidFill>
                  <a:schemeClr val="bg1"/>
                </a:solidFill>
              </a:rPr>
              <a:t>(</a:t>
            </a:r>
            <a:r>
              <a:rPr lang="ar-SA" sz="2400" dirty="0">
                <a:solidFill>
                  <a:schemeClr val="bg1"/>
                </a:solidFill>
              </a:rPr>
              <a:t>.</a:t>
            </a:r>
          </a:p>
          <a:p>
            <a:pPr marL="342900" indent="-342900" algn="just" rtl="1">
              <a:buFont typeface="Arial" panose="020B0604020202020204" pitchFamily="34" charset="0"/>
              <a:buChar char="•"/>
            </a:pPr>
            <a:r>
              <a:rPr lang="ar-SA" sz="2400" dirty="0">
                <a:solidFill>
                  <a:schemeClr val="bg1"/>
                </a:solidFill>
              </a:rPr>
              <a:t>تطبيق تحليل القدرة الإنتاجية (</a:t>
            </a:r>
            <a:r>
              <a:rPr lang="en-US" sz="2400" dirty="0">
                <a:solidFill>
                  <a:schemeClr val="bg1"/>
                </a:solidFill>
              </a:rPr>
              <a:t>Cp, </a:t>
            </a:r>
            <a:r>
              <a:rPr lang="en-US" sz="2400" dirty="0" err="1">
                <a:solidFill>
                  <a:schemeClr val="bg1"/>
                </a:solidFill>
              </a:rPr>
              <a:t>Cpk</a:t>
            </a:r>
            <a:r>
              <a:rPr lang="en-US" sz="2400" dirty="0">
                <a:solidFill>
                  <a:schemeClr val="bg1"/>
                </a:solidFill>
              </a:rPr>
              <a:t>, </a:t>
            </a:r>
            <a:r>
              <a:rPr lang="en-US" sz="2400" dirty="0" err="1">
                <a:solidFill>
                  <a:schemeClr val="bg1"/>
                </a:solidFill>
              </a:rPr>
              <a:t>Cpm</a:t>
            </a:r>
            <a:r>
              <a:rPr lang="en-US" sz="2400" dirty="0">
                <a:solidFill>
                  <a:schemeClr val="bg1"/>
                </a:solidFill>
              </a:rPr>
              <a:t> </a:t>
            </a:r>
            <a:r>
              <a:rPr lang="ar-SA" sz="2400" dirty="0">
                <a:solidFill>
                  <a:schemeClr val="bg1"/>
                </a:solidFill>
              </a:rPr>
              <a:t>) لتقييم كفاءة العمليات.</a:t>
            </a:r>
          </a:p>
          <a:p>
            <a:pPr marL="342900" indent="-342900" algn="just" rtl="1">
              <a:buFont typeface="Arial" panose="020B0604020202020204" pitchFamily="34" charset="0"/>
              <a:buChar char="•"/>
            </a:pPr>
            <a:r>
              <a:rPr lang="ar-SA" sz="2400" dirty="0">
                <a:solidFill>
                  <a:schemeClr val="bg1"/>
                </a:solidFill>
              </a:rPr>
              <a:t>استخدام </a:t>
            </a:r>
            <a:r>
              <a:rPr lang="en-US" sz="2400" dirty="0">
                <a:solidFill>
                  <a:schemeClr val="bg1"/>
                </a:solidFill>
              </a:rPr>
              <a:t>MANOVA </a:t>
            </a:r>
            <a:r>
              <a:rPr lang="ar-SA" sz="2400" dirty="0">
                <a:solidFill>
                  <a:schemeClr val="bg1"/>
                </a:solidFill>
              </a:rPr>
              <a:t> لتحليل العلاقات بين خصائص الجودة المختلفة.</a:t>
            </a:r>
          </a:p>
          <a:p>
            <a:pPr marL="342900" indent="-342900" algn="just" rtl="1">
              <a:buFont typeface="Arial" panose="020B0604020202020204" pitchFamily="34" charset="0"/>
              <a:buChar char="•"/>
            </a:pPr>
            <a:r>
              <a:rPr lang="ar-SA" sz="2400" dirty="0">
                <a:solidFill>
                  <a:schemeClr val="bg1"/>
                </a:solidFill>
              </a:rPr>
              <a:t>توظيف مؤشرات الإحصاء الإيجابي لقياس الاستقرار والتقدم في الأداء الإنتاجي.</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3289169" y="457200"/>
            <a:ext cx="5397631" cy="584775"/>
          </a:xfrm>
          <a:prstGeom prst="rect">
            <a:avLst/>
          </a:prstGeom>
          <a:noFill/>
        </p:spPr>
        <p:txBody>
          <a:bodyPr wrap="none">
            <a:spAutoFit/>
          </a:bodyPr>
          <a:lstStyle/>
          <a:p>
            <a:pPr algn="r">
              <a:defRPr sz="3200" b="1">
                <a:solidFill>
                  <a:srgbClr val="00AA78"/>
                </a:solidFill>
                <a:latin typeface="Arial" panose="020B0604020202020204"/>
              </a:defRPr>
            </a:pPr>
            <a:r>
              <a:rPr lang="en-US" dirty="0"/>
              <a:t>(SQC)</a:t>
            </a:r>
            <a:r>
              <a:rPr lang="ar-SA" dirty="0"/>
              <a:t>الرقابة الاحصائية على الجودة </a:t>
            </a:r>
            <a:endParaRPr dirty="0"/>
          </a:p>
        </p:txBody>
      </p:sp>
      <p:sp>
        <p:nvSpPr>
          <p:cNvPr id="3" name="TextBox 2"/>
          <p:cNvSpPr txBox="1"/>
          <p:nvPr/>
        </p:nvSpPr>
        <p:spPr>
          <a:xfrm>
            <a:off x="914400" y="1104900"/>
            <a:ext cx="7671435" cy="1569660"/>
          </a:xfrm>
          <a:prstGeom prst="rect">
            <a:avLst/>
          </a:prstGeom>
          <a:noFill/>
        </p:spPr>
        <p:txBody>
          <a:bodyPr wrap="square">
            <a:spAutoFit/>
          </a:bodyPr>
          <a:lstStyle/>
          <a:p>
            <a:pPr marL="342900" indent="-342900" algn="just" rtl="1">
              <a:buFont typeface="Arial" panose="020B0604020202020204" pitchFamily="34" charset="0"/>
              <a:buChar char="•"/>
            </a:pPr>
            <a:r>
              <a:rPr lang="ar-SA" sz="2400" dirty="0">
                <a:solidFill>
                  <a:schemeClr val="bg1"/>
                </a:solidFill>
              </a:rPr>
              <a:t>أسلوب إحصائي يستخدم لمراقبة استقرار العمليات الإنتاجية.</a:t>
            </a:r>
          </a:p>
          <a:p>
            <a:pPr marL="342900" indent="-342900" algn="just" rtl="1">
              <a:buFont typeface="Arial" panose="020B0604020202020204" pitchFamily="34" charset="0"/>
              <a:buChar char="•"/>
            </a:pPr>
            <a:r>
              <a:rPr lang="ar-SA" sz="2400" dirty="0">
                <a:solidFill>
                  <a:schemeClr val="bg1"/>
                </a:solidFill>
              </a:rPr>
              <a:t>يميز بين التغيرات الطبيعية وغير الطبيعية في الأداء.</a:t>
            </a:r>
          </a:p>
          <a:p>
            <a:pPr marL="342900" indent="-342900" algn="just" rtl="1">
              <a:buFont typeface="Arial" panose="020B0604020202020204" pitchFamily="34" charset="0"/>
              <a:buChar char="•"/>
            </a:pPr>
            <a:r>
              <a:rPr lang="ar-SA" sz="2400" dirty="0">
                <a:solidFill>
                  <a:schemeClr val="bg1"/>
                </a:solidFill>
              </a:rPr>
              <a:t>يعتمد على خرائط الرقابة الإحصائية لمتابعة العمليات.</a:t>
            </a:r>
          </a:p>
          <a:p>
            <a:pPr marL="342900" indent="-342900" algn="just" rtl="1">
              <a:buFont typeface="Arial" panose="020B0604020202020204" pitchFamily="34" charset="0"/>
              <a:buChar char="•"/>
            </a:pPr>
            <a:r>
              <a:rPr lang="ar-SA" sz="2400" dirty="0">
                <a:solidFill>
                  <a:schemeClr val="bg1"/>
                </a:solidFill>
              </a:rPr>
              <a:t>يهدف إلى تحسين الجودة وتقليل التباين وزيادة كفاءة الإنتاج.</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pic>
        <p:nvPicPr>
          <p:cNvPr id="5" name="Picture 4" descr="C:\Users\Dell\AppData\Local\Temp\ksohtml3264\wps192.png">
            <a:extLst>
              <a:ext uri="{FF2B5EF4-FFF2-40B4-BE49-F238E27FC236}">
                <a16:creationId xmlns:a16="http://schemas.microsoft.com/office/drawing/2014/main" id="{B8EFE949-6FC4-4A00-AACB-A1A90C2FB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8165" y="2957543"/>
            <a:ext cx="2190750" cy="1670050"/>
          </a:xfrm>
          <a:prstGeom prst="rect">
            <a:avLst/>
          </a:prstGeom>
          <a:noFill/>
          <a:ln>
            <a:noFill/>
          </a:ln>
        </p:spPr>
      </p:pic>
      <p:pic>
        <p:nvPicPr>
          <p:cNvPr id="6" name="Picture 5" descr="C:\Users\Dell\AppData\Local\Temp\ksohtml3264\wps193.png">
            <a:extLst>
              <a:ext uri="{FF2B5EF4-FFF2-40B4-BE49-F238E27FC236}">
                <a16:creationId xmlns:a16="http://schemas.microsoft.com/office/drawing/2014/main" id="{568D4369-6869-43F1-B058-EEC223CF2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00425" y="2935318"/>
            <a:ext cx="2343150" cy="1714500"/>
          </a:xfrm>
          <a:prstGeom prst="rect">
            <a:avLst/>
          </a:prstGeom>
          <a:noFill/>
          <a:ln>
            <a:noFill/>
          </a:ln>
        </p:spPr>
      </p:pic>
      <p:pic>
        <p:nvPicPr>
          <p:cNvPr id="7" name="Picture 6" descr="C:\Users\Dell\AppData\Local\Temp\ksohtml3264\wps194.png">
            <a:extLst>
              <a:ext uri="{FF2B5EF4-FFF2-40B4-BE49-F238E27FC236}">
                <a16:creationId xmlns:a16="http://schemas.microsoft.com/office/drawing/2014/main" id="{6E37FD68-CD39-4598-85AA-5CA527735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315075" y="2935318"/>
            <a:ext cx="2270760" cy="1670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p:cNvGrpSpPr/>
        <p:nvPr/>
      </p:nvGrpSpPr>
      <p:grpSpPr>
        <a:xfrm>
          <a:off x="0" y="0"/>
          <a:ext cx="0" cy="0"/>
          <a:chOff x="0" y="0"/>
          <a:chExt cx="0" cy="0"/>
        </a:xfrm>
      </p:grpSpPr>
      <p:sp>
        <p:nvSpPr>
          <p:cNvPr id="2" name="TextBox 1"/>
          <p:cNvSpPr txBox="1"/>
          <p:nvPr/>
        </p:nvSpPr>
        <p:spPr>
          <a:xfrm>
            <a:off x="5666421" y="457200"/>
            <a:ext cx="3020379" cy="584775"/>
          </a:xfrm>
          <a:prstGeom prst="rect">
            <a:avLst/>
          </a:prstGeom>
          <a:noFill/>
        </p:spPr>
        <p:txBody>
          <a:bodyPr wrap="none">
            <a:spAutoFit/>
          </a:bodyPr>
          <a:lstStyle/>
          <a:p>
            <a:pPr algn="r">
              <a:defRPr sz="3200" b="1">
                <a:solidFill>
                  <a:srgbClr val="00AA78"/>
                </a:solidFill>
                <a:latin typeface="Arial" panose="020B0604020202020204"/>
              </a:defRPr>
            </a:pPr>
            <a:r>
              <a:rPr lang="ar-SA" dirty="0"/>
              <a:t>تحليل القدرة الانتاجية</a:t>
            </a:r>
            <a:endParaRPr dirty="0"/>
          </a:p>
        </p:txBody>
      </p:sp>
      <p:sp>
        <p:nvSpPr>
          <p:cNvPr id="3" name="TextBox 2"/>
          <p:cNvSpPr txBox="1"/>
          <p:nvPr/>
        </p:nvSpPr>
        <p:spPr>
          <a:xfrm>
            <a:off x="3779520" y="1041975"/>
            <a:ext cx="4907280" cy="3785652"/>
          </a:xfrm>
          <a:prstGeom prst="rect">
            <a:avLst/>
          </a:prstGeom>
          <a:noFill/>
        </p:spPr>
        <p:txBody>
          <a:bodyPr wrap="square">
            <a:spAutoFit/>
          </a:bodyPr>
          <a:lstStyle/>
          <a:p>
            <a:pPr marL="342900" indent="-342900" algn="r" rtl="1">
              <a:buFont typeface="Arial" panose="020B0604020202020204" pitchFamily="34" charset="0"/>
              <a:buChar char="•"/>
            </a:pPr>
            <a:r>
              <a:rPr lang="ar-SA" sz="2400" dirty="0">
                <a:solidFill>
                  <a:schemeClr val="bg1"/>
                </a:solidFill>
              </a:rPr>
              <a:t>أداة إحصائية لتقييم قدرة العملية على تحقيق المواصفات القياسية.</a:t>
            </a:r>
          </a:p>
          <a:p>
            <a:pPr marL="342900" indent="-342900" algn="r" rtl="1">
              <a:buFont typeface="Arial" panose="020B0604020202020204" pitchFamily="34" charset="0"/>
              <a:buChar char="•"/>
            </a:pPr>
            <a:r>
              <a:rPr lang="ar-SA" sz="2400" dirty="0">
                <a:solidFill>
                  <a:schemeClr val="bg1"/>
                </a:solidFill>
              </a:rPr>
              <a:t>يعتمد على مقارنة تشتت العملية مع حدود المواصفات.</a:t>
            </a:r>
          </a:p>
          <a:p>
            <a:pPr marL="342900" indent="-342900" algn="r" rtl="1">
              <a:buFont typeface="Arial" panose="020B0604020202020204" pitchFamily="34" charset="0"/>
              <a:buChar char="•"/>
            </a:pPr>
            <a:r>
              <a:rPr lang="ar-SA" sz="2400" dirty="0">
                <a:solidFill>
                  <a:schemeClr val="bg1"/>
                </a:solidFill>
              </a:rPr>
              <a:t>يستخدم مؤشرات </a:t>
            </a:r>
            <a:r>
              <a:rPr lang="en-US" sz="2400" dirty="0">
                <a:solidFill>
                  <a:schemeClr val="bg1"/>
                </a:solidFill>
              </a:rPr>
              <a:t>Cp </a:t>
            </a:r>
            <a:r>
              <a:rPr lang="ar-SA" sz="2400" dirty="0">
                <a:solidFill>
                  <a:schemeClr val="bg1"/>
                </a:solidFill>
              </a:rPr>
              <a:t> و </a:t>
            </a:r>
            <a:r>
              <a:rPr lang="en-US" sz="2400" dirty="0">
                <a:solidFill>
                  <a:schemeClr val="bg1"/>
                </a:solidFill>
              </a:rPr>
              <a:t> </a:t>
            </a:r>
            <a:r>
              <a:rPr lang="en-US" sz="2400" dirty="0" err="1">
                <a:solidFill>
                  <a:schemeClr val="bg1"/>
                </a:solidFill>
              </a:rPr>
              <a:t>Cpk</a:t>
            </a:r>
            <a:r>
              <a:rPr lang="en-US" sz="2400" dirty="0">
                <a:solidFill>
                  <a:schemeClr val="bg1"/>
                </a:solidFill>
              </a:rPr>
              <a:t> </a:t>
            </a:r>
            <a:r>
              <a:rPr lang="ar-SA" sz="2400" dirty="0">
                <a:solidFill>
                  <a:schemeClr val="bg1"/>
                </a:solidFill>
              </a:rPr>
              <a:t>و </a:t>
            </a:r>
            <a:r>
              <a:rPr lang="en-US" sz="2400" dirty="0" err="1">
                <a:solidFill>
                  <a:schemeClr val="bg1"/>
                </a:solidFill>
              </a:rPr>
              <a:t>Cpm</a:t>
            </a:r>
            <a:r>
              <a:rPr lang="en-US" sz="2400" dirty="0">
                <a:solidFill>
                  <a:schemeClr val="bg1"/>
                </a:solidFill>
              </a:rPr>
              <a:t> </a:t>
            </a:r>
            <a:r>
              <a:rPr lang="ar-SA" sz="2400" dirty="0">
                <a:solidFill>
                  <a:schemeClr val="bg1"/>
                </a:solidFill>
              </a:rPr>
              <a:t> لقياس كفاءة العملية.</a:t>
            </a:r>
          </a:p>
          <a:p>
            <a:pPr marL="342900" indent="-342900" algn="r" rtl="1">
              <a:buFont typeface="Arial" panose="020B0604020202020204" pitchFamily="34" charset="0"/>
              <a:buChar char="•"/>
            </a:pPr>
            <a:r>
              <a:rPr lang="ar-SA" sz="2400" dirty="0">
                <a:solidFill>
                  <a:schemeClr val="bg1"/>
                </a:solidFill>
              </a:rPr>
              <a:t>القيم (&gt;1) تشير إلى استقرار وكفاءة العملية الإنتاجية.</a:t>
            </a:r>
          </a:p>
          <a:p>
            <a:pPr marL="342900" indent="-342900" algn="r" rtl="1">
              <a:buFont typeface="Arial" panose="020B0604020202020204" pitchFamily="34" charset="0"/>
              <a:buChar char="•"/>
            </a:pPr>
            <a:r>
              <a:rPr lang="ar-SA" sz="2400" dirty="0">
                <a:solidFill>
                  <a:schemeClr val="bg1"/>
                </a:solidFill>
              </a:rPr>
              <a:t>يساهم في تحسين الجودة وتقليل التباين ودعم اتخاذ القرار.</a:t>
            </a:r>
          </a:p>
        </p:txBody>
      </p:sp>
      <p:sp>
        <p:nvSpPr>
          <p:cNvPr id="4" name="TextBox 3"/>
          <p:cNvSpPr txBox="1"/>
          <p:nvPr/>
        </p:nvSpPr>
        <p:spPr>
          <a:xfrm>
            <a:off x="457200" y="6217920"/>
            <a:ext cx="8229600" cy="274320"/>
          </a:xfrm>
          <a:prstGeom prst="rect">
            <a:avLst/>
          </a:prstGeom>
          <a:noFill/>
        </p:spPr>
        <p:txBody>
          <a:bodyPr wrap="none">
            <a:spAutoFit/>
          </a:bodyPr>
          <a:lstStyle/>
          <a:p>
            <a:pPr algn="ctr">
              <a:defRPr sz="1200" b="1">
                <a:solidFill>
                  <a:srgbClr val="FFFFFF"/>
                </a:solidFill>
                <a:latin typeface="Arial" panose="020B0604020202020204"/>
              </a:defRPr>
            </a:pPr>
            <a:r>
              <a:t>الملتقى السنوي الأول للإحصاء الإيجابي – 20 أبريل 2026</a:t>
            </a:r>
          </a:p>
        </p:txBody>
      </p:sp>
      <p:pic>
        <p:nvPicPr>
          <p:cNvPr id="5" name="Picture 4" descr="C:\Users\Dell\AppData\Local\Temp\ksohtml3264\wps202.png">
            <a:extLst>
              <a:ext uri="{FF2B5EF4-FFF2-40B4-BE49-F238E27FC236}">
                <a16:creationId xmlns:a16="http://schemas.microsoft.com/office/drawing/2014/main" id="{0AE0F329-D963-4CDC-934F-5C3B8FCAE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6260" y="1041975"/>
            <a:ext cx="3307080" cy="378565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4638</TotalTime>
  <Words>1271</Words>
  <Application>Microsoft Office PowerPoint</Application>
  <PresentationFormat>On-screen Show (4:3)</PresentationFormat>
  <Paragraphs>145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dc:description>generated using python-pptx</dc:description>
  <cp:lastModifiedBy>ahmed aljassar</cp:lastModifiedBy>
  <cp:revision>29</cp:revision>
  <dcterms:created xsi:type="dcterms:W3CDTF">2013-01-27T09:14:00Z</dcterms:created>
  <dcterms:modified xsi:type="dcterms:W3CDTF">2026-04-04T06:09:41Z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B3660DFA450D40C1BE067F7B7FE8BC13_13</vt:lpwstr>
  </property>
  <property fmtid="{D5CDD505-2E9C-101B-9397-08002B2CF9AE}" pid="3" name="KSOProductBuildVer">
    <vt:lpwstr>1033-12.2.0.23196</vt:lpwstr>
  </property>
</Properties>
</file>