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70" r:id="rId2"/>
    <p:sldId id="257" r:id="rId3"/>
    <p:sldId id="266" r:id="rId4"/>
    <p:sldId id="269" r:id="rId5"/>
    <p:sldId id="267" r:id="rId6"/>
    <p:sldId id="271" r:id="rId7"/>
    <p:sldId id="272"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244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GB"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July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July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July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July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July 13,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July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July 13,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July 13,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July 13,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GB"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July 13, 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GB"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GB"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July 13,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July 13, 2025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832518"/>
            <a:ext cx="7520940" cy="3579849"/>
          </a:xfrm>
        </p:spPr>
        <p:txBody>
          <a:bodyPr>
            <a:normAutofit/>
          </a:bodyPr>
          <a:lstStyle/>
          <a:p>
            <a:pPr marL="285750" indent="-285750">
              <a:buFont typeface="Wingdings" charset="2"/>
              <a:buChar char="Ø"/>
            </a:pPr>
            <a:endParaRPr lang="en-US" sz="1400" dirty="0" smtClean="0"/>
          </a:p>
          <a:p>
            <a:pPr>
              <a:buFont typeface="Wingdings" charset="2"/>
              <a:buChar char="u"/>
            </a:pPr>
            <a:endParaRPr lang="en-US" sz="1400" dirty="0"/>
          </a:p>
        </p:txBody>
      </p:sp>
      <p:pic>
        <p:nvPicPr>
          <p:cNvPr id="7" name="Picture 6"/>
          <p:cNvPicPr>
            <a:picLocks noChangeAspect="1"/>
          </p:cNvPicPr>
          <p:nvPr/>
        </p:nvPicPr>
        <p:blipFill>
          <a:blip r:embed="rId2"/>
          <a:stretch>
            <a:fillRect/>
          </a:stretch>
        </p:blipFill>
        <p:spPr>
          <a:xfrm>
            <a:off x="153573" y="712390"/>
            <a:ext cx="2075916" cy="1408793"/>
          </a:xfrm>
          <a:prstGeom prst="rect">
            <a:avLst/>
          </a:prstGeom>
        </p:spPr>
      </p:pic>
      <p:sp>
        <p:nvSpPr>
          <p:cNvPr id="4" name="TextBox 3"/>
          <p:cNvSpPr txBox="1"/>
          <p:nvPr/>
        </p:nvSpPr>
        <p:spPr>
          <a:xfrm>
            <a:off x="6569434" y="4592380"/>
            <a:ext cx="2574566" cy="400110"/>
          </a:xfrm>
          <a:prstGeom prst="rect">
            <a:avLst/>
          </a:prstGeom>
          <a:noFill/>
        </p:spPr>
        <p:txBody>
          <a:bodyPr wrap="square" rtlCol="0">
            <a:spAutoFit/>
          </a:bodyPr>
          <a:lstStyle/>
          <a:p>
            <a:r>
              <a:rPr lang="en-US" sz="2000" dirty="0" smtClean="0">
                <a:solidFill>
                  <a:srgbClr val="F96A1B"/>
                </a:solidFill>
              </a:rPr>
              <a:t>By Owain Walsh</a:t>
            </a:r>
            <a:endParaRPr lang="en-US" sz="2000" dirty="0">
              <a:solidFill>
                <a:srgbClr val="F96A1B"/>
              </a:solidFill>
            </a:endParaRPr>
          </a:p>
        </p:txBody>
      </p:sp>
      <p:pic>
        <p:nvPicPr>
          <p:cNvPr id="8" name="Picture 7"/>
          <p:cNvPicPr>
            <a:picLocks noChangeAspect="1"/>
          </p:cNvPicPr>
          <p:nvPr/>
        </p:nvPicPr>
        <p:blipFill>
          <a:blip r:embed="rId3"/>
          <a:stretch>
            <a:fillRect/>
          </a:stretch>
        </p:blipFill>
        <p:spPr>
          <a:xfrm>
            <a:off x="0" y="2121183"/>
            <a:ext cx="9144000" cy="2291184"/>
          </a:xfrm>
          <a:prstGeom prst="rect">
            <a:avLst/>
          </a:prstGeom>
        </p:spPr>
      </p:pic>
      <p:sp>
        <p:nvSpPr>
          <p:cNvPr id="5" name="Title 4"/>
          <p:cNvSpPr>
            <a:spLocks noGrp="1"/>
          </p:cNvSpPr>
          <p:nvPr>
            <p:ph type="title"/>
          </p:nvPr>
        </p:nvSpPr>
        <p:spPr>
          <a:xfrm>
            <a:off x="0" y="68940"/>
            <a:ext cx="7520940" cy="548640"/>
          </a:xfrm>
        </p:spPr>
        <p:txBody>
          <a:bodyPr/>
          <a:lstStyle/>
          <a:p>
            <a:r>
              <a:rPr lang="en-US" sz="1800" b="1" dirty="0" smtClean="0">
                <a:solidFill>
                  <a:srgbClr val="F96A1B"/>
                </a:solidFill>
              </a:rPr>
              <a:t>THE WEEKLY MONDAY BOOST </a:t>
            </a:r>
            <a:br>
              <a:rPr lang="en-US" sz="1800" b="1" dirty="0" smtClean="0">
                <a:solidFill>
                  <a:srgbClr val="F96A1B"/>
                </a:solidFill>
              </a:rPr>
            </a:br>
            <a:r>
              <a:rPr lang="en-US" sz="1800" b="1" dirty="0" smtClean="0">
                <a:solidFill>
                  <a:srgbClr val="F96A1B"/>
                </a:solidFill>
              </a:rPr>
              <a:t> 3 WAYS TO IGNITE THOSE MONDAY BLUES</a:t>
            </a:r>
            <a:endParaRPr lang="en-US" sz="1800" b="1" dirty="0"/>
          </a:p>
        </p:txBody>
      </p:sp>
    </p:spTree>
    <p:extLst>
      <p:ext uri="{BB962C8B-B14F-4D97-AF65-F5344CB8AC3E}">
        <p14:creationId xmlns:p14="http://schemas.microsoft.com/office/powerpoint/2010/main" val="83630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714" y="172750"/>
            <a:ext cx="7520940" cy="548640"/>
          </a:xfrm>
        </p:spPr>
        <p:txBody>
          <a:bodyPr/>
          <a:lstStyle/>
          <a:p>
            <a:r>
              <a:rPr lang="en-US" b="1" dirty="0" smtClean="0">
                <a:solidFill>
                  <a:srgbClr val="FF6600"/>
                </a:solidFill>
              </a:rPr>
              <a:t> </a:t>
            </a:r>
            <a:r>
              <a:rPr lang="en-US" sz="2400" b="1" dirty="0" smtClean="0">
                <a:solidFill>
                  <a:srgbClr val="F96A1B"/>
                </a:solidFill>
              </a:rPr>
              <a:t>happy Monday</a:t>
            </a:r>
            <a:endParaRPr lang="en-US" sz="2400" b="1" dirty="0">
              <a:solidFill>
                <a:srgbClr val="F96A1B"/>
              </a:solidFill>
            </a:endParaRPr>
          </a:p>
        </p:txBody>
      </p:sp>
      <p:sp>
        <p:nvSpPr>
          <p:cNvPr id="3" name="Content Placeholder 2"/>
          <p:cNvSpPr>
            <a:spLocks noGrp="1"/>
          </p:cNvSpPr>
          <p:nvPr>
            <p:ph idx="1"/>
          </p:nvPr>
        </p:nvSpPr>
        <p:spPr>
          <a:xfrm>
            <a:off x="344714" y="773271"/>
            <a:ext cx="8599716" cy="4510314"/>
          </a:xfrm>
        </p:spPr>
        <p:txBody>
          <a:bodyPr>
            <a:normAutofit/>
          </a:bodyPr>
          <a:lstStyle/>
          <a:p>
            <a:pPr marL="0" indent="0"/>
            <a:endParaRPr lang="en-US" dirty="0" smtClean="0"/>
          </a:p>
          <a:p>
            <a:pPr marL="0" indent="0"/>
            <a:endParaRPr lang="en-US" dirty="0"/>
          </a:p>
          <a:p>
            <a:pPr>
              <a:buFont typeface="Arial"/>
              <a:buChar char="•"/>
            </a:pPr>
            <a:endParaRPr lang="en-US" dirty="0"/>
          </a:p>
        </p:txBody>
      </p:sp>
      <p:pic>
        <p:nvPicPr>
          <p:cNvPr id="4" name="Picture 3"/>
          <p:cNvPicPr>
            <a:picLocks noChangeAspect="1"/>
          </p:cNvPicPr>
          <p:nvPr/>
        </p:nvPicPr>
        <p:blipFill>
          <a:blip r:embed="rId2"/>
          <a:stretch>
            <a:fillRect/>
          </a:stretch>
        </p:blipFill>
        <p:spPr>
          <a:xfrm>
            <a:off x="6689349" y="5013511"/>
            <a:ext cx="2454651" cy="1844490"/>
          </a:xfrm>
          <a:prstGeom prst="rect">
            <a:avLst/>
          </a:prstGeom>
        </p:spPr>
      </p:pic>
      <p:pic>
        <p:nvPicPr>
          <p:cNvPr id="5" name="Picture 4"/>
          <p:cNvPicPr>
            <a:picLocks noChangeAspect="1"/>
          </p:cNvPicPr>
          <p:nvPr/>
        </p:nvPicPr>
        <p:blipFill>
          <a:blip r:embed="rId3"/>
          <a:stretch>
            <a:fillRect/>
          </a:stretch>
        </p:blipFill>
        <p:spPr>
          <a:xfrm>
            <a:off x="0" y="977395"/>
            <a:ext cx="3771606" cy="4036116"/>
          </a:xfrm>
          <a:prstGeom prst="rect">
            <a:avLst/>
          </a:prstGeom>
        </p:spPr>
      </p:pic>
      <p:sp>
        <p:nvSpPr>
          <p:cNvPr id="20" name="TextBox 19"/>
          <p:cNvSpPr txBox="1"/>
          <p:nvPr/>
        </p:nvSpPr>
        <p:spPr>
          <a:xfrm>
            <a:off x="3945582" y="977395"/>
            <a:ext cx="4998848" cy="3416320"/>
          </a:xfrm>
          <a:prstGeom prst="rect">
            <a:avLst/>
          </a:prstGeom>
          <a:noFill/>
        </p:spPr>
        <p:txBody>
          <a:bodyPr wrap="square" rtlCol="0">
            <a:spAutoFit/>
          </a:bodyPr>
          <a:lstStyle/>
          <a:p>
            <a:r>
              <a:rPr lang="en-US" dirty="0" smtClean="0">
                <a:solidFill>
                  <a:srgbClr val="FF6600"/>
                </a:solidFill>
              </a:rPr>
              <a:t>Many people dread the start of the week, it could be going back to work, or getting back into the gym. There are a few reasons for this…</a:t>
            </a:r>
          </a:p>
          <a:p>
            <a:endParaRPr lang="en-US" dirty="0">
              <a:solidFill>
                <a:srgbClr val="FF6600"/>
              </a:solidFill>
            </a:endParaRPr>
          </a:p>
          <a:p>
            <a:r>
              <a:rPr lang="en-US" dirty="0" smtClean="0">
                <a:solidFill>
                  <a:srgbClr val="FF6600"/>
                </a:solidFill>
              </a:rPr>
              <a:t>Social media, comparing to other people or simply just a poor image of oneself and the steps you have taken (big or small) in improving your quality of life can all contribute to not appreciating just how far you have come.</a:t>
            </a:r>
          </a:p>
          <a:p>
            <a:endParaRPr lang="en-US" dirty="0" smtClean="0">
              <a:solidFill>
                <a:srgbClr val="FF6600"/>
              </a:solidFill>
            </a:endParaRPr>
          </a:p>
          <a:p>
            <a:r>
              <a:rPr lang="en-US" dirty="0" smtClean="0">
                <a:solidFill>
                  <a:srgbClr val="FF6600"/>
                </a:solidFill>
              </a:rPr>
              <a:t>So again, here are 3 things to help start your week the right way with a positive mindset!</a:t>
            </a:r>
            <a:endParaRPr lang="en-US" dirty="0">
              <a:solidFill>
                <a:srgbClr val="FF6600"/>
              </a:solidFill>
            </a:endParaRPr>
          </a:p>
        </p:txBody>
      </p:sp>
      <p:pic>
        <p:nvPicPr>
          <p:cNvPr id="7" name="Picture 6"/>
          <p:cNvPicPr>
            <a:picLocks noChangeAspect="1"/>
          </p:cNvPicPr>
          <p:nvPr/>
        </p:nvPicPr>
        <p:blipFill>
          <a:blip r:embed="rId4"/>
          <a:stretch>
            <a:fillRect/>
          </a:stretch>
        </p:blipFill>
        <p:spPr>
          <a:xfrm>
            <a:off x="-1" y="5013511"/>
            <a:ext cx="6689349" cy="1844490"/>
          </a:xfrm>
          <a:prstGeom prst="rect">
            <a:avLst/>
          </a:prstGeom>
        </p:spPr>
      </p:pic>
    </p:spTree>
    <p:extLst>
      <p:ext uri="{BB962C8B-B14F-4D97-AF65-F5344CB8AC3E}">
        <p14:creationId xmlns:p14="http://schemas.microsoft.com/office/powerpoint/2010/main" val="295970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232" y="-16215"/>
            <a:ext cx="7520940" cy="548640"/>
          </a:xfrm>
        </p:spPr>
        <p:txBody>
          <a:bodyPr/>
          <a:lstStyle/>
          <a:p>
            <a:r>
              <a:rPr lang="en-US" sz="1600" b="1" dirty="0" smtClean="0">
                <a:solidFill>
                  <a:srgbClr val="FF6600"/>
                </a:solidFill>
              </a:rPr>
              <a:t>There are only 2 more Mondays until Christmas</a:t>
            </a:r>
            <a:endParaRPr lang="en-US" sz="1600" dirty="0">
              <a:solidFill>
                <a:srgbClr val="FF6600"/>
              </a:solidFill>
            </a:endParaRPr>
          </a:p>
        </p:txBody>
      </p:sp>
      <p:pic>
        <p:nvPicPr>
          <p:cNvPr id="9" name="Picture 8"/>
          <p:cNvPicPr>
            <a:picLocks noChangeAspect="1"/>
          </p:cNvPicPr>
          <p:nvPr/>
        </p:nvPicPr>
        <p:blipFill>
          <a:blip r:embed="rId2"/>
          <a:stretch>
            <a:fillRect/>
          </a:stretch>
        </p:blipFill>
        <p:spPr>
          <a:xfrm>
            <a:off x="5215425" y="5035059"/>
            <a:ext cx="3928577" cy="1822942"/>
          </a:xfrm>
          <a:prstGeom prst="rect">
            <a:avLst/>
          </a:prstGeom>
        </p:spPr>
      </p:pic>
      <p:sp>
        <p:nvSpPr>
          <p:cNvPr id="5" name="Content Placeholder 4"/>
          <p:cNvSpPr>
            <a:spLocks noGrp="1"/>
          </p:cNvSpPr>
          <p:nvPr>
            <p:ph idx="1"/>
          </p:nvPr>
        </p:nvSpPr>
        <p:spPr>
          <a:xfrm>
            <a:off x="73881" y="634022"/>
            <a:ext cx="8769665" cy="4128874"/>
          </a:xfrm>
        </p:spPr>
        <p:txBody>
          <a:bodyPr>
            <a:noAutofit/>
          </a:bodyPr>
          <a:lstStyle/>
          <a:p>
            <a:pPr marL="0" indent="0"/>
            <a:r>
              <a:rPr lang="en-GB" sz="1400" b="0" dirty="0" smtClean="0">
                <a:solidFill>
                  <a:srgbClr val="FF6600"/>
                </a:solidFill>
              </a:rPr>
              <a:t>The countdown continues, there are now only 2 more Mondays until Christmas!</a:t>
            </a:r>
          </a:p>
          <a:p>
            <a:pPr marL="0" indent="0"/>
            <a:endParaRPr lang="en-GB" sz="1400" b="0" dirty="0">
              <a:solidFill>
                <a:srgbClr val="FF6600"/>
              </a:solidFill>
            </a:endParaRPr>
          </a:p>
          <a:p>
            <a:pPr marL="0" indent="0"/>
            <a:r>
              <a:rPr lang="en-GB" sz="1400" b="0" dirty="0" smtClean="0">
                <a:solidFill>
                  <a:srgbClr val="FF6600"/>
                </a:solidFill>
              </a:rPr>
              <a:t>We are also over a week into December with plenty of party's, catch ups, good food, festive films and general happiness to experience at this time of year.</a:t>
            </a:r>
          </a:p>
          <a:p>
            <a:pPr marL="0" indent="0"/>
            <a:endParaRPr lang="en-GB" sz="1400" b="0" dirty="0">
              <a:solidFill>
                <a:srgbClr val="FF6600"/>
              </a:solidFill>
            </a:endParaRPr>
          </a:p>
          <a:p>
            <a:pPr marL="0" indent="0"/>
            <a:r>
              <a:rPr lang="en-GB" sz="1400" b="0" dirty="0" smtClean="0">
                <a:solidFill>
                  <a:srgbClr val="FF6600"/>
                </a:solidFill>
              </a:rPr>
              <a:t>This is a great time for people who struggle during the colder and darker months to feel some relief and positivity by spending more time with friends and family, and generally interact with more people.  </a:t>
            </a:r>
          </a:p>
          <a:p>
            <a:pPr marL="0" indent="0"/>
            <a:endParaRPr lang="en-GB" sz="1400" b="0" dirty="0">
              <a:solidFill>
                <a:srgbClr val="FF6600"/>
              </a:solidFill>
            </a:endParaRPr>
          </a:p>
          <a:p>
            <a:pPr marL="0" indent="0"/>
            <a:r>
              <a:rPr lang="en-GB" sz="1400" b="0" dirty="0" smtClean="0">
                <a:solidFill>
                  <a:srgbClr val="FF6600"/>
                </a:solidFill>
              </a:rPr>
              <a:t>Christmas and New </a:t>
            </a:r>
            <a:r>
              <a:rPr lang="en-GB" sz="1400" b="0" dirty="0">
                <a:solidFill>
                  <a:srgbClr val="FF6600"/>
                </a:solidFill>
              </a:rPr>
              <a:t>Y</a:t>
            </a:r>
            <a:r>
              <a:rPr lang="en-GB" sz="1400" b="0" dirty="0" smtClean="0">
                <a:solidFill>
                  <a:srgbClr val="FF6600"/>
                </a:solidFill>
              </a:rPr>
              <a:t>ear for most people increase social connections, and this very important for our overall well-being. </a:t>
            </a:r>
          </a:p>
          <a:p>
            <a:pPr marL="0" indent="0"/>
            <a:endParaRPr lang="en-GB" sz="1400" b="0" dirty="0">
              <a:solidFill>
                <a:srgbClr val="FF6600"/>
              </a:solidFill>
            </a:endParaRPr>
          </a:p>
          <a:p>
            <a:pPr marL="0" indent="0"/>
            <a:r>
              <a:rPr lang="en-GB" sz="1400" b="0" dirty="0" smtClean="0">
                <a:solidFill>
                  <a:srgbClr val="FF6600"/>
                </a:solidFill>
              </a:rPr>
              <a:t>When we interact with friends, family, our partner or are introduced to new people our brain releases happy chemicals, these social connections keep us healthy, so we should connect regularly and not just during the festive period for long term health.</a:t>
            </a:r>
          </a:p>
          <a:p>
            <a:pPr marL="0" indent="0"/>
            <a:endParaRPr lang="en-GB" sz="1200" b="0" dirty="0">
              <a:solidFill>
                <a:srgbClr val="FF6600"/>
              </a:solidFill>
            </a:endParaRPr>
          </a:p>
          <a:p>
            <a:pPr marL="0" indent="0"/>
            <a:endParaRPr lang="en-GB" sz="1200" b="0" dirty="0" smtClean="0">
              <a:solidFill>
                <a:srgbClr val="FF6600"/>
              </a:solidFill>
            </a:endParaRPr>
          </a:p>
          <a:p>
            <a:pPr marL="0" indent="0"/>
            <a:endParaRPr lang="en-GB" sz="1200" b="0" dirty="0" smtClean="0">
              <a:solidFill>
                <a:srgbClr val="FF6600"/>
              </a:solidFill>
            </a:endParaRPr>
          </a:p>
          <a:p>
            <a:pPr marL="0" indent="0"/>
            <a:r>
              <a:rPr lang="en-GB" sz="1200" dirty="0" smtClean="0">
                <a:solidFill>
                  <a:srgbClr val="FF6600"/>
                </a:solidFill>
              </a:rPr>
              <a:t> </a:t>
            </a:r>
            <a:endParaRPr lang="en-GB" sz="1200" dirty="0">
              <a:solidFill>
                <a:srgbClr val="FF6600"/>
              </a:solidFill>
            </a:endParaRPr>
          </a:p>
        </p:txBody>
      </p:sp>
      <p:pic>
        <p:nvPicPr>
          <p:cNvPr id="7" name="Picture 6" descr="Christma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35059"/>
            <a:ext cx="5215425" cy="1822941"/>
          </a:xfrm>
          <a:prstGeom prst="rect">
            <a:avLst/>
          </a:prstGeom>
        </p:spPr>
      </p:pic>
    </p:spTree>
    <p:extLst>
      <p:ext uri="{BB962C8B-B14F-4D97-AF65-F5344CB8AC3E}">
        <p14:creationId xmlns:p14="http://schemas.microsoft.com/office/powerpoint/2010/main" val="79618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829937" y="5035058"/>
            <a:ext cx="4314064" cy="1822941"/>
          </a:xfrm>
          <a:prstGeom prst="rect">
            <a:avLst/>
          </a:prstGeom>
        </p:spPr>
      </p:pic>
      <p:sp>
        <p:nvSpPr>
          <p:cNvPr id="10" name="Title 9"/>
          <p:cNvSpPr>
            <a:spLocks noGrp="1"/>
          </p:cNvSpPr>
          <p:nvPr>
            <p:ph type="title"/>
          </p:nvPr>
        </p:nvSpPr>
        <p:spPr>
          <a:xfrm>
            <a:off x="136055" y="-45360"/>
            <a:ext cx="7520940" cy="548640"/>
          </a:xfrm>
        </p:spPr>
        <p:txBody>
          <a:bodyPr/>
          <a:lstStyle/>
          <a:p>
            <a:r>
              <a:rPr lang="en-US" sz="1400" b="1" dirty="0" smtClean="0">
                <a:solidFill>
                  <a:srgbClr val="FF6600"/>
                </a:solidFill>
              </a:rPr>
              <a:t>Keep up the social connections after Christmas</a:t>
            </a:r>
            <a:endParaRPr lang="en-US" sz="1400" b="1" dirty="0">
              <a:solidFill>
                <a:srgbClr val="FF6600"/>
              </a:solidFill>
            </a:endParaRPr>
          </a:p>
        </p:txBody>
      </p:sp>
      <p:sp>
        <p:nvSpPr>
          <p:cNvPr id="13" name="TextBox 12"/>
          <p:cNvSpPr txBox="1"/>
          <p:nvPr/>
        </p:nvSpPr>
        <p:spPr>
          <a:xfrm>
            <a:off x="90702" y="549579"/>
            <a:ext cx="8752843" cy="4924425"/>
          </a:xfrm>
          <a:prstGeom prst="rect">
            <a:avLst/>
          </a:prstGeom>
          <a:noFill/>
        </p:spPr>
        <p:txBody>
          <a:bodyPr wrap="square" rtlCol="0">
            <a:spAutoFit/>
          </a:bodyPr>
          <a:lstStyle/>
          <a:p>
            <a:r>
              <a:rPr lang="en-US" sz="1400" dirty="0" smtClean="0">
                <a:solidFill>
                  <a:srgbClr val="F96A1B"/>
                </a:solidFill>
              </a:rPr>
              <a:t>As mentioned, its no coincidence people feel happy and mentally healthy during the festive period.</a:t>
            </a:r>
          </a:p>
          <a:p>
            <a:endParaRPr lang="en-US" sz="1400" dirty="0">
              <a:solidFill>
                <a:srgbClr val="F96A1B"/>
              </a:solidFill>
            </a:endParaRPr>
          </a:p>
          <a:p>
            <a:r>
              <a:rPr lang="en-US" sz="1400" dirty="0" smtClean="0">
                <a:solidFill>
                  <a:srgbClr val="F96A1B"/>
                </a:solidFill>
              </a:rPr>
              <a:t>It</a:t>
            </a:r>
            <a:r>
              <a:rPr lang="fr-FR" sz="1400" dirty="0" smtClean="0">
                <a:solidFill>
                  <a:srgbClr val="F96A1B"/>
                </a:solidFill>
              </a:rPr>
              <a:t>’</a:t>
            </a:r>
            <a:r>
              <a:rPr lang="en-US" sz="1400" dirty="0" smtClean="0">
                <a:solidFill>
                  <a:srgbClr val="F96A1B"/>
                </a:solidFill>
              </a:rPr>
              <a:t>s a time of year where we speak and interact with more people than any other time of the year.</a:t>
            </a:r>
          </a:p>
          <a:p>
            <a:endParaRPr lang="en-US" sz="1400" dirty="0">
              <a:solidFill>
                <a:srgbClr val="F96A1B"/>
              </a:solidFill>
            </a:endParaRPr>
          </a:p>
          <a:p>
            <a:r>
              <a:rPr lang="en-US" sz="1400" dirty="0" smtClean="0">
                <a:solidFill>
                  <a:srgbClr val="F96A1B"/>
                </a:solidFill>
              </a:rPr>
              <a:t>That may mean catching up with certain friends and family members who you wouldn't usually see and speak to.</a:t>
            </a:r>
          </a:p>
          <a:p>
            <a:endParaRPr lang="en-US" sz="1400" dirty="0">
              <a:solidFill>
                <a:srgbClr val="F96A1B"/>
              </a:solidFill>
            </a:endParaRPr>
          </a:p>
          <a:p>
            <a:r>
              <a:rPr lang="en-US" sz="1400" dirty="0" smtClean="0">
                <a:solidFill>
                  <a:srgbClr val="F96A1B"/>
                </a:solidFill>
              </a:rPr>
              <a:t>This feels great because it releases those happy chemicals, decreases loneliness and allows us to share laughter and valued time with the people who's company we enjoy.</a:t>
            </a:r>
          </a:p>
          <a:p>
            <a:endParaRPr lang="en-US" sz="1400" dirty="0">
              <a:solidFill>
                <a:srgbClr val="F96A1B"/>
              </a:solidFill>
            </a:endParaRPr>
          </a:p>
          <a:p>
            <a:r>
              <a:rPr lang="en-US" sz="1400" dirty="0" smtClean="0">
                <a:solidFill>
                  <a:srgbClr val="F96A1B"/>
                </a:solidFill>
              </a:rPr>
              <a:t>These social connections are without a doubt extremely important, studies have even linked them to improved health and reduced risk of early death.  </a:t>
            </a:r>
          </a:p>
          <a:p>
            <a:endParaRPr lang="en-US" sz="1400" dirty="0">
              <a:solidFill>
                <a:srgbClr val="F96A1B"/>
              </a:solidFill>
            </a:endParaRPr>
          </a:p>
          <a:p>
            <a:r>
              <a:rPr lang="en-US" sz="1400" dirty="0" smtClean="0">
                <a:solidFill>
                  <a:srgbClr val="F96A1B"/>
                </a:solidFill>
              </a:rPr>
              <a:t>Christmas and New </a:t>
            </a:r>
            <a:r>
              <a:rPr lang="en-US" sz="1400" dirty="0">
                <a:solidFill>
                  <a:srgbClr val="F96A1B"/>
                </a:solidFill>
              </a:rPr>
              <a:t>Y</a:t>
            </a:r>
            <a:r>
              <a:rPr lang="en-US" sz="1400" dirty="0" smtClean="0">
                <a:solidFill>
                  <a:srgbClr val="F96A1B"/>
                </a:solidFill>
              </a:rPr>
              <a:t>ear amplify social connections, we see and speak to so many people so its no wonder we feel great.</a:t>
            </a:r>
          </a:p>
          <a:p>
            <a:endParaRPr lang="en-US" sz="1400" dirty="0">
              <a:solidFill>
                <a:srgbClr val="F96A1B"/>
              </a:solidFill>
            </a:endParaRPr>
          </a:p>
          <a:p>
            <a:r>
              <a:rPr lang="en-US" sz="1400" dirty="0" smtClean="0">
                <a:solidFill>
                  <a:srgbClr val="F96A1B"/>
                </a:solidFill>
              </a:rPr>
              <a:t>What tends to happen in January though, is that we lose touch and stop seeing and speaking to the people around us as much, and as a result our mood shifts.</a:t>
            </a:r>
          </a:p>
          <a:p>
            <a:endParaRPr lang="en-US" sz="1400" dirty="0" smtClean="0">
              <a:solidFill>
                <a:srgbClr val="F96A1B"/>
              </a:solidFill>
            </a:endParaRPr>
          </a:p>
          <a:p>
            <a:r>
              <a:rPr lang="en-US" sz="1400" dirty="0" smtClean="0">
                <a:solidFill>
                  <a:srgbClr val="F96A1B"/>
                </a:solidFill>
              </a:rPr>
              <a:t>In January, keep up the social connections to stay happy and healthy all year round!</a:t>
            </a:r>
            <a:endParaRPr lang="en-US" sz="1400" dirty="0">
              <a:solidFill>
                <a:srgbClr val="F96A1B"/>
              </a:solidFill>
            </a:endParaRPr>
          </a:p>
          <a:p>
            <a:r>
              <a:rPr lang="en-US" sz="1400" dirty="0" smtClean="0">
                <a:solidFill>
                  <a:srgbClr val="F96A1B"/>
                </a:solidFill>
              </a:rPr>
              <a:t>    </a:t>
            </a:r>
            <a:endParaRPr lang="en-US" sz="1600" dirty="0">
              <a:solidFill>
                <a:srgbClr val="F96A1B"/>
              </a:solidFill>
            </a:endParaRPr>
          </a:p>
          <a:p>
            <a:r>
              <a:rPr lang="en-US" sz="1600" dirty="0" smtClean="0">
                <a:solidFill>
                  <a:srgbClr val="F96A1B"/>
                </a:solidFill>
              </a:rPr>
              <a:t> </a:t>
            </a:r>
            <a:endParaRPr lang="en-US" sz="1600" dirty="0">
              <a:solidFill>
                <a:srgbClr val="F96A1B"/>
              </a:solidFill>
            </a:endParaRPr>
          </a:p>
          <a:p>
            <a:endParaRPr lang="en-US" sz="1600" dirty="0">
              <a:solidFill>
                <a:srgbClr val="F96A1B"/>
              </a:solidFill>
            </a:endParaRPr>
          </a:p>
        </p:txBody>
      </p:sp>
      <p:pic>
        <p:nvPicPr>
          <p:cNvPr id="8" name="Picture 7" descr="Hap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35059"/>
            <a:ext cx="4829936" cy="1822942"/>
          </a:xfrm>
          <a:prstGeom prst="rect">
            <a:avLst/>
          </a:prstGeom>
        </p:spPr>
      </p:pic>
      <p:sp>
        <p:nvSpPr>
          <p:cNvPr id="9" name="TextBox 8"/>
          <p:cNvSpPr txBox="1"/>
          <p:nvPr/>
        </p:nvSpPr>
        <p:spPr>
          <a:xfrm>
            <a:off x="-2539685" y="235876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7885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686" y="49670"/>
            <a:ext cx="7520940" cy="548640"/>
          </a:xfrm>
        </p:spPr>
        <p:txBody>
          <a:bodyPr/>
          <a:lstStyle/>
          <a:p>
            <a:r>
              <a:rPr lang="en-US" sz="2400" b="1" dirty="0" smtClean="0">
                <a:solidFill>
                  <a:srgbClr val="FF6600"/>
                </a:solidFill>
              </a:rPr>
              <a:t>The 3 p’s</a:t>
            </a:r>
            <a:endParaRPr lang="en-US" sz="2400" b="1" dirty="0">
              <a:solidFill>
                <a:srgbClr val="FF6600"/>
              </a:solidFill>
            </a:endParaRPr>
          </a:p>
        </p:txBody>
      </p:sp>
      <p:sp>
        <p:nvSpPr>
          <p:cNvPr id="3" name="Content Placeholder 2"/>
          <p:cNvSpPr>
            <a:spLocks noGrp="1"/>
          </p:cNvSpPr>
          <p:nvPr>
            <p:ph idx="1"/>
          </p:nvPr>
        </p:nvSpPr>
        <p:spPr>
          <a:xfrm>
            <a:off x="-204085" y="857199"/>
            <a:ext cx="9092982" cy="3927102"/>
          </a:xfrm>
        </p:spPr>
        <p:txBody>
          <a:bodyPr>
            <a:normAutofit/>
          </a:bodyPr>
          <a:lstStyle/>
          <a:p>
            <a:pPr marL="285750" indent="-285750">
              <a:buFont typeface="Wingdings" charset="2"/>
              <a:buChar char="u"/>
            </a:pPr>
            <a:r>
              <a:rPr lang="en-US" b="0" dirty="0" smtClean="0">
                <a:solidFill>
                  <a:srgbClr val="FF6600"/>
                </a:solidFill>
              </a:rPr>
              <a:t>As always be positive, patient &amp; persistent.</a:t>
            </a:r>
          </a:p>
          <a:p>
            <a:pPr marL="285750" indent="-285750">
              <a:buFont typeface="Wingdings" charset="2"/>
              <a:buChar char="u"/>
            </a:pPr>
            <a:r>
              <a:rPr lang="en-US" b="0" dirty="0" smtClean="0">
                <a:solidFill>
                  <a:srgbClr val="FF6600"/>
                </a:solidFill>
              </a:rPr>
              <a:t>If its trying a new diet, a new exercise plan, a new job, new business, new project, moving to a new location or just trying something outside of your comfort zone then always remember the 3 P’s.</a:t>
            </a:r>
          </a:p>
          <a:p>
            <a:pPr marL="285750" indent="-285750">
              <a:buFont typeface="Wingdings" charset="2"/>
              <a:buChar char="u"/>
            </a:pPr>
            <a:r>
              <a:rPr lang="en-US" b="0" dirty="0" smtClean="0">
                <a:solidFill>
                  <a:srgbClr val="FF6600"/>
                </a:solidFill>
              </a:rPr>
              <a:t>If something does</a:t>
            </a:r>
            <a:r>
              <a:rPr lang="fr-FR" b="0" dirty="0" smtClean="0">
                <a:solidFill>
                  <a:srgbClr val="FF6600"/>
                </a:solidFill>
              </a:rPr>
              <a:t>’</a:t>
            </a:r>
            <a:r>
              <a:rPr lang="en-US" b="0" dirty="0" smtClean="0">
                <a:solidFill>
                  <a:srgbClr val="FF6600"/>
                </a:solidFill>
              </a:rPr>
              <a:t>t work, don</a:t>
            </a:r>
            <a:r>
              <a:rPr lang="fr-FR" b="0" dirty="0" smtClean="0">
                <a:solidFill>
                  <a:srgbClr val="FF6600"/>
                </a:solidFill>
              </a:rPr>
              <a:t>’</a:t>
            </a:r>
            <a:r>
              <a:rPr lang="en-US" b="0" dirty="0" smtClean="0">
                <a:solidFill>
                  <a:srgbClr val="FF6600"/>
                </a:solidFill>
              </a:rPr>
              <a:t>t get frustrated or upset . That</a:t>
            </a:r>
            <a:r>
              <a:rPr lang="fr-FR" b="0" dirty="0" smtClean="0">
                <a:solidFill>
                  <a:srgbClr val="FF6600"/>
                </a:solidFill>
              </a:rPr>
              <a:t>’</a:t>
            </a:r>
            <a:r>
              <a:rPr lang="en-US" b="0" dirty="0" smtClean="0">
                <a:solidFill>
                  <a:srgbClr val="FF6600"/>
                </a:solidFill>
              </a:rPr>
              <a:t>s just feedback that something needs altering, which isn't a bad thing. (you learn from this)</a:t>
            </a:r>
          </a:p>
          <a:p>
            <a:pPr marL="285750" indent="-285750">
              <a:buFont typeface="Wingdings" charset="2"/>
              <a:buChar char="u"/>
            </a:pPr>
            <a:r>
              <a:rPr lang="en-US" b="0" dirty="0" smtClean="0">
                <a:solidFill>
                  <a:srgbClr val="FF6600"/>
                </a:solidFill>
              </a:rPr>
              <a:t>It can take a while to adjust to something new, but if you attack it with a positive mindset, be patient with the results and be persistent with your efforts then you will get your reward.</a:t>
            </a:r>
          </a:p>
          <a:p>
            <a:pPr marL="285750" indent="-285750">
              <a:buFont typeface="Wingdings" charset="2"/>
              <a:buChar char="u"/>
            </a:pPr>
            <a:r>
              <a:rPr lang="en-US" b="0" dirty="0" smtClean="0">
                <a:solidFill>
                  <a:srgbClr val="FF6600"/>
                </a:solidFill>
              </a:rPr>
              <a:t>Use Monday as a new opportunity to improve your life.</a:t>
            </a:r>
            <a:endParaRPr lang="en-US" b="0" dirty="0">
              <a:solidFill>
                <a:srgbClr val="FF6600"/>
              </a:solidFill>
            </a:endParaRPr>
          </a:p>
          <a:p>
            <a:pPr marL="285750" indent="-285750">
              <a:buFont typeface="Wingdings" charset="2"/>
              <a:buChar char="u"/>
            </a:pPr>
            <a:r>
              <a:rPr lang="en-US" b="0" dirty="0" smtClean="0">
                <a:solidFill>
                  <a:srgbClr val="FF6600"/>
                </a:solidFill>
              </a:rPr>
              <a:t>This way, you will never dread it again! You will actually look forward to it.</a:t>
            </a:r>
          </a:p>
          <a:p>
            <a:pPr marL="0" indent="0"/>
            <a:endParaRPr lang="en-US" dirty="0" smtClean="0"/>
          </a:p>
        </p:txBody>
      </p:sp>
      <p:pic>
        <p:nvPicPr>
          <p:cNvPr id="5" name="Picture 4" descr="Patie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1244"/>
            <a:ext cx="4535152" cy="2616758"/>
          </a:xfrm>
          <a:prstGeom prst="rect">
            <a:avLst/>
          </a:prstGeom>
        </p:spPr>
      </p:pic>
      <p:pic>
        <p:nvPicPr>
          <p:cNvPr id="6" name="Picture 5"/>
          <p:cNvPicPr>
            <a:picLocks noChangeAspect="1"/>
          </p:cNvPicPr>
          <p:nvPr/>
        </p:nvPicPr>
        <p:blipFill>
          <a:blip r:embed="rId3"/>
          <a:stretch>
            <a:fillRect/>
          </a:stretch>
        </p:blipFill>
        <p:spPr>
          <a:xfrm>
            <a:off x="3446716" y="4241244"/>
            <a:ext cx="5697284" cy="2616755"/>
          </a:xfrm>
          <a:prstGeom prst="rect">
            <a:avLst/>
          </a:prstGeom>
        </p:spPr>
      </p:pic>
    </p:spTree>
    <p:extLst>
      <p:ext uri="{BB962C8B-B14F-4D97-AF65-F5344CB8AC3E}">
        <p14:creationId xmlns:p14="http://schemas.microsoft.com/office/powerpoint/2010/main" val="671070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7846" y="9337"/>
            <a:ext cx="7520940" cy="548640"/>
          </a:xfrm>
        </p:spPr>
        <p:txBody>
          <a:bodyPr/>
          <a:lstStyle/>
          <a:p>
            <a:r>
              <a:rPr lang="en-US" b="1" dirty="0" smtClean="0">
                <a:solidFill>
                  <a:srgbClr val="F96A1B"/>
                </a:solidFill>
              </a:rPr>
              <a:t>Your weekly exercise fact</a:t>
            </a:r>
            <a:endParaRPr lang="en-US" b="1" dirty="0">
              <a:solidFill>
                <a:srgbClr val="F96A1B"/>
              </a:solidFill>
            </a:endParaRPr>
          </a:p>
        </p:txBody>
      </p:sp>
      <p:sp>
        <p:nvSpPr>
          <p:cNvPr id="3" name="Content Placeholder 2"/>
          <p:cNvSpPr>
            <a:spLocks noGrp="1"/>
          </p:cNvSpPr>
          <p:nvPr>
            <p:ph idx="1"/>
          </p:nvPr>
        </p:nvSpPr>
        <p:spPr>
          <a:xfrm>
            <a:off x="362813" y="828464"/>
            <a:ext cx="8065938" cy="4183916"/>
          </a:xfrm>
        </p:spPr>
        <p:txBody>
          <a:bodyPr>
            <a:normAutofit/>
          </a:bodyPr>
          <a:lstStyle/>
          <a:p>
            <a:pPr algn="ctr"/>
            <a:r>
              <a:rPr lang="en-GB" sz="1800" b="0" dirty="0" smtClean="0">
                <a:solidFill>
                  <a:srgbClr val="F96A1B"/>
                </a:solidFill>
              </a:rPr>
              <a:t>The World Health Organisation released a report on Social Connections.</a:t>
            </a:r>
          </a:p>
          <a:p>
            <a:pPr algn="ctr"/>
            <a:r>
              <a:rPr lang="en-GB" sz="1800" b="0" dirty="0" smtClean="0">
                <a:solidFill>
                  <a:srgbClr val="F96A1B"/>
                </a:solidFill>
              </a:rPr>
              <a:t>Its global report revealed that 1 in 6 people worldwide are affected by loneliness, with significant impacts on health and well-being.</a:t>
            </a:r>
          </a:p>
          <a:p>
            <a:pPr algn="ctr"/>
            <a:endParaRPr lang="en-GB" sz="1800" b="0" dirty="0">
              <a:solidFill>
                <a:srgbClr val="F96A1B"/>
              </a:solidFill>
            </a:endParaRPr>
          </a:p>
          <a:p>
            <a:pPr algn="ctr"/>
            <a:r>
              <a:rPr lang="en-GB" sz="1800" b="0" dirty="0" smtClean="0">
                <a:solidFill>
                  <a:srgbClr val="F96A1B"/>
                </a:solidFill>
              </a:rPr>
              <a:t>Loneliness is linked to an estimated 100 deaths every hour, more than 871,000 deaths annually. Strong social connections can lead to better health and a longer life.</a:t>
            </a:r>
          </a:p>
          <a:p>
            <a:pPr algn="ctr"/>
            <a:endParaRPr lang="en-GB" sz="1800" b="0" dirty="0">
              <a:solidFill>
                <a:srgbClr val="F96A1B"/>
              </a:solidFill>
            </a:endParaRPr>
          </a:p>
          <a:p>
            <a:pPr algn="ctr"/>
            <a:r>
              <a:rPr lang="en-GB" sz="1800" b="0" dirty="0" smtClean="0">
                <a:solidFill>
                  <a:srgbClr val="F96A1B"/>
                </a:solidFill>
              </a:rPr>
              <a:t>This outlines the importance of staying in touch with friends and family members past the festive time of year.</a:t>
            </a:r>
          </a:p>
          <a:p>
            <a:pPr algn="ctr"/>
            <a:endParaRPr lang="en-GB" sz="1800" b="0" dirty="0" smtClean="0">
              <a:solidFill>
                <a:srgbClr val="F96A1B"/>
              </a:solidFill>
            </a:endParaRPr>
          </a:p>
          <a:p>
            <a:pPr algn="ctr"/>
            <a:endParaRPr lang="en-GB" sz="1800" b="0" dirty="0" smtClean="0">
              <a:solidFill>
                <a:srgbClr val="F96A1B"/>
              </a:solidFill>
            </a:endParaRPr>
          </a:p>
        </p:txBody>
      </p:sp>
      <p:pic>
        <p:nvPicPr>
          <p:cNvPr id="4" name="Picture 3"/>
          <p:cNvPicPr>
            <a:picLocks noChangeAspect="1"/>
          </p:cNvPicPr>
          <p:nvPr/>
        </p:nvPicPr>
        <p:blipFill>
          <a:blip r:embed="rId2"/>
          <a:stretch>
            <a:fillRect/>
          </a:stretch>
        </p:blipFill>
        <p:spPr>
          <a:xfrm>
            <a:off x="0" y="4785574"/>
            <a:ext cx="9144000" cy="2072424"/>
          </a:xfrm>
          <a:prstGeom prst="rect">
            <a:avLst/>
          </a:prstGeom>
        </p:spPr>
      </p:pic>
    </p:spTree>
    <p:extLst>
      <p:ext uri="{BB962C8B-B14F-4D97-AF65-F5344CB8AC3E}">
        <p14:creationId xmlns:p14="http://schemas.microsoft.com/office/powerpoint/2010/main" val="121010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8412" y="-21960"/>
            <a:ext cx="7520940" cy="548640"/>
          </a:xfrm>
        </p:spPr>
        <p:txBody>
          <a:bodyPr/>
          <a:lstStyle/>
          <a:p>
            <a:r>
              <a:rPr lang="en-US" sz="2400" b="1" dirty="0" smtClean="0">
                <a:solidFill>
                  <a:srgbClr val="F96A1B"/>
                </a:solidFill>
              </a:rPr>
              <a:t>The January monthly challenge</a:t>
            </a:r>
            <a:endParaRPr lang="en-US" sz="2400" b="1" dirty="0">
              <a:solidFill>
                <a:srgbClr val="F96A1B"/>
              </a:solidFill>
            </a:endParaRPr>
          </a:p>
        </p:txBody>
      </p:sp>
      <p:sp>
        <p:nvSpPr>
          <p:cNvPr id="3" name="Content Placeholder 2"/>
          <p:cNvSpPr>
            <a:spLocks noGrp="1"/>
          </p:cNvSpPr>
          <p:nvPr>
            <p:ph idx="1"/>
          </p:nvPr>
        </p:nvSpPr>
        <p:spPr>
          <a:xfrm>
            <a:off x="-113382" y="665379"/>
            <a:ext cx="8985270" cy="3579849"/>
          </a:xfrm>
        </p:spPr>
        <p:txBody>
          <a:bodyPr/>
          <a:lstStyle/>
          <a:p>
            <a:pPr algn="ctr"/>
            <a:r>
              <a:rPr lang="en-US" sz="1400" b="0" dirty="0" smtClean="0">
                <a:solidFill>
                  <a:srgbClr val="F96A1B"/>
                </a:solidFill>
              </a:rPr>
              <a:t>There are only  24 days until the start of the January Monthly Challenge.</a:t>
            </a:r>
          </a:p>
          <a:p>
            <a:pPr algn="ctr"/>
            <a:endParaRPr lang="en-US" sz="1400" b="0" dirty="0" smtClean="0">
              <a:solidFill>
                <a:srgbClr val="F96A1B"/>
              </a:solidFill>
            </a:endParaRPr>
          </a:p>
          <a:p>
            <a:pPr algn="ctr"/>
            <a:r>
              <a:rPr lang="en-US" sz="1400" b="0" dirty="0" smtClean="0">
                <a:solidFill>
                  <a:srgbClr val="F96A1B"/>
                </a:solidFill>
              </a:rPr>
              <a:t>A chance to get healthier, take part in something positive and win big if you perform well..</a:t>
            </a:r>
          </a:p>
          <a:p>
            <a:pPr algn="ctr"/>
            <a:endParaRPr lang="en-US" b="0" dirty="0">
              <a:solidFill>
                <a:srgbClr val="F96A1B"/>
              </a:solidFill>
            </a:endParaRPr>
          </a:p>
        </p:txBody>
      </p:sp>
      <p:pic>
        <p:nvPicPr>
          <p:cNvPr id="5" name="Picture 4" descr="A Challe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4436"/>
            <a:ext cx="9144000" cy="5043563"/>
          </a:xfrm>
          <a:prstGeom prst="rect">
            <a:avLst/>
          </a:prstGeom>
        </p:spPr>
      </p:pic>
    </p:spTree>
    <p:extLst>
      <p:ext uri="{BB962C8B-B14F-4D97-AF65-F5344CB8AC3E}">
        <p14:creationId xmlns:p14="http://schemas.microsoft.com/office/powerpoint/2010/main" val="139885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498973"/>
            <a:ext cx="7520940" cy="980286"/>
          </a:xfrm>
        </p:spPr>
        <p:txBody>
          <a:bodyPr/>
          <a:lstStyle/>
          <a:p>
            <a:r>
              <a:rPr lang="en-US" sz="2400" b="1" dirty="0"/>
              <a:t/>
            </a:r>
            <a:br>
              <a:rPr lang="en-US" sz="2400" b="1" dirty="0"/>
            </a:br>
            <a:r>
              <a:rPr lang="en-US" sz="2400" b="1" dirty="0" smtClean="0">
                <a:solidFill>
                  <a:srgbClr val="F96A1B"/>
                </a:solidFill>
                <a:latin typeface="Arial Black"/>
                <a:cs typeface="Arial Black"/>
              </a:rPr>
              <a:t>I hope this boosted your Monday!</a:t>
            </a:r>
            <a:br>
              <a:rPr lang="en-US" sz="2400" b="1" dirty="0" smtClean="0">
                <a:solidFill>
                  <a:srgbClr val="F96A1B"/>
                </a:solidFill>
                <a:latin typeface="Arial Black"/>
                <a:cs typeface="Arial Black"/>
              </a:rPr>
            </a:br>
            <a:r>
              <a:rPr lang="en-US" sz="2400" b="1" dirty="0" smtClean="0">
                <a:solidFill>
                  <a:srgbClr val="F96A1B"/>
                </a:solidFill>
                <a:latin typeface="Arial Black"/>
                <a:cs typeface="Arial Black"/>
              </a:rPr>
              <a:t/>
            </a:r>
            <a:br>
              <a:rPr lang="en-US" sz="2400" b="1" dirty="0" smtClean="0">
                <a:solidFill>
                  <a:srgbClr val="F96A1B"/>
                </a:solidFill>
                <a:latin typeface="Arial Black"/>
                <a:cs typeface="Arial Black"/>
              </a:rPr>
            </a:br>
            <a:r>
              <a:rPr lang="en-US" sz="2400" b="1" dirty="0" smtClean="0">
                <a:solidFill>
                  <a:srgbClr val="F96A1B"/>
                </a:solidFill>
                <a:latin typeface="Arial Black"/>
                <a:cs typeface="Arial Black"/>
              </a:rPr>
              <a:t>Any Questions feel free to drop me a message</a:t>
            </a:r>
            <a:r>
              <a:rPr lang="en-US" sz="2400" b="1" dirty="0" smtClean="0">
                <a:solidFill>
                  <a:srgbClr val="F96A1B"/>
                </a:solidFill>
              </a:rPr>
              <a:t>.</a:t>
            </a:r>
            <a:endParaRPr lang="en-US" sz="2400" b="1" dirty="0">
              <a:solidFill>
                <a:srgbClr val="F96A1B"/>
              </a:solidFill>
            </a:endParaRPr>
          </a:p>
        </p:txBody>
      </p:sp>
      <p:pic>
        <p:nvPicPr>
          <p:cNvPr id="5" name="Picture 4"/>
          <p:cNvPicPr>
            <a:picLocks noChangeAspect="1"/>
          </p:cNvPicPr>
          <p:nvPr/>
        </p:nvPicPr>
        <p:blipFill>
          <a:blip r:embed="rId2"/>
          <a:stretch>
            <a:fillRect/>
          </a:stretch>
        </p:blipFill>
        <p:spPr>
          <a:xfrm>
            <a:off x="0" y="3243304"/>
            <a:ext cx="9144000" cy="3614695"/>
          </a:xfrm>
          <a:prstGeom prst="rect">
            <a:avLst/>
          </a:prstGeom>
        </p:spPr>
      </p:pic>
    </p:spTree>
    <p:extLst>
      <p:ext uri="{BB962C8B-B14F-4D97-AF65-F5344CB8AC3E}">
        <p14:creationId xmlns:p14="http://schemas.microsoft.com/office/powerpoint/2010/main" val="23158568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687559</TotalTime>
  <Words>745</Words>
  <Application>Microsoft Macintosh PowerPoint</Application>
  <PresentationFormat>On-screen Show (4:3)</PresentationFormat>
  <Paragraphs>60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Angles</vt:lpstr>
      <vt:lpstr>THE WEEKLY MONDAY BOOST   3 WAYS TO IGNITE THOSE MONDAY BLUES</vt:lpstr>
      <vt:lpstr> happy Monday</vt:lpstr>
      <vt:lpstr>There are only 2 more Mondays until Christmas</vt:lpstr>
      <vt:lpstr>Keep up the social connections after Christmas</vt:lpstr>
      <vt:lpstr>The 3 p’s</vt:lpstr>
      <vt:lpstr>Your weekly exercise fact</vt:lpstr>
      <vt:lpstr>The January monthly challenge</vt:lpstr>
      <vt:lpstr> I hope this boosted your Monday!  Any Questions feel free to drop me a message.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OGYM monthly NEWSLETTER</dc:title>
  <dc:creator>Owain Walsh</dc:creator>
  <cp:lastModifiedBy>Owain Walsh</cp:lastModifiedBy>
  <cp:revision>377</cp:revision>
  <dcterms:created xsi:type="dcterms:W3CDTF">2024-02-19T11:51:07Z</dcterms:created>
  <dcterms:modified xsi:type="dcterms:W3CDTF">2025-12-08T14:23:45Z</dcterms:modified>
</cp:coreProperties>
</file>