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68" r:id="rId2"/>
    <p:sldId id="347" r:id="rId3"/>
    <p:sldId id="349" r:id="rId4"/>
    <p:sldId id="351" r:id="rId5"/>
    <p:sldId id="257" r:id="rId6"/>
    <p:sldId id="335" r:id="rId7"/>
    <p:sldId id="337" r:id="rId8"/>
    <p:sldId id="345" r:id="rId9"/>
    <p:sldId id="339" r:id="rId10"/>
    <p:sldId id="328" r:id="rId11"/>
    <p:sldId id="341" r:id="rId12"/>
    <p:sldId id="343" r:id="rId13"/>
    <p:sldId id="34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4,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4, 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4, 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4, 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4, 2026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4,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4, 2026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3" y="326986"/>
            <a:ext cx="7520940" cy="548640"/>
          </a:xfrm>
        </p:spPr>
        <p:txBody>
          <a:bodyPr/>
          <a:lstStyle/>
          <a:p>
            <a:r>
              <a:rPr lang="en-US" sz="2000" b="1" dirty="0" smtClean="0">
                <a:solidFill>
                  <a:schemeClr val="accent2"/>
                </a:solidFill>
              </a:rPr>
              <a:t>The ogym monthly newsletter</a:t>
            </a:r>
            <a:br>
              <a:rPr lang="en-US" sz="2000" b="1" dirty="0" smtClean="0">
                <a:solidFill>
                  <a:schemeClr val="accent2"/>
                </a:solidFill>
              </a:rPr>
            </a:br>
            <a:r>
              <a:rPr lang="en-US" sz="2000" b="1" dirty="0" smtClean="0">
                <a:solidFill>
                  <a:schemeClr val="accent2"/>
                </a:solidFill>
              </a:rPr>
              <a:t> </a:t>
            </a:r>
            <a:r>
              <a:rPr lang="en-US" sz="1600" b="1" dirty="0" smtClean="0">
                <a:solidFill>
                  <a:schemeClr val="accent2"/>
                </a:solidFill>
              </a:rPr>
              <a:t>BY OWAIN WASH</a:t>
            </a:r>
            <a:r>
              <a:rPr lang="en-US" sz="2000" b="1" dirty="0">
                <a:solidFill>
                  <a:schemeClr val="accent2"/>
                </a:solidFill>
              </a:rPr>
              <a:t/>
            </a:r>
            <a:br>
              <a:rPr lang="en-US" sz="2000" b="1" dirty="0">
                <a:solidFill>
                  <a:schemeClr val="accent2"/>
                </a:solidFill>
              </a:rPr>
            </a:br>
            <a:endParaRPr lang="en-US" sz="2000" b="1" dirty="0">
              <a:solidFill>
                <a:schemeClr val="accent2"/>
              </a:solidFill>
            </a:endParaRPr>
          </a:p>
        </p:txBody>
      </p:sp>
      <p:sp>
        <p:nvSpPr>
          <p:cNvPr id="3" name="Content Placeholder 2"/>
          <p:cNvSpPr>
            <a:spLocks noGrp="1"/>
          </p:cNvSpPr>
          <p:nvPr>
            <p:ph idx="1"/>
          </p:nvPr>
        </p:nvSpPr>
        <p:spPr>
          <a:xfrm>
            <a:off x="822960" y="832518"/>
            <a:ext cx="7520940" cy="3579849"/>
          </a:xfrm>
        </p:spPr>
        <p:txBody>
          <a:bodyPr>
            <a:normAutofit/>
          </a:bodyPr>
          <a:lstStyle/>
          <a:p>
            <a:pPr marL="285750" indent="-285750">
              <a:buFont typeface="Wingdings" charset="2"/>
              <a:buChar char="Ø"/>
            </a:pPr>
            <a:endParaRPr lang="en-US" sz="1400" dirty="0" smtClean="0"/>
          </a:p>
          <a:p>
            <a:pPr>
              <a:buFont typeface="Wingdings" charset="2"/>
              <a:buChar char="u"/>
            </a:pPr>
            <a:endParaRPr lang="en-US" sz="1400" dirty="0"/>
          </a:p>
        </p:txBody>
      </p:sp>
      <p:pic>
        <p:nvPicPr>
          <p:cNvPr id="7" name="Picture 6"/>
          <p:cNvPicPr>
            <a:picLocks noChangeAspect="1"/>
          </p:cNvPicPr>
          <p:nvPr/>
        </p:nvPicPr>
        <p:blipFill>
          <a:blip r:embed="rId2"/>
          <a:stretch>
            <a:fillRect/>
          </a:stretch>
        </p:blipFill>
        <p:spPr>
          <a:xfrm>
            <a:off x="153573" y="712390"/>
            <a:ext cx="2075916" cy="1408793"/>
          </a:xfrm>
          <a:prstGeom prst="rect">
            <a:avLst/>
          </a:prstGeom>
        </p:spPr>
      </p:pic>
      <p:sp>
        <p:nvSpPr>
          <p:cNvPr id="4" name="TextBox 3"/>
          <p:cNvSpPr txBox="1"/>
          <p:nvPr/>
        </p:nvSpPr>
        <p:spPr>
          <a:xfrm>
            <a:off x="6569434" y="4592380"/>
            <a:ext cx="2574566" cy="400110"/>
          </a:xfrm>
          <a:prstGeom prst="rect">
            <a:avLst/>
          </a:prstGeom>
          <a:noFill/>
        </p:spPr>
        <p:txBody>
          <a:bodyPr wrap="square" rtlCol="0">
            <a:spAutoFit/>
          </a:bodyPr>
          <a:lstStyle/>
          <a:p>
            <a:r>
              <a:rPr lang="en-US" sz="2000" b="1" dirty="0" smtClean="0">
                <a:solidFill>
                  <a:srgbClr val="F96A1B"/>
                </a:solidFill>
              </a:rPr>
              <a:t>March</a:t>
            </a:r>
            <a:r>
              <a:rPr lang="en-US" sz="2000" b="1" dirty="0" smtClean="0">
                <a:solidFill>
                  <a:srgbClr val="F96A1B"/>
                </a:solidFill>
              </a:rPr>
              <a:t> </a:t>
            </a:r>
            <a:r>
              <a:rPr lang="en-US" sz="2000" b="1" dirty="0" smtClean="0">
                <a:solidFill>
                  <a:srgbClr val="F96A1B"/>
                </a:solidFill>
              </a:rPr>
              <a:t>2026</a:t>
            </a:r>
            <a:endParaRPr lang="en-US" sz="2000" b="1" dirty="0">
              <a:solidFill>
                <a:srgbClr val="F96A1B"/>
              </a:solidFill>
            </a:endParaRPr>
          </a:p>
        </p:txBody>
      </p:sp>
      <p:pic>
        <p:nvPicPr>
          <p:cNvPr id="8" name="Picture 7"/>
          <p:cNvPicPr>
            <a:picLocks noChangeAspect="1"/>
          </p:cNvPicPr>
          <p:nvPr/>
        </p:nvPicPr>
        <p:blipFill>
          <a:blip r:embed="rId3"/>
          <a:stretch>
            <a:fillRect/>
          </a:stretch>
        </p:blipFill>
        <p:spPr>
          <a:xfrm>
            <a:off x="0" y="2121183"/>
            <a:ext cx="9144000" cy="2291184"/>
          </a:xfrm>
          <a:prstGeom prst="rect">
            <a:avLst/>
          </a:prstGeom>
        </p:spPr>
      </p:pic>
    </p:spTree>
    <p:extLst>
      <p:ext uri="{BB962C8B-B14F-4D97-AF65-F5344CB8AC3E}">
        <p14:creationId xmlns:p14="http://schemas.microsoft.com/office/powerpoint/2010/main" val="283301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19" y="44003"/>
            <a:ext cx="7520940" cy="548640"/>
          </a:xfrm>
        </p:spPr>
        <p:txBody>
          <a:bodyPr/>
          <a:lstStyle/>
          <a:p>
            <a:r>
              <a:rPr lang="en-US" sz="2000" b="1" dirty="0" smtClean="0">
                <a:solidFill>
                  <a:srgbClr val="F96A1B"/>
                </a:solidFill>
              </a:rPr>
              <a:t>That being said..don't do too much!</a:t>
            </a:r>
            <a:endParaRPr lang="en-US" sz="2000" b="1" dirty="0">
              <a:solidFill>
                <a:srgbClr val="F96A1B"/>
              </a:solidFill>
            </a:endParaRPr>
          </a:p>
        </p:txBody>
      </p:sp>
      <p:sp>
        <p:nvSpPr>
          <p:cNvPr id="3" name="Content Placeholder 2"/>
          <p:cNvSpPr>
            <a:spLocks noGrp="1"/>
          </p:cNvSpPr>
          <p:nvPr>
            <p:ph idx="1"/>
          </p:nvPr>
        </p:nvSpPr>
        <p:spPr>
          <a:xfrm>
            <a:off x="-272602" y="797401"/>
            <a:ext cx="9172669" cy="3827541"/>
          </a:xfrm>
        </p:spPr>
        <p:txBody>
          <a:bodyPr>
            <a:normAutofit/>
          </a:bodyPr>
          <a:lstStyle/>
          <a:p>
            <a:pPr fontAlgn="base">
              <a:buFont typeface="Wingdings" charset="2"/>
              <a:buChar char="u"/>
            </a:pPr>
            <a:r>
              <a:rPr lang="en-GB" sz="1400" b="0" dirty="0">
                <a:solidFill>
                  <a:srgbClr val="F96A1B"/>
                </a:solidFill>
                <a:cs typeface="Calibri"/>
              </a:rPr>
              <a:t>Now training hard is great and will be worth the long term results. </a:t>
            </a:r>
            <a:endParaRPr lang="en-GB" sz="1400" b="0" dirty="0" smtClean="0">
              <a:solidFill>
                <a:srgbClr val="F96A1B"/>
              </a:solidFill>
              <a:cs typeface="Calibri"/>
            </a:endParaRPr>
          </a:p>
          <a:p>
            <a:pPr fontAlgn="base">
              <a:buFont typeface="Wingdings" charset="2"/>
              <a:buChar char="u"/>
            </a:pPr>
            <a:r>
              <a:rPr lang="en-GB" sz="1400" b="0" dirty="0" smtClean="0">
                <a:solidFill>
                  <a:srgbClr val="F96A1B"/>
                </a:solidFill>
                <a:cs typeface="Calibri"/>
              </a:rPr>
              <a:t>However </a:t>
            </a:r>
            <a:r>
              <a:rPr lang="en-GB" sz="1400" b="0" dirty="0">
                <a:solidFill>
                  <a:srgbClr val="F96A1B"/>
                </a:solidFill>
                <a:cs typeface="Calibri"/>
              </a:rPr>
              <a:t>taking an hour to relax every day could help your recovery in the gym as well as your overall </a:t>
            </a:r>
            <a:r>
              <a:rPr lang="en-GB" sz="1400" b="0" dirty="0" smtClean="0">
                <a:solidFill>
                  <a:srgbClr val="F96A1B"/>
                </a:solidFill>
                <a:cs typeface="Calibri"/>
              </a:rPr>
              <a:t>mental health.</a:t>
            </a:r>
          </a:p>
          <a:p>
            <a:pPr fontAlgn="base">
              <a:buFont typeface="Wingdings" charset="2"/>
              <a:buChar char="u"/>
            </a:pPr>
            <a:r>
              <a:rPr lang="en-GB" sz="1400" b="0" dirty="0" smtClean="0">
                <a:solidFill>
                  <a:srgbClr val="F96A1B"/>
                </a:solidFill>
                <a:cs typeface="Calibri"/>
              </a:rPr>
              <a:t>There’s </a:t>
            </a:r>
            <a:r>
              <a:rPr lang="en-GB" sz="1400" b="0" dirty="0">
                <a:solidFill>
                  <a:srgbClr val="F96A1B"/>
                </a:solidFill>
                <a:cs typeface="Calibri"/>
              </a:rPr>
              <a:t>different types of fatigue that we accumulate throughout the </a:t>
            </a:r>
            <a:r>
              <a:rPr lang="en-GB" sz="1400" b="0" dirty="0" smtClean="0">
                <a:solidFill>
                  <a:srgbClr val="F96A1B"/>
                </a:solidFill>
                <a:cs typeface="Calibri"/>
              </a:rPr>
              <a:t>day. </a:t>
            </a:r>
          </a:p>
          <a:p>
            <a:pPr fontAlgn="base">
              <a:buFont typeface="Wingdings" charset="2"/>
              <a:buChar char="u"/>
            </a:pPr>
            <a:r>
              <a:rPr lang="en-GB" sz="1400" b="0" dirty="0" smtClean="0">
                <a:solidFill>
                  <a:srgbClr val="F96A1B"/>
                </a:solidFill>
                <a:cs typeface="Calibri"/>
              </a:rPr>
              <a:t>One </a:t>
            </a:r>
            <a:r>
              <a:rPr lang="en-GB" sz="1400" b="0" dirty="0">
                <a:solidFill>
                  <a:srgbClr val="F96A1B"/>
                </a:solidFill>
                <a:cs typeface="Calibri"/>
              </a:rPr>
              <a:t>is physiological fatigue during exercise, your bones micro fracture when you lift heavy, muscles get damaged and your tendons and connective tissues take a beating</a:t>
            </a:r>
            <a:r>
              <a:rPr lang="en-GB" sz="1400" b="0" dirty="0" smtClean="0">
                <a:solidFill>
                  <a:srgbClr val="F96A1B"/>
                </a:solidFill>
                <a:cs typeface="Calibri"/>
              </a:rPr>
              <a:t>.</a:t>
            </a:r>
            <a:endParaRPr lang="en-GB" sz="1400" b="0" dirty="0">
              <a:solidFill>
                <a:srgbClr val="F96A1B"/>
              </a:solidFill>
              <a:cs typeface="Calibri"/>
            </a:endParaRPr>
          </a:p>
          <a:p>
            <a:pPr fontAlgn="base">
              <a:buFont typeface="Wingdings" charset="2"/>
              <a:buChar char="u"/>
            </a:pPr>
            <a:r>
              <a:rPr lang="en-GB" sz="1400" b="0" dirty="0">
                <a:solidFill>
                  <a:srgbClr val="F96A1B"/>
                </a:solidFill>
                <a:cs typeface="Calibri"/>
              </a:rPr>
              <a:t>A perfect example is after a tough leg day at the gym where you can barely walk down the </a:t>
            </a:r>
            <a:r>
              <a:rPr lang="en-GB" sz="1400" b="0" dirty="0" smtClean="0">
                <a:solidFill>
                  <a:srgbClr val="F96A1B"/>
                </a:solidFill>
                <a:cs typeface="Calibri"/>
              </a:rPr>
              <a:t>stairs. </a:t>
            </a:r>
          </a:p>
          <a:p>
            <a:pPr fontAlgn="base">
              <a:buFont typeface="Wingdings" charset="2"/>
              <a:buChar char="u"/>
            </a:pPr>
            <a:r>
              <a:rPr lang="en-GB" sz="1400" b="0" dirty="0" smtClean="0">
                <a:solidFill>
                  <a:srgbClr val="F96A1B"/>
                </a:solidFill>
                <a:cs typeface="Calibri"/>
              </a:rPr>
              <a:t>However </a:t>
            </a:r>
            <a:r>
              <a:rPr lang="en-GB" sz="1400" b="0" dirty="0">
                <a:solidFill>
                  <a:srgbClr val="F96A1B"/>
                </a:solidFill>
                <a:cs typeface="Calibri"/>
              </a:rPr>
              <a:t>there’s another fatigue which can stack on top of this which is </a:t>
            </a:r>
            <a:r>
              <a:rPr lang="en-GB" sz="1400" b="0" dirty="0" smtClean="0">
                <a:solidFill>
                  <a:srgbClr val="F96A1B"/>
                </a:solidFill>
                <a:cs typeface="Calibri"/>
              </a:rPr>
              <a:t>psychological fatigue. </a:t>
            </a:r>
          </a:p>
          <a:p>
            <a:pPr fontAlgn="base">
              <a:buFont typeface="Wingdings" charset="2"/>
              <a:buChar char="u"/>
            </a:pPr>
            <a:r>
              <a:rPr lang="en-GB" sz="1400" b="0" dirty="0" smtClean="0">
                <a:solidFill>
                  <a:srgbClr val="F96A1B"/>
                </a:solidFill>
                <a:cs typeface="Calibri"/>
              </a:rPr>
              <a:t>Psychological </a:t>
            </a:r>
            <a:r>
              <a:rPr lang="en-GB" sz="1400" b="0" dirty="0">
                <a:solidFill>
                  <a:srgbClr val="F96A1B"/>
                </a:solidFill>
                <a:cs typeface="Calibri"/>
              </a:rPr>
              <a:t>fatigue can come from other aspects of your day that don’t involve exercise or being on your feet all </a:t>
            </a:r>
            <a:r>
              <a:rPr lang="en-GB" sz="1400" b="0" dirty="0" smtClean="0">
                <a:solidFill>
                  <a:srgbClr val="F96A1B"/>
                </a:solidFill>
                <a:cs typeface="Calibri"/>
              </a:rPr>
              <a:t>day.</a:t>
            </a:r>
          </a:p>
          <a:p>
            <a:pPr fontAlgn="base">
              <a:buFont typeface="Wingdings" charset="2"/>
              <a:buChar char="u"/>
            </a:pPr>
            <a:r>
              <a:rPr lang="en-GB" sz="1400" b="0" dirty="0" smtClean="0">
                <a:solidFill>
                  <a:srgbClr val="F96A1B"/>
                </a:solidFill>
                <a:cs typeface="Calibri"/>
              </a:rPr>
              <a:t> It can be the stress from work, or other stressors around your personal life. </a:t>
            </a:r>
          </a:p>
          <a:p>
            <a:pPr fontAlgn="base">
              <a:buFont typeface="Wingdings" charset="2"/>
              <a:buChar char="u"/>
            </a:pPr>
            <a:r>
              <a:rPr lang="en-GB" sz="1400" b="0" dirty="0" smtClean="0">
                <a:solidFill>
                  <a:srgbClr val="F96A1B"/>
                </a:solidFill>
                <a:cs typeface="Calibri"/>
              </a:rPr>
              <a:t>This means we need to keep our stress in check, the next slide will explain why this is </a:t>
            </a:r>
            <a:r>
              <a:rPr lang="en-GB" sz="1400" b="0" dirty="0" smtClean="0">
                <a:solidFill>
                  <a:srgbClr val="F96A1B"/>
                </a:solidFill>
                <a:cs typeface="Calibri"/>
              </a:rPr>
              <a:t>important</a:t>
            </a:r>
            <a:r>
              <a:rPr lang="en-GB" sz="1400" b="0" dirty="0">
                <a:solidFill>
                  <a:srgbClr val="F96A1B"/>
                </a:solidFill>
                <a:cs typeface="Calibri"/>
              </a:rPr>
              <a:t> </a:t>
            </a:r>
            <a:r>
              <a:rPr lang="en-GB" sz="1400" b="0" dirty="0" smtClean="0">
                <a:solidFill>
                  <a:srgbClr val="F96A1B"/>
                </a:solidFill>
                <a:cs typeface="Calibri"/>
              </a:rPr>
              <a:t>for weight loss.</a:t>
            </a:r>
            <a:endParaRPr lang="en-GB" sz="1400" b="0" dirty="0">
              <a:solidFill>
                <a:srgbClr val="F96A1B"/>
              </a:solidFill>
              <a:cs typeface="Calibri"/>
            </a:endParaRPr>
          </a:p>
          <a:p>
            <a:pPr>
              <a:buFont typeface="Wingdings" charset="2"/>
              <a:buChar char="u"/>
            </a:pPr>
            <a:endParaRPr lang="en-US" dirty="0"/>
          </a:p>
        </p:txBody>
      </p:sp>
      <p:pic>
        <p:nvPicPr>
          <p:cNvPr id="4" name="Picture 3"/>
          <p:cNvPicPr>
            <a:picLocks noChangeAspect="1"/>
          </p:cNvPicPr>
          <p:nvPr/>
        </p:nvPicPr>
        <p:blipFill>
          <a:blip r:embed="rId2"/>
          <a:stretch>
            <a:fillRect/>
          </a:stretch>
        </p:blipFill>
        <p:spPr>
          <a:xfrm>
            <a:off x="6541736" y="4279183"/>
            <a:ext cx="2602265" cy="2629617"/>
          </a:xfrm>
          <a:prstGeom prst="rect">
            <a:avLst/>
          </a:prstGeom>
        </p:spPr>
      </p:pic>
      <p:pic>
        <p:nvPicPr>
          <p:cNvPr id="7" name="Picture 6" descr="both l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279183"/>
            <a:ext cx="2924539" cy="2578816"/>
          </a:xfrm>
          <a:prstGeom prst="rect">
            <a:avLst/>
          </a:prstGeom>
        </p:spPr>
      </p:pic>
      <p:pic>
        <p:nvPicPr>
          <p:cNvPr id="5" name="Picture 4" descr="Stress From Wor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542" y="4279183"/>
            <a:ext cx="3617194" cy="2629617"/>
          </a:xfrm>
          <a:prstGeom prst="rect">
            <a:avLst/>
          </a:prstGeom>
        </p:spPr>
      </p:pic>
    </p:spTree>
    <p:extLst>
      <p:ext uri="{BB962C8B-B14F-4D97-AF65-F5344CB8AC3E}">
        <p14:creationId xmlns:p14="http://schemas.microsoft.com/office/powerpoint/2010/main" val="411868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74" y="8320"/>
            <a:ext cx="7520940" cy="548640"/>
          </a:xfrm>
        </p:spPr>
        <p:txBody>
          <a:bodyPr/>
          <a:lstStyle/>
          <a:p>
            <a:r>
              <a:rPr lang="en-US" sz="2000" b="1" dirty="0" smtClean="0">
                <a:solidFill>
                  <a:srgbClr val="F96A1B"/>
                </a:solidFill>
              </a:rPr>
              <a:t>control your stress</a:t>
            </a:r>
            <a:endParaRPr lang="en-US" sz="2000" b="1" dirty="0">
              <a:solidFill>
                <a:srgbClr val="F96A1B"/>
              </a:solidFill>
            </a:endParaRPr>
          </a:p>
        </p:txBody>
      </p:sp>
      <p:sp>
        <p:nvSpPr>
          <p:cNvPr id="3" name="Content Placeholder 2"/>
          <p:cNvSpPr>
            <a:spLocks noGrp="1"/>
          </p:cNvSpPr>
          <p:nvPr>
            <p:ph idx="1"/>
          </p:nvPr>
        </p:nvSpPr>
        <p:spPr>
          <a:xfrm>
            <a:off x="-246962" y="697350"/>
            <a:ext cx="8855153" cy="3870971"/>
          </a:xfrm>
        </p:spPr>
        <p:txBody>
          <a:bodyPr>
            <a:normAutofit/>
          </a:bodyPr>
          <a:lstStyle/>
          <a:p>
            <a:pPr>
              <a:buFont typeface="Wingdings" charset="2"/>
              <a:buChar char="u"/>
            </a:pPr>
            <a:r>
              <a:rPr lang="en-US" sz="1400" b="0" dirty="0" smtClean="0">
                <a:solidFill>
                  <a:srgbClr val="F96A1B"/>
                </a:solidFill>
              </a:rPr>
              <a:t>Prolonged stress can cause your body to hold on to more water weight, it can also cause your muscles to inflame causing discomfort.</a:t>
            </a:r>
          </a:p>
          <a:p>
            <a:pPr>
              <a:buFont typeface="Wingdings" charset="2"/>
              <a:buChar char="u"/>
            </a:pPr>
            <a:r>
              <a:rPr lang="en-US" sz="1400" b="0" dirty="0" smtClean="0">
                <a:solidFill>
                  <a:srgbClr val="F96A1B"/>
                </a:solidFill>
              </a:rPr>
              <a:t>Stress eating also comes into play, if your stressed and comfort eating with foods high in salt and carbs then this will make your body retain onto more water due to higher sodium levels in the body.</a:t>
            </a:r>
          </a:p>
          <a:p>
            <a:pPr>
              <a:buFont typeface="Wingdings" charset="2"/>
              <a:buChar char="u"/>
            </a:pPr>
            <a:r>
              <a:rPr lang="en-US" sz="1400" b="0" dirty="0" smtClean="0">
                <a:solidFill>
                  <a:srgbClr val="F96A1B"/>
                </a:solidFill>
              </a:rPr>
              <a:t>Remember if you ever stress eat and get frustrated that the scale is showing you weigh a few pounds more, this is a water retention and NOT a body fat increase.</a:t>
            </a:r>
          </a:p>
          <a:p>
            <a:pPr>
              <a:buFont typeface="Wingdings" charset="2"/>
              <a:buChar char="u"/>
            </a:pPr>
            <a:r>
              <a:rPr lang="en-US" sz="1400" b="0" dirty="0" smtClean="0">
                <a:solidFill>
                  <a:srgbClr val="F96A1B"/>
                </a:solidFill>
              </a:rPr>
              <a:t>Just get back to your regular diet the next day and watch your weight return back to normal.</a:t>
            </a:r>
          </a:p>
          <a:p>
            <a:pPr>
              <a:buFont typeface="Wingdings" charset="2"/>
              <a:buChar char="u"/>
            </a:pPr>
            <a:r>
              <a:rPr lang="en-US" sz="1400" b="0" dirty="0" smtClean="0">
                <a:solidFill>
                  <a:srgbClr val="F96A1B"/>
                </a:solidFill>
              </a:rPr>
              <a:t>If however you are consistently stress eating then this can definitely cause to you gain actual body fat over time.</a:t>
            </a:r>
          </a:p>
          <a:p>
            <a:pPr>
              <a:buFont typeface="Wingdings" charset="2"/>
              <a:buChar char="u"/>
            </a:pPr>
            <a:r>
              <a:rPr lang="en-US" sz="1400" b="0" dirty="0" smtClean="0">
                <a:solidFill>
                  <a:srgbClr val="F96A1B"/>
                </a:solidFill>
              </a:rPr>
              <a:t>To control stress, make sure to take at least an hour or more for yourself every day.  </a:t>
            </a:r>
          </a:p>
          <a:p>
            <a:pPr>
              <a:buFont typeface="Wingdings" charset="2"/>
              <a:buChar char="u"/>
            </a:pPr>
            <a:r>
              <a:rPr lang="en-US" sz="1400" b="0" dirty="0" smtClean="0">
                <a:solidFill>
                  <a:srgbClr val="F96A1B"/>
                </a:solidFill>
              </a:rPr>
              <a:t>Read a book, go for a walk, play video games, watch a series/</a:t>
            </a:r>
            <a:r>
              <a:rPr lang="en-US" sz="1400" b="0" dirty="0" smtClean="0">
                <a:solidFill>
                  <a:srgbClr val="F96A1B"/>
                </a:solidFill>
              </a:rPr>
              <a:t>film</a:t>
            </a:r>
            <a:r>
              <a:rPr lang="en-US" sz="1400" b="0" dirty="0" smtClean="0">
                <a:solidFill>
                  <a:srgbClr val="F96A1B"/>
                </a:solidFill>
              </a:rPr>
              <a:t>, anything that chills you out.</a:t>
            </a:r>
            <a:endParaRPr lang="en-US" sz="1400" b="0" dirty="0" smtClean="0">
              <a:solidFill>
                <a:srgbClr val="F96A1B"/>
              </a:solidFill>
            </a:endParaRPr>
          </a:p>
          <a:p>
            <a:pPr>
              <a:buFont typeface="Wingdings" charset="2"/>
              <a:buChar char="u"/>
            </a:pPr>
            <a:r>
              <a:rPr lang="en-US" sz="1400" b="0" dirty="0" smtClean="0">
                <a:solidFill>
                  <a:srgbClr val="F96A1B"/>
                </a:solidFill>
              </a:rPr>
              <a:t>Follow the session-rest-session approach to allow your body to recover. </a:t>
            </a:r>
          </a:p>
          <a:p>
            <a:endParaRPr lang="en-US" dirty="0"/>
          </a:p>
        </p:txBody>
      </p:sp>
      <p:pic>
        <p:nvPicPr>
          <p:cNvPr id="4" name="Picture 3"/>
          <p:cNvPicPr>
            <a:picLocks noChangeAspect="1"/>
          </p:cNvPicPr>
          <p:nvPr/>
        </p:nvPicPr>
        <p:blipFill>
          <a:blip r:embed="rId2"/>
          <a:stretch>
            <a:fillRect/>
          </a:stretch>
        </p:blipFill>
        <p:spPr>
          <a:xfrm>
            <a:off x="6262109" y="4383554"/>
            <a:ext cx="2881892" cy="2474446"/>
          </a:xfrm>
          <a:prstGeom prst="rect">
            <a:avLst/>
          </a:prstGeom>
        </p:spPr>
      </p:pic>
      <p:pic>
        <p:nvPicPr>
          <p:cNvPr id="5" name="Picture 4" descr="Stress From Wor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83554"/>
            <a:ext cx="6262109" cy="2474444"/>
          </a:xfrm>
          <a:prstGeom prst="rect">
            <a:avLst/>
          </a:prstGeom>
        </p:spPr>
      </p:pic>
    </p:spTree>
    <p:extLst>
      <p:ext uri="{BB962C8B-B14F-4D97-AF65-F5344CB8AC3E}">
        <p14:creationId xmlns:p14="http://schemas.microsoft.com/office/powerpoint/2010/main" val="222358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20" y="34132"/>
            <a:ext cx="7520940" cy="548640"/>
          </a:xfrm>
        </p:spPr>
        <p:txBody>
          <a:bodyPr/>
          <a:lstStyle/>
          <a:p>
            <a:r>
              <a:rPr lang="en-US" sz="2000" b="1" dirty="0" smtClean="0">
                <a:solidFill>
                  <a:srgbClr val="F96A1B"/>
                </a:solidFill>
              </a:rPr>
              <a:t>Getting sleep right</a:t>
            </a:r>
            <a:endParaRPr lang="en-US" sz="2000" b="1" dirty="0">
              <a:solidFill>
                <a:srgbClr val="F96A1B"/>
              </a:solidFill>
            </a:endParaRPr>
          </a:p>
        </p:txBody>
      </p:sp>
      <p:sp>
        <p:nvSpPr>
          <p:cNvPr id="3" name="Content Placeholder 2"/>
          <p:cNvSpPr>
            <a:spLocks noGrp="1"/>
          </p:cNvSpPr>
          <p:nvPr>
            <p:ph idx="1"/>
          </p:nvPr>
        </p:nvSpPr>
        <p:spPr>
          <a:xfrm>
            <a:off x="-235425" y="740803"/>
            <a:ext cx="8949455" cy="3681744"/>
          </a:xfrm>
        </p:spPr>
        <p:txBody>
          <a:bodyPr>
            <a:normAutofit/>
          </a:bodyPr>
          <a:lstStyle/>
          <a:p>
            <a:pPr marL="285750" indent="-285750">
              <a:buFont typeface="Wingdings" charset="2"/>
              <a:buChar char="u"/>
            </a:pPr>
            <a:r>
              <a:rPr lang="en-US" sz="1400" b="0" dirty="0">
                <a:solidFill>
                  <a:srgbClr val="F96A1B"/>
                </a:solidFill>
                <a:cs typeface="Calibri"/>
              </a:rPr>
              <a:t>Sleep is so important for our fitness, general health &amp; </a:t>
            </a:r>
            <a:r>
              <a:rPr lang="en-US" sz="1400" b="0" dirty="0" smtClean="0">
                <a:solidFill>
                  <a:srgbClr val="F96A1B"/>
                </a:solidFill>
                <a:cs typeface="Calibri"/>
              </a:rPr>
              <a:t>weight loss goals.</a:t>
            </a:r>
            <a:endParaRPr lang="en-US" sz="1400" b="0" dirty="0">
              <a:solidFill>
                <a:srgbClr val="F96A1B"/>
              </a:solidFill>
              <a:cs typeface="Calibri"/>
            </a:endParaRPr>
          </a:p>
          <a:p>
            <a:pPr marL="285750" indent="-285750">
              <a:buFont typeface="Wingdings" charset="2"/>
              <a:buChar char="u"/>
            </a:pPr>
            <a:r>
              <a:rPr lang="en-US" sz="1400" b="0" dirty="0">
                <a:solidFill>
                  <a:srgbClr val="F96A1B"/>
                </a:solidFill>
                <a:cs typeface="Calibri"/>
              </a:rPr>
              <a:t>When we don</a:t>
            </a:r>
            <a:r>
              <a:rPr lang="fr-FR" sz="1400" b="0" dirty="0">
                <a:solidFill>
                  <a:srgbClr val="F96A1B"/>
                </a:solidFill>
                <a:cs typeface="Calibri"/>
              </a:rPr>
              <a:t>’</a:t>
            </a:r>
            <a:r>
              <a:rPr lang="en-US" sz="1400" b="0" dirty="0">
                <a:solidFill>
                  <a:srgbClr val="F96A1B"/>
                </a:solidFill>
                <a:cs typeface="Calibri"/>
              </a:rPr>
              <a:t>t get enough sleep, its been scientifically proven to mess up our hunger hormones</a:t>
            </a:r>
            <a:r>
              <a:rPr lang="en-US" sz="1400" b="0" dirty="0" smtClean="0">
                <a:solidFill>
                  <a:srgbClr val="F96A1B"/>
                </a:solidFill>
                <a:cs typeface="Calibri"/>
              </a:rPr>
              <a:t>. Potentially causing </a:t>
            </a:r>
            <a:r>
              <a:rPr lang="en-US" sz="1400" b="0" dirty="0">
                <a:solidFill>
                  <a:srgbClr val="F96A1B"/>
                </a:solidFill>
                <a:cs typeface="Calibri"/>
              </a:rPr>
              <a:t>us to consume too many </a:t>
            </a:r>
            <a:r>
              <a:rPr lang="en-US" sz="1400" b="0" dirty="0" smtClean="0">
                <a:solidFill>
                  <a:srgbClr val="F96A1B"/>
                </a:solidFill>
                <a:cs typeface="Calibri"/>
              </a:rPr>
              <a:t>calories over the next day or so</a:t>
            </a:r>
            <a:r>
              <a:rPr lang="en-US" sz="1400" b="0" dirty="0" smtClean="0">
                <a:solidFill>
                  <a:srgbClr val="F96A1B"/>
                </a:solidFill>
                <a:cs typeface="Calibri"/>
              </a:rPr>
              <a:t>.</a:t>
            </a:r>
          </a:p>
          <a:p>
            <a:pPr marL="285750" indent="-285750">
              <a:buFont typeface="Wingdings" charset="2"/>
              <a:buChar char="u"/>
            </a:pPr>
            <a:r>
              <a:rPr lang="en-GB" sz="1400" b="0" dirty="0" smtClean="0">
                <a:solidFill>
                  <a:srgbClr val="F96A1B"/>
                </a:solidFill>
                <a:cs typeface="Calibri"/>
              </a:rPr>
              <a:t>The </a:t>
            </a:r>
            <a:r>
              <a:rPr lang="en-GB" sz="1400" b="0" dirty="0">
                <a:solidFill>
                  <a:srgbClr val="F96A1B"/>
                </a:solidFill>
                <a:cs typeface="Calibri"/>
              </a:rPr>
              <a:t>goal is to schedule your day to fit in 7-8 hours of sleep along with time for physical activity, to balance the effects of both. </a:t>
            </a:r>
            <a:r>
              <a:rPr lang="en-GB" sz="1400" b="0" dirty="0" smtClean="0">
                <a:solidFill>
                  <a:srgbClr val="F96A1B"/>
                </a:solidFill>
                <a:cs typeface="Calibri"/>
              </a:rPr>
              <a:t>Getting </a:t>
            </a:r>
            <a:r>
              <a:rPr lang="en-GB" sz="1400" b="0" dirty="0">
                <a:solidFill>
                  <a:srgbClr val="F96A1B"/>
                </a:solidFill>
                <a:cs typeface="Calibri"/>
              </a:rPr>
              <a:t>the 8-hour recommendation (or more) into your routine may help you feel more energized, work out harder and </a:t>
            </a:r>
            <a:r>
              <a:rPr lang="en-GB" sz="1400" b="0" dirty="0" smtClean="0">
                <a:solidFill>
                  <a:srgbClr val="F96A1B"/>
                </a:solidFill>
                <a:cs typeface="Calibri"/>
              </a:rPr>
              <a:t>generally move more day to day.</a:t>
            </a:r>
            <a:endParaRPr lang="en-GB" sz="1400" b="0" dirty="0" smtClean="0">
              <a:solidFill>
                <a:srgbClr val="F96A1B"/>
              </a:solidFill>
              <a:cs typeface="Calibri"/>
            </a:endParaRPr>
          </a:p>
          <a:p>
            <a:pPr marL="285750" indent="-285750">
              <a:buFont typeface="Wingdings" charset="2"/>
              <a:buChar char="u"/>
            </a:pPr>
            <a:endParaRPr lang="en-GB" sz="1400" b="0" dirty="0" smtClean="0">
              <a:solidFill>
                <a:srgbClr val="F96A1B"/>
              </a:solidFill>
              <a:cs typeface="Calibri"/>
            </a:endParaRPr>
          </a:p>
          <a:p>
            <a:pPr marL="285750" indent="-285750">
              <a:buFont typeface="Wingdings" charset="2"/>
              <a:buChar char="u"/>
            </a:pPr>
            <a:r>
              <a:rPr lang="en-GB" sz="1400" b="0" dirty="0" smtClean="0">
                <a:solidFill>
                  <a:srgbClr val="F96A1B"/>
                </a:solidFill>
                <a:cs typeface="Calibri"/>
              </a:rPr>
              <a:t>If you can combine all these mentioned throughout, improving your diet, getting more steps and exercise in, controlling your stress and improving your sleep then weight loss will come naturally to you.</a:t>
            </a:r>
          </a:p>
          <a:p>
            <a:pPr marL="285750" indent="-285750">
              <a:buFont typeface="Wingdings" charset="2"/>
              <a:buChar char="u"/>
            </a:pPr>
            <a:r>
              <a:rPr lang="en-GB" sz="1400" b="0" dirty="0" smtClean="0">
                <a:solidFill>
                  <a:srgbClr val="F96A1B"/>
                </a:solidFill>
                <a:cs typeface="Calibri"/>
              </a:rPr>
              <a:t>If one of these is out of control then it may be harder, not impossible but harder.  </a:t>
            </a:r>
            <a:endParaRPr lang="en-GB" sz="1400" b="0" dirty="0" smtClean="0">
              <a:solidFill>
                <a:srgbClr val="F96A1B"/>
              </a:solidFill>
              <a:cs typeface="Calibri"/>
            </a:endParaRPr>
          </a:p>
          <a:p>
            <a:pPr marL="285750" indent="-285750">
              <a:buFont typeface="Wingdings" charset="2"/>
              <a:buChar char="u"/>
            </a:pPr>
            <a:r>
              <a:rPr lang="en-GB" sz="1400" b="0" dirty="0" smtClean="0">
                <a:solidFill>
                  <a:srgbClr val="F96A1B"/>
                </a:solidFill>
                <a:cs typeface="Calibri"/>
              </a:rPr>
              <a:t>Take </a:t>
            </a:r>
            <a:r>
              <a:rPr lang="en-GB" sz="1400" b="0" dirty="0" smtClean="0">
                <a:solidFill>
                  <a:srgbClr val="F96A1B"/>
                </a:solidFill>
                <a:cs typeface="Calibri"/>
              </a:rPr>
              <a:t>control of these in your life and you will get the results you deserve, you will feel better and move better!</a:t>
            </a:r>
            <a:endParaRPr lang="en-GB" sz="1400" b="0" dirty="0">
              <a:solidFill>
                <a:srgbClr val="F96A1B"/>
              </a:solidFill>
              <a:cs typeface="Calibri"/>
            </a:endParaRPr>
          </a:p>
          <a:p>
            <a:pPr marL="0" indent="0"/>
            <a:endParaRPr lang="en-US" dirty="0"/>
          </a:p>
        </p:txBody>
      </p:sp>
      <p:pic>
        <p:nvPicPr>
          <p:cNvPr id="7" name="Picture 6"/>
          <p:cNvPicPr>
            <a:picLocks noChangeAspect="1"/>
          </p:cNvPicPr>
          <p:nvPr/>
        </p:nvPicPr>
        <p:blipFill>
          <a:blip r:embed="rId2"/>
          <a:stretch>
            <a:fillRect/>
          </a:stretch>
        </p:blipFill>
        <p:spPr>
          <a:xfrm>
            <a:off x="6316268" y="4296578"/>
            <a:ext cx="2827732" cy="2561423"/>
          </a:xfrm>
          <a:prstGeom prst="rect">
            <a:avLst/>
          </a:prstGeom>
        </p:spPr>
      </p:pic>
      <p:pic>
        <p:nvPicPr>
          <p:cNvPr id="5" name="Picture 4" descr="healthy joint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96578"/>
            <a:ext cx="6316269" cy="2561424"/>
          </a:xfrm>
          <a:prstGeom prst="rect">
            <a:avLst/>
          </a:prstGeom>
        </p:spPr>
      </p:pic>
    </p:spTree>
    <p:extLst>
      <p:ext uri="{BB962C8B-B14F-4D97-AF65-F5344CB8AC3E}">
        <p14:creationId xmlns:p14="http://schemas.microsoft.com/office/powerpoint/2010/main" val="49491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11" y="21860"/>
            <a:ext cx="7520940" cy="548640"/>
          </a:xfrm>
        </p:spPr>
        <p:txBody>
          <a:bodyPr/>
          <a:lstStyle/>
          <a:p>
            <a:r>
              <a:rPr lang="en-US" sz="1600" b="1" dirty="0" smtClean="0">
                <a:solidFill>
                  <a:srgbClr val="F96A1B"/>
                </a:solidFill>
              </a:rPr>
              <a:t>Get a weekly/monthly average for more accuracy </a:t>
            </a:r>
            <a:endParaRPr lang="en-US" sz="1600" b="1" dirty="0">
              <a:solidFill>
                <a:srgbClr val="F96A1B"/>
              </a:solidFill>
            </a:endParaRPr>
          </a:p>
        </p:txBody>
      </p:sp>
      <p:sp>
        <p:nvSpPr>
          <p:cNvPr id="3" name="Content Placeholder 2"/>
          <p:cNvSpPr>
            <a:spLocks noGrp="1"/>
          </p:cNvSpPr>
          <p:nvPr>
            <p:ph idx="1"/>
          </p:nvPr>
        </p:nvSpPr>
        <p:spPr>
          <a:xfrm>
            <a:off x="-220825" y="692265"/>
            <a:ext cx="9110401" cy="3813054"/>
          </a:xfrm>
        </p:spPr>
        <p:txBody>
          <a:bodyPr>
            <a:normAutofit fontScale="92500"/>
          </a:bodyPr>
          <a:lstStyle/>
          <a:p>
            <a:pPr>
              <a:buFont typeface="Wingdings" charset="2"/>
              <a:buChar char="u"/>
            </a:pPr>
            <a:r>
              <a:rPr lang="en-US" b="0" dirty="0" smtClean="0">
                <a:solidFill>
                  <a:srgbClr val="F96A1B"/>
                </a:solidFill>
              </a:rPr>
              <a:t>Getting an average weight for the week/month is far more accurate, as our </a:t>
            </a:r>
            <a:r>
              <a:rPr lang="en-US" b="0" dirty="0">
                <a:solidFill>
                  <a:srgbClr val="F96A1B"/>
                </a:solidFill>
              </a:rPr>
              <a:t>weight fluctuates on a daily basis.</a:t>
            </a:r>
          </a:p>
          <a:p>
            <a:pPr marL="285750" indent="-285750">
              <a:buFont typeface="Wingdings" charset="2"/>
              <a:buChar char="u"/>
            </a:pPr>
            <a:r>
              <a:rPr lang="en-US" b="0" dirty="0">
                <a:solidFill>
                  <a:srgbClr val="F96A1B"/>
                </a:solidFill>
              </a:rPr>
              <a:t>When we understand that our weight fluctuates on a daily basis, daily weighing actually becomes a better idea.</a:t>
            </a:r>
          </a:p>
          <a:p>
            <a:pPr marL="285750" indent="-285750">
              <a:buFont typeface="Wingdings" charset="2"/>
              <a:buChar char="u"/>
            </a:pPr>
            <a:r>
              <a:rPr lang="en-US" b="0" dirty="0">
                <a:solidFill>
                  <a:srgbClr val="F96A1B"/>
                </a:solidFill>
              </a:rPr>
              <a:t> It allows us to get a average weight for the </a:t>
            </a:r>
            <a:r>
              <a:rPr lang="en-US" b="0" dirty="0" smtClean="0">
                <a:solidFill>
                  <a:srgbClr val="F96A1B"/>
                </a:solidFill>
              </a:rPr>
              <a:t>week/month </a:t>
            </a:r>
            <a:r>
              <a:rPr lang="en-US" b="0" dirty="0">
                <a:solidFill>
                  <a:srgbClr val="F96A1B"/>
                </a:solidFill>
              </a:rPr>
              <a:t>to give us the most accurate reading of our current weight. Rather than stepping on the scales one day of the week where weight may have fluctuated, </a:t>
            </a:r>
            <a:r>
              <a:rPr lang="en-US" b="0" dirty="0" smtClean="0">
                <a:solidFill>
                  <a:srgbClr val="F96A1B"/>
                </a:solidFill>
              </a:rPr>
              <a:t>this </a:t>
            </a:r>
            <a:r>
              <a:rPr lang="en-US" b="0" dirty="0">
                <a:solidFill>
                  <a:srgbClr val="F96A1B"/>
                </a:solidFill>
              </a:rPr>
              <a:t>can then make you frustrated as you may be under the impression that you haven't made any progress.</a:t>
            </a:r>
          </a:p>
          <a:p>
            <a:pPr marL="285750" indent="-285750">
              <a:buFont typeface="Wingdings" charset="2"/>
              <a:buChar char="u"/>
            </a:pPr>
            <a:endParaRPr lang="en-US" b="0" dirty="0" smtClean="0">
              <a:solidFill>
                <a:srgbClr val="F96A1B"/>
              </a:solidFill>
            </a:endParaRPr>
          </a:p>
          <a:p>
            <a:pPr marL="285750" indent="-285750">
              <a:buFont typeface="Wingdings" charset="2"/>
              <a:buChar char="u"/>
            </a:pPr>
            <a:r>
              <a:rPr lang="en-US" b="0" dirty="0" smtClean="0">
                <a:solidFill>
                  <a:srgbClr val="F96A1B"/>
                </a:solidFill>
              </a:rPr>
              <a:t>For </a:t>
            </a:r>
            <a:r>
              <a:rPr lang="en-US" b="0" dirty="0">
                <a:solidFill>
                  <a:srgbClr val="F96A1B"/>
                </a:solidFill>
              </a:rPr>
              <a:t>males a great practice is to weigh every day of the week, add all of these weights up at the end of the week and divide by 7 for the average. You can then compare these week to week for decreases</a:t>
            </a:r>
            <a:r>
              <a:rPr lang="en-US" b="0" dirty="0" smtClean="0">
                <a:solidFill>
                  <a:srgbClr val="F96A1B"/>
                </a:solidFill>
              </a:rPr>
              <a:t>. For females a better idea can be to get a monthly average, taking into account fluctuations during the menstrual cycle.  </a:t>
            </a:r>
          </a:p>
          <a:p>
            <a:pPr marL="285750" indent="-285750">
              <a:buFont typeface="Wingdings" charset="2"/>
              <a:buChar char="u"/>
            </a:pPr>
            <a:r>
              <a:rPr lang="en-US" b="0" dirty="0" smtClean="0">
                <a:solidFill>
                  <a:srgbClr val="F96A1B"/>
                </a:solidFill>
              </a:rPr>
              <a:t>Our weight can fluctuate on a day to day basis due to stress, a higher intake of carbohydrates or salt, or even a lack of sleep. </a:t>
            </a:r>
            <a:endParaRPr lang="en-US" b="0" dirty="0">
              <a:solidFill>
                <a:srgbClr val="F96A1B"/>
              </a:solidFill>
            </a:endParaRPr>
          </a:p>
        </p:txBody>
      </p:sp>
      <p:pic>
        <p:nvPicPr>
          <p:cNvPr id="4" name="Picture 3"/>
          <p:cNvPicPr>
            <a:picLocks noChangeAspect="1"/>
          </p:cNvPicPr>
          <p:nvPr/>
        </p:nvPicPr>
        <p:blipFill>
          <a:blip r:embed="rId2"/>
          <a:stretch>
            <a:fillRect/>
          </a:stretch>
        </p:blipFill>
        <p:spPr>
          <a:xfrm>
            <a:off x="0" y="4957590"/>
            <a:ext cx="9144000" cy="1900409"/>
          </a:xfrm>
          <a:prstGeom prst="rect">
            <a:avLst/>
          </a:prstGeom>
        </p:spPr>
      </p:pic>
    </p:spTree>
    <p:extLst>
      <p:ext uri="{BB962C8B-B14F-4D97-AF65-F5344CB8AC3E}">
        <p14:creationId xmlns:p14="http://schemas.microsoft.com/office/powerpoint/2010/main" val="334779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5176" y="39399"/>
            <a:ext cx="7520940" cy="548640"/>
          </a:xfrm>
        </p:spPr>
        <p:txBody>
          <a:bodyPr/>
          <a:lstStyle/>
          <a:p>
            <a:r>
              <a:rPr lang="en-US" b="1" dirty="0" smtClean="0">
                <a:solidFill>
                  <a:srgbClr val="F96A1B"/>
                </a:solidFill>
              </a:rPr>
              <a:t>THE BLOCK Challenge</a:t>
            </a:r>
            <a:endParaRPr lang="en-US" b="1" dirty="0">
              <a:solidFill>
                <a:srgbClr val="F96A1B"/>
              </a:solidFill>
            </a:endParaRPr>
          </a:p>
        </p:txBody>
      </p:sp>
      <p:sp>
        <p:nvSpPr>
          <p:cNvPr id="3" name="Content Placeholder 2"/>
          <p:cNvSpPr>
            <a:spLocks noGrp="1"/>
          </p:cNvSpPr>
          <p:nvPr>
            <p:ph idx="1"/>
          </p:nvPr>
        </p:nvSpPr>
        <p:spPr>
          <a:xfrm>
            <a:off x="458635" y="800728"/>
            <a:ext cx="8308317" cy="3579849"/>
          </a:xfrm>
        </p:spPr>
        <p:txBody>
          <a:bodyPr/>
          <a:lstStyle/>
          <a:p>
            <a:r>
              <a:rPr lang="en-US" dirty="0" smtClean="0">
                <a:solidFill>
                  <a:srgbClr val="F96A1B"/>
                </a:solidFill>
              </a:rPr>
              <a:t>                                  Do you like winning prizes? Of course you do!</a:t>
            </a:r>
          </a:p>
          <a:p>
            <a:r>
              <a:rPr lang="en-US" dirty="0" smtClean="0">
                <a:solidFill>
                  <a:srgbClr val="F96A1B"/>
                </a:solidFill>
              </a:rPr>
              <a:t>Sign up to any block 10, 20 or 30 and complete the entire block with ZERO cancellations.</a:t>
            </a:r>
          </a:p>
          <a:p>
            <a:r>
              <a:rPr lang="en-US" dirty="0" smtClean="0">
                <a:solidFill>
                  <a:srgbClr val="F96A1B"/>
                </a:solidFill>
              </a:rPr>
              <a:t>If you can complete this challenge, you will win ANY prize of your choice worth up to £60. </a:t>
            </a:r>
            <a:endParaRPr lang="en-US" dirty="0">
              <a:solidFill>
                <a:srgbClr val="F96A1B"/>
              </a:solidFill>
            </a:endParaRPr>
          </a:p>
        </p:txBody>
      </p:sp>
      <p:pic>
        <p:nvPicPr>
          <p:cNvPr id="4" name="Picture 3" descr="10 And W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6274"/>
            <a:ext cx="9144000" cy="4657266"/>
          </a:xfrm>
          <a:prstGeom prst="rect">
            <a:avLst/>
          </a:prstGeom>
        </p:spPr>
      </p:pic>
    </p:spTree>
    <p:extLst>
      <p:ext uri="{BB962C8B-B14F-4D97-AF65-F5344CB8AC3E}">
        <p14:creationId xmlns:p14="http://schemas.microsoft.com/office/powerpoint/2010/main" val="8430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1366" y="-67329"/>
            <a:ext cx="7520940" cy="548640"/>
          </a:xfrm>
        </p:spPr>
        <p:txBody>
          <a:bodyPr/>
          <a:lstStyle/>
          <a:p>
            <a:r>
              <a:rPr lang="en-US" sz="2000" b="1" dirty="0" smtClean="0">
                <a:solidFill>
                  <a:srgbClr val="F96A1B"/>
                </a:solidFill>
              </a:rPr>
              <a:t>WHATS OUR NEXT PLANNED ADDITION?</a:t>
            </a:r>
            <a:endParaRPr lang="en-US" sz="2000" b="1" dirty="0">
              <a:solidFill>
                <a:srgbClr val="F96A1B"/>
              </a:solidFill>
            </a:endParaRPr>
          </a:p>
        </p:txBody>
      </p:sp>
      <p:sp>
        <p:nvSpPr>
          <p:cNvPr id="3" name="Content Placeholder 2"/>
          <p:cNvSpPr>
            <a:spLocks noGrp="1"/>
          </p:cNvSpPr>
          <p:nvPr>
            <p:ph idx="1"/>
          </p:nvPr>
        </p:nvSpPr>
        <p:spPr>
          <a:xfrm>
            <a:off x="176397" y="659603"/>
            <a:ext cx="8643473" cy="3579849"/>
          </a:xfrm>
        </p:spPr>
        <p:txBody>
          <a:bodyPr/>
          <a:lstStyle/>
          <a:p>
            <a:pPr algn="ctr"/>
            <a:r>
              <a:rPr lang="en-US" dirty="0" smtClean="0">
                <a:solidFill>
                  <a:srgbClr val="F96A1B"/>
                </a:solidFill>
              </a:rPr>
              <a:t>At OGYM our main goal is to make exercise as enjoyable as possible, to do that we need to make sure we are upgrading our space and improving the experience.</a:t>
            </a:r>
          </a:p>
          <a:p>
            <a:pPr algn="ctr"/>
            <a:endParaRPr lang="en-US" dirty="0">
              <a:solidFill>
                <a:srgbClr val="F96A1B"/>
              </a:solidFill>
            </a:endParaRPr>
          </a:p>
          <a:p>
            <a:pPr algn="ctr"/>
            <a:r>
              <a:rPr lang="en-US" dirty="0" smtClean="0">
                <a:solidFill>
                  <a:srgbClr val="F96A1B"/>
                </a:solidFill>
              </a:rPr>
              <a:t>We have something exciting planned for this year.. it will be our best addition yet!</a:t>
            </a:r>
            <a:endParaRPr lang="en-US" dirty="0"/>
          </a:p>
        </p:txBody>
      </p:sp>
      <p:pic>
        <p:nvPicPr>
          <p:cNvPr id="5" name="Picture 4" descr="A Best Add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0992"/>
            <a:ext cx="9143999" cy="4547007"/>
          </a:xfrm>
          <a:prstGeom prst="rect">
            <a:avLst/>
          </a:prstGeom>
        </p:spPr>
      </p:pic>
    </p:spTree>
    <p:extLst>
      <p:ext uri="{BB962C8B-B14F-4D97-AF65-F5344CB8AC3E}">
        <p14:creationId xmlns:p14="http://schemas.microsoft.com/office/powerpoint/2010/main" val="227279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546" y="91440"/>
            <a:ext cx="7520940" cy="548640"/>
          </a:xfrm>
        </p:spPr>
        <p:txBody>
          <a:bodyPr/>
          <a:lstStyle/>
          <a:p>
            <a:r>
              <a:rPr lang="en-US" sz="1800" b="1" dirty="0" smtClean="0">
                <a:solidFill>
                  <a:schemeClr val="accent2"/>
                </a:solidFill>
              </a:rPr>
              <a:t>Client </a:t>
            </a:r>
            <a:r>
              <a:rPr lang="en-US" sz="1800" b="1" dirty="0" smtClean="0">
                <a:solidFill>
                  <a:schemeClr val="accent2"/>
                </a:solidFill>
              </a:rPr>
              <a:t>spotlights!</a:t>
            </a:r>
            <a:endParaRPr lang="en-US" sz="1800" b="1" dirty="0">
              <a:solidFill>
                <a:schemeClr val="accent2"/>
              </a:solidFill>
            </a:endParaRPr>
          </a:p>
        </p:txBody>
      </p:sp>
      <p:sp>
        <p:nvSpPr>
          <p:cNvPr id="3" name="Content Placeholder 2"/>
          <p:cNvSpPr>
            <a:spLocks noGrp="1"/>
          </p:cNvSpPr>
          <p:nvPr>
            <p:ph idx="1"/>
          </p:nvPr>
        </p:nvSpPr>
        <p:spPr>
          <a:xfrm>
            <a:off x="-171564" y="947831"/>
            <a:ext cx="8619700" cy="3798234"/>
          </a:xfrm>
        </p:spPr>
        <p:txBody>
          <a:bodyPr>
            <a:normAutofit fontScale="70000" lnSpcReduction="20000"/>
          </a:bodyPr>
          <a:lstStyle/>
          <a:p>
            <a:pPr marL="285750" indent="-285750">
              <a:buFont typeface="Wingdings" charset="2"/>
              <a:buChar char="Ø"/>
            </a:pPr>
            <a:r>
              <a:rPr lang="en-US" sz="1900" b="0" dirty="0" smtClean="0">
                <a:solidFill>
                  <a:schemeClr val="accent2"/>
                </a:solidFill>
              </a:rPr>
              <a:t>Client </a:t>
            </a:r>
            <a:r>
              <a:rPr lang="en-US" sz="1900" b="0" dirty="0" smtClean="0">
                <a:solidFill>
                  <a:schemeClr val="accent2"/>
                </a:solidFill>
              </a:rPr>
              <a:t>Spotlight </a:t>
            </a:r>
            <a:r>
              <a:rPr lang="en-US" sz="1900" b="0" dirty="0" smtClean="0">
                <a:solidFill>
                  <a:schemeClr val="accent2"/>
                </a:solidFill>
              </a:rPr>
              <a:t>this month </a:t>
            </a:r>
            <a:r>
              <a:rPr lang="en-US" sz="1900" b="0" dirty="0" smtClean="0">
                <a:solidFill>
                  <a:schemeClr val="accent2"/>
                </a:solidFill>
              </a:rPr>
              <a:t>is on Jen Titcombe.</a:t>
            </a:r>
            <a:endParaRPr lang="en-US" sz="1900" b="0" dirty="0" smtClean="0">
              <a:solidFill>
                <a:schemeClr val="accent2"/>
              </a:solidFill>
            </a:endParaRPr>
          </a:p>
          <a:p>
            <a:pPr marL="285750" indent="-285750">
              <a:buFont typeface="Wingdings" charset="2"/>
              <a:buChar char="Ø"/>
            </a:pPr>
            <a:endParaRPr lang="en-US" sz="1900" b="0" dirty="0">
              <a:solidFill>
                <a:schemeClr val="accent2"/>
              </a:solidFill>
            </a:endParaRPr>
          </a:p>
          <a:p>
            <a:pPr marL="285750" indent="-285750">
              <a:buFont typeface="Wingdings" charset="2"/>
              <a:buChar char="Ø"/>
            </a:pPr>
            <a:r>
              <a:rPr lang="en-US" sz="1900" b="0" dirty="0" smtClean="0">
                <a:solidFill>
                  <a:schemeClr val="accent2"/>
                </a:solidFill>
              </a:rPr>
              <a:t>Jen has completed 5 out of 10 weekly challenges, these are sent to Jen every week to give her some extra activity, outside of our Thursday sessions together.</a:t>
            </a:r>
          </a:p>
          <a:p>
            <a:pPr marL="285750" indent="-285750">
              <a:buFont typeface="Wingdings" charset="2"/>
              <a:buChar char="Ø"/>
            </a:pPr>
            <a:endParaRPr lang="en-US" sz="1900" b="0" dirty="0">
              <a:solidFill>
                <a:schemeClr val="accent2"/>
              </a:solidFill>
            </a:endParaRPr>
          </a:p>
          <a:p>
            <a:pPr marL="285750" indent="-285750">
              <a:buFont typeface="Wingdings" charset="2"/>
              <a:buChar char="Ø"/>
            </a:pPr>
            <a:r>
              <a:rPr lang="en-US" sz="1900" b="0" dirty="0" smtClean="0">
                <a:solidFill>
                  <a:schemeClr val="accent2"/>
                </a:solidFill>
              </a:rPr>
              <a:t>Jen is doing incredibly well to keep up her weekly exercise, and also shows up to each session with a great attitude to work hard for a full hour on Thursdays.</a:t>
            </a:r>
          </a:p>
          <a:p>
            <a:pPr marL="285750" indent="-285750">
              <a:buFont typeface="Wingdings" charset="2"/>
              <a:buChar char="Ø"/>
            </a:pPr>
            <a:endParaRPr lang="en-US" sz="1900" b="0" dirty="0">
              <a:solidFill>
                <a:schemeClr val="accent2"/>
              </a:solidFill>
            </a:endParaRPr>
          </a:p>
          <a:p>
            <a:pPr marL="285750" indent="-285750">
              <a:buFont typeface="Wingdings" charset="2"/>
              <a:buChar char="Ø"/>
            </a:pPr>
            <a:r>
              <a:rPr lang="en-US" sz="1900" b="0" dirty="0" smtClean="0">
                <a:solidFill>
                  <a:schemeClr val="accent2"/>
                </a:solidFill>
              </a:rPr>
              <a:t>Jen has also been very sensible following guidance to help recover her ankle, due to following advice, its already feeling a lot better from a combination of home exercises, exercises at OGYM, and balanced walking. </a:t>
            </a:r>
          </a:p>
          <a:p>
            <a:pPr marL="0" indent="0"/>
            <a:endParaRPr lang="en-US" sz="1900" dirty="0" smtClean="0">
              <a:solidFill>
                <a:schemeClr val="accent2"/>
              </a:solidFill>
            </a:endParaRPr>
          </a:p>
          <a:p>
            <a:pPr marL="285750" indent="-285750">
              <a:buFont typeface="Wingdings" charset="2"/>
              <a:buChar char="Ø"/>
            </a:pPr>
            <a:endParaRPr lang="en-US" sz="1900" dirty="0">
              <a:solidFill>
                <a:schemeClr val="accent2"/>
              </a:solidFill>
            </a:endParaRPr>
          </a:p>
          <a:p>
            <a:pPr marL="285750" indent="-285750">
              <a:buFont typeface="Wingdings" charset="2"/>
              <a:buChar char="u"/>
            </a:pPr>
            <a:endParaRPr lang="en-US" sz="1900" dirty="0" smtClean="0">
              <a:solidFill>
                <a:schemeClr val="accent2"/>
              </a:solidFill>
            </a:endParaRPr>
          </a:p>
          <a:p>
            <a:pPr marL="285750" indent="-285750">
              <a:buFont typeface="Wingdings" charset="2"/>
              <a:buChar char="Ø"/>
            </a:pPr>
            <a:endParaRPr lang="en-US" sz="1900" dirty="0">
              <a:solidFill>
                <a:schemeClr val="accent2"/>
              </a:solidFill>
            </a:endParaRPr>
          </a:p>
          <a:p>
            <a:pPr marL="0" indent="0"/>
            <a:r>
              <a:rPr lang="en-US" sz="1900" dirty="0" smtClean="0">
                <a:solidFill>
                  <a:schemeClr val="accent2"/>
                </a:solidFill>
              </a:rPr>
              <a:t> </a:t>
            </a:r>
          </a:p>
          <a:p>
            <a:pPr marL="285750" indent="-285750">
              <a:buFont typeface="Wingdings" charset="2"/>
              <a:buChar char="Ø"/>
            </a:pP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endParaRPr lang="en-US" sz="2000" dirty="0" smtClean="0">
              <a:solidFill>
                <a:schemeClr val="accent2"/>
              </a:solidFill>
            </a:endParaRPr>
          </a:p>
        </p:txBody>
      </p:sp>
      <p:pic>
        <p:nvPicPr>
          <p:cNvPr id="7" name="Picture 6"/>
          <p:cNvPicPr>
            <a:picLocks noChangeAspect="1"/>
          </p:cNvPicPr>
          <p:nvPr/>
        </p:nvPicPr>
        <p:blipFill>
          <a:blip r:embed="rId2"/>
          <a:stretch>
            <a:fillRect/>
          </a:stretch>
        </p:blipFill>
        <p:spPr>
          <a:xfrm>
            <a:off x="-1" y="5044565"/>
            <a:ext cx="2943782" cy="1813435"/>
          </a:xfrm>
          <a:prstGeom prst="rect">
            <a:avLst/>
          </a:prstGeom>
        </p:spPr>
      </p:pic>
      <p:pic>
        <p:nvPicPr>
          <p:cNvPr id="6" name="Picture 5"/>
          <p:cNvPicPr>
            <a:picLocks noChangeAspect="1"/>
          </p:cNvPicPr>
          <p:nvPr/>
        </p:nvPicPr>
        <p:blipFill>
          <a:blip r:embed="rId3"/>
          <a:stretch>
            <a:fillRect/>
          </a:stretch>
        </p:blipFill>
        <p:spPr>
          <a:xfrm>
            <a:off x="2787079" y="5044565"/>
            <a:ext cx="6356921" cy="1813435"/>
          </a:xfrm>
          <a:prstGeom prst="rect">
            <a:avLst/>
          </a:prstGeom>
        </p:spPr>
      </p:pic>
      <p:pic>
        <p:nvPicPr>
          <p:cNvPr id="8" name="Picture 7"/>
          <p:cNvPicPr>
            <a:picLocks noChangeAspect="1"/>
          </p:cNvPicPr>
          <p:nvPr/>
        </p:nvPicPr>
        <p:blipFill>
          <a:blip r:embed="rId4"/>
          <a:stretch>
            <a:fillRect/>
          </a:stretch>
        </p:blipFill>
        <p:spPr>
          <a:xfrm>
            <a:off x="3174665" y="91440"/>
            <a:ext cx="1169817" cy="416986"/>
          </a:xfrm>
          <a:prstGeom prst="rect">
            <a:avLst/>
          </a:prstGeom>
        </p:spPr>
      </p:pic>
    </p:spTree>
    <p:extLst>
      <p:ext uri="{BB962C8B-B14F-4D97-AF65-F5344CB8AC3E}">
        <p14:creationId xmlns:p14="http://schemas.microsoft.com/office/powerpoint/2010/main" val="372112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471"/>
            <a:ext cx="7520940" cy="548640"/>
          </a:xfrm>
        </p:spPr>
        <p:txBody>
          <a:bodyPr/>
          <a:lstStyle/>
          <a:p>
            <a:r>
              <a:rPr lang="en-US" dirty="0" smtClean="0"/>
              <a:t>Welcome to the monthly newsletter</a:t>
            </a:r>
            <a:endParaRPr lang="en-US" dirty="0"/>
          </a:p>
        </p:txBody>
      </p:sp>
      <p:sp>
        <p:nvSpPr>
          <p:cNvPr id="3" name="Content Placeholder 2"/>
          <p:cNvSpPr>
            <a:spLocks noGrp="1"/>
          </p:cNvSpPr>
          <p:nvPr>
            <p:ph idx="1"/>
          </p:nvPr>
        </p:nvSpPr>
        <p:spPr>
          <a:xfrm>
            <a:off x="344714" y="914400"/>
            <a:ext cx="8599716" cy="4510314"/>
          </a:xfrm>
        </p:spPr>
        <p:txBody>
          <a:bodyPr>
            <a:normAutofit/>
          </a:bodyPr>
          <a:lstStyle/>
          <a:p>
            <a:pPr>
              <a:buFont typeface="Wingdings" charset="2"/>
              <a:buChar char="u"/>
            </a:pPr>
            <a:r>
              <a:rPr lang="en-US" dirty="0" smtClean="0"/>
              <a:t>The OGYM Monthly Newsletter will be sent out on the </a:t>
            </a:r>
            <a:r>
              <a:rPr lang="en-US" dirty="0" smtClean="0"/>
              <a:t>10</a:t>
            </a:r>
            <a:r>
              <a:rPr lang="en-US" baseline="30000" dirty="0" smtClean="0"/>
              <a:t>th</a:t>
            </a:r>
            <a:r>
              <a:rPr lang="en-US" dirty="0" smtClean="0"/>
              <a:t> </a:t>
            </a:r>
            <a:r>
              <a:rPr lang="en-US" dirty="0" smtClean="0"/>
              <a:t>of </a:t>
            </a:r>
            <a:r>
              <a:rPr lang="en-US" dirty="0" smtClean="0"/>
              <a:t>every month. </a:t>
            </a:r>
          </a:p>
          <a:p>
            <a:pPr>
              <a:buFont typeface="Wingdings" charset="2"/>
              <a:buChar char="u"/>
            </a:pPr>
            <a:r>
              <a:rPr lang="en-US" dirty="0"/>
              <a:t>T</a:t>
            </a:r>
            <a:r>
              <a:rPr lang="en-US" dirty="0" smtClean="0"/>
              <a:t>he purpose of the newsletter is to give you tips around everything relating to fitness in a digestible format. </a:t>
            </a:r>
            <a:endParaRPr lang="en-US" dirty="0"/>
          </a:p>
          <a:p>
            <a:endParaRPr lang="en-US" dirty="0" smtClean="0"/>
          </a:p>
          <a:p>
            <a:pPr>
              <a:buFont typeface="Wingdings" charset="2"/>
              <a:buChar char="u"/>
            </a:pPr>
            <a:r>
              <a:rPr lang="en-US" dirty="0" smtClean="0"/>
              <a:t>There will be a different monthly focus on each edition to ensure the newsletter hits a variety of topics so that it can help people in different ways and support different goals:</a:t>
            </a:r>
          </a:p>
          <a:p>
            <a:pPr marL="0" indent="0"/>
            <a:endParaRPr lang="en-US" dirty="0"/>
          </a:p>
          <a:p>
            <a:pPr>
              <a:buFont typeface="Wingdings" charset="2"/>
              <a:buChar char="ü"/>
            </a:pPr>
            <a:r>
              <a:rPr lang="en-US" dirty="0" smtClean="0"/>
              <a:t>Weight Loss</a:t>
            </a:r>
          </a:p>
          <a:p>
            <a:pPr>
              <a:buFont typeface="Wingdings" charset="2"/>
              <a:buChar char="ü"/>
            </a:pPr>
            <a:r>
              <a:rPr lang="en-US" dirty="0" smtClean="0"/>
              <a:t>Muscle Gain</a:t>
            </a:r>
          </a:p>
          <a:p>
            <a:pPr>
              <a:buFont typeface="Wingdings" charset="2"/>
              <a:buChar char="ü"/>
            </a:pPr>
            <a:r>
              <a:rPr lang="en-US" dirty="0" smtClean="0"/>
              <a:t>Nutritional Knowledge </a:t>
            </a:r>
          </a:p>
          <a:p>
            <a:pPr>
              <a:buFont typeface="Wingdings" charset="2"/>
              <a:buChar char="ü"/>
            </a:pPr>
            <a:r>
              <a:rPr lang="en-US" dirty="0" smtClean="0"/>
              <a:t>Staying Consistent  &amp; General Support/Wellbeing</a:t>
            </a:r>
          </a:p>
          <a:p>
            <a:pPr marL="0" indent="0"/>
            <a:r>
              <a:rPr lang="en-US" sz="2400" dirty="0" smtClean="0"/>
              <a:t>This months topic….</a:t>
            </a:r>
          </a:p>
          <a:p>
            <a:pPr marL="0" indent="0"/>
            <a:endParaRPr lang="en-US" sz="1800" dirty="0" smtClean="0"/>
          </a:p>
          <a:p>
            <a:pPr marL="0" indent="0"/>
            <a:endParaRPr lang="en-US" dirty="0" smtClean="0"/>
          </a:p>
          <a:p>
            <a:pPr marL="0" indent="0"/>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6984016" y="5063012"/>
            <a:ext cx="2159984" cy="1794988"/>
          </a:xfrm>
          <a:prstGeom prst="rect">
            <a:avLst/>
          </a:prstGeom>
        </p:spPr>
      </p:pic>
    </p:spTree>
    <p:extLst>
      <p:ext uri="{BB962C8B-B14F-4D97-AF65-F5344CB8AC3E}">
        <p14:creationId xmlns:p14="http://schemas.microsoft.com/office/powerpoint/2010/main" val="295970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224" y="38517"/>
            <a:ext cx="7520940" cy="548640"/>
          </a:xfrm>
        </p:spPr>
        <p:txBody>
          <a:bodyPr/>
          <a:lstStyle/>
          <a:p>
            <a:r>
              <a:rPr lang="en-US" sz="2000" b="1" dirty="0" smtClean="0">
                <a:solidFill>
                  <a:srgbClr val="F96A1B"/>
                </a:solidFill>
              </a:rPr>
              <a:t>Weight loss (Simplified)</a:t>
            </a:r>
            <a:r>
              <a:rPr lang="en-US" sz="2000" b="1" dirty="0" smtClean="0"/>
              <a:t>)</a:t>
            </a:r>
            <a:endParaRPr lang="en-US" sz="2000" b="1" dirty="0"/>
          </a:p>
        </p:txBody>
      </p:sp>
      <p:sp>
        <p:nvSpPr>
          <p:cNvPr id="3" name="Content Placeholder 2"/>
          <p:cNvSpPr>
            <a:spLocks noGrp="1"/>
          </p:cNvSpPr>
          <p:nvPr>
            <p:ph idx="1"/>
          </p:nvPr>
        </p:nvSpPr>
        <p:spPr>
          <a:xfrm>
            <a:off x="-229319" y="731295"/>
            <a:ext cx="8890000" cy="4229897"/>
          </a:xfrm>
        </p:spPr>
        <p:txBody>
          <a:bodyPr>
            <a:noAutofit/>
          </a:bodyPr>
          <a:lstStyle/>
          <a:p>
            <a:pPr marL="285750" indent="-285750">
              <a:buFont typeface="Wingdings" charset="2"/>
              <a:buChar char="u"/>
            </a:pPr>
            <a:r>
              <a:rPr lang="en-US" sz="1400" b="0" dirty="0" smtClean="0">
                <a:solidFill>
                  <a:srgbClr val="F96A1B"/>
                </a:solidFill>
              </a:rPr>
              <a:t>Weight loss </a:t>
            </a:r>
            <a:r>
              <a:rPr lang="en-US" sz="1400" b="0" dirty="0">
                <a:solidFill>
                  <a:srgbClr val="F96A1B"/>
                </a:solidFill>
              </a:rPr>
              <a:t>throughout the </a:t>
            </a:r>
            <a:r>
              <a:rPr lang="en-US" sz="1400" b="0" dirty="0" smtClean="0">
                <a:solidFill>
                  <a:srgbClr val="F96A1B"/>
                </a:solidFill>
              </a:rPr>
              <a:t>years seems to be getting increasingly overcomplicated</a:t>
            </a:r>
            <a:r>
              <a:rPr lang="en-US" sz="1400" b="0" dirty="0">
                <a:solidFill>
                  <a:srgbClr val="F96A1B"/>
                </a:solidFill>
              </a:rPr>
              <a:t>!</a:t>
            </a:r>
          </a:p>
          <a:p>
            <a:pPr marL="285750" indent="-285750">
              <a:buFont typeface="Wingdings" charset="2"/>
              <a:buChar char="u"/>
            </a:pPr>
            <a:r>
              <a:rPr lang="en-US" sz="1400" b="0" dirty="0">
                <a:solidFill>
                  <a:srgbClr val="F96A1B"/>
                </a:solidFill>
              </a:rPr>
              <a:t>All this talk about too much sugar, foods spiking your blood sugar, your body type, and </a:t>
            </a:r>
            <a:r>
              <a:rPr lang="en-US" sz="1400" b="0" dirty="0" smtClean="0">
                <a:solidFill>
                  <a:srgbClr val="F96A1B"/>
                </a:solidFill>
              </a:rPr>
              <a:t>these crazy fat burning workouts on social media can make weight loss seem quite scary.</a:t>
            </a:r>
          </a:p>
          <a:p>
            <a:pPr marL="285750" indent="-285750">
              <a:buFont typeface="Wingdings" charset="2"/>
              <a:buChar char="u"/>
            </a:pPr>
            <a:r>
              <a:rPr lang="en-US" sz="1400" b="0" dirty="0" smtClean="0">
                <a:solidFill>
                  <a:srgbClr val="F96A1B"/>
                </a:solidFill>
              </a:rPr>
              <a:t> This </a:t>
            </a:r>
            <a:r>
              <a:rPr lang="en-US" sz="1400" b="0" dirty="0">
                <a:solidFill>
                  <a:srgbClr val="F96A1B"/>
                </a:solidFill>
              </a:rPr>
              <a:t>can make getting in shape seem </a:t>
            </a:r>
            <a:r>
              <a:rPr lang="en-US" sz="1400" b="0" dirty="0" smtClean="0">
                <a:solidFill>
                  <a:srgbClr val="F96A1B"/>
                </a:solidFill>
              </a:rPr>
              <a:t>really </a:t>
            </a:r>
            <a:r>
              <a:rPr lang="en-US" sz="1400" b="0" dirty="0">
                <a:solidFill>
                  <a:srgbClr val="F96A1B"/>
                </a:solidFill>
              </a:rPr>
              <a:t>complicated, when it really </a:t>
            </a:r>
            <a:r>
              <a:rPr lang="en-US" sz="1400" b="0" dirty="0" smtClean="0">
                <a:solidFill>
                  <a:srgbClr val="F96A1B"/>
                </a:solidFill>
              </a:rPr>
              <a:t>isn’t</a:t>
            </a:r>
            <a:r>
              <a:rPr lang="en-US" sz="1400" b="0" dirty="0">
                <a:solidFill>
                  <a:srgbClr val="F96A1B"/>
                </a:solidFill>
              </a:rPr>
              <a:t>.</a:t>
            </a:r>
          </a:p>
          <a:p>
            <a:pPr marL="285750" indent="-285750">
              <a:buFont typeface="Wingdings" charset="2"/>
              <a:buChar char="u"/>
            </a:pPr>
            <a:r>
              <a:rPr lang="en-US" sz="1400" b="0" dirty="0">
                <a:solidFill>
                  <a:srgbClr val="F96A1B"/>
                </a:solidFill>
              </a:rPr>
              <a:t>In truth, it</a:t>
            </a:r>
            <a:r>
              <a:rPr lang="fr-FR" sz="1400" b="0" dirty="0">
                <a:solidFill>
                  <a:srgbClr val="F96A1B"/>
                </a:solidFill>
              </a:rPr>
              <a:t>’</a:t>
            </a:r>
            <a:r>
              <a:rPr lang="en-US" sz="1400" b="0" dirty="0">
                <a:solidFill>
                  <a:srgbClr val="F96A1B"/>
                </a:solidFill>
              </a:rPr>
              <a:t>s the boring things we need to address. Like eating a healthier diet, getting more </a:t>
            </a:r>
            <a:r>
              <a:rPr lang="en-US" sz="1400" b="0" dirty="0" smtClean="0">
                <a:solidFill>
                  <a:srgbClr val="F96A1B"/>
                </a:solidFill>
              </a:rPr>
              <a:t>steps and </a:t>
            </a:r>
            <a:r>
              <a:rPr lang="en-US" sz="1400" b="0" dirty="0">
                <a:solidFill>
                  <a:srgbClr val="F96A1B"/>
                </a:solidFill>
              </a:rPr>
              <a:t>exercise in, controlling </a:t>
            </a:r>
            <a:r>
              <a:rPr lang="en-US" sz="1400" b="0" dirty="0" smtClean="0">
                <a:solidFill>
                  <a:srgbClr val="F96A1B"/>
                </a:solidFill>
              </a:rPr>
              <a:t>stress and making </a:t>
            </a:r>
            <a:r>
              <a:rPr lang="en-US" sz="1400" b="0" dirty="0">
                <a:solidFill>
                  <a:srgbClr val="F96A1B"/>
                </a:solidFill>
              </a:rPr>
              <a:t>sure your getting in a decent nights sleep.</a:t>
            </a:r>
          </a:p>
          <a:p>
            <a:pPr fontAlgn="base">
              <a:buFont typeface="Wingdings" charset="2"/>
              <a:buChar char="u"/>
            </a:pPr>
            <a:r>
              <a:rPr lang="en-GB" sz="1400" b="0" dirty="0">
                <a:solidFill>
                  <a:srgbClr val="F96A1B"/>
                </a:solidFill>
              </a:rPr>
              <a:t>In terms of </a:t>
            </a:r>
            <a:r>
              <a:rPr lang="en-GB" sz="1400" b="0" dirty="0" smtClean="0">
                <a:solidFill>
                  <a:srgbClr val="F96A1B"/>
                </a:solidFill>
              </a:rPr>
              <a:t>exercise, you </a:t>
            </a:r>
            <a:r>
              <a:rPr lang="en-GB" sz="1400" b="0" dirty="0">
                <a:solidFill>
                  <a:srgbClr val="F96A1B"/>
                </a:solidFill>
              </a:rPr>
              <a:t>don’t need to use all the fancy equipment and crazy workout </a:t>
            </a:r>
            <a:r>
              <a:rPr lang="en-GB" sz="1400" b="0" dirty="0" smtClean="0">
                <a:solidFill>
                  <a:srgbClr val="F96A1B"/>
                </a:solidFill>
              </a:rPr>
              <a:t>routines, you </a:t>
            </a:r>
            <a:r>
              <a:rPr lang="en-GB" sz="1400" b="0" dirty="0">
                <a:solidFill>
                  <a:srgbClr val="F96A1B"/>
                </a:solidFill>
              </a:rPr>
              <a:t>need to learn the basic moves as a beginner and slowly progress in these week by week</a:t>
            </a:r>
            <a:r>
              <a:rPr lang="en-GB" sz="1400" b="0" dirty="0" smtClean="0">
                <a:solidFill>
                  <a:srgbClr val="F96A1B"/>
                </a:solidFill>
              </a:rPr>
              <a:t>, or slowly increase the amount and duration of whatever exercise you choose to do weekly. </a:t>
            </a:r>
            <a:endParaRPr lang="en-GB" sz="1400" b="0" dirty="0" smtClean="0">
              <a:solidFill>
                <a:srgbClr val="F96A1B"/>
              </a:solidFill>
            </a:endParaRPr>
          </a:p>
          <a:p>
            <a:pPr fontAlgn="base">
              <a:buFont typeface="Wingdings" charset="2"/>
              <a:buChar char="u"/>
            </a:pPr>
            <a:r>
              <a:rPr lang="en-GB" sz="1400" b="0" dirty="0" smtClean="0">
                <a:solidFill>
                  <a:srgbClr val="F96A1B"/>
                </a:solidFill>
              </a:rPr>
              <a:t>This </a:t>
            </a:r>
            <a:r>
              <a:rPr lang="en-GB" sz="1400" b="0" dirty="0">
                <a:solidFill>
                  <a:srgbClr val="F96A1B"/>
                </a:solidFill>
              </a:rPr>
              <a:t>will help in your daily </a:t>
            </a:r>
            <a:r>
              <a:rPr lang="en-GB" sz="1400" b="0" dirty="0" smtClean="0">
                <a:solidFill>
                  <a:srgbClr val="F96A1B"/>
                </a:solidFill>
              </a:rPr>
              <a:t>movement, keeping </a:t>
            </a:r>
            <a:r>
              <a:rPr lang="en-GB" sz="1400" b="0" dirty="0">
                <a:solidFill>
                  <a:srgbClr val="F96A1B"/>
                </a:solidFill>
              </a:rPr>
              <a:t>you strong and fit for your day to day </a:t>
            </a:r>
            <a:r>
              <a:rPr lang="en-GB" sz="1400" b="0" dirty="0" smtClean="0">
                <a:solidFill>
                  <a:srgbClr val="F96A1B"/>
                </a:solidFill>
              </a:rPr>
              <a:t>life</a:t>
            </a:r>
            <a:r>
              <a:rPr lang="en-GB" sz="1400" b="0" dirty="0">
                <a:solidFill>
                  <a:srgbClr val="F96A1B"/>
                </a:solidFill>
              </a:rPr>
              <a:t> </a:t>
            </a:r>
            <a:r>
              <a:rPr lang="en-GB" sz="1400" b="0" dirty="0" smtClean="0">
                <a:solidFill>
                  <a:srgbClr val="F96A1B"/>
                </a:solidFill>
              </a:rPr>
              <a:t>and also help with weight loss.</a:t>
            </a:r>
            <a:endParaRPr lang="en-GB" sz="1400" b="0" dirty="0">
              <a:solidFill>
                <a:srgbClr val="F96A1B"/>
              </a:solidFill>
            </a:endParaRPr>
          </a:p>
          <a:p>
            <a:pPr fontAlgn="base">
              <a:buFont typeface="Wingdings" charset="2"/>
              <a:buChar char="u"/>
            </a:pPr>
            <a:r>
              <a:rPr lang="en-GB" sz="1400" b="0" dirty="0">
                <a:solidFill>
                  <a:srgbClr val="F96A1B"/>
                </a:solidFill>
              </a:rPr>
              <a:t>When you do these things, everything else will fall into place and you’ll become a much healthier and happier person.</a:t>
            </a:r>
          </a:p>
          <a:p>
            <a:pPr fontAlgn="base">
              <a:buFont typeface="Wingdings" charset="2"/>
              <a:buChar char="u"/>
            </a:pPr>
            <a:r>
              <a:rPr lang="en-GB" sz="1400" b="0" dirty="0">
                <a:solidFill>
                  <a:srgbClr val="F96A1B"/>
                </a:solidFill>
              </a:rPr>
              <a:t>Let’s take a closer look at all of these basic things to get right from the </a:t>
            </a:r>
            <a:r>
              <a:rPr lang="en-GB" sz="1400" b="0" dirty="0" smtClean="0">
                <a:solidFill>
                  <a:srgbClr val="F96A1B"/>
                </a:solidFill>
              </a:rPr>
              <a:t>start..</a:t>
            </a:r>
            <a:endParaRPr lang="en-GB" sz="1400" b="0" dirty="0">
              <a:solidFill>
                <a:srgbClr val="F96A1B"/>
              </a:solidFill>
            </a:endParaRPr>
          </a:p>
          <a:p>
            <a:pPr fontAlgn="base">
              <a:buFont typeface="Wingdings" charset="2"/>
              <a:buChar char="Ø"/>
            </a:pPr>
            <a:endParaRPr lang="en-GB" dirty="0"/>
          </a:p>
          <a:p>
            <a:pPr>
              <a:buFont typeface="Wingdings" charset="2"/>
              <a:buChar char="u"/>
            </a:pPr>
            <a:endParaRPr lang="en-GB" dirty="0"/>
          </a:p>
          <a:p>
            <a:pPr marL="0" indent="0"/>
            <a:endParaRPr lang="en-US" dirty="0" smtClean="0"/>
          </a:p>
        </p:txBody>
      </p:sp>
      <p:pic>
        <p:nvPicPr>
          <p:cNvPr id="4" name="Picture 3"/>
          <p:cNvPicPr>
            <a:picLocks noChangeAspect="1"/>
          </p:cNvPicPr>
          <p:nvPr/>
        </p:nvPicPr>
        <p:blipFill>
          <a:blip r:embed="rId2"/>
          <a:stretch>
            <a:fillRect/>
          </a:stretch>
        </p:blipFill>
        <p:spPr>
          <a:xfrm>
            <a:off x="6693870" y="4833677"/>
            <a:ext cx="2450129" cy="2024323"/>
          </a:xfrm>
          <a:prstGeom prst="rect">
            <a:avLst/>
          </a:prstGeom>
        </p:spPr>
      </p:pic>
      <p:pic>
        <p:nvPicPr>
          <p:cNvPr id="6" name="Picture 5" descr="both l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833677"/>
            <a:ext cx="3467081" cy="2024323"/>
          </a:xfrm>
          <a:prstGeom prst="rect">
            <a:avLst/>
          </a:prstGeom>
        </p:spPr>
      </p:pic>
      <p:pic>
        <p:nvPicPr>
          <p:cNvPr id="7" name="Picture 6" descr="Weight Los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082" y="4833677"/>
            <a:ext cx="3226788" cy="2024325"/>
          </a:xfrm>
          <a:prstGeom prst="rect">
            <a:avLst/>
          </a:prstGeom>
        </p:spPr>
      </p:pic>
    </p:spTree>
    <p:extLst>
      <p:ext uri="{BB962C8B-B14F-4D97-AF65-F5344CB8AC3E}">
        <p14:creationId xmlns:p14="http://schemas.microsoft.com/office/powerpoint/2010/main" val="38691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720" y="-66099"/>
            <a:ext cx="7520940" cy="548640"/>
          </a:xfrm>
        </p:spPr>
        <p:txBody>
          <a:bodyPr/>
          <a:lstStyle/>
          <a:p>
            <a:r>
              <a:rPr lang="en-US" sz="1800" b="1" dirty="0" smtClean="0">
                <a:solidFill>
                  <a:srgbClr val="F96A1B"/>
                </a:solidFill>
              </a:rPr>
              <a:t>Eating a healthier diet </a:t>
            </a:r>
            <a:endParaRPr lang="en-US" sz="1800" b="1" dirty="0">
              <a:solidFill>
                <a:srgbClr val="F96A1B"/>
              </a:solidFill>
            </a:endParaRPr>
          </a:p>
        </p:txBody>
      </p:sp>
      <p:sp>
        <p:nvSpPr>
          <p:cNvPr id="3" name="Content Placeholder 2"/>
          <p:cNvSpPr>
            <a:spLocks noGrp="1"/>
          </p:cNvSpPr>
          <p:nvPr>
            <p:ph idx="1"/>
          </p:nvPr>
        </p:nvSpPr>
        <p:spPr>
          <a:xfrm>
            <a:off x="-276197" y="553597"/>
            <a:ext cx="8954947" cy="3579849"/>
          </a:xfrm>
        </p:spPr>
        <p:txBody>
          <a:bodyPr>
            <a:noAutofit/>
          </a:bodyPr>
          <a:lstStyle/>
          <a:p>
            <a:pPr>
              <a:buFont typeface="Wingdings" charset="2"/>
              <a:buChar char="u"/>
            </a:pPr>
            <a:r>
              <a:rPr lang="en-US" b="0" dirty="0" smtClean="0">
                <a:solidFill>
                  <a:srgbClr val="F96A1B"/>
                </a:solidFill>
              </a:rPr>
              <a:t>I always recommend the 80/20 approach, eating healthy, whole, nutrient dense foods 80% of the time and then make allowances for what you love 20% of the time. </a:t>
            </a:r>
          </a:p>
          <a:p>
            <a:pPr>
              <a:buFont typeface="Wingdings" charset="2"/>
              <a:buChar char="u"/>
            </a:pPr>
            <a:r>
              <a:rPr lang="en-US" b="0" dirty="0" smtClean="0">
                <a:solidFill>
                  <a:srgbClr val="F96A1B"/>
                </a:solidFill>
              </a:rPr>
              <a:t>Lean meats, Fish, Wholemeal, Wholegrain, Fruit &amp; Veg should make up 80% of your diet</a:t>
            </a:r>
            <a:r>
              <a:rPr lang="en-US" b="0" dirty="0" smtClean="0">
                <a:solidFill>
                  <a:srgbClr val="F96A1B"/>
                </a:solidFill>
              </a:rPr>
              <a:t>.</a:t>
            </a:r>
          </a:p>
          <a:p>
            <a:pPr>
              <a:buFont typeface="Wingdings" charset="2"/>
              <a:buChar char="u"/>
            </a:pPr>
            <a:r>
              <a:rPr lang="en-US" b="0" dirty="0" smtClean="0">
                <a:solidFill>
                  <a:srgbClr val="F96A1B"/>
                </a:solidFill>
              </a:rPr>
              <a:t>This does not mean you need to eat chicken and rice three times a day seven days a week, it just means that when you do have a meal, you should have some protein and veg or fruit to go with it.</a:t>
            </a:r>
          </a:p>
          <a:p>
            <a:pPr>
              <a:buFont typeface="Wingdings" charset="2"/>
              <a:buChar char="u"/>
            </a:pPr>
            <a:r>
              <a:rPr lang="en-US" b="0" dirty="0" smtClean="0">
                <a:solidFill>
                  <a:srgbClr val="F96A1B"/>
                </a:solidFill>
              </a:rPr>
              <a:t>A great example of this is the three plate, two snack rule.</a:t>
            </a:r>
          </a:p>
          <a:p>
            <a:pPr>
              <a:buFont typeface="Wingdings" charset="2"/>
              <a:buChar char="u"/>
            </a:pPr>
            <a:r>
              <a:rPr lang="en-US" b="0" dirty="0" smtClean="0">
                <a:solidFill>
                  <a:srgbClr val="F96A1B"/>
                </a:solidFill>
              </a:rPr>
              <a:t>Three meals throughout the day that all fit on a plate, the plate should contain some protein and also some fruit and veg.</a:t>
            </a:r>
          </a:p>
          <a:p>
            <a:pPr>
              <a:buFont typeface="Wingdings" charset="2"/>
              <a:buChar char="u"/>
            </a:pPr>
            <a:r>
              <a:rPr lang="en-US" b="0" dirty="0" smtClean="0">
                <a:solidFill>
                  <a:srgbClr val="F96A1B"/>
                </a:solidFill>
              </a:rPr>
              <a:t>Then two snacks in between these three meals throughout the day, the only rule is the snacks have to fit in your hand.</a:t>
            </a:r>
          </a:p>
          <a:p>
            <a:pPr>
              <a:buFont typeface="Wingdings" charset="2"/>
              <a:buChar char="u"/>
            </a:pPr>
            <a:r>
              <a:rPr lang="en-US" b="0" dirty="0" smtClean="0">
                <a:solidFill>
                  <a:srgbClr val="F96A1B"/>
                </a:solidFill>
              </a:rPr>
              <a:t>Examples of these could be a banana, apple. </a:t>
            </a:r>
            <a:r>
              <a:rPr lang="en-US" b="0" dirty="0" smtClean="0">
                <a:solidFill>
                  <a:srgbClr val="F96A1B"/>
                </a:solidFill>
              </a:rPr>
              <a:t>nuts, yoghurt or even a chocolate bar or biscuit to satisfy your cravings.</a:t>
            </a:r>
          </a:p>
          <a:p>
            <a:pPr>
              <a:buFont typeface="Wingdings" charset="2"/>
              <a:buChar char="u"/>
            </a:pPr>
            <a:r>
              <a:rPr lang="en-US" b="0" dirty="0" smtClean="0">
                <a:solidFill>
                  <a:srgbClr val="F96A1B"/>
                </a:solidFill>
              </a:rPr>
              <a:t>The goal from the three plate and two snack rule is smarter choices and portion control…without starving yourself!  </a:t>
            </a:r>
            <a:r>
              <a:rPr lang="en-US" b="0" dirty="0" smtClean="0">
                <a:solidFill>
                  <a:srgbClr val="F96A1B"/>
                </a:solidFill>
              </a:rPr>
              <a:t> </a:t>
            </a:r>
            <a:endParaRPr lang="en-US" b="0" dirty="0" smtClean="0">
              <a:solidFill>
                <a:srgbClr val="F96A1B"/>
              </a:solidFill>
            </a:endParaRPr>
          </a:p>
        </p:txBody>
      </p:sp>
      <p:pic>
        <p:nvPicPr>
          <p:cNvPr id="4" name="Picture 3"/>
          <p:cNvPicPr>
            <a:picLocks noChangeAspect="1"/>
          </p:cNvPicPr>
          <p:nvPr/>
        </p:nvPicPr>
        <p:blipFill>
          <a:blip r:embed="rId2"/>
          <a:stretch>
            <a:fillRect/>
          </a:stretch>
        </p:blipFill>
        <p:spPr>
          <a:xfrm>
            <a:off x="6796854" y="4727830"/>
            <a:ext cx="2347146" cy="2130172"/>
          </a:xfrm>
          <a:prstGeom prst="rect">
            <a:avLst/>
          </a:prstGeom>
        </p:spPr>
      </p:pic>
      <p:pic>
        <p:nvPicPr>
          <p:cNvPr id="5" name="Picture 4" descr="BREKKI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57590"/>
            <a:ext cx="4617055" cy="1900409"/>
          </a:xfrm>
          <a:prstGeom prst="rect">
            <a:avLst/>
          </a:prstGeom>
        </p:spPr>
      </p:pic>
      <p:pic>
        <p:nvPicPr>
          <p:cNvPr id="6" name="Picture 5" descr="MOO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054" y="4957590"/>
            <a:ext cx="2179800" cy="1950668"/>
          </a:xfrm>
          <a:prstGeom prst="rect">
            <a:avLst/>
          </a:prstGeom>
        </p:spPr>
      </p:pic>
    </p:spTree>
    <p:extLst>
      <p:ext uri="{BB962C8B-B14F-4D97-AF65-F5344CB8AC3E}">
        <p14:creationId xmlns:p14="http://schemas.microsoft.com/office/powerpoint/2010/main" val="159705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980" y="-12930"/>
            <a:ext cx="7520940" cy="548640"/>
          </a:xfrm>
        </p:spPr>
        <p:txBody>
          <a:bodyPr/>
          <a:lstStyle/>
          <a:p>
            <a:r>
              <a:rPr lang="en-US" sz="2000" b="1" dirty="0" smtClean="0">
                <a:solidFill>
                  <a:srgbClr val="F96A1B"/>
                </a:solidFill>
              </a:rPr>
              <a:t>Breaking this down further</a:t>
            </a:r>
            <a:endParaRPr lang="en-US" sz="2000" b="1" dirty="0">
              <a:solidFill>
                <a:srgbClr val="F96A1B"/>
              </a:solidFill>
            </a:endParaRPr>
          </a:p>
        </p:txBody>
      </p:sp>
      <p:sp>
        <p:nvSpPr>
          <p:cNvPr id="3" name="Content Placeholder 2"/>
          <p:cNvSpPr>
            <a:spLocks noGrp="1"/>
          </p:cNvSpPr>
          <p:nvPr>
            <p:ph idx="1"/>
          </p:nvPr>
        </p:nvSpPr>
        <p:spPr>
          <a:xfrm>
            <a:off x="-220816" y="665752"/>
            <a:ext cx="9145186" cy="3579849"/>
          </a:xfrm>
        </p:spPr>
        <p:txBody>
          <a:bodyPr>
            <a:normAutofit fontScale="85000" lnSpcReduction="20000"/>
          </a:bodyPr>
          <a:lstStyle/>
          <a:p>
            <a:pPr>
              <a:buFont typeface="Wingdings" charset="2"/>
              <a:buChar char="u"/>
            </a:pPr>
            <a:r>
              <a:rPr lang="en-US" b="0" dirty="0" smtClean="0">
                <a:solidFill>
                  <a:srgbClr val="F96A1B"/>
                </a:solidFill>
              </a:rPr>
              <a:t>The healthy foods we eat contain protein, carbohydrates, fats and fiber.  </a:t>
            </a:r>
          </a:p>
          <a:p>
            <a:pPr>
              <a:buFont typeface="Wingdings" charset="2"/>
              <a:buChar char="u"/>
            </a:pPr>
            <a:r>
              <a:rPr lang="en-US" b="0" dirty="0" smtClean="0">
                <a:solidFill>
                  <a:srgbClr val="F96A1B"/>
                </a:solidFill>
              </a:rPr>
              <a:t>Protein </a:t>
            </a:r>
            <a:r>
              <a:rPr lang="en-US" b="0" dirty="0">
                <a:solidFill>
                  <a:srgbClr val="F96A1B"/>
                </a:solidFill>
              </a:rPr>
              <a:t>will help keep you full and build muscle, Carbohydrates help fuel your performance and give you the energy to exercise regularly, and fats also help keep you full and give your food flavor (when you combine healthy fats, protein &amp; fiber in a meal this is really effective in helping to keep you full)</a:t>
            </a:r>
          </a:p>
          <a:p>
            <a:pPr>
              <a:buFont typeface="Wingdings" charset="2"/>
              <a:buChar char="u"/>
            </a:pPr>
            <a:r>
              <a:rPr lang="en-US" b="0" dirty="0">
                <a:solidFill>
                  <a:srgbClr val="F96A1B"/>
                </a:solidFill>
              </a:rPr>
              <a:t>Don</a:t>
            </a:r>
            <a:r>
              <a:rPr lang="fr-FR" b="0" dirty="0">
                <a:solidFill>
                  <a:srgbClr val="F96A1B"/>
                </a:solidFill>
              </a:rPr>
              <a:t>’</a:t>
            </a:r>
            <a:r>
              <a:rPr lang="en-US" b="0" dirty="0">
                <a:solidFill>
                  <a:srgbClr val="F96A1B"/>
                </a:solidFill>
              </a:rPr>
              <a:t>t miss out on Fiber -  Most adults are only consuming 20g of fiber a day. Try to get up to 30g. Fiber keeps our heart healthy, protects our digestive system and can help prevent bowel cancer. It can also help in keeping us full to assist those trying to lose weight!</a:t>
            </a:r>
          </a:p>
          <a:p>
            <a:pPr>
              <a:buFont typeface="Wingdings" charset="2"/>
              <a:buChar char="u"/>
            </a:pPr>
            <a:r>
              <a:rPr lang="en-US" b="0" dirty="0">
                <a:solidFill>
                  <a:srgbClr val="F96A1B"/>
                </a:solidFill>
              </a:rPr>
              <a:t>Plenty of Water -  Being well hydrated helps prevent cramps and cravings, it also helps in carrying oxygen and nutrients to our muscles to fuel our performance when exercising! </a:t>
            </a:r>
          </a:p>
          <a:p>
            <a:pPr>
              <a:buFont typeface="Wingdings" charset="2"/>
              <a:buChar char="u"/>
            </a:pPr>
            <a:r>
              <a:rPr lang="en-US" b="0" dirty="0">
                <a:solidFill>
                  <a:srgbClr val="F96A1B"/>
                </a:solidFill>
              </a:rPr>
              <a:t>Sometimes its challenging to address every single one of these when trying to clean up your diet, a good recommendation to make it more manageable is to take it one step at a time.</a:t>
            </a:r>
          </a:p>
          <a:p>
            <a:pPr>
              <a:buFont typeface="Wingdings" charset="2"/>
              <a:buChar char="u"/>
            </a:pPr>
            <a:r>
              <a:rPr lang="en-US" b="0" dirty="0">
                <a:solidFill>
                  <a:srgbClr val="F96A1B"/>
                </a:solidFill>
              </a:rPr>
              <a:t>This means adding more protein and drinking more water in week one, adding carbohydrates to fuel your exercise the week after, week three adding more fiber in your diet, and week four adding healthy fats to your diet.</a:t>
            </a:r>
          </a:p>
          <a:p>
            <a:pPr>
              <a:buFont typeface="Wingdings" charset="2"/>
              <a:buChar char="u"/>
            </a:pPr>
            <a:r>
              <a:rPr lang="en-US" b="0" dirty="0">
                <a:solidFill>
                  <a:srgbClr val="F96A1B"/>
                </a:solidFill>
              </a:rPr>
              <a:t>After a month, you should have all these implemented as part of a healthy diet. </a:t>
            </a:r>
            <a:endParaRPr lang="en-US" b="0" dirty="0" smtClean="0">
              <a:solidFill>
                <a:srgbClr val="F96A1B"/>
              </a:solidFill>
            </a:endParaRPr>
          </a:p>
          <a:p>
            <a:pPr>
              <a:buFont typeface="Wingdings" charset="2"/>
              <a:buChar char="u"/>
            </a:pPr>
            <a:r>
              <a:rPr lang="en-US" b="0" dirty="0" smtClean="0">
                <a:solidFill>
                  <a:srgbClr val="F96A1B"/>
                </a:solidFill>
              </a:rPr>
              <a:t>A good and balanced combination of these will help with weight loss goals. </a:t>
            </a:r>
            <a:endParaRPr lang="en-US" b="0" dirty="0">
              <a:solidFill>
                <a:srgbClr val="F96A1B"/>
              </a:solidFill>
            </a:endParaRPr>
          </a:p>
          <a:p>
            <a:endParaRPr lang="en-US" dirty="0"/>
          </a:p>
        </p:txBody>
      </p:sp>
      <p:pic>
        <p:nvPicPr>
          <p:cNvPr id="4" name="Picture 3" descr="calorie counting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5405"/>
            <a:ext cx="5097155" cy="1952596"/>
          </a:xfrm>
          <a:prstGeom prst="rect">
            <a:avLst/>
          </a:prstGeom>
        </p:spPr>
      </p:pic>
      <p:pic>
        <p:nvPicPr>
          <p:cNvPr id="5" name="Picture 4"/>
          <p:cNvPicPr>
            <a:picLocks noChangeAspect="1"/>
          </p:cNvPicPr>
          <p:nvPr/>
        </p:nvPicPr>
        <p:blipFill>
          <a:blip r:embed="rId3"/>
          <a:stretch>
            <a:fillRect/>
          </a:stretch>
        </p:blipFill>
        <p:spPr>
          <a:xfrm>
            <a:off x="5097155" y="4905404"/>
            <a:ext cx="4046845" cy="1952597"/>
          </a:xfrm>
          <a:prstGeom prst="rect">
            <a:avLst/>
          </a:prstGeom>
        </p:spPr>
      </p:pic>
    </p:spTree>
    <p:extLst>
      <p:ext uri="{BB962C8B-B14F-4D97-AF65-F5344CB8AC3E}">
        <p14:creationId xmlns:p14="http://schemas.microsoft.com/office/powerpoint/2010/main" val="21841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40" y="3235"/>
            <a:ext cx="7520940" cy="548640"/>
          </a:xfrm>
        </p:spPr>
        <p:txBody>
          <a:bodyPr/>
          <a:lstStyle/>
          <a:p>
            <a:r>
              <a:rPr lang="en-US" sz="2000" b="1" dirty="0" smtClean="0">
                <a:solidFill>
                  <a:srgbClr val="F96A1B"/>
                </a:solidFill>
              </a:rPr>
              <a:t>mORE steps &amp; exercise</a:t>
            </a:r>
            <a:endParaRPr lang="en-US" sz="2000" b="1" dirty="0">
              <a:solidFill>
                <a:srgbClr val="F96A1B"/>
              </a:solidFill>
            </a:endParaRPr>
          </a:p>
        </p:txBody>
      </p:sp>
      <p:sp>
        <p:nvSpPr>
          <p:cNvPr id="3" name="Content Placeholder 2"/>
          <p:cNvSpPr>
            <a:spLocks noGrp="1"/>
          </p:cNvSpPr>
          <p:nvPr>
            <p:ph idx="1"/>
          </p:nvPr>
        </p:nvSpPr>
        <p:spPr>
          <a:xfrm>
            <a:off x="-253080" y="664947"/>
            <a:ext cx="8949470" cy="3819568"/>
          </a:xfrm>
        </p:spPr>
        <p:txBody>
          <a:bodyPr>
            <a:normAutofit/>
          </a:bodyPr>
          <a:lstStyle/>
          <a:p>
            <a:pPr>
              <a:buFont typeface="Wingdings" charset="2"/>
              <a:buChar char="u"/>
            </a:pPr>
            <a:r>
              <a:rPr lang="en-US" sz="1400" b="0" dirty="0">
                <a:solidFill>
                  <a:srgbClr val="F96A1B"/>
                </a:solidFill>
              </a:rPr>
              <a:t>Throughout the years you have probably head countless times that you need to hit 10,000 Steps every single day to lose weight.. not quite true.</a:t>
            </a:r>
          </a:p>
          <a:p>
            <a:pPr>
              <a:buFont typeface="Wingdings" charset="2"/>
              <a:buChar char="u"/>
            </a:pPr>
            <a:r>
              <a:rPr lang="en-US" sz="1400" b="0" dirty="0">
                <a:solidFill>
                  <a:srgbClr val="F96A1B"/>
                </a:solidFill>
              </a:rPr>
              <a:t>Taking a better look at your diet first is more important, but a high step count helps!</a:t>
            </a:r>
          </a:p>
          <a:p>
            <a:pPr>
              <a:buFont typeface="Wingdings" charset="2"/>
              <a:buChar char="u"/>
            </a:pPr>
            <a:r>
              <a:rPr lang="en-US" sz="1400" b="0" dirty="0">
                <a:solidFill>
                  <a:srgbClr val="F96A1B"/>
                </a:solidFill>
              </a:rPr>
              <a:t>To give you an idea on the ranges for weight loss:</a:t>
            </a:r>
          </a:p>
          <a:p>
            <a:pPr>
              <a:buFont typeface="Wingdings" charset="2"/>
              <a:buChar char="Ø"/>
            </a:pPr>
            <a:r>
              <a:rPr lang="en-US" sz="1400" b="0" dirty="0" smtClean="0">
                <a:solidFill>
                  <a:srgbClr val="F96A1B"/>
                </a:solidFill>
              </a:rPr>
              <a:t>0 - 3,000 </a:t>
            </a:r>
            <a:r>
              <a:rPr lang="en-US" sz="1400" b="0" dirty="0">
                <a:solidFill>
                  <a:srgbClr val="F96A1B"/>
                </a:solidFill>
              </a:rPr>
              <a:t>steps a day is generally quite </a:t>
            </a:r>
            <a:r>
              <a:rPr lang="en-US" sz="1400" b="0" dirty="0" smtClean="0">
                <a:solidFill>
                  <a:srgbClr val="F96A1B"/>
                </a:solidFill>
              </a:rPr>
              <a:t>low.</a:t>
            </a:r>
            <a:endParaRPr lang="en-US" sz="1400" b="0" dirty="0">
              <a:solidFill>
                <a:srgbClr val="F96A1B"/>
              </a:solidFill>
            </a:endParaRPr>
          </a:p>
          <a:p>
            <a:pPr>
              <a:buFont typeface="Wingdings" charset="2"/>
              <a:buChar char="Ø"/>
            </a:pPr>
            <a:r>
              <a:rPr lang="en-US" sz="1400" b="0" dirty="0" smtClean="0">
                <a:solidFill>
                  <a:srgbClr val="F96A1B"/>
                </a:solidFill>
              </a:rPr>
              <a:t>3,000 - 5,000 steps a day is a step up from this! (</a:t>
            </a:r>
            <a:r>
              <a:rPr lang="en-US" sz="1400" b="0" dirty="0">
                <a:solidFill>
                  <a:srgbClr val="F96A1B"/>
                </a:solidFill>
              </a:rPr>
              <a:t>much better range to hit daily)</a:t>
            </a:r>
          </a:p>
          <a:p>
            <a:pPr>
              <a:buFont typeface="Wingdings" charset="2"/>
              <a:buChar char="Ø"/>
            </a:pPr>
            <a:r>
              <a:rPr lang="en-US" sz="1400" b="0" dirty="0" smtClean="0">
                <a:solidFill>
                  <a:srgbClr val="F96A1B"/>
                </a:solidFill>
              </a:rPr>
              <a:t>5,000 - 10,000 </a:t>
            </a:r>
            <a:r>
              <a:rPr lang="en-US" sz="1400" b="0" dirty="0">
                <a:solidFill>
                  <a:srgbClr val="F96A1B"/>
                </a:solidFill>
              </a:rPr>
              <a:t>is a fantastic range for fat </a:t>
            </a:r>
            <a:r>
              <a:rPr lang="en-US" sz="1400" b="0" dirty="0" smtClean="0">
                <a:solidFill>
                  <a:srgbClr val="F96A1B"/>
                </a:solidFill>
              </a:rPr>
              <a:t>loss.</a:t>
            </a:r>
          </a:p>
          <a:p>
            <a:pPr>
              <a:buFont typeface="Wingdings" charset="2"/>
              <a:buChar char="Ø"/>
            </a:pPr>
            <a:r>
              <a:rPr lang="en-US" sz="1400" b="0" dirty="0" smtClean="0">
                <a:solidFill>
                  <a:srgbClr val="F96A1B"/>
                </a:solidFill>
              </a:rPr>
              <a:t>10,000 to 15,000 is an extremely impressive amount </a:t>
            </a:r>
            <a:r>
              <a:rPr lang="en-US" sz="1400" b="0" dirty="0">
                <a:solidFill>
                  <a:srgbClr val="F96A1B"/>
                </a:solidFill>
              </a:rPr>
              <a:t>(if hitting daily and not losing weight its likely your diet)</a:t>
            </a:r>
          </a:p>
          <a:p>
            <a:pPr>
              <a:buFont typeface="Wingdings" charset="2"/>
              <a:buChar char="Ø"/>
            </a:pPr>
            <a:endParaRPr lang="en-US" sz="1400" b="0" dirty="0">
              <a:solidFill>
                <a:srgbClr val="F96A1B"/>
              </a:solidFill>
            </a:endParaRPr>
          </a:p>
          <a:p>
            <a:pPr>
              <a:buFont typeface="Wingdings" charset="2"/>
              <a:buChar char="u"/>
            </a:pPr>
            <a:r>
              <a:rPr lang="en-US" sz="1400" b="0" dirty="0">
                <a:solidFill>
                  <a:srgbClr val="F96A1B"/>
                </a:solidFill>
              </a:rPr>
              <a:t>Getting straight up to 10,000 a day can be hard, try starting on at least </a:t>
            </a:r>
            <a:r>
              <a:rPr lang="en-US" sz="1400" b="0" dirty="0" smtClean="0">
                <a:solidFill>
                  <a:srgbClr val="F96A1B"/>
                </a:solidFill>
              </a:rPr>
              <a:t>3,000</a:t>
            </a:r>
            <a:r>
              <a:rPr lang="en-US" sz="1400" b="0" dirty="0">
                <a:solidFill>
                  <a:srgbClr val="F96A1B"/>
                </a:solidFill>
              </a:rPr>
              <a:t>, set a challenge of adding 100 steps every week and build up to higher over time</a:t>
            </a:r>
            <a:r>
              <a:rPr lang="en-US" sz="1400" b="0" dirty="0" smtClean="0">
                <a:solidFill>
                  <a:srgbClr val="F96A1B"/>
                </a:solidFill>
              </a:rPr>
              <a:t>.</a:t>
            </a:r>
          </a:p>
          <a:p>
            <a:pPr>
              <a:buFont typeface="Wingdings" charset="2"/>
              <a:buChar char="u"/>
            </a:pPr>
            <a:r>
              <a:rPr lang="en-US" sz="1400" b="0" dirty="0" smtClean="0">
                <a:solidFill>
                  <a:srgbClr val="F96A1B"/>
                </a:solidFill>
              </a:rPr>
              <a:t>If your doing another form of exercise at least 2 times a week e.g. cardio, HIIT, weightlifting or sport then this will be extremely helpful in helping to boost your weight loss goals!</a:t>
            </a:r>
          </a:p>
          <a:p>
            <a:pPr>
              <a:buFont typeface="Wingdings" charset="2"/>
              <a:buChar char="u"/>
            </a:pPr>
            <a:endParaRPr lang="en-US" dirty="0"/>
          </a:p>
          <a:p>
            <a:pPr>
              <a:buFont typeface="Wingdings" charset="2"/>
              <a:buChar char="u"/>
            </a:pPr>
            <a:endParaRPr lang="en-US" dirty="0" smtClean="0"/>
          </a:p>
        </p:txBody>
      </p:sp>
      <p:pic>
        <p:nvPicPr>
          <p:cNvPr id="5" name="Picture 4"/>
          <p:cNvPicPr>
            <a:picLocks noChangeAspect="1"/>
          </p:cNvPicPr>
          <p:nvPr/>
        </p:nvPicPr>
        <p:blipFill>
          <a:blip r:embed="rId2"/>
          <a:stretch>
            <a:fillRect/>
          </a:stretch>
        </p:blipFill>
        <p:spPr>
          <a:xfrm>
            <a:off x="6779690" y="4868959"/>
            <a:ext cx="2364310" cy="1989042"/>
          </a:xfrm>
          <a:prstGeom prst="rect">
            <a:avLst/>
          </a:prstGeom>
        </p:spPr>
      </p:pic>
      <p:pic>
        <p:nvPicPr>
          <p:cNvPr id="4" name="Picture 3" descr="1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8959"/>
            <a:ext cx="4205124" cy="1989041"/>
          </a:xfrm>
          <a:prstGeom prst="rect">
            <a:avLst/>
          </a:prstGeom>
        </p:spPr>
      </p:pic>
      <p:pic>
        <p:nvPicPr>
          <p:cNvPr id="6" name="Picture 5" descr="Walkin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124" y="4868959"/>
            <a:ext cx="2574566" cy="1989041"/>
          </a:xfrm>
          <a:prstGeom prst="rect">
            <a:avLst/>
          </a:prstGeom>
        </p:spPr>
      </p:pic>
    </p:spTree>
    <p:extLst>
      <p:ext uri="{BB962C8B-B14F-4D97-AF65-F5344CB8AC3E}">
        <p14:creationId xmlns:p14="http://schemas.microsoft.com/office/powerpoint/2010/main" val="1083063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624812</TotalTime>
  <Words>2032</Words>
  <Application>Microsoft Macintosh PowerPoint</Application>
  <PresentationFormat>On-screen Show (4:3)</PresentationFormat>
  <Paragraphs>110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The ogym monthly newsletter  BY OWAIN WASH </vt:lpstr>
      <vt:lpstr>THE BLOCK Challenge</vt:lpstr>
      <vt:lpstr>WHATS OUR NEXT PLANNED ADDITION?</vt:lpstr>
      <vt:lpstr>Client spotlights!</vt:lpstr>
      <vt:lpstr>Welcome to the monthly newsletter</vt:lpstr>
      <vt:lpstr>Weight loss (Simplified))</vt:lpstr>
      <vt:lpstr>Eating a healthier diet </vt:lpstr>
      <vt:lpstr>Breaking this down further</vt:lpstr>
      <vt:lpstr>mORE steps &amp; exercise</vt:lpstr>
      <vt:lpstr>That being said..don't do too much!</vt:lpstr>
      <vt:lpstr>control your stress</vt:lpstr>
      <vt:lpstr>Getting sleep right</vt:lpstr>
      <vt:lpstr>Get a weekly/monthly average for more accuracy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OGYM monthly NEWSLETTER</dc:title>
  <dc:creator>Owain Walsh</dc:creator>
  <cp:lastModifiedBy>Owain Walsh</cp:lastModifiedBy>
  <cp:revision>271</cp:revision>
  <dcterms:created xsi:type="dcterms:W3CDTF">2024-02-19T11:51:07Z</dcterms:created>
  <dcterms:modified xsi:type="dcterms:W3CDTF">2026-03-10T13:33:06Z</dcterms:modified>
</cp:coreProperties>
</file>