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68" r:id="rId2"/>
    <p:sldId id="288" r:id="rId3"/>
    <p:sldId id="280" r:id="rId4"/>
    <p:sldId id="257" r:id="rId5"/>
    <p:sldId id="258" r:id="rId6"/>
    <p:sldId id="281" r:id="rId7"/>
    <p:sldId id="282" r:id="rId8"/>
    <p:sldId id="284" r:id="rId9"/>
    <p:sldId id="28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21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GB"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April 12,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April 12,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April 12,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April 12,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April 12,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April 12,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April 12, 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April 12, 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April 12, 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GB"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April 12, 2026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GB"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GB"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April 12,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April 12, 2026</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73" y="326986"/>
            <a:ext cx="7520940" cy="548640"/>
          </a:xfrm>
        </p:spPr>
        <p:txBody>
          <a:bodyPr/>
          <a:lstStyle/>
          <a:p>
            <a:r>
              <a:rPr lang="en-US" sz="2000" b="1" dirty="0" smtClean="0">
                <a:solidFill>
                  <a:schemeClr val="accent2"/>
                </a:solidFill>
              </a:rPr>
              <a:t>The ogym monthly newsletter</a:t>
            </a:r>
            <a:br>
              <a:rPr lang="en-US" sz="2000" b="1" dirty="0" smtClean="0">
                <a:solidFill>
                  <a:schemeClr val="accent2"/>
                </a:solidFill>
              </a:rPr>
            </a:br>
            <a:r>
              <a:rPr lang="en-US" sz="2000" b="1" dirty="0" smtClean="0">
                <a:solidFill>
                  <a:schemeClr val="accent2"/>
                </a:solidFill>
              </a:rPr>
              <a:t> </a:t>
            </a:r>
            <a:r>
              <a:rPr lang="en-US" sz="1600" b="1" dirty="0" smtClean="0">
                <a:solidFill>
                  <a:schemeClr val="accent2"/>
                </a:solidFill>
              </a:rPr>
              <a:t>BY OWAIN WASH</a:t>
            </a:r>
            <a:r>
              <a:rPr lang="en-US" sz="2000" b="1" dirty="0">
                <a:solidFill>
                  <a:schemeClr val="accent2"/>
                </a:solidFill>
              </a:rPr>
              <a:t/>
            </a:r>
            <a:br>
              <a:rPr lang="en-US" sz="2000" b="1" dirty="0">
                <a:solidFill>
                  <a:schemeClr val="accent2"/>
                </a:solidFill>
              </a:rPr>
            </a:br>
            <a:endParaRPr lang="en-US" sz="2000" b="1" dirty="0">
              <a:solidFill>
                <a:schemeClr val="accent2"/>
              </a:solidFill>
            </a:endParaRPr>
          </a:p>
        </p:txBody>
      </p:sp>
      <p:sp>
        <p:nvSpPr>
          <p:cNvPr id="3" name="Content Placeholder 2"/>
          <p:cNvSpPr>
            <a:spLocks noGrp="1"/>
          </p:cNvSpPr>
          <p:nvPr>
            <p:ph idx="1"/>
          </p:nvPr>
        </p:nvSpPr>
        <p:spPr>
          <a:xfrm>
            <a:off x="822960" y="832518"/>
            <a:ext cx="7520940" cy="3579849"/>
          </a:xfrm>
        </p:spPr>
        <p:txBody>
          <a:bodyPr>
            <a:normAutofit/>
          </a:bodyPr>
          <a:lstStyle/>
          <a:p>
            <a:pPr marL="285750" indent="-285750">
              <a:buFont typeface="Wingdings" charset="2"/>
              <a:buChar char="Ø"/>
            </a:pPr>
            <a:endParaRPr lang="en-US" sz="1400" dirty="0" smtClean="0"/>
          </a:p>
          <a:p>
            <a:pPr>
              <a:buFont typeface="Wingdings" charset="2"/>
              <a:buChar char="u"/>
            </a:pPr>
            <a:endParaRPr lang="en-US" sz="1400" dirty="0"/>
          </a:p>
        </p:txBody>
      </p:sp>
      <p:pic>
        <p:nvPicPr>
          <p:cNvPr id="7" name="Picture 6"/>
          <p:cNvPicPr>
            <a:picLocks noChangeAspect="1"/>
          </p:cNvPicPr>
          <p:nvPr/>
        </p:nvPicPr>
        <p:blipFill>
          <a:blip r:embed="rId2"/>
          <a:stretch>
            <a:fillRect/>
          </a:stretch>
        </p:blipFill>
        <p:spPr>
          <a:xfrm>
            <a:off x="153573" y="712390"/>
            <a:ext cx="2075916" cy="1408793"/>
          </a:xfrm>
          <a:prstGeom prst="rect">
            <a:avLst/>
          </a:prstGeom>
        </p:spPr>
      </p:pic>
      <p:sp>
        <p:nvSpPr>
          <p:cNvPr id="4" name="TextBox 3"/>
          <p:cNvSpPr txBox="1"/>
          <p:nvPr/>
        </p:nvSpPr>
        <p:spPr>
          <a:xfrm>
            <a:off x="6569434" y="4592380"/>
            <a:ext cx="2574566" cy="400110"/>
          </a:xfrm>
          <a:prstGeom prst="rect">
            <a:avLst/>
          </a:prstGeom>
          <a:noFill/>
        </p:spPr>
        <p:txBody>
          <a:bodyPr wrap="square" rtlCol="0">
            <a:spAutoFit/>
          </a:bodyPr>
          <a:lstStyle/>
          <a:p>
            <a:r>
              <a:rPr lang="en-US" sz="2000" b="1" dirty="0" smtClean="0">
                <a:solidFill>
                  <a:srgbClr val="F96A1B"/>
                </a:solidFill>
              </a:rPr>
              <a:t>April</a:t>
            </a:r>
            <a:r>
              <a:rPr lang="en-US" sz="2000" b="1" dirty="0" smtClean="0">
                <a:solidFill>
                  <a:srgbClr val="F96A1B"/>
                </a:solidFill>
              </a:rPr>
              <a:t> 2026</a:t>
            </a:r>
            <a:endParaRPr lang="en-US" sz="2000" b="1" dirty="0">
              <a:solidFill>
                <a:srgbClr val="F96A1B"/>
              </a:solidFill>
            </a:endParaRPr>
          </a:p>
        </p:txBody>
      </p:sp>
      <p:pic>
        <p:nvPicPr>
          <p:cNvPr id="8" name="Picture 7"/>
          <p:cNvPicPr>
            <a:picLocks noChangeAspect="1"/>
          </p:cNvPicPr>
          <p:nvPr/>
        </p:nvPicPr>
        <p:blipFill>
          <a:blip r:embed="rId3"/>
          <a:stretch>
            <a:fillRect/>
          </a:stretch>
        </p:blipFill>
        <p:spPr>
          <a:xfrm>
            <a:off x="0" y="2121183"/>
            <a:ext cx="9144000" cy="2291184"/>
          </a:xfrm>
          <a:prstGeom prst="rect">
            <a:avLst/>
          </a:prstGeom>
        </p:spPr>
      </p:pic>
    </p:spTree>
    <p:extLst>
      <p:ext uri="{BB962C8B-B14F-4D97-AF65-F5344CB8AC3E}">
        <p14:creationId xmlns:p14="http://schemas.microsoft.com/office/powerpoint/2010/main" val="283301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5176" y="39399"/>
            <a:ext cx="7520940" cy="548640"/>
          </a:xfrm>
        </p:spPr>
        <p:txBody>
          <a:bodyPr/>
          <a:lstStyle/>
          <a:p>
            <a:r>
              <a:rPr lang="en-US" b="1" dirty="0" smtClean="0">
                <a:solidFill>
                  <a:srgbClr val="F96A1B"/>
                </a:solidFill>
              </a:rPr>
              <a:t>THE BLOCK Challenge</a:t>
            </a:r>
            <a:endParaRPr lang="en-US" b="1" dirty="0">
              <a:solidFill>
                <a:srgbClr val="F96A1B"/>
              </a:solidFill>
            </a:endParaRPr>
          </a:p>
        </p:txBody>
      </p:sp>
      <p:sp>
        <p:nvSpPr>
          <p:cNvPr id="3" name="Content Placeholder 2"/>
          <p:cNvSpPr>
            <a:spLocks noGrp="1"/>
          </p:cNvSpPr>
          <p:nvPr>
            <p:ph idx="1"/>
          </p:nvPr>
        </p:nvSpPr>
        <p:spPr>
          <a:xfrm>
            <a:off x="458635" y="800728"/>
            <a:ext cx="8308317" cy="3579849"/>
          </a:xfrm>
        </p:spPr>
        <p:txBody>
          <a:bodyPr/>
          <a:lstStyle/>
          <a:p>
            <a:r>
              <a:rPr lang="en-US" dirty="0" smtClean="0">
                <a:solidFill>
                  <a:srgbClr val="F96A1B"/>
                </a:solidFill>
              </a:rPr>
              <a:t>                                  Do you like winning prizes? Of course you do!</a:t>
            </a:r>
          </a:p>
          <a:p>
            <a:r>
              <a:rPr lang="en-US" dirty="0" smtClean="0">
                <a:solidFill>
                  <a:srgbClr val="F96A1B"/>
                </a:solidFill>
              </a:rPr>
              <a:t>Sign up to any block 10, 20 or 30 and complete the entire block with ZERO cancellations.</a:t>
            </a:r>
          </a:p>
          <a:p>
            <a:r>
              <a:rPr lang="en-US" dirty="0" smtClean="0">
                <a:solidFill>
                  <a:srgbClr val="F96A1B"/>
                </a:solidFill>
              </a:rPr>
              <a:t>If you can complete this challenge, you will win ANY prize of your choice worth up to £60. </a:t>
            </a:r>
            <a:endParaRPr lang="en-US" dirty="0">
              <a:solidFill>
                <a:srgbClr val="F96A1B"/>
              </a:solidFill>
            </a:endParaRPr>
          </a:p>
        </p:txBody>
      </p:sp>
      <p:pic>
        <p:nvPicPr>
          <p:cNvPr id="4" name="Picture 3" descr="10 And W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6274"/>
            <a:ext cx="9144000" cy="4657266"/>
          </a:xfrm>
          <a:prstGeom prst="rect">
            <a:avLst/>
          </a:prstGeom>
        </p:spPr>
      </p:pic>
    </p:spTree>
    <p:extLst>
      <p:ext uri="{BB962C8B-B14F-4D97-AF65-F5344CB8AC3E}">
        <p14:creationId xmlns:p14="http://schemas.microsoft.com/office/powerpoint/2010/main" val="84579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546" y="91440"/>
            <a:ext cx="7520940" cy="548640"/>
          </a:xfrm>
        </p:spPr>
        <p:txBody>
          <a:bodyPr/>
          <a:lstStyle/>
          <a:p>
            <a:r>
              <a:rPr lang="en-US" sz="1800" b="1" dirty="0" smtClean="0">
                <a:solidFill>
                  <a:schemeClr val="accent2"/>
                </a:solidFill>
              </a:rPr>
              <a:t>Client spotlights!</a:t>
            </a:r>
            <a:endParaRPr lang="en-US" sz="1800" b="1" dirty="0">
              <a:solidFill>
                <a:schemeClr val="accent2"/>
              </a:solidFill>
            </a:endParaRPr>
          </a:p>
        </p:txBody>
      </p:sp>
      <p:sp>
        <p:nvSpPr>
          <p:cNvPr id="3" name="Content Placeholder 2"/>
          <p:cNvSpPr>
            <a:spLocks noGrp="1"/>
          </p:cNvSpPr>
          <p:nvPr>
            <p:ph idx="1"/>
          </p:nvPr>
        </p:nvSpPr>
        <p:spPr>
          <a:xfrm>
            <a:off x="-121773" y="878251"/>
            <a:ext cx="8733008" cy="3798234"/>
          </a:xfrm>
        </p:spPr>
        <p:txBody>
          <a:bodyPr>
            <a:normAutofit/>
          </a:bodyPr>
          <a:lstStyle/>
          <a:p>
            <a:pPr marL="285750" indent="-285750">
              <a:buFont typeface="Wingdings" charset="2"/>
              <a:buChar char="Ø"/>
            </a:pPr>
            <a:r>
              <a:rPr lang="en-US" sz="1400" dirty="0" smtClean="0">
                <a:solidFill>
                  <a:schemeClr val="accent2"/>
                </a:solidFill>
              </a:rPr>
              <a:t>Client </a:t>
            </a:r>
            <a:r>
              <a:rPr lang="en-US" sz="1400" dirty="0" smtClean="0">
                <a:solidFill>
                  <a:schemeClr val="accent2"/>
                </a:solidFill>
              </a:rPr>
              <a:t>Spotlight this month is on Sarah Powell.</a:t>
            </a:r>
            <a:endParaRPr lang="en-US" sz="1400" dirty="0" smtClean="0">
              <a:solidFill>
                <a:schemeClr val="accent2"/>
              </a:solidFill>
            </a:endParaRPr>
          </a:p>
          <a:p>
            <a:pPr marL="285750" indent="-285750">
              <a:buFont typeface="Wingdings" charset="2"/>
              <a:buChar char="Ø"/>
            </a:pPr>
            <a:endParaRPr lang="en-US" sz="1400" dirty="0">
              <a:solidFill>
                <a:schemeClr val="accent2"/>
              </a:solidFill>
            </a:endParaRPr>
          </a:p>
          <a:p>
            <a:pPr marL="285750" indent="-285750">
              <a:buFont typeface="Wingdings" charset="2"/>
              <a:buChar char="Ø"/>
            </a:pPr>
            <a:r>
              <a:rPr lang="en-US" sz="1400" dirty="0" smtClean="0">
                <a:solidFill>
                  <a:schemeClr val="accent2"/>
                </a:solidFill>
              </a:rPr>
              <a:t>Sarah has made an absolutely incredible start to her journey of becoming healthier. </a:t>
            </a:r>
            <a:endParaRPr lang="en-US" sz="1400" dirty="0">
              <a:solidFill>
                <a:schemeClr val="accent2"/>
              </a:solidFill>
            </a:endParaRPr>
          </a:p>
          <a:p>
            <a:pPr marL="285750" indent="-285750">
              <a:buFont typeface="Wingdings" charset="2"/>
              <a:buChar char="Ø"/>
            </a:pPr>
            <a:endParaRPr lang="en-US" sz="1400" dirty="0" smtClean="0">
              <a:solidFill>
                <a:schemeClr val="accent2"/>
              </a:solidFill>
            </a:endParaRPr>
          </a:p>
          <a:p>
            <a:pPr marL="285750" indent="-285750">
              <a:buFont typeface="Wingdings" charset="2"/>
              <a:buChar char="Ø"/>
            </a:pPr>
            <a:r>
              <a:rPr lang="en-US" sz="1400" dirty="0" smtClean="0">
                <a:solidFill>
                  <a:schemeClr val="accent2"/>
                </a:solidFill>
              </a:rPr>
              <a:t>For the last 4 weeks, she has been consistently training twice a week on a Tuesday &amp; Friday.</a:t>
            </a:r>
            <a:endParaRPr lang="en-US" sz="1400" dirty="0">
              <a:solidFill>
                <a:schemeClr val="accent2"/>
              </a:solidFill>
            </a:endParaRPr>
          </a:p>
          <a:p>
            <a:pPr marL="285750" indent="-285750">
              <a:buFont typeface="Wingdings" charset="2"/>
              <a:buChar char="Ø"/>
            </a:pPr>
            <a:endParaRPr lang="en-US" sz="1400" dirty="0" smtClean="0">
              <a:solidFill>
                <a:schemeClr val="accent2"/>
              </a:solidFill>
            </a:endParaRPr>
          </a:p>
          <a:p>
            <a:pPr marL="285750" indent="-285750">
              <a:buFont typeface="Wingdings" charset="2"/>
              <a:buChar char="Ø"/>
            </a:pPr>
            <a:r>
              <a:rPr lang="en-US" sz="1400" dirty="0" smtClean="0">
                <a:solidFill>
                  <a:schemeClr val="accent2"/>
                </a:solidFill>
              </a:rPr>
              <a:t>Sarah is achieving things she always doubted herself on, once we introduced the exercises at a pace she was comfortable with, we were then able to progress these in intensity every session going forward.</a:t>
            </a:r>
            <a:endParaRPr lang="en-US" sz="1400" dirty="0" smtClean="0">
              <a:solidFill>
                <a:schemeClr val="accent2"/>
              </a:solidFill>
            </a:endParaRPr>
          </a:p>
          <a:p>
            <a:pPr marL="0" indent="0"/>
            <a:endParaRPr lang="en-US" sz="1400" dirty="0">
              <a:solidFill>
                <a:schemeClr val="accent2"/>
              </a:solidFill>
            </a:endParaRPr>
          </a:p>
          <a:p>
            <a:pPr marL="285750" indent="-285750">
              <a:buFont typeface="Wingdings" charset="2"/>
              <a:buChar char="Ø"/>
            </a:pPr>
            <a:r>
              <a:rPr lang="en-US" sz="1400" dirty="0" smtClean="0">
                <a:solidFill>
                  <a:schemeClr val="accent2"/>
                </a:solidFill>
              </a:rPr>
              <a:t>Sarah is doing full body sessions twice week, and I couldn't be prouder of her.</a:t>
            </a:r>
            <a:endParaRPr lang="en-US" sz="1400" dirty="0" smtClean="0">
              <a:solidFill>
                <a:schemeClr val="accent2"/>
              </a:solidFill>
            </a:endParaRPr>
          </a:p>
          <a:p>
            <a:pPr marL="285750" indent="-285750">
              <a:buFont typeface="Wingdings" charset="2"/>
              <a:buChar char="Ø"/>
            </a:pPr>
            <a:endParaRPr lang="en-US" sz="1800" dirty="0" smtClean="0">
              <a:solidFill>
                <a:schemeClr val="accent2"/>
              </a:solidFill>
            </a:endParaRPr>
          </a:p>
          <a:p>
            <a:pPr marL="285750" indent="-285750">
              <a:buFont typeface="Wingdings" charset="2"/>
              <a:buChar char="Ø"/>
            </a:pPr>
            <a:endParaRPr lang="en-US" sz="2000" dirty="0" smtClean="0">
              <a:solidFill>
                <a:schemeClr val="accent2"/>
              </a:solidFill>
            </a:endParaRPr>
          </a:p>
        </p:txBody>
      </p:sp>
      <p:pic>
        <p:nvPicPr>
          <p:cNvPr id="7" name="Picture 6"/>
          <p:cNvPicPr>
            <a:picLocks noChangeAspect="1"/>
          </p:cNvPicPr>
          <p:nvPr/>
        </p:nvPicPr>
        <p:blipFill>
          <a:blip r:embed="rId2"/>
          <a:stretch>
            <a:fillRect/>
          </a:stretch>
        </p:blipFill>
        <p:spPr>
          <a:xfrm>
            <a:off x="-1" y="4849431"/>
            <a:ext cx="2943782" cy="2008569"/>
          </a:xfrm>
          <a:prstGeom prst="rect">
            <a:avLst/>
          </a:prstGeom>
        </p:spPr>
      </p:pic>
      <p:pic>
        <p:nvPicPr>
          <p:cNvPr id="6" name="Picture 5"/>
          <p:cNvPicPr>
            <a:picLocks noChangeAspect="1"/>
          </p:cNvPicPr>
          <p:nvPr/>
        </p:nvPicPr>
        <p:blipFill>
          <a:blip r:embed="rId3"/>
          <a:stretch>
            <a:fillRect/>
          </a:stretch>
        </p:blipFill>
        <p:spPr>
          <a:xfrm>
            <a:off x="2943782" y="4849431"/>
            <a:ext cx="6200218" cy="2008569"/>
          </a:xfrm>
          <a:prstGeom prst="rect">
            <a:avLst/>
          </a:prstGeom>
        </p:spPr>
      </p:pic>
      <p:pic>
        <p:nvPicPr>
          <p:cNvPr id="8" name="Picture 7"/>
          <p:cNvPicPr>
            <a:picLocks noChangeAspect="1"/>
          </p:cNvPicPr>
          <p:nvPr/>
        </p:nvPicPr>
        <p:blipFill>
          <a:blip r:embed="rId4"/>
          <a:stretch>
            <a:fillRect/>
          </a:stretch>
        </p:blipFill>
        <p:spPr>
          <a:xfrm>
            <a:off x="3174665" y="91440"/>
            <a:ext cx="1169817" cy="416986"/>
          </a:xfrm>
          <a:prstGeom prst="rect">
            <a:avLst/>
          </a:prstGeom>
        </p:spPr>
      </p:pic>
    </p:spTree>
    <p:extLst>
      <p:ext uri="{BB962C8B-B14F-4D97-AF65-F5344CB8AC3E}">
        <p14:creationId xmlns:p14="http://schemas.microsoft.com/office/powerpoint/2010/main" val="1801123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471"/>
            <a:ext cx="7520940" cy="548640"/>
          </a:xfrm>
        </p:spPr>
        <p:txBody>
          <a:bodyPr/>
          <a:lstStyle/>
          <a:p>
            <a:r>
              <a:rPr lang="en-US" dirty="0" smtClean="0"/>
              <a:t>Welcome to the monthly newsletter</a:t>
            </a:r>
            <a:endParaRPr lang="en-US" dirty="0"/>
          </a:p>
        </p:txBody>
      </p:sp>
      <p:sp>
        <p:nvSpPr>
          <p:cNvPr id="3" name="Content Placeholder 2"/>
          <p:cNvSpPr>
            <a:spLocks noGrp="1"/>
          </p:cNvSpPr>
          <p:nvPr>
            <p:ph idx="1"/>
          </p:nvPr>
        </p:nvSpPr>
        <p:spPr>
          <a:xfrm>
            <a:off x="344714" y="914400"/>
            <a:ext cx="8599716" cy="4510314"/>
          </a:xfrm>
        </p:spPr>
        <p:txBody>
          <a:bodyPr>
            <a:normAutofit/>
          </a:bodyPr>
          <a:lstStyle/>
          <a:p>
            <a:pPr>
              <a:buFont typeface="Wingdings" charset="2"/>
              <a:buChar char="u"/>
            </a:pPr>
            <a:r>
              <a:rPr lang="en-US" dirty="0" smtClean="0"/>
              <a:t>The OGYM Monthly Newsletter will be sent out on the </a:t>
            </a:r>
            <a:r>
              <a:rPr lang="en-US" dirty="0" smtClean="0"/>
              <a:t>10th</a:t>
            </a:r>
            <a:r>
              <a:rPr lang="en-US" dirty="0" smtClean="0"/>
              <a:t> </a:t>
            </a:r>
            <a:r>
              <a:rPr lang="en-US" dirty="0" smtClean="0"/>
              <a:t>of every month. </a:t>
            </a:r>
          </a:p>
          <a:p>
            <a:pPr>
              <a:buFont typeface="Wingdings" charset="2"/>
              <a:buChar char="u"/>
            </a:pPr>
            <a:r>
              <a:rPr lang="en-US" dirty="0"/>
              <a:t>T</a:t>
            </a:r>
            <a:r>
              <a:rPr lang="en-US" dirty="0" smtClean="0"/>
              <a:t>he purpose of the newsletter is to give you tips around everything relating to fitness in a digestible format. </a:t>
            </a:r>
            <a:endParaRPr lang="en-US" dirty="0"/>
          </a:p>
          <a:p>
            <a:endParaRPr lang="en-US" dirty="0" smtClean="0"/>
          </a:p>
          <a:p>
            <a:pPr>
              <a:buFont typeface="Wingdings" charset="2"/>
              <a:buChar char="u"/>
            </a:pPr>
            <a:r>
              <a:rPr lang="en-US" dirty="0" smtClean="0"/>
              <a:t>There will be a different monthly focus on each edition to ensure the newsletter hits a variety of topics so that it can help people in different ways and support different goals:</a:t>
            </a:r>
          </a:p>
          <a:p>
            <a:pPr marL="0" indent="0"/>
            <a:endParaRPr lang="en-US" dirty="0"/>
          </a:p>
          <a:p>
            <a:pPr>
              <a:buFont typeface="Wingdings" charset="2"/>
              <a:buChar char="ü"/>
            </a:pPr>
            <a:r>
              <a:rPr lang="en-US" dirty="0" smtClean="0"/>
              <a:t>Weight Loss</a:t>
            </a:r>
          </a:p>
          <a:p>
            <a:pPr>
              <a:buFont typeface="Wingdings" charset="2"/>
              <a:buChar char="ü"/>
            </a:pPr>
            <a:r>
              <a:rPr lang="en-US" dirty="0" smtClean="0"/>
              <a:t>Muscle Gain</a:t>
            </a:r>
          </a:p>
          <a:p>
            <a:pPr>
              <a:buFont typeface="Wingdings" charset="2"/>
              <a:buChar char="ü"/>
            </a:pPr>
            <a:r>
              <a:rPr lang="en-US" dirty="0" smtClean="0"/>
              <a:t>Nutritional Knowledge </a:t>
            </a:r>
          </a:p>
          <a:p>
            <a:pPr>
              <a:buFont typeface="Wingdings" charset="2"/>
              <a:buChar char="ü"/>
            </a:pPr>
            <a:r>
              <a:rPr lang="en-US" dirty="0" smtClean="0"/>
              <a:t>Staying Consistent  &amp; General Support/Wellbeing</a:t>
            </a:r>
          </a:p>
          <a:p>
            <a:pPr marL="0" indent="0"/>
            <a:r>
              <a:rPr lang="en-US" sz="2400" dirty="0" smtClean="0"/>
              <a:t>This months topic….</a:t>
            </a:r>
          </a:p>
          <a:p>
            <a:pPr marL="0" indent="0"/>
            <a:endParaRPr lang="en-US" sz="1800" dirty="0" smtClean="0"/>
          </a:p>
          <a:p>
            <a:pPr marL="0" indent="0"/>
            <a:endParaRPr lang="en-US" dirty="0" smtClean="0"/>
          </a:p>
          <a:p>
            <a:pPr marL="0" indent="0"/>
            <a:endParaRPr lang="en-US" dirty="0"/>
          </a:p>
          <a:p>
            <a:pPr>
              <a:buFont typeface="Arial"/>
              <a:buChar char="•"/>
            </a:pPr>
            <a:endParaRPr lang="en-US" dirty="0"/>
          </a:p>
        </p:txBody>
      </p:sp>
      <p:pic>
        <p:nvPicPr>
          <p:cNvPr id="4" name="Picture 3"/>
          <p:cNvPicPr>
            <a:picLocks noChangeAspect="1"/>
          </p:cNvPicPr>
          <p:nvPr/>
        </p:nvPicPr>
        <p:blipFill>
          <a:blip r:embed="rId2"/>
          <a:stretch>
            <a:fillRect/>
          </a:stretch>
        </p:blipFill>
        <p:spPr>
          <a:xfrm>
            <a:off x="6984016" y="5080356"/>
            <a:ext cx="2159984" cy="1777644"/>
          </a:xfrm>
          <a:prstGeom prst="rect">
            <a:avLst/>
          </a:prstGeom>
        </p:spPr>
      </p:pic>
    </p:spTree>
    <p:extLst>
      <p:ext uri="{BB962C8B-B14F-4D97-AF65-F5344CB8AC3E}">
        <p14:creationId xmlns:p14="http://schemas.microsoft.com/office/powerpoint/2010/main" val="295970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683" y="0"/>
            <a:ext cx="7520940" cy="548640"/>
          </a:xfrm>
        </p:spPr>
        <p:txBody>
          <a:bodyPr/>
          <a:lstStyle/>
          <a:p>
            <a:r>
              <a:rPr lang="en-US" sz="1600" b="1" dirty="0" smtClean="0">
                <a:solidFill>
                  <a:srgbClr val="F96A1B"/>
                </a:solidFill>
              </a:rPr>
              <a:t>Gaining muscle </a:t>
            </a:r>
            <a:endParaRPr lang="en-US" sz="1600" b="1" dirty="0">
              <a:solidFill>
                <a:srgbClr val="F96A1B"/>
              </a:solidFill>
            </a:endParaRPr>
          </a:p>
        </p:txBody>
      </p:sp>
      <p:sp>
        <p:nvSpPr>
          <p:cNvPr id="3" name="Content Placeholder 2"/>
          <p:cNvSpPr>
            <a:spLocks noGrp="1"/>
          </p:cNvSpPr>
          <p:nvPr>
            <p:ph idx="1"/>
          </p:nvPr>
        </p:nvSpPr>
        <p:spPr>
          <a:xfrm>
            <a:off x="-188715" y="708336"/>
            <a:ext cx="8890000" cy="4229897"/>
          </a:xfrm>
        </p:spPr>
        <p:txBody>
          <a:bodyPr>
            <a:noAutofit/>
          </a:bodyPr>
          <a:lstStyle/>
          <a:p>
            <a:pPr>
              <a:buFont typeface="Wingdings" charset="2"/>
              <a:buChar char="u"/>
            </a:pPr>
            <a:r>
              <a:rPr lang="en-GB" b="0" dirty="0" smtClean="0">
                <a:solidFill>
                  <a:srgbClr val="FF6600"/>
                </a:solidFill>
              </a:rPr>
              <a:t>Gaining muscle, how important is it?</a:t>
            </a:r>
          </a:p>
          <a:p>
            <a:pPr>
              <a:buFont typeface="Wingdings" charset="2"/>
              <a:buChar char="u"/>
            </a:pPr>
            <a:endParaRPr lang="en-GB" b="0" dirty="0">
              <a:solidFill>
                <a:srgbClr val="FF6600"/>
              </a:solidFill>
            </a:endParaRPr>
          </a:p>
          <a:p>
            <a:pPr>
              <a:buFont typeface="Wingdings" charset="2"/>
              <a:buChar char="u"/>
            </a:pPr>
            <a:r>
              <a:rPr lang="en-GB" b="0" dirty="0" smtClean="0">
                <a:solidFill>
                  <a:srgbClr val="FF6600"/>
                </a:solidFill>
              </a:rPr>
              <a:t>Often times gaining muscle can be viewed as an ego game, people seem to get this impression that people who like to grow muscle just want to look at themselves in the mirror all the time!</a:t>
            </a:r>
          </a:p>
          <a:p>
            <a:pPr>
              <a:buFont typeface="Wingdings" charset="2"/>
              <a:buChar char="u"/>
            </a:pPr>
            <a:endParaRPr lang="en-GB" b="0" dirty="0">
              <a:solidFill>
                <a:srgbClr val="FF6600"/>
              </a:solidFill>
            </a:endParaRPr>
          </a:p>
          <a:p>
            <a:pPr>
              <a:buFont typeface="Wingdings" charset="2"/>
              <a:buChar char="u"/>
            </a:pPr>
            <a:r>
              <a:rPr lang="en-GB" b="0" dirty="0" smtClean="0">
                <a:solidFill>
                  <a:srgbClr val="FF6600"/>
                </a:solidFill>
              </a:rPr>
              <a:t>Now I wont lie, when I'm in the privacy of my own </a:t>
            </a:r>
            <a:r>
              <a:rPr lang="en-GB" b="0" dirty="0" smtClean="0">
                <a:solidFill>
                  <a:srgbClr val="FF6600"/>
                </a:solidFill>
              </a:rPr>
              <a:t>room, </a:t>
            </a:r>
            <a:r>
              <a:rPr lang="en-GB" b="0" dirty="0" smtClean="0">
                <a:solidFill>
                  <a:srgbClr val="FF6600"/>
                </a:solidFill>
              </a:rPr>
              <a:t>I may hit a bicep flex to see if they have grown more (you caught me)</a:t>
            </a:r>
          </a:p>
          <a:p>
            <a:pPr>
              <a:buFont typeface="Wingdings" charset="2"/>
              <a:buChar char="u"/>
            </a:pPr>
            <a:endParaRPr lang="en-GB" b="0" dirty="0">
              <a:solidFill>
                <a:srgbClr val="FF6600"/>
              </a:solidFill>
            </a:endParaRPr>
          </a:p>
          <a:p>
            <a:pPr>
              <a:buFont typeface="Wingdings" charset="2"/>
              <a:buChar char="u"/>
            </a:pPr>
            <a:r>
              <a:rPr lang="en-GB" b="0" dirty="0" smtClean="0">
                <a:solidFill>
                  <a:srgbClr val="FF6600"/>
                </a:solidFill>
              </a:rPr>
              <a:t>But gaining muscle is a lot more than the look it gives your body, and it can actually make life changing differences to your future, confidence and overall health.</a:t>
            </a:r>
          </a:p>
          <a:p>
            <a:pPr>
              <a:buFont typeface="Wingdings" charset="2"/>
              <a:buChar char="u"/>
            </a:pPr>
            <a:endParaRPr lang="en-GB" b="0" dirty="0">
              <a:solidFill>
                <a:srgbClr val="FF6600"/>
              </a:solidFill>
            </a:endParaRPr>
          </a:p>
          <a:p>
            <a:pPr>
              <a:buFont typeface="Wingdings" charset="2"/>
              <a:buChar char="u"/>
            </a:pPr>
            <a:r>
              <a:rPr lang="en-GB" b="0" dirty="0" smtClean="0">
                <a:solidFill>
                  <a:srgbClr val="FF6600"/>
                </a:solidFill>
              </a:rPr>
              <a:t>Lets take a look at the benefits of actually having muscle. </a:t>
            </a:r>
            <a:endParaRPr lang="en-GB" dirty="0" smtClean="0">
              <a:solidFill>
                <a:srgbClr val="FF6600"/>
              </a:solidFill>
            </a:endParaRPr>
          </a:p>
        </p:txBody>
      </p:sp>
      <p:pic>
        <p:nvPicPr>
          <p:cNvPr id="4" name="Picture 3"/>
          <p:cNvPicPr>
            <a:picLocks noChangeAspect="1"/>
          </p:cNvPicPr>
          <p:nvPr/>
        </p:nvPicPr>
        <p:blipFill>
          <a:blip r:embed="rId2"/>
          <a:stretch>
            <a:fillRect/>
          </a:stretch>
        </p:blipFill>
        <p:spPr>
          <a:xfrm>
            <a:off x="5752880" y="4926406"/>
            <a:ext cx="3391119" cy="1931593"/>
          </a:xfrm>
          <a:prstGeom prst="rect">
            <a:avLst/>
          </a:prstGeom>
        </p:spPr>
      </p:pic>
      <p:pic>
        <p:nvPicPr>
          <p:cNvPr id="7" name="Picture 6" descr="Spongebob br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26406"/>
            <a:ext cx="5879994" cy="1931594"/>
          </a:xfrm>
          <a:prstGeom prst="rect">
            <a:avLst/>
          </a:prstGeom>
        </p:spPr>
      </p:pic>
    </p:spTree>
    <p:extLst>
      <p:ext uri="{BB962C8B-B14F-4D97-AF65-F5344CB8AC3E}">
        <p14:creationId xmlns:p14="http://schemas.microsoft.com/office/powerpoint/2010/main" val="231585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113" y="-9429"/>
            <a:ext cx="7520940" cy="548640"/>
          </a:xfrm>
        </p:spPr>
        <p:txBody>
          <a:bodyPr/>
          <a:lstStyle/>
          <a:p>
            <a:r>
              <a:rPr lang="en-US" sz="1600" b="1" dirty="0" smtClean="0">
                <a:solidFill>
                  <a:srgbClr val="F96A1B"/>
                </a:solidFill>
              </a:rPr>
              <a:t>Better </a:t>
            </a:r>
            <a:r>
              <a:rPr lang="en-US" sz="1600" b="1" dirty="0" smtClean="0">
                <a:solidFill>
                  <a:srgbClr val="F96A1B"/>
                </a:solidFill>
              </a:rPr>
              <a:t>Joint, connective tissue &amp; Bone Health</a:t>
            </a:r>
            <a:endParaRPr lang="en-US" sz="1600" dirty="0">
              <a:solidFill>
                <a:srgbClr val="F96A1B"/>
              </a:solidFill>
            </a:endParaRPr>
          </a:p>
        </p:txBody>
      </p:sp>
      <p:sp>
        <p:nvSpPr>
          <p:cNvPr id="3" name="Content Placeholder 2"/>
          <p:cNvSpPr>
            <a:spLocks noGrp="1"/>
          </p:cNvSpPr>
          <p:nvPr>
            <p:ph idx="1"/>
          </p:nvPr>
        </p:nvSpPr>
        <p:spPr>
          <a:xfrm>
            <a:off x="592075" y="548640"/>
            <a:ext cx="7520940" cy="3579849"/>
          </a:xfrm>
        </p:spPr>
        <p:txBody>
          <a:bodyPr>
            <a:normAutofit/>
          </a:bodyPr>
          <a:lstStyle/>
          <a:p>
            <a:r>
              <a:rPr lang="en-US" dirty="0" smtClean="0"/>
              <a:t>A H</a:t>
            </a:r>
            <a:endParaRPr lang="en-US" dirty="0"/>
          </a:p>
        </p:txBody>
      </p:sp>
      <p:sp>
        <p:nvSpPr>
          <p:cNvPr id="6" name="TextBox 5"/>
          <p:cNvSpPr txBox="1"/>
          <p:nvPr/>
        </p:nvSpPr>
        <p:spPr>
          <a:xfrm>
            <a:off x="-184874" y="764567"/>
            <a:ext cx="7796739" cy="3754874"/>
          </a:xfrm>
          <a:prstGeom prst="rect">
            <a:avLst/>
          </a:prstGeom>
          <a:noFill/>
        </p:spPr>
        <p:txBody>
          <a:bodyPr wrap="square" rtlCol="0">
            <a:spAutoFit/>
          </a:bodyPr>
          <a:lstStyle/>
          <a:p>
            <a:pPr marL="285750" indent="-285750">
              <a:buFont typeface="Wingdings" charset="2"/>
              <a:buChar char="u"/>
            </a:pPr>
            <a:r>
              <a:rPr lang="en-US" sz="1400" dirty="0" smtClean="0">
                <a:solidFill>
                  <a:srgbClr val="FF6600"/>
                </a:solidFill>
              </a:rPr>
              <a:t>When you strength train, your not just training to grow muscle.</a:t>
            </a:r>
          </a:p>
          <a:p>
            <a:pPr marL="285750" indent="-285750">
              <a:buFont typeface="Wingdings" charset="2"/>
              <a:buChar char="u"/>
            </a:pPr>
            <a:endParaRPr lang="en-US" sz="1400" dirty="0">
              <a:solidFill>
                <a:srgbClr val="FF6600"/>
              </a:solidFill>
            </a:endParaRPr>
          </a:p>
          <a:p>
            <a:pPr marL="285750" indent="-285750">
              <a:buFont typeface="Wingdings" charset="2"/>
              <a:buChar char="u"/>
            </a:pPr>
            <a:r>
              <a:rPr lang="en-US" sz="1400" dirty="0" smtClean="0">
                <a:solidFill>
                  <a:srgbClr val="FF6600"/>
                </a:solidFill>
              </a:rPr>
              <a:t>Your also training for the healthy future of </a:t>
            </a:r>
            <a:r>
              <a:rPr lang="en-US" sz="1400" dirty="0" smtClean="0">
                <a:solidFill>
                  <a:srgbClr val="FF6600"/>
                </a:solidFill>
              </a:rPr>
              <a:t>your joints, tendons, ligaments and bones. </a:t>
            </a:r>
            <a:endParaRPr lang="en-US" sz="1400" dirty="0" smtClean="0">
              <a:solidFill>
                <a:srgbClr val="FF6600"/>
              </a:solidFill>
            </a:endParaRPr>
          </a:p>
          <a:p>
            <a:pPr marL="285750" indent="-285750">
              <a:buFont typeface="Wingdings" charset="2"/>
              <a:buChar char="u"/>
            </a:pPr>
            <a:endParaRPr lang="en-US" sz="1400" dirty="0">
              <a:solidFill>
                <a:srgbClr val="FF6600"/>
              </a:solidFill>
            </a:endParaRPr>
          </a:p>
          <a:p>
            <a:pPr marL="285750" indent="-285750">
              <a:buFont typeface="Wingdings" charset="2"/>
              <a:buChar char="u"/>
            </a:pPr>
            <a:r>
              <a:rPr lang="en-US" sz="1400" dirty="0" smtClean="0">
                <a:solidFill>
                  <a:srgbClr val="FF6600"/>
                </a:solidFill>
              </a:rPr>
              <a:t>Preventing bone diseases like osteoporosis is really important to avoid fractures from weak bones.  Growing muscle helps you decrease that risk.</a:t>
            </a:r>
          </a:p>
          <a:p>
            <a:pPr marL="285750" indent="-285750">
              <a:buFont typeface="Wingdings" charset="2"/>
              <a:buChar char="u"/>
            </a:pPr>
            <a:endParaRPr lang="en-US" sz="1400" dirty="0">
              <a:solidFill>
                <a:srgbClr val="FF6600"/>
              </a:solidFill>
            </a:endParaRPr>
          </a:p>
          <a:p>
            <a:pPr marL="285750" indent="-285750">
              <a:buFont typeface="Wingdings" charset="2"/>
              <a:buChar char="u"/>
            </a:pPr>
            <a:r>
              <a:rPr lang="en-US" sz="1400" dirty="0" smtClean="0">
                <a:solidFill>
                  <a:srgbClr val="FF6600"/>
                </a:solidFill>
              </a:rPr>
              <a:t>Muscles grow faster than </a:t>
            </a:r>
            <a:r>
              <a:rPr lang="en-US" sz="1400" dirty="0" smtClean="0">
                <a:solidFill>
                  <a:srgbClr val="FF6600"/>
                </a:solidFill>
              </a:rPr>
              <a:t>tendons, tendons </a:t>
            </a:r>
            <a:r>
              <a:rPr lang="en-US" sz="1400" dirty="0" smtClean="0">
                <a:solidFill>
                  <a:srgbClr val="FF6600"/>
                </a:solidFill>
              </a:rPr>
              <a:t>faster than </a:t>
            </a:r>
            <a:r>
              <a:rPr lang="en-US" sz="1400" dirty="0" smtClean="0">
                <a:solidFill>
                  <a:srgbClr val="FF6600"/>
                </a:solidFill>
              </a:rPr>
              <a:t>ligaments, and ligaments faster than bone.</a:t>
            </a:r>
            <a:endParaRPr lang="en-US" sz="1400" dirty="0" smtClean="0">
              <a:solidFill>
                <a:srgbClr val="FF6600"/>
              </a:solidFill>
            </a:endParaRPr>
          </a:p>
          <a:p>
            <a:pPr marL="285750" indent="-285750">
              <a:buFont typeface="Wingdings" charset="2"/>
              <a:buChar char="u"/>
            </a:pPr>
            <a:endParaRPr lang="en-US" sz="1400" dirty="0">
              <a:solidFill>
                <a:srgbClr val="FF6600"/>
              </a:solidFill>
            </a:endParaRPr>
          </a:p>
          <a:p>
            <a:pPr marL="285750" indent="-285750">
              <a:buFont typeface="Wingdings" charset="2"/>
              <a:buChar char="u"/>
            </a:pPr>
            <a:r>
              <a:rPr lang="en-US" sz="1400" dirty="0" smtClean="0">
                <a:solidFill>
                  <a:srgbClr val="FF6600"/>
                </a:solidFill>
              </a:rPr>
              <a:t>While </a:t>
            </a:r>
            <a:r>
              <a:rPr lang="en-US" sz="1400" dirty="0" smtClean="0">
                <a:solidFill>
                  <a:srgbClr val="FF6600"/>
                </a:solidFill>
              </a:rPr>
              <a:t>the first thing you may notice </a:t>
            </a:r>
            <a:r>
              <a:rPr lang="en-US" sz="1400" dirty="0" smtClean="0">
                <a:solidFill>
                  <a:srgbClr val="FF6600"/>
                </a:solidFill>
              </a:rPr>
              <a:t>as a result of growing muscle is </a:t>
            </a:r>
            <a:r>
              <a:rPr lang="en-US" sz="1400" dirty="0" smtClean="0">
                <a:solidFill>
                  <a:srgbClr val="FF6600"/>
                </a:solidFill>
              </a:rPr>
              <a:t>how much better it </a:t>
            </a:r>
            <a:r>
              <a:rPr lang="en-US" sz="1400" dirty="0" smtClean="0">
                <a:solidFill>
                  <a:srgbClr val="FF6600"/>
                </a:solidFill>
              </a:rPr>
              <a:t>makes your body </a:t>
            </a:r>
            <a:r>
              <a:rPr lang="en-US" sz="1400" dirty="0" smtClean="0">
                <a:solidFill>
                  <a:srgbClr val="FF6600"/>
                </a:solidFill>
              </a:rPr>
              <a:t>look, long </a:t>
            </a:r>
            <a:r>
              <a:rPr lang="en-US" sz="1400" dirty="0" smtClean="0">
                <a:solidFill>
                  <a:srgbClr val="FF6600"/>
                </a:solidFill>
              </a:rPr>
              <a:t>term you will also notice how much better you move.</a:t>
            </a:r>
          </a:p>
          <a:p>
            <a:pPr marL="285750" indent="-285750">
              <a:buFont typeface="Wingdings" charset="2"/>
              <a:buChar char="u"/>
            </a:pPr>
            <a:endParaRPr lang="en-US" sz="1400" dirty="0">
              <a:solidFill>
                <a:srgbClr val="FF6600"/>
              </a:solidFill>
            </a:endParaRPr>
          </a:p>
          <a:p>
            <a:pPr marL="285750" indent="-285750">
              <a:buFont typeface="Wingdings" charset="2"/>
              <a:buChar char="u"/>
            </a:pPr>
            <a:r>
              <a:rPr lang="en-US" sz="1400" dirty="0" smtClean="0">
                <a:solidFill>
                  <a:srgbClr val="FF6600"/>
                </a:solidFill>
              </a:rPr>
              <a:t>Things like standing up, sitting down, going up the stairs, walking up the drive, carrying the shopping, your walking pace and </a:t>
            </a:r>
            <a:r>
              <a:rPr lang="en-US" sz="1400" dirty="0" smtClean="0">
                <a:solidFill>
                  <a:srgbClr val="FF6600"/>
                </a:solidFill>
              </a:rPr>
              <a:t>other day to day activities will feel so much easier.</a:t>
            </a:r>
            <a:endParaRPr lang="en-US" sz="1400" dirty="0" smtClean="0">
              <a:solidFill>
                <a:srgbClr val="FF6600"/>
              </a:solidFill>
            </a:endParaRPr>
          </a:p>
          <a:p>
            <a:pPr marL="285750" indent="-285750">
              <a:buFont typeface="Wingdings" charset="2"/>
              <a:buChar char="u"/>
            </a:pPr>
            <a:endParaRPr lang="en-US" sz="1400" dirty="0">
              <a:solidFill>
                <a:srgbClr val="FF6600"/>
              </a:solidFill>
            </a:endParaRPr>
          </a:p>
          <a:p>
            <a:pPr marL="285750" indent="-285750">
              <a:buFont typeface="Wingdings" charset="2"/>
              <a:buChar char="u"/>
            </a:pPr>
            <a:r>
              <a:rPr lang="en-US" sz="1400" dirty="0" smtClean="0">
                <a:solidFill>
                  <a:srgbClr val="FF6600"/>
                </a:solidFill>
              </a:rPr>
              <a:t>So you can see the benefit of growing muscle goes beyond looking better, its moving better too!  </a:t>
            </a:r>
            <a:endParaRPr lang="en-US" sz="1400" dirty="0">
              <a:solidFill>
                <a:srgbClr val="FF6600"/>
              </a:solidFill>
            </a:endParaRPr>
          </a:p>
        </p:txBody>
      </p:sp>
      <p:pic>
        <p:nvPicPr>
          <p:cNvPr id="7" name="Picture 6"/>
          <p:cNvPicPr>
            <a:picLocks noChangeAspect="1"/>
          </p:cNvPicPr>
          <p:nvPr/>
        </p:nvPicPr>
        <p:blipFill>
          <a:blip r:embed="rId2"/>
          <a:stretch>
            <a:fillRect/>
          </a:stretch>
        </p:blipFill>
        <p:spPr>
          <a:xfrm>
            <a:off x="5079466" y="4676238"/>
            <a:ext cx="4064533" cy="2181761"/>
          </a:xfrm>
          <a:prstGeom prst="rect">
            <a:avLst/>
          </a:prstGeom>
        </p:spPr>
      </p:pic>
      <p:pic>
        <p:nvPicPr>
          <p:cNvPr id="5" name="Picture 4" descr="both lo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8674"/>
            <a:ext cx="5079466" cy="1989325"/>
          </a:xfrm>
          <a:prstGeom prst="rect">
            <a:avLst/>
          </a:prstGeom>
        </p:spPr>
      </p:pic>
    </p:spTree>
    <p:extLst>
      <p:ext uri="{BB962C8B-B14F-4D97-AF65-F5344CB8AC3E}">
        <p14:creationId xmlns:p14="http://schemas.microsoft.com/office/powerpoint/2010/main" val="414960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925" y="19500"/>
            <a:ext cx="7520940" cy="548640"/>
          </a:xfrm>
        </p:spPr>
        <p:txBody>
          <a:bodyPr/>
          <a:lstStyle/>
          <a:p>
            <a:r>
              <a:rPr lang="en-US" sz="1600" b="1" dirty="0" smtClean="0">
                <a:solidFill>
                  <a:srgbClr val="F96A1B"/>
                </a:solidFill>
              </a:rPr>
              <a:t>Improved joint cartilage (Less Pain) </a:t>
            </a:r>
            <a:endParaRPr lang="en-US" sz="1600" b="1" dirty="0">
              <a:solidFill>
                <a:srgbClr val="F96A1B"/>
              </a:solidFill>
            </a:endParaRPr>
          </a:p>
        </p:txBody>
      </p:sp>
      <p:sp>
        <p:nvSpPr>
          <p:cNvPr id="3" name="Content Placeholder 2"/>
          <p:cNvSpPr>
            <a:spLocks noGrp="1"/>
          </p:cNvSpPr>
          <p:nvPr>
            <p:ph idx="1"/>
          </p:nvPr>
        </p:nvSpPr>
        <p:spPr>
          <a:xfrm>
            <a:off x="-192405" y="764276"/>
            <a:ext cx="9064586" cy="3579849"/>
          </a:xfrm>
        </p:spPr>
        <p:txBody>
          <a:bodyPr>
            <a:normAutofit lnSpcReduction="10000"/>
          </a:bodyPr>
          <a:lstStyle/>
          <a:p>
            <a:pPr>
              <a:buFont typeface="Wingdings" charset="2"/>
              <a:buChar char="u"/>
            </a:pPr>
            <a:r>
              <a:rPr lang="en-US" sz="1200" b="0" dirty="0" smtClean="0">
                <a:solidFill>
                  <a:srgbClr val="FF6600"/>
                </a:solidFill>
              </a:rPr>
              <a:t>Ever wonder why your joints hurt?</a:t>
            </a:r>
          </a:p>
          <a:p>
            <a:pPr>
              <a:buFont typeface="Wingdings" charset="2"/>
              <a:buChar char="u"/>
            </a:pPr>
            <a:endParaRPr lang="en-US" sz="1200" b="0" dirty="0">
              <a:solidFill>
                <a:srgbClr val="FF6600"/>
              </a:solidFill>
            </a:endParaRPr>
          </a:p>
          <a:p>
            <a:pPr>
              <a:buFont typeface="Wingdings" charset="2"/>
              <a:buChar char="u"/>
            </a:pPr>
            <a:r>
              <a:rPr lang="en-US" sz="1200" b="0" dirty="0" smtClean="0">
                <a:solidFill>
                  <a:srgbClr val="FF6600"/>
                </a:solidFill>
              </a:rPr>
              <a:t>You have something in your joints called cartilage, its there to act as a cushion and shock absorber for your everyday movements. Think of it as a protective layer in your joints. </a:t>
            </a:r>
            <a:endParaRPr lang="en-US" sz="1200" b="0" dirty="0" smtClean="0">
              <a:solidFill>
                <a:srgbClr val="FF6600"/>
              </a:solidFill>
            </a:endParaRPr>
          </a:p>
          <a:p>
            <a:pPr>
              <a:buFont typeface="Wingdings" charset="2"/>
              <a:buChar char="u"/>
            </a:pPr>
            <a:endParaRPr lang="en-US" sz="1200" b="0" dirty="0">
              <a:solidFill>
                <a:srgbClr val="FF6600"/>
              </a:solidFill>
            </a:endParaRPr>
          </a:p>
          <a:p>
            <a:pPr>
              <a:buFont typeface="Wingdings" charset="2"/>
              <a:buChar char="u"/>
            </a:pPr>
            <a:r>
              <a:rPr lang="en-US" sz="1200" b="0" dirty="0" smtClean="0">
                <a:solidFill>
                  <a:srgbClr val="FF6600"/>
                </a:solidFill>
              </a:rPr>
              <a:t>It covers the end of bones where they meet, preventing them from rubbing against each other.</a:t>
            </a:r>
            <a:endParaRPr lang="en-US" sz="1200" b="0" dirty="0">
              <a:solidFill>
                <a:srgbClr val="FF6600"/>
              </a:solidFill>
            </a:endParaRPr>
          </a:p>
          <a:p>
            <a:pPr>
              <a:buFont typeface="Wingdings" charset="2"/>
              <a:buChar char="u"/>
            </a:pPr>
            <a:endParaRPr lang="en-US" sz="1200" b="0" dirty="0" smtClean="0">
              <a:solidFill>
                <a:srgbClr val="FF6600"/>
              </a:solidFill>
            </a:endParaRPr>
          </a:p>
          <a:p>
            <a:pPr>
              <a:buFont typeface="Wingdings" charset="2"/>
              <a:buChar char="u"/>
            </a:pPr>
            <a:r>
              <a:rPr lang="en-US" sz="1200" b="0" dirty="0" smtClean="0">
                <a:solidFill>
                  <a:srgbClr val="FF6600"/>
                </a:solidFill>
              </a:rPr>
              <a:t>To </a:t>
            </a:r>
            <a:r>
              <a:rPr lang="en-US" sz="1200" b="0" dirty="0" smtClean="0">
                <a:solidFill>
                  <a:srgbClr val="FF6600"/>
                </a:solidFill>
              </a:rPr>
              <a:t>keep healthy cartilage, you </a:t>
            </a:r>
            <a:r>
              <a:rPr lang="en-US" sz="1200" b="0" dirty="0" smtClean="0">
                <a:solidFill>
                  <a:srgbClr val="FF6600"/>
                </a:solidFill>
              </a:rPr>
              <a:t>need to move your joints regularly as well as challenge them sufficiently under load (weight training)</a:t>
            </a:r>
            <a:endParaRPr lang="en-US" sz="1200" b="0" dirty="0" smtClean="0">
              <a:solidFill>
                <a:srgbClr val="FF6600"/>
              </a:solidFill>
            </a:endParaRPr>
          </a:p>
          <a:p>
            <a:pPr>
              <a:buFont typeface="Wingdings" charset="2"/>
              <a:buChar char="u"/>
            </a:pPr>
            <a:endParaRPr lang="en-US" sz="1200" b="0" dirty="0">
              <a:solidFill>
                <a:srgbClr val="FF6600"/>
              </a:solidFill>
            </a:endParaRPr>
          </a:p>
          <a:p>
            <a:pPr>
              <a:buFont typeface="Wingdings" charset="2"/>
              <a:buChar char="u"/>
            </a:pPr>
            <a:r>
              <a:rPr lang="en-US" sz="1200" b="0" dirty="0" smtClean="0">
                <a:solidFill>
                  <a:srgbClr val="FF6600"/>
                </a:solidFill>
              </a:rPr>
              <a:t>Strength </a:t>
            </a:r>
            <a:r>
              <a:rPr lang="en-US" sz="1200" b="0" dirty="0" smtClean="0">
                <a:solidFill>
                  <a:srgbClr val="FF6600"/>
                </a:solidFill>
              </a:rPr>
              <a:t>training and muscle building </a:t>
            </a:r>
            <a:r>
              <a:rPr lang="en-US" sz="1200" b="0" dirty="0" smtClean="0">
                <a:solidFill>
                  <a:srgbClr val="FF6600"/>
                </a:solidFill>
              </a:rPr>
              <a:t>improves joint cartilage, instead of breaking it down</a:t>
            </a:r>
            <a:r>
              <a:rPr lang="en-US" sz="1200" b="0" dirty="0">
                <a:solidFill>
                  <a:srgbClr val="FF6600"/>
                </a:solidFill>
              </a:rPr>
              <a:t>. Unlike cardio, strength training is an effective tool </a:t>
            </a:r>
            <a:r>
              <a:rPr lang="en-US" sz="1200" b="0" dirty="0" smtClean="0">
                <a:solidFill>
                  <a:srgbClr val="FF6600"/>
                </a:solidFill>
              </a:rPr>
              <a:t>for helping muscles groups to become stronger so you move </a:t>
            </a:r>
            <a:r>
              <a:rPr lang="en-US" sz="1200" b="0" dirty="0" smtClean="0">
                <a:solidFill>
                  <a:srgbClr val="FF6600"/>
                </a:solidFill>
              </a:rPr>
              <a:t>better, and have healthy cartilage.</a:t>
            </a:r>
            <a:endParaRPr lang="en-US" sz="1200" b="0" dirty="0" smtClean="0">
              <a:solidFill>
                <a:srgbClr val="FF6600"/>
              </a:solidFill>
            </a:endParaRPr>
          </a:p>
          <a:p>
            <a:pPr>
              <a:buFont typeface="Wingdings" charset="2"/>
              <a:buChar char="u"/>
            </a:pPr>
            <a:endParaRPr lang="en-US" sz="1200" b="0" dirty="0">
              <a:solidFill>
                <a:srgbClr val="FF6600"/>
              </a:solidFill>
            </a:endParaRPr>
          </a:p>
          <a:p>
            <a:pPr>
              <a:buFont typeface="Wingdings" charset="2"/>
              <a:buChar char="u"/>
            </a:pPr>
            <a:r>
              <a:rPr lang="en-US" sz="1200" b="0" dirty="0" smtClean="0">
                <a:solidFill>
                  <a:srgbClr val="FF6600"/>
                </a:solidFill>
              </a:rPr>
              <a:t> A reduced amount of c</a:t>
            </a:r>
            <a:r>
              <a:rPr lang="en-US" sz="1200" b="0" dirty="0" smtClean="0">
                <a:solidFill>
                  <a:srgbClr val="FF6600"/>
                </a:solidFill>
              </a:rPr>
              <a:t>artilage due to a </a:t>
            </a:r>
            <a:r>
              <a:rPr lang="en-US" sz="1200" b="0" dirty="0" smtClean="0">
                <a:solidFill>
                  <a:srgbClr val="FF6600"/>
                </a:solidFill>
              </a:rPr>
              <a:t>lack of movement and poor joint health can reduce this protective cushion, causing pain, inflammation and stiff joints. </a:t>
            </a:r>
            <a:endParaRPr lang="en-US" sz="1200" b="0" dirty="0">
              <a:solidFill>
                <a:srgbClr val="FF6600"/>
              </a:solidFill>
            </a:endParaRPr>
          </a:p>
          <a:p>
            <a:pPr marL="0" indent="0"/>
            <a:endParaRPr lang="en-US" dirty="0">
              <a:solidFill>
                <a:srgbClr val="FF6600"/>
              </a:solidFill>
            </a:endParaRPr>
          </a:p>
          <a:p>
            <a:pPr marL="0" indent="0"/>
            <a:endParaRPr lang="en-US" dirty="0" smtClean="0">
              <a:solidFill>
                <a:srgbClr val="FF6600"/>
              </a:solidFill>
            </a:endParaRPr>
          </a:p>
          <a:p>
            <a:pPr>
              <a:buFont typeface="Wingdings" charset="2"/>
              <a:buChar char="u"/>
            </a:pPr>
            <a:endParaRPr lang="en-US" dirty="0">
              <a:solidFill>
                <a:srgbClr val="FF6600"/>
              </a:solidFill>
            </a:endParaRPr>
          </a:p>
          <a:p>
            <a:pPr marL="0" indent="0"/>
            <a:endParaRPr lang="en-US" dirty="0">
              <a:solidFill>
                <a:srgbClr val="FF6600"/>
              </a:solidFill>
            </a:endParaRPr>
          </a:p>
        </p:txBody>
      </p:sp>
      <p:pic>
        <p:nvPicPr>
          <p:cNvPr id="7" name="Picture 6"/>
          <p:cNvPicPr>
            <a:picLocks noChangeAspect="1"/>
          </p:cNvPicPr>
          <p:nvPr/>
        </p:nvPicPr>
        <p:blipFill>
          <a:blip r:embed="rId2"/>
          <a:stretch>
            <a:fillRect/>
          </a:stretch>
        </p:blipFill>
        <p:spPr>
          <a:xfrm>
            <a:off x="4925541" y="4849431"/>
            <a:ext cx="4218459" cy="2008569"/>
          </a:xfrm>
          <a:prstGeom prst="rect">
            <a:avLst/>
          </a:prstGeom>
        </p:spPr>
      </p:pic>
      <p:pic>
        <p:nvPicPr>
          <p:cNvPr id="4" name="Picture 3" descr="C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5482"/>
            <a:ext cx="4925541" cy="2162518"/>
          </a:xfrm>
          <a:prstGeom prst="rect">
            <a:avLst/>
          </a:prstGeom>
        </p:spPr>
      </p:pic>
    </p:spTree>
    <p:extLst>
      <p:ext uri="{BB962C8B-B14F-4D97-AF65-F5344CB8AC3E}">
        <p14:creationId xmlns:p14="http://schemas.microsoft.com/office/powerpoint/2010/main" val="288453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571" y="10072"/>
            <a:ext cx="7520940" cy="548640"/>
          </a:xfrm>
        </p:spPr>
        <p:txBody>
          <a:bodyPr/>
          <a:lstStyle/>
          <a:p>
            <a:r>
              <a:rPr lang="en-US" sz="1800" b="1" dirty="0" smtClean="0">
                <a:solidFill>
                  <a:srgbClr val="FF6600"/>
                </a:solidFill>
              </a:rPr>
              <a:t>We can eat more and get away with it</a:t>
            </a:r>
            <a:endParaRPr lang="en-US" sz="1800" b="1" dirty="0">
              <a:solidFill>
                <a:srgbClr val="FF6600"/>
              </a:solidFill>
            </a:endParaRPr>
          </a:p>
        </p:txBody>
      </p:sp>
      <p:sp>
        <p:nvSpPr>
          <p:cNvPr id="3" name="Content Placeholder 2"/>
          <p:cNvSpPr>
            <a:spLocks noGrp="1"/>
          </p:cNvSpPr>
          <p:nvPr>
            <p:ph idx="1"/>
          </p:nvPr>
        </p:nvSpPr>
        <p:spPr>
          <a:xfrm>
            <a:off x="-225352" y="386161"/>
            <a:ext cx="8853984" cy="4519244"/>
          </a:xfrm>
        </p:spPr>
        <p:txBody>
          <a:bodyPr>
            <a:normAutofit/>
          </a:bodyPr>
          <a:lstStyle/>
          <a:p>
            <a:pPr marL="0" indent="0"/>
            <a:endParaRPr lang="en-US" b="0" dirty="0" smtClean="0">
              <a:solidFill>
                <a:srgbClr val="FF6600"/>
              </a:solidFill>
            </a:endParaRPr>
          </a:p>
          <a:p>
            <a:pPr>
              <a:buFont typeface="Wingdings" charset="2"/>
              <a:buChar char="u"/>
            </a:pPr>
            <a:r>
              <a:rPr lang="en-US" dirty="0" smtClean="0">
                <a:solidFill>
                  <a:srgbClr val="FF6600"/>
                </a:solidFill>
              </a:rPr>
              <a:t> </a:t>
            </a:r>
            <a:r>
              <a:rPr lang="en-US" sz="1200" b="0" dirty="0" smtClean="0">
                <a:solidFill>
                  <a:srgbClr val="FF6600"/>
                </a:solidFill>
              </a:rPr>
              <a:t>When your physically active, you burn more calories on a daily basis, that means you can enjoy more food and still maintain your current weight, it even makes losing weight easier, compared to someone who does little to no exercise.</a:t>
            </a:r>
          </a:p>
          <a:p>
            <a:pPr>
              <a:buFont typeface="Wingdings" charset="2"/>
              <a:buChar char="u"/>
            </a:pPr>
            <a:endParaRPr lang="en-US" sz="1200" b="0" dirty="0">
              <a:solidFill>
                <a:srgbClr val="FF6600"/>
              </a:solidFill>
            </a:endParaRPr>
          </a:p>
          <a:p>
            <a:pPr>
              <a:buFont typeface="Wingdings" charset="2"/>
              <a:buChar char="u"/>
            </a:pPr>
            <a:r>
              <a:rPr lang="en-US" sz="1200" b="0" dirty="0" smtClean="0">
                <a:solidFill>
                  <a:srgbClr val="FF6600"/>
                </a:solidFill>
              </a:rPr>
              <a:t>The building muscle aspect of it plays a huge role in this too, muscle is more metabolically active than fat, meaning that its better to have muscle on your body compared to more fat as this helps your body burn more calories daily.</a:t>
            </a:r>
          </a:p>
          <a:p>
            <a:pPr>
              <a:buFont typeface="Wingdings" charset="2"/>
              <a:buChar char="u"/>
            </a:pPr>
            <a:endParaRPr lang="en-US" sz="1200" b="0" dirty="0">
              <a:solidFill>
                <a:srgbClr val="FF6600"/>
              </a:solidFill>
            </a:endParaRPr>
          </a:p>
          <a:p>
            <a:pPr>
              <a:buFont typeface="Wingdings" charset="2"/>
              <a:buChar char="u"/>
            </a:pPr>
            <a:r>
              <a:rPr lang="en-US" sz="1200" b="0" dirty="0" smtClean="0">
                <a:solidFill>
                  <a:srgbClr val="FF6600"/>
                </a:solidFill>
              </a:rPr>
              <a:t>Growing muscle also increases your muscle glycogen stores (your muscle can store up to 400-500g of glycogen) This is great as it means glucose in the blood will go to your muscles and get converted to glycogen for when you need energy, rather than the glucose getting sent to the fat cells.</a:t>
            </a:r>
            <a:endParaRPr lang="en-US" sz="1200" b="0" dirty="0" smtClean="0">
              <a:solidFill>
                <a:srgbClr val="FF6600"/>
              </a:solidFill>
            </a:endParaRPr>
          </a:p>
          <a:p>
            <a:pPr>
              <a:buFont typeface="Wingdings" charset="2"/>
              <a:buChar char="u"/>
            </a:pPr>
            <a:endParaRPr lang="en-US" sz="1200" b="0" dirty="0">
              <a:solidFill>
                <a:srgbClr val="FF6600"/>
              </a:solidFill>
            </a:endParaRPr>
          </a:p>
          <a:p>
            <a:pPr>
              <a:buFont typeface="Wingdings" charset="2"/>
              <a:buChar char="u"/>
            </a:pPr>
            <a:r>
              <a:rPr lang="en-US" sz="1200" b="0" dirty="0" smtClean="0">
                <a:solidFill>
                  <a:srgbClr val="FF6600"/>
                </a:solidFill>
              </a:rPr>
              <a:t>When the muscle &amp; liver cant take in </a:t>
            </a:r>
            <a:r>
              <a:rPr lang="en-US" sz="1200" b="0" dirty="0" smtClean="0">
                <a:solidFill>
                  <a:srgbClr val="FF6600"/>
                </a:solidFill>
              </a:rPr>
              <a:t>anymore</a:t>
            </a:r>
            <a:r>
              <a:rPr lang="en-US" sz="1200" b="0" dirty="0">
                <a:solidFill>
                  <a:srgbClr val="FF6600"/>
                </a:solidFill>
              </a:rPr>
              <a:t> </a:t>
            </a:r>
            <a:r>
              <a:rPr lang="en-US" sz="1200" b="0" dirty="0" smtClean="0">
                <a:solidFill>
                  <a:srgbClr val="FF6600"/>
                </a:solidFill>
              </a:rPr>
              <a:t>glucose, </a:t>
            </a:r>
            <a:r>
              <a:rPr lang="en-US" sz="1200" b="0" dirty="0" smtClean="0">
                <a:solidFill>
                  <a:srgbClr val="FF6600"/>
                </a:solidFill>
              </a:rPr>
              <a:t>the </a:t>
            </a:r>
            <a:r>
              <a:rPr lang="en-US" sz="1200" b="0" dirty="0" smtClean="0">
                <a:solidFill>
                  <a:srgbClr val="FF6600"/>
                </a:solidFill>
              </a:rPr>
              <a:t>only place </a:t>
            </a:r>
            <a:r>
              <a:rPr lang="en-US" sz="1200" b="0" dirty="0" smtClean="0">
                <a:solidFill>
                  <a:srgbClr val="FF6600"/>
                </a:solidFill>
              </a:rPr>
              <a:t>glucose </a:t>
            </a:r>
            <a:r>
              <a:rPr lang="en-US" sz="1200" b="0" dirty="0" smtClean="0">
                <a:solidFill>
                  <a:srgbClr val="FF6600"/>
                </a:solidFill>
              </a:rPr>
              <a:t>circulating in the blood can go is the fat cells. But when we weight train we use that glycogen in the muscle for energy, freeing up space for more to come in. Once we </a:t>
            </a:r>
            <a:r>
              <a:rPr lang="en-US" sz="1200" b="0" dirty="0" smtClean="0">
                <a:solidFill>
                  <a:srgbClr val="FF6600"/>
                </a:solidFill>
              </a:rPr>
              <a:t>have</a:t>
            </a:r>
            <a:r>
              <a:rPr lang="en-US" sz="1200" b="0" dirty="0" smtClean="0">
                <a:solidFill>
                  <a:srgbClr val="FF6600"/>
                </a:solidFill>
              </a:rPr>
              <a:t> finished a weight training </a:t>
            </a:r>
            <a:r>
              <a:rPr lang="en-US" sz="1200" b="0" dirty="0" smtClean="0">
                <a:solidFill>
                  <a:srgbClr val="FF6600"/>
                </a:solidFill>
              </a:rPr>
              <a:t>session </a:t>
            </a:r>
            <a:r>
              <a:rPr lang="en-US" sz="1200" b="0" dirty="0" smtClean="0">
                <a:solidFill>
                  <a:srgbClr val="FF6600"/>
                </a:solidFill>
              </a:rPr>
              <a:t>and the muscle gets </a:t>
            </a:r>
            <a:r>
              <a:rPr lang="en-US" sz="1200" b="0" dirty="0" smtClean="0">
                <a:solidFill>
                  <a:srgbClr val="FF6600"/>
                </a:solidFill>
              </a:rPr>
              <a:t>bigger, it means our little gas tank for glycogen storage has also got bigger. </a:t>
            </a:r>
            <a:endParaRPr lang="en-US" sz="1200" b="0" dirty="0" smtClean="0">
              <a:solidFill>
                <a:srgbClr val="FF6600"/>
              </a:solidFill>
            </a:endParaRPr>
          </a:p>
          <a:p>
            <a:pPr>
              <a:buFont typeface="Wingdings" charset="2"/>
              <a:buChar char="u"/>
            </a:pPr>
            <a:endParaRPr lang="en-US" dirty="0">
              <a:solidFill>
                <a:srgbClr val="FF6600"/>
              </a:solidFill>
            </a:endParaRPr>
          </a:p>
          <a:p>
            <a:pPr marL="0" indent="0"/>
            <a:endParaRPr lang="en-US" dirty="0" smtClean="0">
              <a:solidFill>
                <a:srgbClr val="FF6600"/>
              </a:solidFill>
            </a:endParaRPr>
          </a:p>
          <a:p>
            <a:pPr>
              <a:buFont typeface="Wingdings" charset="2"/>
              <a:buChar char="u"/>
            </a:pPr>
            <a:endParaRPr lang="en-US" dirty="0">
              <a:solidFill>
                <a:srgbClr val="FF6600"/>
              </a:solidFill>
            </a:endParaRPr>
          </a:p>
          <a:p>
            <a:pPr>
              <a:buFont typeface="Wingdings" charset="2"/>
              <a:buChar char="u"/>
            </a:pPr>
            <a:endParaRPr lang="en-US" dirty="0" smtClean="0">
              <a:solidFill>
                <a:srgbClr val="FF6600"/>
              </a:solidFill>
            </a:endParaRPr>
          </a:p>
          <a:p>
            <a:pPr>
              <a:buFont typeface="Wingdings" charset="2"/>
              <a:buChar char="u"/>
            </a:pPr>
            <a:endParaRPr lang="en-US" dirty="0">
              <a:solidFill>
                <a:srgbClr val="FF6600"/>
              </a:solidFill>
            </a:endParaRPr>
          </a:p>
          <a:p>
            <a:pPr>
              <a:buFont typeface="Wingdings" charset="2"/>
              <a:buChar char="u"/>
            </a:pPr>
            <a:endParaRPr lang="en-US" dirty="0" smtClean="0">
              <a:solidFill>
                <a:srgbClr val="FF6600"/>
              </a:solidFill>
            </a:endParaRPr>
          </a:p>
          <a:p>
            <a:pPr>
              <a:buFont typeface="Wingdings" charset="2"/>
              <a:buChar char="u"/>
            </a:pPr>
            <a:endParaRPr lang="en-US" dirty="0">
              <a:solidFill>
                <a:srgbClr val="FF6600"/>
              </a:solidFill>
            </a:endParaRPr>
          </a:p>
          <a:p>
            <a:pPr>
              <a:buFont typeface="Wingdings" charset="2"/>
              <a:buChar char="u"/>
            </a:pPr>
            <a:endParaRPr lang="en-US" dirty="0">
              <a:solidFill>
                <a:srgbClr val="FF6600"/>
              </a:solidFill>
            </a:endParaRPr>
          </a:p>
        </p:txBody>
      </p:sp>
      <p:pic>
        <p:nvPicPr>
          <p:cNvPr id="6" name="Picture 5"/>
          <p:cNvPicPr>
            <a:picLocks noChangeAspect="1"/>
          </p:cNvPicPr>
          <p:nvPr/>
        </p:nvPicPr>
        <p:blipFill>
          <a:blip r:embed="rId2"/>
          <a:stretch>
            <a:fillRect/>
          </a:stretch>
        </p:blipFill>
        <p:spPr>
          <a:xfrm>
            <a:off x="4713898" y="4592294"/>
            <a:ext cx="4430102" cy="2265706"/>
          </a:xfrm>
          <a:prstGeom prst="rect">
            <a:avLst/>
          </a:prstGeom>
        </p:spPr>
      </p:pic>
      <p:pic>
        <p:nvPicPr>
          <p:cNvPr id="4" name="Picture 3" descr="Burg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2294"/>
            <a:ext cx="4713898" cy="2265706"/>
          </a:xfrm>
          <a:prstGeom prst="rect">
            <a:avLst/>
          </a:prstGeom>
        </p:spPr>
      </p:pic>
    </p:spTree>
    <p:extLst>
      <p:ext uri="{BB962C8B-B14F-4D97-AF65-F5344CB8AC3E}">
        <p14:creationId xmlns:p14="http://schemas.microsoft.com/office/powerpoint/2010/main" val="154266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164" y="0"/>
            <a:ext cx="7520940" cy="548640"/>
          </a:xfrm>
        </p:spPr>
        <p:txBody>
          <a:bodyPr/>
          <a:lstStyle/>
          <a:p>
            <a:r>
              <a:rPr lang="en-US" sz="1600" b="1" dirty="0" smtClean="0">
                <a:solidFill>
                  <a:srgbClr val="FF6600"/>
                </a:solidFill>
              </a:rPr>
              <a:t>Improved mobility, balance &amp; protection </a:t>
            </a:r>
            <a:endParaRPr lang="en-US" sz="1600" b="1" dirty="0">
              <a:solidFill>
                <a:srgbClr val="FF6600"/>
              </a:solidFill>
            </a:endParaRPr>
          </a:p>
        </p:txBody>
      </p:sp>
      <p:sp>
        <p:nvSpPr>
          <p:cNvPr id="3" name="Content Placeholder 2"/>
          <p:cNvSpPr>
            <a:spLocks noGrp="1"/>
          </p:cNvSpPr>
          <p:nvPr>
            <p:ph idx="1"/>
          </p:nvPr>
        </p:nvSpPr>
        <p:spPr>
          <a:xfrm>
            <a:off x="-169476" y="678603"/>
            <a:ext cx="8798107" cy="3579849"/>
          </a:xfrm>
        </p:spPr>
        <p:txBody>
          <a:bodyPr>
            <a:normAutofit fontScale="92500" lnSpcReduction="20000"/>
          </a:bodyPr>
          <a:lstStyle/>
          <a:p>
            <a:pPr>
              <a:buFont typeface="Wingdings" charset="2"/>
              <a:buChar char="u"/>
            </a:pPr>
            <a:r>
              <a:rPr lang="en-US" b="0" dirty="0" smtClean="0">
                <a:solidFill>
                  <a:srgbClr val="FF6600"/>
                </a:solidFill>
              </a:rPr>
              <a:t>Stronger muscles contribute to better balance and coordination, reducing the risk of </a:t>
            </a:r>
            <a:r>
              <a:rPr lang="en-US" b="0" dirty="0" smtClean="0">
                <a:solidFill>
                  <a:srgbClr val="FF6600"/>
                </a:solidFill>
              </a:rPr>
              <a:t>falls and fractures, as well as improving </a:t>
            </a:r>
            <a:r>
              <a:rPr lang="en-US" b="0" dirty="0" smtClean="0">
                <a:solidFill>
                  <a:srgbClr val="FF6600"/>
                </a:solidFill>
              </a:rPr>
              <a:t>overall mobility for daily life.</a:t>
            </a:r>
          </a:p>
          <a:p>
            <a:pPr>
              <a:buFont typeface="Wingdings" charset="2"/>
              <a:buChar char="u"/>
            </a:pPr>
            <a:endParaRPr lang="en-US" b="0" dirty="0" smtClean="0">
              <a:solidFill>
                <a:srgbClr val="FF6600"/>
              </a:solidFill>
            </a:endParaRPr>
          </a:p>
          <a:p>
            <a:pPr>
              <a:buFont typeface="Wingdings" charset="2"/>
              <a:buChar char="u"/>
            </a:pPr>
            <a:r>
              <a:rPr lang="en-US" b="0" dirty="0" smtClean="0">
                <a:solidFill>
                  <a:srgbClr val="FF6600"/>
                </a:solidFill>
              </a:rPr>
              <a:t>Muscle </a:t>
            </a:r>
            <a:r>
              <a:rPr lang="en-US" b="0" dirty="0" smtClean="0">
                <a:solidFill>
                  <a:srgbClr val="FF6600"/>
                </a:solidFill>
              </a:rPr>
              <a:t>tissue also acts as a natural armor, protecting bones and organs from damage during falls or </a:t>
            </a:r>
            <a:r>
              <a:rPr lang="en-US" b="0" dirty="0" smtClean="0">
                <a:solidFill>
                  <a:srgbClr val="FF6600"/>
                </a:solidFill>
              </a:rPr>
              <a:t>impacts.</a:t>
            </a:r>
            <a:endParaRPr lang="en-US" b="0" dirty="0" smtClean="0">
              <a:solidFill>
                <a:srgbClr val="FF6600"/>
              </a:solidFill>
            </a:endParaRPr>
          </a:p>
          <a:p>
            <a:pPr>
              <a:buFont typeface="Wingdings" charset="2"/>
              <a:buChar char="u"/>
            </a:pPr>
            <a:endParaRPr lang="en-US" b="0" dirty="0">
              <a:solidFill>
                <a:srgbClr val="FF6600"/>
              </a:solidFill>
            </a:endParaRPr>
          </a:p>
          <a:p>
            <a:pPr>
              <a:buFont typeface="Wingdings" charset="2"/>
              <a:buChar char="u"/>
            </a:pPr>
            <a:r>
              <a:rPr lang="en-US" b="0" dirty="0" smtClean="0">
                <a:solidFill>
                  <a:srgbClr val="FF6600"/>
                </a:solidFill>
              </a:rPr>
              <a:t>So with all this in mind, you can see that muscle building is much more than how you look.</a:t>
            </a:r>
          </a:p>
          <a:p>
            <a:pPr>
              <a:buFont typeface="Wingdings" charset="2"/>
              <a:buChar char="u"/>
            </a:pPr>
            <a:endParaRPr lang="en-US" b="0" dirty="0">
              <a:solidFill>
                <a:srgbClr val="FF6600"/>
              </a:solidFill>
            </a:endParaRPr>
          </a:p>
          <a:p>
            <a:pPr>
              <a:buFont typeface="Wingdings" charset="2"/>
              <a:buChar char="u"/>
            </a:pPr>
            <a:r>
              <a:rPr lang="en-US" b="0" dirty="0" smtClean="0">
                <a:solidFill>
                  <a:srgbClr val="FF6600"/>
                </a:solidFill>
              </a:rPr>
              <a:t>Muscle building is an essential part of staying strong and fit for life.</a:t>
            </a:r>
          </a:p>
          <a:p>
            <a:pPr>
              <a:buFont typeface="Wingdings" charset="2"/>
              <a:buChar char="u"/>
            </a:pPr>
            <a:endParaRPr lang="en-US" b="0" dirty="0">
              <a:solidFill>
                <a:srgbClr val="FF6600"/>
              </a:solidFill>
            </a:endParaRPr>
          </a:p>
          <a:p>
            <a:pPr marL="0" indent="0"/>
            <a:endParaRPr lang="en-US" b="0" dirty="0" smtClean="0">
              <a:solidFill>
                <a:srgbClr val="FF6600"/>
              </a:solidFill>
            </a:endParaRPr>
          </a:p>
          <a:p>
            <a:pPr marL="0" indent="0"/>
            <a:endParaRPr lang="en-US" b="0" dirty="0">
              <a:solidFill>
                <a:srgbClr val="FF6600"/>
              </a:solidFill>
            </a:endParaRPr>
          </a:p>
          <a:p>
            <a:pPr marL="0" indent="0"/>
            <a:r>
              <a:rPr lang="en-US" b="0" dirty="0" smtClean="0">
                <a:solidFill>
                  <a:srgbClr val="FF6600"/>
                </a:solidFill>
              </a:rPr>
              <a:t>  </a:t>
            </a:r>
            <a:endParaRPr lang="en-US" b="0" dirty="0">
              <a:solidFill>
                <a:srgbClr val="FF6600"/>
              </a:solidFill>
            </a:endParaRPr>
          </a:p>
        </p:txBody>
      </p:sp>
      <p:pic>
        <p:nvPicPr>
          <p:cNvPr id="6" name="Picture 5"/>
          <p:cNvPicPr>
            <a:picLocks noChangeAspect="1"/>
          </p:cNvPicPr>
          <p:nvPr/>
        </p:nvPicPr>
        <p:blipFill>
          <a:blip r:embed="rId2"/>
          <a:stretch>
            <a:fillRect/>
          </a:stretch>
        </p:blipFill>
        <p:spPr>
          <a:xfrm>
            <a:off x="0" y="4070443"/>
            <a:ext cx="9144000" cy="2787557"/>
          </a:xfrm>
          <a:prstGeom prst="rect">
            <a:avLst/>
          </a:prstGeom>
        </p:spPr>
      </p:pic>
    </p:spTree>
    <p:extLst>
      <p:ext uri="{BB962C8B-B14F-4D97-AF65-F5344CB8AC3E}">
        <p14:creationId xmlns:p14="http://schemas.microsoft.com/office/powerpoint/2010/main" val="303423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333809</TotalTime>
  <Words>1036</Words>
  <Application>Microsoft Macintosh PowerPoint</Application>
  <PresentationFormat>On-screen Show (4:3)</PresentationFormat>
  <Paragraphs>95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Angles</vt:lpstr>
      <vt:lpstr>The ogym monthly newsletter  BY OWAIN WASH </vt:lpstr>
      <vt:lpstr>THE BLOCK Challenge</vt:lpstr>
      <vt:lpstr>Client spotlights!</vt:lpstr>
      <vt:lpstr>Welcome to the monthly newsletter</vt:lpstr>
      <vt:lpstr>Gaining muscle </vt:lpstr>
      <vt:lpstr>Better Joint, connective tissue &amp; Bone Health</vt:lpstr>
      <vt:lpstr>Improved joint cartilage (Less Pain) </vt:lpstr>
      <vt:lpstr>We can eat more and get away with it</vt:lpstr>
      <vt:lpstr>Improved mobility, balance &amp; protection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OGYM monthly NEWSLETTER</dc:title>
  <dc:creator>Owain Walsh</dc:creator>
  <cp:lastModifiedBy>Owain Walsh</cp:lastModifiedBy>
  <cp:revision>188</cp:revision>
  <dcterms:created xsi:type="dcterms:W3CDTF">2024-02-19T11:51:07Z</dcterms:created>
  <dcterms:modified xsi:type="dcterms:W3CDTF">2026-04-12T19:47:44Z</dcterms:modified>
</cp:coreProperties>
</file>