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58" r:id="rId3"/>
    <p:sldId id="289" r:id="rId4"/>
    <p:sldId id="282" r:id="rId5"/>
    <p:sldId id="290" r:id="rId6"/>
    <p:sldId id="291" r:id="rId7"/>
    <p:sldId id="295" r:id="rId8"/>
    <p:sldId id="296" r:id="rId9"/>
    <p:sldId id="297" r:id="rId10"/>
    <p:sldId id="292" r:id="rId11"/>
    <p:sldId id="298" r:id="rId12"/>
    <p:sldId id="294" r:id="rId13"/>
    <p:sldId id="293" r:id="rId14"/>
    <p:sldId id="299" r:id="rId15"/>
    <p:sldId id="300" r:id="rId1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305" autoAdjust="0"/>
    <p:restoredTop sz="94660"/>
  </p:normalViewPr>
  <p:slideViewPr>
    <p:cSldViewPr snapToGrid="0">
      <p:cViewPr>
        <p:scale>
          <a:sx n="66" d="100"/>
          <a:sy n="66" d="100"/>
        </p:scale>
        <p:origin x="3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2A9D8B3-B396-7DF9-5F98-4386B0C71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39D7246E-2335-C302-2D2B-E413221D5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D100B7F-470B-B21D-772B-F51FA391F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17CA-B8F4-4615-9927-7AE42848612D}" type="datetimeFigureOut">
              <a:rPr lang="he-IL" smtClean="0"/>
              <a:t>י"ב/תשרי/תשפ"ד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128AF21-41CB-3C2C-B666-F908B4AC8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05587B4-3666-2C97-3651-CF81DB9BB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1183-81CC-4E89-A8B2-0955208CD5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8767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E527C41-070E-5D85-14E2-B1B2AE4F0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0FBDAD05-2CCA-8002-40CC-32A6EAEDB0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A39CE85-7415-EC20-AA40-0A77BB85B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17CA-B8F4-4615-9927-7AE42848612D}" type="datetimeFigureOut">
              <a:rPr lang="he-IL" smtClean="0"/>
              <a:t>י"ב/תשרי/תשפ"ד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4A5332E-DFC4-A2F9-41EB-C70274DE4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CE22CF1-E662-95DA-07F3-5CC2183DF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1183-81CC-4E89-A8B2-0955208CD5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0329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2C32C6D0-4912-8CE7-96EC-CCD96596C7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00FEE7F2-4CFD-1194-B192-7E6A209D1D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06535E4-6355-836A-D111-9C07B4268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17CA-B8F4-4615-9927-7AE42848612D}" type="datetimeFigureOut">
              <a:rPr lang="he-IL" smtClean="0"/>
              <a:t>י"ב/תשרי/תשפ"ד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783F8A2-D9D3-C818-7DEA-636EE4A3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DA70A3F-B52E-5A4E-26D1-80931C1DA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1183-81CC-4E89-A8B2-0955208CD5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5307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6297F0B-978C-7FFE-3FE3-82430D8E2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895D61A-47E3-01C6-D4E8-98103F803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4DC1A56-9DCB-8DE8-B28B-5C4BC3752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17CA-B8F4-4615-9927-7AE42848612D}" type="datetimeFigureOut">
              <a:rPr lang="he-IL" smtClean="0"/>
              <a:t>י"ב/תשרי/תשפ"ד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E7CA345-7DA4-D294-F00C-B11CAADA3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6CC3812-41BE-5FC9-005C-F8D806AB2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1183-81CC-4E89-A8B2-0955208CD5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34191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9CD6791-2AA1-0BB9-187D-82E8FA9A1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25DB63A-BA8C-D584-3E61-4EF4E0241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71B9E23-6E14-56F8-03AE-E0D7B2D65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17CA-B8F4-4615-9927-7AE42848612D}" type="datetimeFigureOut">
              <a:rPr lang="he-IL" smtClean="0"/>
              <a:t>י"ב/תשרי/תשפ"ד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B673BBD-A31B-ECF0-EE5C-4E611CC99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19E03C6-70DD-ED89-6BD2-361BA8A57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1183-81CC-4E89-A8B2-0955208CD5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854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440582B-A22E-3834-B141-600AA9D82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61C7C79-F412-FE53-0AFA-7489DD9A3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EB9C284-7B6D-B87C-D9AF-9661A4B3D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24DE37D-4F3C-7506-96D4-2C6F32F42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17CA-B8F4-4615-9927-7AE42848612D}" type="datetimeFigureOut">
              <a:rPr lang="he-IL" smtClean="0"/>
              <a:t>י"ב/תשרי/תשפ"ד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47DB31F-E7CE-58FB-473E-B3B49C5B3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4DB95F3-4097-DF79-EB49-5456097BE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1183-81CC-4E89-A8B2-0955208CD5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896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5C04187-540D-B0B2-DDE1-15B0A7135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B079AD7-82F6-3E12-B6E4-BBFC135FA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2AC6C9B-0433-D8E7-7254-5828A96D9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6114815E-AB61-DC61-CE80-CFDC48C408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9CBB8A33-BA69-21B4-2A34-B825AEB3BD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B198A2DF-E6E6-7549-1706-77E36EAC7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17CA-B8F4-4615-9927-7AE42848612D}" type="datetimeFigureOut">
              <a:rPr lang="he-IL" smtClean="0"/>
              <a:t>י"ב/תשרי/תשפ"ד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3942A163-D464-9C26-4D6D-9E86DD529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BE2B6976-F139-E446-607F-2B65135E4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1183-81CC-4E89-A8B2-0955208CD5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073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739B63F-72CC-267E-57EB-5FD550DB3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3ECE9DAE-F7E8-AF63-2D8C-0065D864C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17CA-B8F4-4615-9927-7AE42848612D}" type="datetimeFigureOut">
              <a:rPr lang="he-IL" smtClean="0"/>
              <a:t>י"ב/תשרי/תשפ"ד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3A279ED8-A354-89B7-6E4E-1FDE42E39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68C6C582-FE8D-C8FB-BBBA-BF66FC07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1183-81CC-4E89-A8B2-0955208CD5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8070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E2EEC469-12A4-C0BC-87EE-DA98894EE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17CA-B8F4-4615-9927-7AE42848612D}" type="datetimeFigureOut">
              <a:rPr lang="he-IL" smtClean="0"/>
              <a:t>י"ב/תשרי/תשפ"ד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C0FE6C11-93FD-724F-CF86-D6F1B8C7A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9531839-1946-6AD4-C188-8FBB6BEE0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1183-81CC-4E89-A8B2-0955208CD5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2897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B6F90F7-788C-4644-DE4D-3B5660CF5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2CFB8E6-4B2D-505E-F92A-C8CD4AD29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EAFF75DE-A8AB-DD1C-FB10-35AE6472B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4C6E15D-CAFC-1F80-126B-58F7296BF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17CA-B8F4-4615-9927-7AE42848612D}" type="datetimeFigureOut">
              <a:rPr lang="he-IL" smtClean="0"/>
              <a:t>י"ב/תשרי/תשפ"ד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D139809-E07D-E805-21B0-AE3FDF5AB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BA2A88B-ED0A-C27E-2A6C-1C3248D8A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1183-81CC-4E89-A8B2-0955208CD5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1257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A2EE7CA-9B5E-E127-5C6A-ED6074533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4477EC70-2D8C-DE4A-0A4A-401A89F705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BFA1A6E7-78E1-3970-30A8-D0F7B4754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F6672B2-A157-3FA8-C700-473343AA4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17CA-B8F4-4615-9927-7AE42848612D}" type="datetimeFigureOut">
              <a:rPr lang="he-IL" smtClean="0"/>
              <a:t>י"ב/תשרי/תשפ"ד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458AA55-3BB9-6887-F672-0A5FF2EB4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AF08E08-B23A-9419-0DE7-9247E9E06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1183-81CC-4E89-A8B2-0955208CD5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333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BF0B6D3B-CEEC-2F8F-C08F-7087A067C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2FE326A-1463-9606-08C6-93AA11269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9066E7B-A40B-A1C4-DB21-62929D476E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717CA-B8F4-4615-9927-7AE42848612D}" type="datetimeFigureOut">
              <a:rPr lang="he-IL" smtClean="0"/>
              <a:t>י"ב/תשרי/תשפ"ד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3C98B82-EEE0-B76C-35F6-E1A6848E3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D9EB150-2BEB-4A39-9AD6-8B7ABBAFF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71183-81CC-4E89-A8B2-0955208CD5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774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9447B46-B359-77AB-B294-34EE82FDA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2400" y="1367673"/>
            <a:ext cx="6124576" cy="2665509"/>
          </a:xfrm>
        </p:spPr>
        <p:txBody>
          <a:bodyPr>
            <a:normAutofit/>
          </a:bodyPr>
          <a:lstStyle/>
          <a:p>
            <a:r>
              <a:rPr lang="ar-SA" sz="7200" dirty="0"/>
              <a:t>الجهاز الهضمي</a:t>
            </a:r>
            <a:endParaRPr lang="he-IL" sz="7200" dirty="0"/>
          </a:p>
        </p:txBody>
      </p:sp>
      <p:pic>
        <p:nvPicPr>
          <p:cNvPr id="4" name="תמונה 3" descr="תמונה שמכילה טקסט, בשר, אומנות&#10;&#10;התיאור נוצר באופן אוטומטי">
            <a:extLst>
              <a:ext uri="{FF2B5EF4-FFF2-40B4-BE49-F238E27FC236}">
                <a16:creationId xmlns:a16="http://schemas.microsoft.com/office/drawing/2014/main" id="{082F7F37-9275-FC17-CCDA-258C035429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07" r="-1" b="8896"/>
          <a:stretch/>
        </p:blipFill>
        <p:spPr>
          <a:xfrm>
            <a:off x="1" y="10"/>
            <a:ext cx="4551219" cy="6857990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FF4DA12-4A09-030A-305B-8F0F051E6EE0}"/>
              </a:ext>
            </a:extLst>
          </p:cNvPr>
          <p:cNvSpPr txBox="1"/>
          <p:nvPr/>
        </p:nvSpPr>
        <p:spPr>
          <a:xfrm>
            <a:off x="7381875" y="4876800"/>
            <a:ext cx="25050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highlight>
                  <a:srgbClr val="FFFF00"/>
                </a:highlight>
              </a:rPr>
              <a:t>درس 3</a:t>
            </a:r>
            <a:endParaRPr lang="he-IL" sz="44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5339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7"/>
    </mc:Choice>
    <mc:Fallback xmlns="">
      <p:transition spd="slow" advTm="381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47DD2077-9F7B-F21E-F7F5-B2387EEFF061}"/>
              </a:ext>
            </a:extLst>
          </p:cNvPr>
          <p:cNvSpPr/>
          <p:nvPr/>
        </p:nvSpPr>
        <p:spPr>
          <a:xfrm>
            <a:off x="7318408" y="253441"/>
            <a:ext cx="4491789" cy="1504716"/>
          </a:xfrm>
          <a:custGeom>
            <a:avLst/>
            <a:gdLst>
              <a:gd name="connsiteX0" fmla="*/ 0 w 4491789"/>
              <a:gd name="connsiteY0" fmla="*/ 250791 h 1504716"/>
              <a:gd name="connsiteX1" fmla="*/ 250791 w 4491789"/>
              <a:gd name="connsiteY1" fmla="*/ 0 h 1504716"/>
              <a:gd name="connsiteX2" fmla="*/ 4240998 w 4491789"/>
              <a:gd name="connsiteY2" fmla="*/ 0 h 1504716"/>
              <a:gd name="connsiteX3" fmla="*/ 4491789 w 4491789"/>
              <a:gd name="connsiteY3" fmla="*/ 250791 h 1504716"/>
              <a:gd name="connsiteX4" fmla="*/ 4491789 w 4491789"/>
              <a:gd name="connsiteY4" fmla="*/ 1253925 h 1504716"/>
              <a:gd name="connsiteX5" fmla="*/ 4240998 w 4491789"/>
              <a:gd name="connsiteY5" fmla="*/ 1504716 h 1504716"/>
              <a:gd name="connsiteX6" fmla="*/ 250791 w 4491789"/>
              <a:gd name="connsiteY6" fmla="*/ 1504716 h 1504716"/>
              <a:gd name="connsiteX7" fmla="*/ 0 w 4491789"/>
              <a:gd name="connsiteY7" fmla="*/ 1253925 h 1504716"/>
              <a:gd name="connsiteX8" fmla="*/ 0 w 4491789"/>
              <a:gd name="connsiteY8" fmla="*/ 250791 h 150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1789" h="1504716" extrusionOk="0">
                <a:moveTo>
                  <a:pt x="0" y="250791"/>
                </a:moveTo>
                <a:cubicBezTo>
                  <a:pt x="-2002" y="114779"/>
                  <a:pt x="111138" y="1647"/>
                  <a:pt x="250791" y="0"/>
                </a:cubicBezTo>
                <a:cubicBezTo>
                  <a:pt x="1651653" y="101494"/>
                  <a:pt x="3571313" y="-105886"/>
                  <a:pt x="4240998" y="0"/>
                </a:cubicBezTo>
                <a:cubicBezTo>
                  <a:pt x="4374243" y="17287"/>
                  <a:pt x="4489771" y="120748"/>
                  <a:pt x="4491789" y="250791"/>
                </a:cubicBezTo>
                <a:cubicBezTo>
                  <a:pt x="4558209" y="640574"/>
                  <a:pt x="4501461" y="781591"/>
                  <a:pt x="4491789" y="1253925"/>
                </a:cubicBezTo>
                <a:cubicBezTo>
                  <a:pt x="4496040" y="1368239"/>
                  <a:pt x="4372009" y="1522788"/>
                  <a:pt x="4240998" y="1504716"/>
                </a:cubicBezTo>
                <a:cubicBezTo>
                  <a:pt x="3549115" y="1437621"/>
                  <a:pt x="818783" y="1437511"/>
                  <a:pt x="250791" y="1504716"/>
                </a:cubicBezTo>
                <a:cubicBezTo>
                  <a:pt x="109452" y="1512320"/>
                  <a:pt x="-5390" y="1384311"/>
                  <a:pt x="0" y="1253925"/>
                </a:cubicBezTo>
                <a:cubicBezTo>
                  <a:pt x="34428" y="1120699"/>
                  <a:pt x="22081" y="679170"/>
                  <a:pt x="0" y="250791"/>
                </a:cubicBezTo>
                <a:close/>
              </a:path>
            </a:pathLst>
          </a:custGeom>
          <a:noFill/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4962796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240FAA18-4F70-C87C-1CC4-433DEE86E82F}"/>
              </a:ext>
            </a:extLst>
          </p:cNvPr>
          <p:cNvSpPr txBox="1"/>
          <p:nvPr/>
        </p:nvSpPr>
        <p:spPr>
          <a:xfrm>
            <a:off x="8048322" y="442175"/>
            <a:ext cx="303195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dirty="0"/>
              <a:t>الكبد</a:t>
            </a:r>
            <a:endParaRPr lang="he-IL" sz="6600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5FAF04D6-C91F-3022-BC61-9D2F7A9C9819}"/>
              </a:ext>
            </a:extLst>
          </p:cNvPr>
          <p:cNvSpPr txBox="1"/>
          <p:nvPr/>
        </p:nvSpPr>
        <p:spPr>
          <a:xfrm>
            <a:off x="436351" y="5339928"/>
            <a:ext cx="3799171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dirty="0"/>
              <a:t>كيس المرارة</a:t>
            </a:r>
            <a:endParaRPr lang="he-IL" sz="6600" dirty="0"/>
          </a:p>
        </p:txBody>
      </p:sp>
      <p:cxnSp>
        <p:nvCxnSpPr>
          <p:cNvPr id="12" name="מחבר חץ ישר 11">
            <a:extLst>
              <a:ext uri="{FF2B5EF4-FFF2-40B4-BE49-F238E27FC236}">
                <a16:creationId xmlns:a16="http://schemas.microsoft.com/office/drawing/2014/main" id="{8700242A-27EB-255D-EF89-4D3EFF137A81}"/>
              </a:ext>
            </a:extLst>
          </p:cNvPr>
          <p:cNvCxnSpPr>
            <a:cxnSpLocks/>
          </p:cNvCxnSpPr>
          <p:nvPr/>
        </p:nvCxnSpPr>
        <p:spPr>
          <a:xfrm flipH="1">
            <a:off x="6564429" y="1905805"/>
            <a:ext cx="667351" cy="8310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ענן 12">
            <a:extLst>
              <a:ext uri="{FF2B5EF4-FFF2-40B4-BE49-F238E27FC236}">
                <a16:creationId xmlns:a16="http://schemas.microsoft.com/office/drawing/2014/main" id="{E4A32487-A23A-44D2-C9CA-DEB81CEB2990}"/>
              </a:ext>
            </a:extLst>
          </p:cNvPr>
          <p:cNvSpPr/>
          <p:nvPr/>
        </p:nvSpPr>
        <p:spPr>
          <a:xfrm>
            <a:off x="4689103" y="2776890"/>
            <a:ext cx="2961376" cy="1395663"/>
          </a:xfrm>
          <a:prstGeom prst="cloud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FF0000"/>
                </a:solidFill>
                <a:highlight>
                  <a:srgbClr val="FFFF00"/>
                </a:highlight>
              </a:rPr>
              <a:t>أملاح المرارة</a:t>
            </a:r>
            <a:endParaRPr lang="he-IL" sz="28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cxnSp>
        <p:nvCxnSpPr>
          <p:cNvPr id="14" name="מחבר חץ ישר 13">
            <a:extLst>
              <a:ext uri="{FF2B5EF4-FFF2-40B4-BE49-F238E27FC236}">
                <a16:creationId xmlns:a16="http://schemas.microsoft.com/office/drawing/2014/main" id="{B6870A3D-0C7D-92A6-9C6E-1403DE149D94}"/>
              </a:ext>
            </a:extLst>
          </p:cNvPr>
          <p:cNvCxnSpPr>
            <a:cxnSpLocks/>
          </p:cNvCxnSpPr>
          <p:nvPr/>
        </p:nvCxnSpPr>
        <p:spPr>
          <a:xfrm flipH="1">
            <a:off x="4567593" y="4117994"/>
            <a:ext cx="652503" cy="9256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מלבן: פינות מעוגלות 14">
            <a:extLst>
              <a:ext uri="{FF2B5EF4-FFF2-40B4-BE49-F238E27FC236}">
                <a16:creationId xmlns:a16="http://schemas.microsoft.com/office/drawing/2014/main" id="{F7D5B3B2-26FF-6960-AB57-0DA12E62BEF0}"/>
              </a:ext>
            </a:extLst>
          </p:cNvPr>
          <p:cNvSpPr/>
          <p:nvPr/>
        </p:nvSpPr>
        <p:spPr>
          <a:xfrm>
            <a:off x="248655" y="5141568"/>
            <a:ext cx="4491789" cy="1504716"/>
          </a:xfrm>
          <a:custGeom>
            <a:avLst/>
            <a:gdLst>
              <a:gd name="connsiteX0" fmla="*/ 0 w 4491789"/>
              <a:gd name="connsiteY0" fmla="*/ 250791 h 1504716"/>
              <a:gd name="connsiteX1" fmla="*/ 250791 w 4491789"/>
              <a:gd name="connsiteY1" fmla="*/ 0 h 1504716"/>
              <a:gd name="connsiteX2" fmla="*/ 4240998 w 4491789"/>
              <a:gd name="connsiteY2" fmla="*/ 0 h 1504716"/>
              <a:gd name="connsiteX3" fmla="*/ 4491789 w 4491789"/>
              <a:gd name="connsiteY3" fmla="*/ 250791 h 1504716"/>
              <a:gd name="connsiteX4" fmla="*/ 4491789 w 4491789"/>
              <a:gd name="connsiteY4" fmla="*/ 1253925 h 1504716"/>
              <a:gd name="connsiteX5" fmla="*/ 4240998 w 4491789"/>
              <a:gd name="connsiteY5" fmla="*/ 1504716 h 1504716"/>
              <a:gd name="connsiteX6" fmla="*/ 250791 w 4491789"/>
              <a:gd name="connsiteY6" fmla="*/ 1504716 h 1504716"/>
              <a:gd name="connsiteX7" fmla="*/ 0 w 4491789"/>
              <a:gd name="connsiteY7" fmla="*/ 1253925 h 1504716"/>
              <a:gd name="connsiteX8" fmla="*/ 0 w 4491789"/>
              <a:gd name="connsiteY8" fmla="*/ 250791 h 150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1789" h="1504716" extrusionOk="0">
                <a:moveTo>
                  <a:pt x="0" y="250791"/>
                </a:moveTo>
                <a:cubicBezTo>
                  <a:pt x="-2002" y="114779"/>
                  <a:pt x="111138" y="1647"/>
                  <a:pt x="250791" y="0"/>
                </a:cubicBezTo>
                <a:cubicBezTo>
                  <a:pt x="1651653" y="101494"/>
                  <a:pt x="3571313" y="-105886"/>
                  <a:pt x="4240998" y="0"/>
                </a:cubicBezTo>
                <a:cubicBezTo>
                  <a:pt x="4374243" y="17287"/>
                  <a:pt x="4489771" y="120748"/>
                  <a:pt x="4491789" y="250791"/>
                </a:cubicBezTo>
                <a:cubicBezTo>
                  <a:pt x="4558209" y="640574"/>
                  <a:pt x="4501461" y="781591"/>
                  <a:pt x="4491789" y="1253925"/>
                </a:cubicBezTo>
                <a:cubicBezTo>
                  <a:pt x="4496040" y="1368239"/>
                  <a:pt x="4372009" y="1522788"/>
                  <a:pt x="4240998" y="1504716"/>
                </a:cubicBezTo>
                <a:cubicBezTo>
                  <a:pt x="3549115" y="1437621"/>
                  <a:pt x="818783" y="1437511"/>
                  <a:pt x="250791" y="1504716"/>
                </a:cubicBezTo>
                <a:cubicBezTo>
                  <a:pt x="109452" y="1512320"/>
                  <a:pt x="-5390" y="1384311"/>
                  <a:pt x="0" y="1253925"/>
                </a:cubicBezTo>
                <a:cubicBezTo>
                  <a:pt x="34428" y="1120699"/>
                  <a:pt x="22081" y="679170"/>
                  <a:pt x="0" y="250791"/>
                </a:cubicBezTo>
                <a:close/>
              </a:path>
            </a:pathLst>
          </a:custGeom>
          <a:noFill/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4962796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8" name="תמונה 17">
            <a:extLst>
              <a:ext uri="{FF2B5EF4-FFF2-40B4-BE49-F238E27FC236}">
                <a16:creationId xmlns:a16="http://schemas.microsoft.com/office/drawing/2014/main" id="{954B142A-B503-AB8F-4C80-19901EAC3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8982" y="1819627"/>
            <a:ext cx="2390775" cy="1914525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E10578A0-00A1-79E1-41A7-80654658E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532" y="3683188"/>
            <a:ext cx="2205188" cy="123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0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19991964-B109-4EDB-DAE0-1901896B7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5082" y="567891"/>
            <a:ext cx="3701716" cy="105877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marL="0" indent="0" algn="ctr">
              <a:buNone/>
            </a:pPr>
            <a:r>
              <a:rPr lang="ar-SA" sz="3200" b="1" dirty="0"/>
              <a:t>أملاح المرارة</a:t>
            </a:r>
            <a:endParaRPr lang="he-IL" sz="3200" b="1" dirty="0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D43D10B8-F28B-5E17-5314-DCA5FF27DD1F}"/>
              </a:ext>
            </a:extLst>
          </p:cNvPr>
          <p:cNvSpPr txBox="1"/>
          <p:nvPr/>
        </p:nvSpPr>
        <p:spPr>
          <a:xfrm>
            <a:off x="1857676" y="2202747"/>
            <a:ext cx="919212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تعمل أملاح المرارة على تسهيل هضم الدهنيّات بحيث يتم تحويلها الى مستحلب (أجسام أصغر), بذلك تزيد من مساحة سطح تلامسها مع إنزيمات الهضم.</a:t>
            </a:r>
            <a:endParaRPr lang="he-IL" sz="3200" dirty="0"/>
          </a:p>
        </p:txBody>
      </p:sp>
      <p:sp>
        <p:nvSpPr>
          <p:cNvPr id="6" name="אליפסה 5">
            <a:extLst>
              <a:ext uri="{FF2B5EF4-FFF2-40B4-BE49-F238E27FC236}">
                <a16:creationId xmlns:a16="http://schemas.microsoft.com/office/drawing/2014/main" id="{71BA2BBD-96BD-7904-B2FC-8567187CE18E}"/>
              </a:ext>
            </a:extLst>
          </p:cNvPr>
          <p:cNvSpPr/>
          <p:nvPr/>
        </p:nvSpPr>
        <p:spPr>
          <a:xfrm>
            <a:off x="1328286" y="4206240"/>
            <a:ext cx="2290813" cy="186730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7" name="אליפסה 6">
            <a:extLst>
              <a:ext uri="{FF2B5EF4-FFF2-40B4-BE49-F238E27FC236}">
                <a16:creationId xmlns:a16="http://schemas.microsoft.com/office/drawing/2014/main" id="{99BF80BB-DADD-0A63-906D-82299819F2A9}"/>
              </a:ext>
            </a:extLst>
          </p:cNvPr>
          <p:cNvSpPr/>
          <p:nvPr/>
        </p:nvSpPr>
        <p:spPr>
          <a:xfrm rot="18964671">
            <a:off x="6639827" y="4803006"/>
            <a:ext cx="463617" cy="35453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BECAB014-71E4-E615-F646-F92C2FCE8A66}"/>
              </a:ext>
            </a:extLst>
          </p:cNvPr>
          <p:cNvSpPr/>
          <p:nvPr/>
        </p:nvSpPr>
        <p:spPr>
          <a:xfrm>
            <a:off x="6446518" y="5235340"/>
            <a:ext cx="463617" cy="35453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9" name="אליפסה 8">
            <a:extLst>
              <a:ext uri="{FF2B5EF4-FFF2-40B4-BE49-F238E27FC236}">
                <a16:creationId xmlns:a16="http://schemas.microsoft.com/office/drawing/2014/main" id="{7E1FBC65-BE82-7BDB-ABF0-3FBCDD9213FF}"/>
              </a:ext>
            </a:extLst>
          </p:cNvPr>
          <p:cNvSpPr/>
          <p:nvPr/>
        </p:nvSpPr>
        <p:spPr>
          <a:xfrm>
            <a:off x="6944627" y="5107806"/>
            <a:ext cx="463617" cy="35453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0" name="אליפסה 9">
            <a:extLst>
              <a:ext uri="{FF2B5EF4-FFF2-40B4-BE49-F238E27FC236}">
                <a16:creationId xmlns:a16="http://schemas.microsoft.com/office/drawing/2014/main" id="{39C75A5E-D6B4-5E5E-8DC0-39548C8A16EF}"/>
              </a:ext>
            </a:extLst>
          </p:cNvPr>
          <p:cNvSpPr/>
          <p:nvPr/>
        </p:nvSpPr>
        <p:spPr>
          <a:xfrm>
            <a:off x="7176435" y="5970871"/>
            <a:ext cx="463617" cy="35453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1" name="אליפסה 10">
            <a:extLst>
              <a:ext uri="{FF2B5EF4-FFF2-40B4-BE49-F238E27FC236}">
                <a16:creationId xmlns:a16="http://schemas.microsoft.com/office/drawing/2014/main" id="{159BD185-E3B1-A2B0-3B4E-839CA4FC552E}"/>
              </a:ext>
            </a:extLst>
          </p:cNvPr>
          <p:cNvSpPr/>
          <p:nvPr/>
        </p:nvSpPr>
        <p:spPr>
          <a:xfrm>
            <a:off x="6969491" y="5565005"/>
            <a:ext cx="463617" cy="35453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17570AFC-FF69-72FA-E81D-81B192A3A530}"/>
              </a:ext>
            </a:extLst>
          </p:cNvPr>
          <p:cNvSpPr/>
          <p:nvPr/>
        </p:nvSpPr>
        <p:spPr>
          <a:xfrm>
            <a:off x="7401827" y="5565006"/>
            <a:ext cx="463617" cy="35453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60039A23-865D-72A2-0E2F-33BCC3FEF386}"/>
              </a:ext>
            </a:extLst>
          </p:cNvPr>
          <p:cNvSpPr/>
          <p:nvPr/>
        </p:nvSpPr>
        <p:spPr>
          <a:xfrm rot="1302228">
            <a:off x="7724272" y="5901489"/>
            <a:ext cx="463617" cy="35453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4" name="אליפסה 13">
            <a:extLst>
              <a:ext uri="{FF2B5EF4-FFF2-40B4-BE49-F238E27FC236}">
                <a16:creationId xmlns:a16="http://schemas.microsoft.com/office/drawing/2014/main" id="{0460832F-A292-024D-D8C4-BF88202DF7AE}"/>
              </a:ext>
            </a:extLst>
          </p:cNvPr>
          <p:cNvSpPr/>
          <p:nvPr/>
        </p:nvSpPr>
        <p:spPr>
          <a:xfrm>
            <a:off x="7632030" y="4721592"/>
            <a:ext cx="463617" cy="35453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5" name="אליפסה 14">
            <a:extLst>
              <a:ext uri="{FF2B5EF4-FFF2-40B4-BE49-F238E27FC236}">
                <a16:creationId xmlns:a16="http://schemas.microsoft.com/office/drawing/2014/main" id="{FA12D473-6A67-1DC9-4AA7-7D7F694596ED}"/>
              </a:ext>
            </a:extLst>
          </p:cNvPr>
          <p:cNvSpPr/>
          <p:nvPr/>
        </p:nvSpPr>
        <p:spPr>
          <a:xfrm>
            <a:off x="7251833" y="4752072"/>
            <a:ext cx="463617" cy="35453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6" name="אליפסה 15">
            <a:extLst>
              <a:ext uri="{FF2B5EF4-FFF2-40B4-BE49-F238E27FC236}">
                <a16:creationId xmlns:a16="http://schemas.microsoft.com/office/drawing/2014/main" id="{B38DC9A4-4C52-4B20-FF92-3AA0E861B381}"/>
              </a:ext>
            </a:extLst>
          </p:cNvPr>
          <p:cNvSpPr/>
          <p:nvPr/>
        </p:nvSpPr>
        <p:spPr>
          <a:xfrm>
            <a:off x="7818922" y="5058075"/>
            <a:ext cx="463617" cy="35453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7" name="אליפסה 16">
            <a:extLst>
              <a:ext uri="{FF2B5EF4-FFF2-40B4-BE49-F238E27FC236}">
                <a16:creationId xmlns:a16="http://schemas.microsoft.com/office/drawing/2014/main" id="{C2930055-3B7F-8D4C-1F59-68955B39DBED}"/>
              </a:ext>
            </a:extLst>
          </p:cNvPr>
          <p:cNvSpPr/>
          <p:nvPr/>
        </p:nvSpPr>
        <p:spPr>
          <a:xfrm>
            <a:off x="8168640" y="5482389"/>
            <a:ext cx="463617" cy="35453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8" name="אליפסה 17">
            <a:extLst>
              <a:ext uri="{FF2B5EF4-FFF2-40B4-BE49-F238E27FC236}">
                <a16:creationId xmlns:a16="http://schemas.microsoft.com/office/drawing/2014/main" id="{EFF1095C-D124-FB5E-617E-B8EE94694CD5}"/>
              </a:ext>
            </a:extLst>
          </p:cNvPr>
          <p:cNvSpPr/>
          <p:nvPr/>
        </p:nvSpPr>
        <p:spPr>
          <a:xfrm>
            <a:off x="7492464" y="5311541"/>
            <a:ext cx="463617" cy="35453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9" name="אליפסה 18">
            <a:extLst>
              <a:ext uri="{FF2B5EF4-FFF2-40B4-BE49-F238E27FC236}">
                <a16:creationId xmlns:a16="http://schemas.microsoft.com/office/drawing/2014/main" id="{462CDC3C-DA8A-7CA9-D832-583713F601F8}"/>
              </a:ext>
            </a:extLst>
          </p:cNvPr>
          <p:cNvSpPr/>
          <p:nvPr/>
        </p:nvSpPr>
        <p:spPr>
          <a:xfrm rot="18964671">
            <a:off x="8274516" y="4803005"/>
            <a:ext cx="463617" cy="35453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0" name="אליפסה 19">
            <a:extLst>
              <a:ext uri="{FF2B5EF4-FFF2-40B4-BE49-F238E27FC236}">
                <a16:creationId xmlns:a16="http://schemas.microsoft.com/office/drawing/2014/main" id="{29B48621-D094-67EC-67D7-FDA04EB543BF}"/>
              </a:ext>
            </a:extLst>
          </p:cNvPr>
          <p:cNvSpPr/>
          <p:nvPr/>
        </p:nvSpPr>
        <p:spPr>
          <a:xfrm rot="18964671">
            <a:off x="6549432" y="4356173"/>
            <a:ext cx="463617" cy="35453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1" name="אליפסה 20">
            <a:extLst>
              <a:ext uri="{FF2B5EF4-FFF2-40B4-BE49-F238E27FC236}">
                <a16:creationId xmlns:a16="http://schemas.microsoft.com/office/drawing/2014/main" id="{4063E3AA-06F9-4154-689F-5EFDA777A58B}"/>
              </a:ext>
            </a:extLst>
          </p:cNvPr>
          <p:cNvSpPr/>
          <p:nvPr/>
        </p:nvSpPr>
        <p:spPr>
          <a:xfrm rot="18964671">
            <a:off x="7027457" y="4219888"/>
            <a:ext cx="463617" cy="35453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2" name="אליפסה 21">
            <a:extLst>
              <a:ext uri="{FF2B5EF4-FFF2-40B4-BE49-F238E27FC236}">
                <a16:creationId xmlns:a16="http://schemas.microsoft.com/office/drawing/2014/main" id="{9AFE0BC6-B3EF-3BB0-FBBE-06EB08027E53}"/>
              </a:ext>
            </a:extLst>
          </p:cNvPr>
          <p:cNvSpPr/>
          <p:nvPr/>
        </p:nvSpPr>
        <p:spPr>
          <a:xfrm rot="18964671">
            <a:off x="7910736" y="5581281"/>
            <a:ext cx="463617" cy="35453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3" name="אליפסה 22">
            <a:extLst>
              <a:ext uri="{FF2B5EF4-FFF2-40B4-BE49-F238E27FC236}">
                <a16:creationId xmlns:a16="http://schemas.microsoft.com/office/drawing/2014/main" id="{A5001EC4-C3CA-84E9-E977-878CCA83D900}"/>
              </a:ext>
            </a:extLst>
          </p:cNvPr>
          <p:cNvSpPr/>
          <p:nvPr/>
        </p:nvSpPr>
        <p:spPr>
          <a:xfrm rot="18964671">
            <a:off x="6944627" y="5107806"/>
            <a:ext cx="463617" cy="35453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4" name="אליפסה 23">
            <a:extLst>
              <a:ext uri="{FF2B5EF4-FFF2-40B4-BE49-F238E27FC236}">
                <a16:creationId xmlns:a16="http://schemas.microsoft.com/office/drawing/2014/main" id="{FD441CF2-7FD8-7951-8F54-5C10B69B7ACE}"/>
              </a:ext>
            </a:extLst>
          </p:cNvPr>
          <p:cNvSpPr/>
          <p:nvPr/>
        </p:nvSpPr>
        <p:spPr>
          <a:xfrm rot="18964671">
            <a:off x="7843904" y="4235404"/>
            <a:ext cx="463617" cy="35453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5" name="אליפסה 24">
            <a:extLst>
              <a:ext uri="{FF2B5EF4-FFF2-40B4-BE49-F238E27FC236}">
                <a16:creationId xmlns:a16="http://schemas.microsoft.com/office/drawing/2014/main" id="{947AF478-E1A5-FEF3-8C51-97F220F77F56}"/>
              </a:ext>
            </a:extLst>
          </p:cNvPr>
          <p:cNvSpPr/>
          <p:nvPr/>
        </p:nvSpPr>
        <p:spPr>
          <a:xfrm rot="18964671">
            <a:off x="7249427" y="5412606"/>
            <a:ext cx="463617" cy="35453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6" name="אליפסה 25">
            <a:extLst>
              <a:ext uri="{FF2B5EF4-FFF2-40B4-BE49-F238E27FC236}">
                <a16:creationId xmlns:a16="http://schemas.microsoft.com/office/drawing/2014/main" id="{1BF64081-4C72-8131-F6E2-CDA826C779CB}"/>
              </a:ext>
            </a:extLst>
          </p:cNvPr>
          <p:cNvSpPr/>
          <p:nvPr/>
        </p:nvSpPr>
        <p:spPr>
          <a:xfrm rot="18964671">
            <a:off x="7304654" y="4457544"/>
            <a:ext cx="463617" cy="35453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7" name="אליפסה 26">
            <a:extLst>
              <a:ext uri="{FF2B5EF4-FFF2-40B4-BE49-F238E27FC236}">
                <a16:creationId xmlns:a16="http://schemas.microsoft.com/office/drawing/2014/main" id="{9E91A95D-7DA6-98F3-4628-E8F4724F3424}"/>
              </a:ext>
            </a:extLst>
          </p:cNvPr>
          <p:cNvSpPr/>
          <p:nvPr/>
        </p:nvSpPr>
        <p:spPr>
          <a:xfrm rot="18964671">
            <a:off x="7554227" y="5717406"/>
            <a:ext cx="463617" cy="35453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8" name="אליפסה 27">
            <a:extLst>
              <a:ext uri="{FF2B5EF4-FFF2-40B4-BE49-F238E27FC236}">
                <a16:creationId xmlns:a16="http://schemas.microsoft.com/office/drawing/2014/main" id="{C5F06B27-EFBC-1497-5DE2-6731690CE52F}"/>
              </a:ext>
            </a:extLst>
          </p:cNvPr>
          <p:cNvSpPr/>
          <p:nvPr/>
        </p:nvSpPr>
        <p:spPr>
          <a:xfrm rot="18964671">
            <a:off x="6974893" y="4493921"/>
            <a:ext cx="463617" cy="35453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9" name="מחבר חץ ישר 28">
            <a:extLst>
              <a:ext uri="{FF2B5EF4-FFF2-40B4-BE49-F238E27FC236}">
                <a16:creationId xmlns:a16="http://schemas.microsoft.com/office/drawing/2014/main" id="{EADE7677-412E-E842-8FEF-19D5576B6EF5}"/>
              </a:ext>
            </a:extLst>
          </p:cNvPr>
          <p:cNvCxnSpPr>
            <a:cxnSpLocks/>
          </p:cNvCxnSpPr>
          <p:nvPr/>
        </p:nvCxnSpPr>
        <p:spPr>
          <a:xfrm flipV="1">
            <a:off x="4430548" y="5113378"/>
            <a:ext cx="1339705" cy="265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418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5E51DC7-1420-671A-3946-82758849D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8" name="Picture 2" descr="Anatomy of the liver gallbladder and pancreas Vector Image">
            <a:extLst>
              <a:ext uri="{FF2B5EF4-FFF2-40B4-BE49-F238E27FC236}">
                <a16:creationId xmlns:a16="http://schemas.microsoft.com/office/drawing/2014/main" id="{F488721A-F705-47E1-DE58-AAD37F46EA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6" b="-2"/>
          <a:stretch/>
        </p:blipFill>
        <p:spPr bwMode="auto">
          <a:xfrm>
            <a:off x="838200" y="467149"/>
            <a:ext cx="4899668" cy="550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024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47DD2077-9F7B-F21E-F7F5-B2387EEFF061}"/>
              </a:ext>
            </a:extLst>
          </p:cNvPr>
          <p:cNvSpPr/>
          <p:nvPr/>
        </p:nvSpPr>
        <p:spPr>
          <a:xfrm>
            <a:off x="7318408" y="253441"/>
            <a:ext cx="4491789" cy="1504716"/>
          </a:xfrm>
          <a:custGeom>
            <a:avLst/>
            <a:gdLst>
              <a:gd name="connsiteX0" fmla="*/ 0 w 4491789"/>
              <a:gd name="connsiteY0" fmla="*/ 250791 h 1504716"/>
              <a:gd name="connsiteX1" fmla="*/ 250791 w 4491789"/>
              <a:gd name="connsiteY1" fmla="*/ 0 h 1504716"/>
              <a:gd name="connsiteX2" fmla="*/ 4240998 w 4491789"/>
              <a:gd name="connsiteY2" fmla="*/ 0 h 1504716"/>
              <a:gd name="connsiteX3" fmla="*/ 4491789 w 4491789"/>
              <a:gd name="connsiteY3" fmla="*/ 250791 h 1504716"/>
              <a:gd name="connsiteX4" fmla="*/ 4491789 w 4491789"/>
              <a:gd name="connsiteY4" fmla="*/ 1253925 h 1504716"/>
              <a:gd name="connsiteX5" fmla="*/ 4240998 w 4491789"/>
              <a:gd name="connsiteY5" fmla="*/ 1504716 h 1504716"/>
              <a:gd name="connsiteX6" fmla="*/ 250791 w 4491789"/>
              <a:gd name="connsiteY6" fmla="*/ 1504716 h 1504716"/>
              <a:gd name="connsiteX7" fmla="*/ 0 w 4491789"/>
              <a:gd name="connsiteY7" fmla="*/ 1253925 h 1504716"/>
              <a:gd name="connsiteX8" fmla="*/ 0 w 4491789"/>
              <a:gd name="connsiteY8" fmla="*/ 250791 h 150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1789" h="1504716" extrusionOk="0">
                <a:moveTo>
                  <a:pt x="0" y="250791"/>
                </a:moveTo>
                <a:cubicBezTo>
                  <a:pt x="-2002" y="114779"/>
                  <a:pt x="111138" y="1647"/>
                  <a:pt x="250791" y="0"/>
                </a:cubicBezTo>
                <a:cubicBezTo>
                  <a:pt x="1651653" y="101494"/>
                  <a:pt x="3571313" y="-105886"/>
                  <a:pt x="4240998" y="0"/>
                </a:cubicBezTo>
                <a:cubicBezTo>
                  <a:pt x="4374243" y="17287"/>
                  <a:pt x="4489771" y="120748"/>
                  <a:pt x="4491789" y="250791"/>
                </a:cubicBezTo>
                <a:cubicBezTo>
                  <a:pt x="4558209" y="640574"/>
                  <a:pt x="4501461" y="781591"/>
                  <a:pt x="4491789" y="1253925"/>
                </a:cubicBezTo>
                <a:cubicBezTo>
                  <a:pt x="4496040" y="1368239"/>
                  <a:pt x="4372009" y="1522788"/>
                  <a:pt x="4240998" y="1504716"/>
                </a:cubicBezTo>
                <a:cubicBezTo>
                  <a:pt x="3549115" y="1437621"/>
                  <a:pt x="818783" y="1437511"/>
                  <a:pt x="250791" y="1504716"/>
                </a:cubicBezTo>
                <a:cubicBezTo>
                  <a:pt x="109452" y="1512320"/>
                  <a:pt x="-5390" y="1384311"/>
                  <a:pt x="0" y="1253925"/>
                </a:cubicBezTo>
                <a:cubicBezTo>
                  <a:pt x="34428" y="1120699"/>
                  <a:pt x="22081" y="679170"/>
                  <a:pt x="0" y="250791"/>
                </a:cubicBezTo>
                <a:close/>
              </a:path>
            </a:pathLst>
          </a:custGeom>
          <a:noFill/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4962796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240FAA18-4F70-C87C-1CC4-433DEE86E82F}"/>
              </a:ext>
            </a:extLst>
          </p:cNvPr>
          <p:cNvSpPr txBox="1"/>
          <p:nvPr/>
        </p:nvSpPr>
        <p:spPr>
          <a:xfrm>
            <a:off x="8048322" y="451801"/>
            <a:ext cx="303195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dirty="0"/>
              <a:t>الكبد</a:t>
            </a:r>
            <a:endParaRPr lang="he-IL" sz="6600" dirty="0"/>
          </a:p>
        </p:txBody>
      </p:sp>
      <p:pic>
        <p:nvPicPr>
          <p:cNvPr id="6" name="Picture 2" descr="Anatomy of the liver gallbladder and pancreas Vector Image">
            <a:extLst>
              <a:ext uri="{FF2B5EF4-FFF2-40B4-BE49-F238E27FC236}">
                <a16:creationId xmlns:a16="http://schemas.microsoft.com/office/drawing/2014/main" id="{7B7838E6-2A67-5B59-FCE9-89E4B42690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6" b="-2"/>
          <a:stretch/>
        </p:blipFill>
        <p:spPr bwMode="auto">
          <a:xfrm>
            <a:off x="7982550" y="2340514"/>
            <a:ext cx="3163503" cy="355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9EDE8182-7532-9E71-1D70-845BE61CD381}"/>
              </a:ext>
            </a:extLst>
          </p:cNvPr>
          <p:cNvCxnSpPr>
            <a:cxnSpLocks/>
          </p:cNvCxnSpPr>
          <p:nvPr/>
        </p:nvCxnSpPr>
        <p:spPr>
          <a:xfrm flipH="1">
            <a:off x="5332396" y="1063044"/>
            <a:ext cx="174217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98F955FD-7879-5FCE-AE81-35E7BE3F8AF5}"/>
              </a:ext>
            </a:extLst>
          </p:cNvPr>
          <p:cNvSpPr/>
          <p:nvPr/>
        </p:nvSpPr>
        <p:spPr>
          <a:xfrm>
            <a:off x="475649" y="253441"/>
            <a:ext cx="4491789" cy="1504716"/>
          </a:xfrm>
          <a:custGeom>
            <a:avLst/>
            <a:gdLst>
              <a:gd name="connsiteX0" fmla="*/ 0 w 4491789"/>
              <a:gd name="connsiteY0" fmla="*/ 250791 h 1504716"/>
              <a:gd name="connsiteX1" fmla="*/ 250791 w 4491789"/>
              <a:gd name="connsiteY1" fmla="*/ 0 h 1504716"/>
              <a:gd name="connsiteX2" fmla="*/ 4240998 w 4491789"/>
              <a:gd name="connsiteY2" fmla="*/ 0 h 1504716"/>
              <a:gd name="connsiteX3" fmla="*/ 4491789 w 4491789"/>
              <a:gd name="connsiteY3" fmla="*/ 250791 h 1504716"/>
              <a:gd name="connsiteX4" fmla="*/ 4491789 w 4491789"/>
              <a:gd name="connsiteY4" fmla="*/ 1253925 h 1504716"/>
              <a:gd name="connsiteX5" fmla="*/ 4240998 w 4491789"/>
              <a:gd name="connsiteY5" fmla="*/ 1504716 h 1504716"/>
              <a:gd name="connsiteX6" fmla="*/ 250791 w 4491789"/>
              <a:gd name="connsiteY6" fmla="*/ 1504716 h 1504716"/>
              <a:gd name="connsiteX7" fmla="*/ 0 w 4491789"/>
              <a:gd name="connsiteY7" fmla="*/ 1253925 h 1504716"/>
              <a:gd name="connsiteX8" fmla="*/ 0 w 4491789"/>
              <a:gd name="connsiteY8" fmla="*/ 250791 h 150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1789" h="1504716" extrusionOk="0">
                <a:moveTo>
                  <a:pt x="0" y="250791"/>
                </a:moveTo>
                <a:cubicBezTo>
                  <a:pt x="-2002" y="114779"/>
                  <a:pt x="111138" y="1647"/>
                  <a:pt x="250791" y="0"/>
                </a:cubicBezTo>
                <a:cubicBezTo>
                  <a:pt x="1651653" y="101494"/>
                  <a:pt x="3571313" y="-105886"/>
                  <a:pt x="4240998" y="0"/>
                </a:cubicBezTo>
                <a:cubicBezTo>
                  <a:pt x="4374243" y="17287"/>
                  <a:pt x="4489771" y="120748"/>
                  <a:pt x="4491789" y="250791"/>
                </a:cubicBezTo>
                <a:cubicBezTo>
                  <a:pt x="4558209" y="640574"/>
                  <a:pt x="4501461" y="781591"/>
                  <a:pt x="4491789" y="1253925"/>
                </a:cubicBezTo>
                <a:cubicBezTo>
                  <a:pt x="4496040" y="1368239"/>
                  <a:pt x="4372009" y="1522788"/>
                  <a:pt x="4240998" y="1504716"/>
                </a:cubicBezTo>
                <a:cubicBezTo>
                  <a:pt x="3549115" y="1437621"/>
                  <a:pt x="818783" y="1437511"/>
                  <a:pt x="250791" y="1504716"/>
                </a:cubicBezTo>
                <a:cubicBezTo>
                  <a:pt x="109452" y="1512320"/>
                  <a:pt x="-5390" y="1384311"/>
                  <a:pt x="0" y="1253925"/>
                </a:cubicBezTo>
                <a:cubicBezTo>
                  <a:pt x="34428" y="1120699"/>
                  <a:pt x="22081" y="679170"/>
                  <a:pt x="0" y="250791"/>
                </a:cubicBezTo>
                <a:close/>
              </a:path>
            </a:pathLst>
          </a:custGeom>
          <a:noFill/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4962796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5FAF04D6-C91F-3022-BC61-9D2F7A9C9819}"/>
              </a:ext>
            </a:extLst>
          </p:cNvPr>
          <p:cNvSpPr txBox="1"/>
          <p:nvPr/>
        </p:nvSpPr>
        <p:spPr>
          <a:xfrm>
            <a:off x="827773" y="451801"/>
            <a:ext cx="3799171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dirty="0"/>
              <a:t>كيس المرارة</a:t>
            </a:r>
            <a:endParaRPr lang="he-IL" sz="6600" dirty="0"/>
          </a:p>
        </p:txBody>
      </p:sp>
    </p:spTree>
    <p:extLst>
      <p:ext uri="{BB962C8B-B14F-4D97-AF65-F5344CB8AC3E}">
        <p14:creationId xmlns:p14="http://schemas.microsoft.com/office/powerpoint/2010/main" val="1182419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7A4502B-727B-D85E-44E4-3286CC73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ar-SA" b="1" dirty="0"/>
              <a:t>إجمال الدرس</a:t>
            </a:r>
            <a:endParaRPr lang="he-IL" b="1" dirty="0"/>
          </a:p>
        </p:txBody>
      </p:sp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FD0820C6-2017-91B1-51E0-8C6C377F7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894826"/>
              </p:ext>
            </p:extLst>
          </p:nvPr>
        </p:nvGraphicFramePr>
        <p:xfrm>
          <a:off x="171450" y="1325563"/>
          <a:ext cx="11849100" cy="667862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974850">
                  <a:extLst>
                    <a:ext uri="{9D8B030D-6E8A-4147-A177-3AD203B41FA5}">
                      <a16:colId xmlns:a16="http://schemas.microsoft.com/office/drawing/2014/main" val="2304464715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3941285716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2433676270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108213981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2585903112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1446904473"/>
                    </a:ext>
                  </a:extLst>
                </a:gridCol>
              </a:tblGrid>
              <a:tr h="747637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/>
                        <a:t>العضو</a:t>
                      </a:r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/>
                        <a:t>مميزاته</a:t>
                      </a:r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/>
                        <a:t>وظيفته</a:t>
                      </a:r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/>
                        <a:t>هضم ميكانيكي\هضم كيميائي</a:t>
                      </a:r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/>
                        <a:t>المادة </a:t>
                      </a:r>
                    </a:p>
                    <a:p>
                      <a:pPr rtl="1"/>
                      <a:r>
                        <a:rPr lang="ar-SA" sz="1800" b="1" dirty="0"/>
                        <a:t>التي تتحلّل</a:t>
                      </a:r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/>
                        <a:t>نواتج التحليل</a:t>
                      </a:r>
                      <a:endParaRPr lang="he-IL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695414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rgbClr val="0070C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الفم</a:t>
                      </a:r>
                      <a:endParaRPr lang="he-IL" sz="2000" b="0" dirty="0">
                        <a:solidFill>
                          <a:srgbClr val="0070C0"/>
                        </a:solidFill>
                        <a:latin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rgbClr val="0070C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يحوي أسنانا ولعابا ولسان</a:t>
                      </a:r>
                      <a:endParaRPr lang="he-IL" sz="2000" b="0" dirty="0">
                        <a:solidFill>
                          <a:srgbClr val="0070C0"/>
                        </a:solidFill>
                        <a:latin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rgbClr val="0070C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هضم ميكانيكي للغذاء. خلط وإذابة قسم من الغذاء عن طريق اللعاب. هضم كيميائي جزئي للسكريات المعقدة (النشويات)</a:t>
                      </a:r>
                      <a:endParaRPr lang="he-IL" sz="2000" b="0" dirty="0">
                        <a:solidFill>
                          <a:srgbClr val="0070C0"/>
                        </a:solidFill>
                        <a:latin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rgbClr val="0070C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ميكانيكي وكيميائي</a:t>
                      </a:r>
                      <a:endParaRPr lang="he-IL" sz="2000" b="0" dirty="0">
                        <a:solidFill>
                          <a:srgbClr val="0070C0"/>
                        </a:solidFill>
                        <a:latin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rgbClr val="0070C0"/>
                          </a:solidFill>
                        </a:rPr>
                        <a:t>نشويات أو سكريات معقدة</a:t>
                      </a:r>
                      <a:endParaRPr lang="he-IL" sz="18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rgbClr val="0070C0"/>
                          </a:solidFill>
                        </a:rPr>
                        <a:t>سكريات بسيطة</a:t>
                      </a:r>
                      <a:endParaRPr lang="he-IL" sz="18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579846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 err="1">
                          <a:solidFill>
                            <a:srgbClr val="0070C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المريئ</a:t>
                      </a:r>
                      <a:endParaRPr lang="he-IL" sz="2000" b="0" dirty="0">
                        <a:solidFill>
                          <a:srgbClr val="0070C0"/>
                        </a:solidFill>
                        <a:latin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rgbClr val="0070C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أنبوب عضلي ذات حركة دوديّة</a:t>
                      </a:r>
                      <a:endParaRPr lang="he-IL" sz="2000" b="0" dirty="0">
                        <a:solidFill>
                          <a:srgbClr val="0070C0"/>
                        </a:solidFill>
                        <a:latin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0" dirty="0">
                          <a:solidFill>
                            <a:srgbClr val="0070C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تمرير الغذاء الى المعدة</a:t>
                      </a:r>
                      <a:endParaRPr lang="he-IL" sz="2000" b="0" dirty="0">
                        <a:solidFill>
                          <a:srgbClr val="0070C0"/>
                        </a:solidFill>
                        <a:latin typeface="Arabic Typesetting" panose="03020402040406030203" pitchFamily="66" charset="-78"/>
                      </a:endParaRPr>
                    </a:p>
                    <a:p>
                      <a:pPr algn="ctr" rtl="1"/>
                      <a:endParaRPr lang="he-IL" sz="2000" b="0" dirty="0">
                        <a:solidFill>
                          <a:srgbClr val="0070C0"/>
                        </a:solidFill>
                        <a:latin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rgbClr val="0070C0"/>
                          </a:solidFill>
                          <a:latin typeface="Arabic Typesetting" panose="03020402040406030203" pitchFamily="66" charset="-78"/>
                        </a:rPr>
                        <a:t>-</a:t>
                      </a:r>
                      <a:endParaRPr lang="he-IL" sz="2000" b="0" dirty="0">
                        <a:solidFill>
                          <a:srgbClr val="0070C0"/>
                        </a:solidFill>
                        <a:latin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rgbClr val="0070C0"/>
                          </a:solidFill>
                        </a:rPr>
                        <a:t>-</a:t>
                      </a:r>
                      <a:endParaRPr lang="he-IL" sz="18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rgbClr val="0070C0"/>
                          </a:solidFill>
                        </a:rPr>
                        <a:t>-</a:t>
                      </a:r>
                      <a:endParaRPr lang="he-IL" sz="18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532198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rgbClr val="0070C0"/>
                          </a:solidFill>
                        </a:rPr>
                        <a:t>المعدة</a:t>
                      </a:r>
                      <a:endParaRPr lang="he-IL" sz="18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rgbClr val="0070C0"/>
                          </a:solidFill>
                        </a:rPr>
                        <a:t>مكوّنة من عضلات وخلايا تفرز مواد</a:t>
                      </a:r>
                      <a:endParaRPr lang="he-IL" sz="18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rgbClr val="0070C0"/>
                          </a:solidFill>
                        </a:rPr>
                        <a:t>هضم ميكانيكي للغذاء وبداية تحليل البروتينات</a:t>
                      </a:r>
                      <a:endParaRPr lang="he-IL" sz="18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rgbClr val="0070C0"/>
                          </a:solidFill>
                        </a:rPr>
                        <a:t>ميكانيكي وكيميائي</a:t>
                      </a:r>
                      <a:endParaRPr lang="he-IL" sz="18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rgbClr val="0070C0"/>
                          </a:solidFill>
                        </a:rPr>
                        <a:t>نشويات أو سكريّات</a:t>
                      </a:r>
                    </a:p>
                    <a:p>
                      <a:pPr algn="ctr" rtl="1"/>
                      <a:r>
                        <a:rPr lang="ar-SA" sz="1800" b="0" dirty="0">
                          <a:solidFill>
                            <a:srgbClr val="0070C0"/>
                          </a:solidFill>
                        </a:rPr>
                        <a:t>بروتينات</a:t>
                      </a:r>
                      <a:endParaRPr lang="he-IL" sz="18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rgbClr val="0070C0"/>
                          </a:solidFill>
                        </a:rPr>
                        <a:t>سكريات بسيطة</a:t>
                      </a:r>
                    </a:p>
                    <a:p>
                      <a:pPr algn="ctr" rtl="1"/>
                      <a:r>
                        <a:rPr lang="ar-SA" sz="1800" b="0" dirty="0">
                          <a:solidFill>
                            <a:srgbClr val="0070C0"/>
                          </a:solidFill>
                        </a:rPr>
                        <a:t>سلاسل ببتيدية وحوامض أمينية</a:t>
                      </a:r>
                      <a:endParaRPr lang="he-IL" sz="18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767006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rgbClr val="0070C0"/>
                          </a:solidFill>
                        </a:rPr>
                        <a:t>الإثنى عشر (بداية الأمعاء الدقيقة)</a:t>
                      </a:r>
                      <a:endParaRPr lang="he-IL" sz="18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rgbClr val="0070C0"/>
                          </a:solidFill>
                        </a:rPr>
                        <a:t>أول قسم من الأمعاء الدقيقة</a:t>
                      </a:r>
                      <a:endParaRPr lang="he-IL" sz="18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rgbClr val="0070C0"/>
                          </a:solidFill>
                        </a:rPr>
                        <a:t>إنهاء التحليل الكيميائي للسكريات المعقدة</a:t>
                      </a:r>
                    </a:p>
                    <a:p>
                      <a:pPr algn="ctr" rtl="1"/>
                      <a:r>
                        <a:rPr lang="ar-SA" sz="1800" b="0" dirty="0">
                          <a:solidFill>
                            <a:srgbClr val="0070C0"/>
                          </a:solidFill>
                        </a:rPr>
                        <a:t>إكمال تحليل البروتينات</a:t>
                      </a:r>
                    </a:p>
                    <a:p>
                      <a:pPr algn="ctr" rtl="1"/>
                      <a:r>
                        <a:rPr lang="ar-SA" sz="1800" b="0" dirty="0">
                          <a:solidFill>
                            <a:srgbClr val="0070C0"/>
                          </a:solidFill>
                        </a:rPr>
                        <a:t>تحويل الدهنيات الى مستحلب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rgbClr val="0070C0"/>
                          </a:solidFill>
                        </a:rPr>
                        <a:t>هضم كيميائي</a:t>
                      </a:r>
                      <a:endParaRPr lang="he-IL" sz="18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0" dirty="0">
                          <a:solidFill>
                            <a:srgbClr val="0070C0"/>
                          </a:solidFill>
                        </a:rPr>
                        <a:t>سكريات, بروتينات, دهنيات</a:t>
                      </a:r>
                      <a:endParaRPr lang="he-IL" sz="18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0" dirty="0">
                          <a:solidFill>
                            <a:srgbClr val="0070C0"/>
                          </a:solidFill>
                        </a:rPr>
                        <a:t>سكريات بسيطة</a:t>
                      </a:r>
                    </a:p>
                    <a:p>
                      <a:pPr rtl="1"/>
                      <a:r>
                        <a:rPr lang="ar-SA" sz="1800" b="0" dirty="0">
                          <a:solidFill>
                            <a:srgbClr val="0070C0"/>
                          </a:solidFill>
                        </a:rPr>
                        <a:t>حوامض أمينية</a:t>
                      </a:r>
                    </a:p>
                    <a:p>
                      <a:pPr rtl="1"/>
                      <a:r>
                        <a:rPr lang="ar-SA" sz="1800" b="0" dirty="0" err="1">
                          <a:solidFill>
                            <a:srgbClr val="0070C0"/>
                          </a:solidFill>
                        </a:rPr>
                        <a:t>جليسرول</a:t>
                      </a:r>
                      <a:r>
                        <a:rPr lang="ar-SA" sz="1800" b="0" dirty="0">
                          <a:solidFill>
                            <a:srgbClr val="0070C0"/>
                          </a:solidFill>
                        </a:rPr>
                        <a:t> وحوامض دهنية</a:t>
                      </a:r>
                      <a:endParaRPr lang="he-IL" sz="18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146499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557587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916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9409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880FE30-1660-2D61-EDAA-19BDD9F9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مخطط الدرس</a:t>
            </a:r>
            <a:endParaRPr lang="he-IL" b="1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1E7336D-1F42-1BBE-EDE5-CD20CEDDA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ar-SA" sz="5400" dirty="0"/>
              <a:t>الأمعاء الدقيقة (الإثنى عشر)</a:t>
            </a:r>
          </a:p>
          <a:p>
            <a:pPr marL="0" indent="0">
              <a:lnSpc>
                <a:spcPct val="150000"/>
              </a:lnSpc>
              <a:buNone/>
            </a:pPr>
            <a:endParaRPr lang="he-IL" sz="4000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מודל תלת-ממד 3" descr="Anatomy Digestive Tract">
                <a:extLst>
                  <a:ext uri="{FF2B5EF4-FFF2-40B4-BE49-F238E27FC236}">
                    <a16:creationId xmlns:a16="http://schemas.microsoft.com/office/drawing/2014/main" id="{F07E0C01-4298-2455-F39E-9694FF047582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232675" y="924622"/>
              <a:ext cx="2914447" cy="5568253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914447" cy="5568253"/>
                    </a:xfrm>
                    <a:prstGeom prst="rect">
                      <a:avLst/>
                    </a:prstGeom>
                  </am3d:spPr>
                  <am3d:camera>
                    <am3d:pos x="461571" y="-1843934" z="55207345"/>
                    <am3d:up dx="0" dy="36000000" dz="0"/>
                    <am3d:lookAt x="461571" y="-1843934" z="0"/>
                    <am3d:perspective fov="2308002"/>
                  </am3d:camera>
                  <am3d:trans>
                    <am3d:meterPerModelUnit n="1794289" d="1000000"/>
                    <am3d:preTrans dx="-1647188" dy="144882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101016" ay="763290" az="-22247"/>
                    <am3d:postTrans dx="1647188" dy="-1448820" dz="0"/>
                  </am3d:trans>
                  <am3d:raster rName="Office3DRenderer" rVer="16.0.8326">
                    <am3d:blip r:embed="rId3"/>
                  </am3d:raster>
                  <am3d:winViewport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מודל תלת-ממד 3" descr="Anatomy Digestive Tract">
                <a:extLst>
                  <a:ext uri="{FF2B5EF4-FFF2-40B4-BE49-F238E27FC236}">
                    <a16:creationId xmlns:a16="http://schemas.microsoft.com/office/drawing/2014/main" id="{F07E0C01-4298-2455-F39E-9694FF04758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2675" y="924622"/>
                <a:ext cx="2914447" cy="5568253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תמונה 5" descr="תפוח של מודי פודיז">
            <a:extLst>
              <a:ext uri="{FF2B5EF4-FFF2-40B4-BE49-F238E27FC236}">
                <a16:creationId xmlns:a16="http://schemas.microsoft.com/office/drawing/2014/main" id="{1BD53EF4-D5E2-2B5A-CCF6-A3DC339C8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7138">
            <a:off x="1689710" y="5326159"/>
            <a:ext cx="1214437" cy="1214437"/>
          </a:xfrm>
          <a:prstGeom prst="rect">
            <a:avLst/>
          </a:prstGeom>
        </p:spPr>
      </p:pic>
      <p:pic>
        <p:nvPicPr>
          <p:cNvPr id="8" name="תמונה 7" descr="המבורגר אכול של מודי פודיז">
            <a:extLst>
              <a:ext uri="{FF2B5EF4-FFF2-40B4-BE49-F238E27FC236}">
                <a16:creationId xmlns:a16="http://schemas.microsoft.com/office/drawing/2014/main" id="{3C7C1092-F84E-272B-DF59-BFD24FF6E7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7149">
            <a:off x="2547949" y="732855"/>
            <a:ext cx="1214438" cy="1214438"/>
          </a:xfrm>
          <a:prstGeom prst="rect">
            <a:avLst/>
          </a:prstGeom>
        </p:spPr>
      </p:pic>
      <p:pic>
        <p:nvPicPr>
          <p:cNvPr id="10" name="תמונה 9" descr="קרטון חלב של מודי פודיז">
            <a:extLst>
              <a:ext uri="{FF2B5EF4-FFF2-40B4-BE49-F238E27FC236}">
                <a16:creationId xmlns:a16="http://schemas.microsoft.com/office/drawing/2014/main" id="{2714D55D-9F99-F945-210D-26BF012A6E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7" y="1190625"/>
            <a:ext cx="16065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6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mph" presetSubtype="128" accel="2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6.9747"/>
                                          </p:val>
                                        </p:tav>
                                        <p:tav tm="6660">
                                          <p:val>
                                            <p:fltVal val="12.1039"/>
                                          </p:val>
                                        </p:tav>
                                        <p:tav tm="9990">
                                          <p:val>
                                            <p:fltVal val="15.6713"/>
                                          </p:val>
                                        </p:tav>
                                        <p:tav tm="13320">
                                          <p:val>
                                            <p:fltVal val="17.9604"/>
                                          </p:val>
                                        </p:tav>
                                        <p:tav tm="16650">
                                          <p:val>
                                            <p:fltVal val="19.2548"/>
                                          </p:val>
                                        </p:tav>
                                        <p:tav tm="19970">
                                          <p:val>
                                            <p:fltVal val="19.8371"/>
                                          </p:val>
                                        </p:tav>
                                        <p:tav tm="23290">
                                          <p:val>
                                            <p:fltVal val="19.9936"/>
                                          </p:val>
                                        </p:tav>
                                        <p:tav tm="26620">
                                          <p:val>
                                            <p:fltVal val="19.9945"/>
                                          </p:val>
                                        </p:tav>
                                        <p:tav tm="29950">
                                          <p:val>
                                            <p:fltVal val="19.8447"/>
                                          </p:val>
                                        </p:tav>
                                        <p:tav tm="33280">
                                          <p:val>
                                            <p:fltVal val="19.2733"/>
                                          </p:val>
                                        </p:tav>
                                        <p:tav tm="36610">
                                          <p:val>
                                            <p:fltVal val="17.9968"/>
                                          </p:val>
                                        </p:tav>
                                        <p:tav tm="39940">
                                          <p:val>
                                            <p:fltVal val="15.7316"/>
                                          </p:val>
                                        </p:tav>
                                        <p:tav tm="43270">
                                          <p:val>
                                            <p:fltVal val="12.194"/>
                                          </p:val>
                                        </p:tav>
                                        <p:tav tm="46600">
                                          <p:val>
                                            <p:fltVal val="7.1005"/>
                                          </p:val>
                                        </p:tav>
                                        <p:tav tm="49930">
                                          <p:val>
                                            <p:fltVal val="0.1675"/>
                                          </p:val>
                                        </p:tav>
                                        <p:tav tm="53250">
                                          <p:val>
                                            <p:fltVal val="-6.8299"/>
                                          </p:val>
                                        </p:tav>
                                        <p:tav tm="56580">
                                          <p:val>
                                            <p:fltVal val="-12.0002"/>
                                          </p:val>
                                        </p:tav>
                                        <p:tav tm="59900">
                                          <p:val>
                                            <p:fltVal val="-15.593"/>
                                          </p:val>
                                        </p:tav>
                                        <p:tav tm="63220">
                                          <p:val>
                                            <p:fltVal val="-17.9075"/>
                                          </p:val>
                                        </p:tav>
                                        <p:tav tm="66540">
                                          <p:val>
                                            <p:fltVal val="-19.2249"/>
                                          </p:val>
                                        </p:tav>
                                        <p:tav tm="69870">
                                          <p:val>
                                            <p:fltVal val="-19.8271"/>
                                          </p:val>
                                        </p:tav>
                                        <p:tav tm="73190">
                                          <p:val>
                                            <p:fltVal val="-19.9924"/>
                                          </p:val>
                                        </p:tav>
                                        <p:tav tm="76510">
                                          <p:val>
                                            <p:fltVal val="-19.9955"/>
                                          </p:val>
                                        </p:tav>
                                        <p:tav tm="79830">
                                          <p:val>
                                            <p:fltVal val="-19.8557"/>
                                          </p:val>
                                        </p:tav>
                                        <p:tav tm="83160">
                                          <p:val>
                                            <p:fltVal val="-19.3045"/>
                                          </p:val>
                                        </p:tav>
                                        <p:tav tm="86480">
                                          <p:val>
                                            <p:fltVal val="-18.0634"/>
                                          </p:val>
                                        </p:tav>
                                        <p:tav tm="89800">
                                          <p:val>
                                            <p:fltVal val="-15.8505"/>
                                          </p:val>
                                        </p:tav>
                                        <p:tav tm="93120">
                                          <p:val>
                                            <p:fltVal val="-12.3847"/>
                                          </p:val>
                                        </p:tav>
                                        <p:tav tm="96450">
                                          <p:val>
                                            <p:fltVal val="-7.3674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880FE30-1660-2D61-EDAA-19BDD9F9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مخطط الدرس</a:t>
            </a:r>
            <a:endParaRPr lang="he-IL" b="1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1E7336D-1F42-1BBE-EDE5-CD20CEDDA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ar-SA" sz="5400" dirty="0"/>
              <a:t>الأمعاء الدقيقة (الإثنى عشر)</a:t>
            </a:r>
          </a:p>
          <a:p>
            <a:pPr marL="0" indent="0">
              <a:lnSpc>
                <a:spcPct val="150000"/>
              </a:lnSpc>
              <a:buNone/>
            </a:pPr>
            <a:endParaRPr lang="he-IL" sz="4000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מודל תלת-ממד 3" descr="Anatomy Digestive Tract">
                <a:extLst>
                  <a:ext uri="{FF2B5EF4-FFF2-40B4-BE49-F238E27FC236}">
                    <a16:creationId xmlns:a16="http://schemas.microsoft.com/office/drawing/2014/main" id="{F07E0C01-4298-2455-F39E-9694FF04758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74383317"/>
                  </p:ext>
                </p:extLst>
              </p:nvPr>
            </p:nvGraphicFramePr>
            <p:xfrm>
              <a:off x="1232675" y="924622"/>
              <a:ext cx="2914447" cy="5568253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914447" cy="5568253"/>
                    </a:xfrm>
                    <a:prstGeom prst="rect">
                      <a:avLst/>
                    </a:prstGeom>
                  </am3d:spPr>
                  <am3d:camera>
                    <am3d:pos x="461571" y="-1843934" z="55207345"/>
                    <am3d:up dx="0" dy="36000000" dz="0"/>
                    <am3d:lookAt x="461571" y="-1843934" z="0"/>
                    <am3d:perspective fov="2308002"/>
                  </am3d:camera>
                  <am3d:trans>
                    <am3d:meterPerModelUnit n="1794289" d="1000000"/>
                    <am3d:preTrans dx="-1647188" dy="144882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101016" ay="763290" az="-22247"/>
                    <am3d:postTrans dx="1647188" dy="-1448820" dz="0"/>
                  </am3d:trans>
                  <am3d:raster rName="Office3DRenderer" rVer="16.0.8326">
                    <am3d:blip r:embed="rId3"/>
                  </am3d:raster>
                  <am3d:winViewport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מודל תלת-ממד 3" descr="Anatomy Digestive Tract">
                <a:extLst>
                  <a:ext uri="{FF2B5EF4-FFF2-40B4-BE49-F238E27FC236}">
                    <a16:creationId xmlns:a16="http://schemas.microsoft.com/office/drawing/2014/main" id="{F07E0C01-4298-2455-F39E-9694FF04758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2675" y="924622"/>
                <a:ext cx="2914447" cy="5568253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תמונה 5" descr="תפוח של מודי פודיז">
            <a:extLst>
              <a:ext uri="{FF2B5EF4-FFF2-40B4-BE49-F238E27FC236}">
                <a16:creationId xmlns:a16="http://schemas.microsoft.com/office/drawing/2014/main" id="{1BD53EF4-D5E2-2B5A-CCF6-A3DC339C8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7138">
            <a:off x="1689710" y="5326159"/>
            <a:ext cx="1214437" cy="1214437"/>
          </a:xfrm>
          <a:prstGeom prst="rect">
            <a:avLst/>
          </a:prstGeom>
        </p:spPr>
      </p:pic>
      <p:pic>
        <p:nvPicPr>
          <p:cNvPr id="8" name="תמונה 7" descr="המבורגר אכול של מודי פודיז">
            <a:extLst>
              <a:ext uri="{FF2B5EF4-FFF2-40B4-BE49-F238E27FC236}">
                <a16:creationId xmlns:a16="http://schemas.microsoft.com/office/drawing/2014/main" id="{3C7C1092-F84E-272B-DF59-BFD24FF6E7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7149">
            <a:off x="2547949" y="732855"/>
            <a:ext cx="1214438" cy="1214438"/>
          </a:xfrm>
          <a:prstGeom prst="rect">
            <a:avLst/>
          </a:prstGeom>
        </p:spPr>
      </p:pic>
      <p:pic>
        <p:nvPicPr>
          <p:cNvPr id="10" name="תמונה 9" descr="קרטון חלב של מודי פודיז">
            <a:extLst>
              <a:ext uri="{FF2B5EF4-FFF2-40B4-BE49-F238E27FC236}">
                <a16:creationId xmlns:a16="http://schemas.microsoft.com/office/drawing/2014/main" id="{2714D55D-9F99-F945-210D-26BF012A6E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7" y="1190625"/>
            <a:ext cx="16065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8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mph" presetSubtype="128" accel="2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6.9747"/>
                                          </p:val>
                                        </p:tav>
                                        <p:tav tm="6660">
                                          <p:val>
                                            <p:fltVal val="12.1039"/>
                                          </p:val>
                                        </p:tav>
                                        <p:tav tm="9990">
                                          <p:val>
                                            <p:fltVal val="15.6713"/>
                                          </p:val>
                                        </p:tav>
                                        <p:tav tm="13320">
                                          <p:val>
                                            <p:fltVal val="17.9604"/>
                                          </p:val>
                                        </p:tav>
                                        <p:tav tm="16650">
                                          <p:val>
                                            <p:fltVal val="19.2548"/>
                                          </p:val>
                                        </p:tav>
                                        <p:tav tm="19970">
                                          <p:val>
                                            <p:fltVal val="19.8371"/>
                                          </p:val>
                                        </p:tav>
                                        <p:tav tm="23290">
                                          <p:val>
                                            <p:fltVal val="19.9936"/>
                                          </p:val>
                                        </p:tav>
                                        <p:tav tm="26620">
                                          <p:val>
                                            <p:fltVal val="19.9945"/>
                                          </p:val>
                                        </p:tav>
                                        <p:tav tm="29950">
                                          <p:val>
                                            <p:fltVal val="19.8447"/>
                                          </p:val>
                                        </p:tav>
                                        <p:tav tm="33280">
                                          <p:val>
                                            <p:fltVal val="19.2733"/>
                                          </p:val>
                                        </p:tav>
                                        <p:tav tm="36610">
                                          <p:val>
                                            <p:fltVal val="17.9968"/>
                                          </p:val>
                                        </p:tav>
                                        <p:tav tm="39940">
                                          <p:val>
                                            <p:fltVal val="15.7316"/>
                                          </p:val>
                                        </p:tav>
                                        <p:tav tm="43270">
                                          <p:val>
                                            <p:fltVal val="12.194"/>
                                          </p:val>
                                        </p:tav>
                                        <p:tav tm="46600">
                                          <p:val>
                                            <p:fltVal val="7.1005"/>
                                          </p:val>
                                        </p:tav>
                                        <p:tav tm="49930">
                                          <p:val>
                                            <p:fltVal val="0.1675"/>
                                          </p:val>
                                        </p:tav>
                                        <p:tav tm="53250">
                                          <p:val>
                                            <p:fltVal val="-6.8299"/>
                                          </p:val>
                                        </p:tav>
                                        <p:tav tm="56580">
                                          <p:val>
                                            <p:fltVal val="-12.0002"/>
                                          </p:val>
                                        </p:tav>
                                        <p:tav tm="59900">
                                          <p:val>
                                            <p:fltVal val="-15.593"/>
                                          </p:val>
                                        </p:tav>
                                        <p:tav tm="63220">
                                          <p:val>
                                            <p:fltVal val="-17.9075"/>
                                          </p:val>
                                        </p:tav>
                                        <p:tav tm="66540">
                                          <p:val>
                                            <p:fltVal val="-19.2249"/>
                                          </p:val>
                                        </p:tav>
                                        <p:tav tm="69870">
                                          <p:val>
                                            <p:fltVal val="-19.8271"/>
                                          </p:val>
                                        </p:tav>
                                        <p:tav tm="73190">
                                          <p:val>
                                            <p:fltVal val="-19.9924"/>
                                          </p:val>
                                        </p:tav>
                                        <p:tav tm="76510">
                                          <p:val>
                                            <p:fltVal val="-19.9955"/>
                                          </p:val>
                                        </p:tav>
                                        <p:tav tm="79830">
                                          <p:val>
                                            <p:fltVal val="-19.8557"/>
                                          </p:val>
                                        </p:tav>
                                        <p:tav tm="83160">
                                          <p:val>
                                            <p:fltVal val="-19.3045"/>
                                          </p:val>
                                        </p:tav>
                                        <p:tav tm="86480">
                                          <p:val>
                                            <p:fltVal val="-18.0634"/>
                                          </p:val>
                                        </p:tav>
                                        <p:tav tm="89800">
                                          <p:val>
                                            <p:fltVal val="-15.8505"/>
                                          </p:val>
                                        </p:tav>
                                        <p:tav tm="93120">
                                          <p:val>
                                            <p:fltVal val="-12.3847"/>
                                          </p:val>
                                        </p:tav>
                                        <p:tav tm="96450">
                                          <p:val>
                                            <p:fltVal val="-7.3674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7A4502B-727B-D85E-44E4-3286CC73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ar-SA" b="1" dirty="0"/>
              <a:t>إجمال الدرس</a:t>
            </a:r>
            <a:endParaRPr lang="he-IL" b="1" dirty="0"/>
          </a:p>
        </p:txBody>
      </p:sp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FD0820C6-2017-91B1-51E0-8C6C377F7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671128"/>
              </p:ext>
            </p:extLst>
          </p:nvPr>
        </p:nvGraphicFramePr>
        <p:xfrm>
          <a:off x="171450" y="1325563"/>
          <a:ext cx="11849100" cy="596322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974850">
                  <a:extLst>
                    <a:ext uri="{9D8B030D-6E8A-4147-A177-3AD203B41FA5}">
                      <a16:colId xmlns:a16="http://schemas.microsoft.com/office/drawing/2014/main" val="2304464715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3941285716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2433676270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108213981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2585903112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1446904473"/>
                    </a:ext>
                  </a:extLst>
                </a:gridCol>
              </a:tblGrid>
              <a:tr h="74763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العضو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مميزاته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وظيفته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هضم ميكانيكي\هضم كيميائي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/>
                        <a:t>المادة </a:t>
                      </a:r>
                    </a:p>
                    <a:p>
                      <a:pPr rtl="1"/>
                      <a:r>
                        <a:rPr lang="ar-SA" sz="2000" b="1" dirty="0"/>
                        <a:t>التي تتحلّل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/>
                        <a:t>نواتج التحليل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695414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rgbClr val="0070C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الفم</a:t>
                      </a:r>
                      <a:endParaRPr lang="he-IL" sz="2000" b="1" dirty="0">
                        <a:solidFill>
                          <a:srgbClr val="0070C0"/>
                        </a:solidFill>
                        <a:latin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rgbClr val="0070C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يحوي أسنانا ولعابا ولسان</a:t>
                      </a:r>
                      <a:endParaRPr lang="he-IL" sz="2000" b="1" dirty="0">
                        <a:solidFill>
                          <a:srgbClr val="0070C0"/>
                        </a:solidFill>
                        <a:latin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rgbClr val="0070C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هضم ميكانيكي للغذاء. خلط وإذابة قسم من الغذاء عن طريق اللعاب. هضم كيميائي جزئي للسكريات المعقدة (النشويات)</a:t>
                      </a:r>
                      <a:endParaRPr lang="he-IL" sz="2000" b="1" dirty="0">
                        <a:solidFill>
                          <a:srgbClr val="0070C0"/>
                        </a:solidFill>
                        <a:latin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rgbClr val="0070C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ميكانيكي وكيميائي</a:t>
                      </a:r>
                      <a:endParaRPr lang="he-IL" sz="2000" b="1" dirty="0">
                        <a:solidFill>
                          <a:srgbClr val="0070C0"/>
                        </a:solidFill>
                        <a:latin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0070C0"/>
                          </a:solidFill>
                        </a:rPr>
                        <a:t>نشويات أو سكريات معقدة</a:t>
                      </a:r>
                      <a:endParaRPr lang="he-IL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0070C0"/>
                          </a:solidFill>
                        </a:rPr>
                        <a:t>سكريات بسيطة</a:t>
                      </a:r>
                      <a:endParaRPr lang="he-IL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579846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err="1">
                          <a:solidFill>
                            <a:srgbClr val="0070C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المريئ</a:t>
                      </a:r>
                      <a:endParaRPr lang="he-IL" sz="2000" b="1" dirty="0">
                        <a:solidFill>
                          <a:srgbClr val="0070C0"/>
                        </a:solidFill>
                        <a:latin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rgbClr val="0070C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أنبوب عضلي ذات حركة دوديّة</a:t>
                      </a:r>
                      <a:endParaRPr lang="he-IL" sz="2000" b="1" dirty="0">
                        <a:solidFill>
                          <a:srgbClr val="0070C0"/>
                        </a:solidFill>
                        <a:latin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تمرير الغذاء الى المعدة</a:t>
                      </a:r>
                      <a:endParaRPr lang="he-IL" sz="2000" b="1" dirty="0">
                        <a:solidFill>
                          <a:srgbClr val="0070C0"/>
                        </a:solidFill>
                        <a:latin typeface="Arabic Typesetting" panose="03020402040406030203" pitchFamily="66" charset="-78"/>
                      </a:endParaRPr>
                    </a:p>
                    <a:p>
                      <a:pPr algn="ctr" rtl="1"/>
                      <a:endParaRPr lang="he-IL" sz="2000" b="1" dirty="0">
                        <a:solidFill>
                          <a:srgbClr val="0070C0"/>
                        </a:solidFill>
                        <a:latin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rgbClr val="0070C0"/>
                          </a:solidFill>
                          <a:latin typeface="Arabic Typesetting" panose="03020402040406030203" pitchFamily="66" charset="-78"/>
                        </a:rPr>
                        <a:t>-</a:t>
                      </a:r>
                      <a:endParaRPr lang="he-IL" sz="2000" b="1" dirty="0">
                        <a:solidFill>
                          <a:srgbClr val="0070C0"/>
                        </a:solidFill>
                        <a:latin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-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-</a:t>
                      </a:r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532198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r>
                        <a:rPr lang="ar-SA" b="0" dirty="0">
                          <a:solidFill>
                            <a:srgbClr val="0070C0"/>
                          </a:solidFill>
                        </a:rPr>
                        <a:t>المعدة</a:t>
                      </a:r>
                      <a:endParaRPr lang="he-IL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0" dirty="0">
                          <a:solidFill>
                            <a:srgbClr val="0070C0"/>
                          </a:solidFill>
                        </a:rPr>
                        <a:t>مكوّنة من عضلات وخلايا تفرز مواد</a:t>
                      </a:r>
                      <a:endParaRPr lang="he-IL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0" dirty="0">
                          <a:solidFill>
                            <a:srgbClr val="0070C0"/>
                          </a:solidFill>
                        </a:rPr>
                        <a:t>هضم ميكانيكي للغذاء وبداية تحليل البروتينات</a:t>
                      </a:r>
                      <a:endParaRPr lang="he-IL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0" dirty="0">
                          <a:solidFill>
                            <a:srgbClr val="0070C0"/>
                          </a:solidFill>
                        </a:rPr>
                        <a:t>ميكانيكي وكيميائي</a:t>
                      </a:r>
                      <a:endParaRPr lang="he-IL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0" dirty="0">
                          <a:solidFill>
                            <a:srgbClr val="0070C0"/>
                          </a:solidFill>
                        </a:rPr>
                        <a:t>نشويات أو سكريّات</a:t>
                      </a:r>
                    </a:p>
                    <a:p>
                      <a:pPr algn="ctr" rtl="1"/>
                      <a:r>
                        <a:rPr lang="ar-SA" b="0" dirty="0">
                          <a:solidFill>
                            <a:srgbClr val="0070C0"/>
                          </a:solidFill>
                        </a:rPr>
                        <a:t>بروتينات</a:t>
                      </a:r>
                      <a:endParaRPr lang="he-IL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0" dirty="0">
                          <a:solidFill>
                            <a:srgbClr val="0070C0"/>
                          </a:solidFill>
                        </a:rPr>
                        <a:t>سكريات بسيطة</a:t>
                      </a:r>
                    </a:p>
                    <a:p>
                      <a:pPr algn="ctr" rtl="1"/>
                      <a:r>
                        <a:rPr lang="ar-SA" b="0" dirty="0">
                          <a:solidFill>
                            <a:srgbClr val="0070C0"/>
                          </a:solidFill>
                        </a:rPr>
                        <a:t>سلاسل ببتيدية وحوامض أمينية</a:t>
                      </a:r>
                      <a:endParaRPr lang="he-IL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767006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146499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557587"/>
                  </a:ext>
                </a:extLst>
              </a:tr>
              <a:tr h="747637"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916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10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0351238-BF68-F823-E629-979785C31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2A597C7C-956A-7F73-3715-DDAF49ED3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5441" y="1592915"/>
            <a:ext cx="2680334" cy="529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1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366F823-49C2-2878-16EE-5AC926CFF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67" y="330740"/>
            <a:ext cx="6274265" cy="1624520"/>
          </a:xfrm>
        </p:spPr>
        <p:txBody>
          <a:bodyPr anchor="ctr">
            <a:normAutofit/>
          </a:bodyPr>
          <a:lstStyle/>
          <a:p>
            <a:pPr algn="ctr"/>
            <a:r>
              <a:rPr lang="ar-SA" b="1" dirty="0"/>
              <a:t>تشترك في عمليّة الهضم في الإثنى عشر غدد وأعضاء أخرى</a:t>
            </a:r>
            <a:endParaRPr lang="he-IL" b="1" dirty="0"/>
          </a:p>
        </p:txBody>
      </p:sp>
      <p:pic>
        <p:nvPicPr>
          <p:cNvPr id="1026" name="Picture 2" descr="Anatomy of the liver gallbladder and pancreas Vector Image">
            <a:extLst>
              <a:ext uri="{FF2B5EF4-FFF2-40B4-BE49-F238E27FC236}">
                <a16:creationId xmlns:a16="http://schemas.microsoft.com/office/drawing/2014/main" id="{3F7F77F1-CA87-C213-A905-FD7A9D39CC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6" b="-2"/>
          <a:stretch/>
        </p:blipFill>
        <p:spPr bwMode="auto">
          <a:xfrm>
            <a:off x="6855774" y="430731"/>
            <a:ext cx="5336224" cy="599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9E09C56F-D2A8-E412-0C0E-4DC44B47CC55}"/>
              </a:ext>
            </a:extLst>
          </p:cNvPr>
          <p:cNvSpPr txBox="1"/>
          <p:nvPr/>
        </p:nvSpPr>
        <p:spPr>
          <a:xfrm>
            <a:off x="288757" y="2285999"/>
            <a:ext cx="5723823" cy="40295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sz="4400" dirty="0"/>
              <a:t>الإثنى عشر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sz="4400" dirty="0"/>
              <a:t>البنكرياس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sz="4400" dirty="0"/>
              <a:t>الكبد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sz="4400" dirty="0"/>
              <a:t>كيس المرارة</a:t>
            </a:r>
          </a:p>
        </p:txBody>
      </p:sp>
    </p:spTree>
    <p:extLst>
      <p:ext uri="{BB962C8B-B14F-4D97-AF65-F5344CB8AC3E}">
        <p14:creationId xmlns:p14="http://schemas.microsoft.com/office/powerpoint/2010/main" val="3524370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מציין מיקום תוכן 12" descr="לימון עם מילוי מלא">
            <a:extLst>
              <a:ext uri="{FF2B5EF4-FFF2-40B4-BE49-F238E27FC236}">
                <a16:creationId xmlns:a16="http://schemas.microsoft.com/office/drawing/2014/main" id="{7FA56770-5536-CAE0-9ABD-1808D494A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97208" y="4317589"/>
            <a:ext cx="1321664" cy="1321664"/>
          </a:xfrm>
        </p:spPr>
      </p:pic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E8EC98E4-AE88-F0F7-3733-8BE080B328FF}"/>
              </a:ext>
            </a:extLst>
          </p:cNvPr>
          <p:cNvSpPr/>
          <p:nvPr/>
        </p:nvSpPr>
        <p:spPr>
          <a:xfrm>
            <a:off x="3824438" y="208581"/>
            <a:ext cx="4491789" cy="1504716"/>
          </a:xfrm>
          <a:custGeom>
            <a:avLst/>
            <a:gdLst>
              <a:gd name="connsiteX0" fmla="*/ 0 w 4491789"/>
              <a:gd name="connsiteY0" fmla="*/ 250791 h 1504716"/>
              <a:gd name="connsiteX1" fmla="*/ 250791 w 4491789"/>
              <a:gd name="connsiteY1" fmla="*/ 0 h 1504716"/>
              <a:gd name="connsiteX2" fmla="*/ 4240998 w 4491789"/>
              <a:gd name="connsiteY2" fmla="*/ 0 h 1504716"/>
              <a:gd name="connsiteX3" fmla="*/ 4491789 w 4491789"/>
              <a:gd name="connsiteY3" fmla="*/ 250791 h 1504716"/>
              <a:gd name="connsiteX4" fmla="*/ 4491789 w 4491789"/>
              <a:gd name="connsiteY4" fmla="*/ 1253925 h 1504716"/>
              <a:gd name="connsiteX5" fmla="*/ 4240998 w 4491789"/>
              <a:gd name="connsiteY5" fmla="*/ 1504716 h 1504716"/>
              <a:gd name="connsiteX6" fmla="*/ 250791 w 4491789"/>
              <a:gd name="connsiteY6" fmla="*/ 1504716 h 1504716"/>
              <a:gd name="connsiteX7" fmla="*/ 0 w 4491789"/>
              <a:gd name="connsiteY7" fmla="*/ 1253925 h 1504716"/>
              <a:gd name="connsiteX8" fmla="*/ 0 w 4491789"/>
              <a:gd name="connsiteY8" fmla="*/ 250791 h 150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1789" h="1504716" extrusionOk="0">
                <a:moveTo>
                  <a:pt x="0" y="250791"/>
                </a:moveTo>
                <a:cubicBezTo>
                  <a:pt x="-2002" y="114779"/>
                  <a:pt x="111138" y="1647"/>
                  <a:pt x="250791" y="0"/>
                </a:cubicBezTo>
                <a:cubicBezTo>
                  <a:pt x="1651653" y="101494"/>
                  <a:pt x="3571313" y="-105886"/>
                  <a:pt x="4240998" y="0"/>
                </a:cubicBezTo>
                <a:cubicBezTo>
                  <a:pt x="4374243" y="17287"/>
                  <a:pt x="4489771" y="120748"/>
                  <a:pt x="4491789" y="250791"/>
                </a:cubicBezTo>
                <a:cubicBezTo>
                  <a:pt x="4558209" y="640574"/>
                  <a:pt x="4501461" y="781591"/>
                  <a:pt x="4491789" y="1253925"/>
                </a:cubicBezTo>
                <a:cubicBezTo>
                  <a:pt x="4496040" y="1368239"/>
                  <a:pt x="4372009" y="1522788"/>
                  <a:pt x="4240998" y="1504716"/>
                </a:cubicBezTo>
                <a:cubicBezTo>
                  <a:pt x="3549115" y="1437621"/>
                  <a:pt x="818783" y="1437511"/>
                  <a:pt x="250791" y="1504716"/>
                </a:cubicBezTo>
                <a:cubicBezTo>
                  <a:pt x="109452" y="1512320"/>
                  <a:pt x="-5390" y="1384311"/>
                  <a:pt x="0" y="1253925"/>
                </a:cubicBezTo>
                <a:cubicBezTo>
                  <a:pt x="34428" y="1120699"/>
                  <a:pt x="22081" y="679170"/>
                  <a:pt x="0" y="250791"/>
                </a:cubicBezTo>
                <a:close/>
              </a:path>
            </a:pathLst>
          </a:custGeom>
          <a:noFill/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4962796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5BAE4213-1419-2CA4-5045-35B44CA8F368}"/>
              </a:ext>
            </a:extLst>
          </p:cNvPr>
          <p:cNvSpPr txBox="1"/>
          <p:nvPr/>
        </p:nvSpPr>
        <p:spPr>
          <a:xfrm>
            <a:off x="4754880" y="490888"/>
            <a:ext cx="303195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dirty="0"/>
              <a:t>البنكرياس</a:t>
            </a:r>
            <a:endParaRPr lang="he-IL" sz="6600" dirty="0"/>
          </a:p>
        </p:txBody>
      </p:sp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0D9023B8-CA2A-9B41-1CF0-D24AE84D47AC}"/>
              </a:ext>
            </a:extLst>
          </p:cNvPr>
          <p:cNvCxnSpPr/>
          <p:nvPr/>
        </p:nvCxnSpPr>
        <p:spPr>
          <a:xfrm>
            <a:off x="7218947" y="1881191"/>
            <a:ext cx="644893" cy="11315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86A85D3A-4F1F-07D7-323D-C9E980D7E802}"/>
              </a:ext>
            </a:extLst>
          </p:cNvPr>
          <p:cNvSpPr txBox="1"/>
          <p:nvPr/>
        </p:nvSpPr>
        <p:spPr>
          <a:xfrm>
            <a:off x="6136104" y="3163674"/>
            <a:ext cx="421105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/>
              <a:t>يفرز مادة تبطل الحموضة القادمة من المعدة</a:t>
            </a:r>
            <a:endParaRPr lang="he-IL" sz="3600" dirty="0"/>
          </a:p>
        </p:txBody>
      </p: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A85D7294-74CF-F4D7-0ED9-E45B87788F7A}"/>
              </a:ext>
            </a:extLst>
          </p:cNvPr>
          <p:cNvCxnSpPr>
            <a:cxnSpLocks/>
          </p:cNvCxnSpPr>
          <p:nvPr/>
        </p:nvCxnSpPr>
        <p:spPr>
          <a:xfrm flipH="1">
            <a:off x="3946357" y="1974019"/>
            <a:ext cx="924025" cy="9458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5AF3CC9B-3B7F-153E-FB47-6B2B446B0852}"/>
              </a:ext>
            </a:extLst>
          </p:cNvPr>
          <p:cNvSpPr txBox="1"/>
          <p:nvPr/>
        </p:nvSpPr>
        <p:spPr>
          <a:xfrm>
            <a:off x="1703672" y="3117260"/>
            <a:ext cx="397042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/>
              <a:t>يفرز إنزيمات لهضم بقيّة المواد الغذائيّة</a:t>
            </a:r>
            <a:endParaRPr lang="he-IL" sz="3600" dirty="0"/>
          </a:p>
        </p:txBody>
      </p:sp>
      <p:sp>
        <p:nvSpPr>
          <p:cNvPr id="14" name="סימן כפל 13">
            <a:extLst>
              <a:ext uri="{FF2B5EF4-FFF2-40B4-BE49-F238E27FC236}">
                <a16:creationId xmlns:a16="http://schemas.microsoft.com/office/drawing/2014/main" id="{AEA1E555-E442-2D0F-74DB-E7F2FEFDD51A}"/>
              </a:ext>
            </a:extLst>
          </p:cNvPr>
          <p:cNvSpPr/>
          <p:nvPr/>
        </p:nvSpPr>
        <p:spPr>
          <a:xfrm>
            <a:off x="7644166" y="4317589"/>
            <a:ext cx="1427748" cy="132166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16" name="גרפיקה 15" descr="‏‏גזור קו מיתאר">
            <a:extLst>
              <a:ext uri="{FF2B5EF4-FFF2-40B4-BE49-F238E27FC236}">
                <a16:creationId xmlns:a16="http://schemas.microsoft.com/office/drawing/2014/main" id="{8F6D448D-EDED-CDE7-16E6-A05D73CC8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95599" y="4317589"/>
            <a:ext cx="1132803" cy="1132803"/>
          </a:xfrm>
          <a:prstGeom prst="rect">
            <a:avLst/>
          </a:prstGeom>
        </p:spPr>
      </p:pic>
      <p:pic>
        <p:nvPicPr>
          <p:cNvPr id="18" name="גרפיקה 17" descr="‏‏גזור עם מילוי מלא">
            <a:extLst>
              <a:ext uri="{FF2B5EF4-FFF2-40B4-BE49-F238E27FC236}">
                <a16:creationId xmlns:a16="http://schemas.microsoft.com/office/drawing/2014/main" id="{F5B2561D-52D6-4FA9-DE66-105E2E4572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45599" y="4467589"/>
            <a:ext cx="1132803" cy="113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מציין מיקום תוכן 12" descr="לימון עם מילוי מלא">
            <a:extLst>
              <a:ext uri="{FF2B5EF4-FFF2-40B4-BE49-F238E27FC236}">
                <a16:creationId xmlns:a16="http://schemas.microsoft.com/office/drawing/2014/main" id="{7FA56770-5536-CAE0-9ABD-1808D494A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97208" y="4317589"/>
            <a:ext cx="1321664" cy="1321664"/>
          </a:xfrm>
        </p:spPr>
      </p:pic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E8EC98E4-AE88-F0F7-3733-8BE080B328FF}"/>
              </a:ext>
            </a:extLst>
          </p:cNvPr>
          <p:cNvSpPr/>
          <p:nvPr/>
        </p:nvSpPr>
        <p:spPr>
          <a:xfrm>
            <a:off x="3824438" y="208581"/>
            <a:ext cx="4491789" cy="1504716"/>
          </a:xfrm>
          <a:custGeom>
            <a:avLst/>
            <a:gdLst>
              <a:gd name="connsiteX0" fmla="*/ 0 w 4491789"/>
              <a:gd name="connsiteY0" fmla="*/ 250791 h 1504716"/>
              <a:gd name="connsiteX1" fmla="*/ 250791 w 4491789"/>
              <a:gd name="connsiteY1" fmla="*/ 0 h 1504716"/>
              <a:gd name="connsiteX2" fmla="*/ 4240998 w 4491789"/>
              <a:gd name="connsiteY2" fmla="*/ 0 h 1504716"/>
              <a:gd name="connsiteX3" fmla="*/ 4491789 w 4491789"/>
              <a:gd name="connsiteY3" fmla="*/ 250791 h 1504716"/>
              <a:gd name="connsiteX4" fmla="*/ 4491789 w 4491789"/>
              <a:gd name="connsiteY4" fmla="*/ 1253925 h 1504716"/>
              <a:gd name="connsiteX5" fmla="*/ 4240998 w 4491789"/>
              <a:gd name="connsiteY5" fmla="*/ 1504716 h 1504716"/>
              <a:gd name="connsiteX6" fmla="*/ 250791 w 4491789"/>
              <a:gd name="connsiteY6" fmla="*/ 1504716 h 1504716"/>
              <a:gd name="connsiteX7" fmla="*/ 0 w 4491789"/>
              <a:gd name="connsiteY7" fmla="*/ 1253925 h 1504716"/>
              <a:gd name="connsiteX8" fmla="*/ 0 w 4491789"/>
              <a:gd name="connsiteY8" fmla="*/ 250791 h 150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1789" h="1504716" extrusionOk="0">
                <a:moveTo>
                  <a:pt x="0" y="250791"/>
                </a:moveTo>
                <a:cubicBezTo>
                  <a:pt x="-2002" y="114779"/>
                  <a:pt x="111138" y="1647"/>
                  <a:pt x="250791" y="0"/>
                </a:cubicBezTo>
                <a:cubicBezTo>
                  <a:pt x="1651653" y="101494"/>
                  <a:pt x="3571313" y="-105886"/>
                  <a:pt x="4240998" y="0"/>
                </a:cubicBezTo>
                <a:cubicBezTo>
                  <a:pt x="4374243" y="17287"/>
                  <a:pt x="4489771" y="120748"/>
                  <a:pt x="4491789" y="250791"/>
                </a:cubicBezTo>
                <a:cubicBezTo>
                  <a:pt x="4558209" y="640574"/>
                  <a:pt x="4501461" y="781591"/>
                  <a:pt x="4491789" y="1253925"/>
                </a:cubicBezTo>
                <a:cubicBezTo>
                  <a:pt x="4496040" y="1368239"/>
                  <a:pt x="4372009" y="1522788"/>
                  <a:pt x="4240998" y="1504716"/>
                </a:cubicBezTo>
                <a:cubicBezTo>
                  <a:pt x="3549115" y="1437621"/>
                  <a:pt x="818783" y="1437511"/>
                  <a:pt x="250791" y="1504716"/>
                </a:cubicBezTo>
                <a:cubicBezTo>
                  <a:pt x="109452" y="1512320"/>
                  <a:pt x="-5390" y="1384311"/>
                  <a:pt x="0" y="1253925"/>
                </a:cubicBezTo>
                <a:cubicBezTo>
                  <a:pt x="34428" y="1120699"/>
                  <a:pt x="22081" y="679170"/>
                  <a:pt x="0" y="250791"/>
                </a:cubicBezTo>
                <a:close/>
              </a:path>
            </a:pathLst>
          </a:custGeom>
          <a:noFill/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4962796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5BAE4213-1419-2CA4-5045-35B44CA8F368}"/>
              </a:ext>
            </a:extLst>
          </p:cNvPr>
          <p:cNvSpPr txBox="1"/>
          <p:nvPr/>
        </p:nvSpPr>
        <p:spPr>
          <a:xfrm>
            <a:off x="4754880" y="490888"/>
            <a:ext cx="303195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dirty="0"/>
              <a:t>البنكرياس</a:t>
            </a:r>
            <a:endParaRPr lang="he-IL" sz="6600" dirty="0"/>
          </a:p>
        </p:txBody>
      </p:sp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0D9023B8-CA2A-9B41-1CF0-D24AE84D47AC}"/>
              </a:ext>
            </a:extLst>
          </p:cNvPr>
          <p:cNvCxnSpPr/>
          <p:nvPr/>
        </p:nvCxnSpPr>
        <p:spPr>
          <a:xfrm>
            <a:off x="7218947" y="1881191"/>
            <a:ext cx="644893" cy="11315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86A85D3A-4F1F-07D7-323D-C9E980D7E802}"/>
              </a:ext>
            </a:extLst>
          </p:cNvPr>
          <p:cNvSpPr txBox="1"/>
          <p:nvPr/>
        </p:nvSpPr>
        <p:spPr>
          <a:xfrm>
            <a:off x="6136104" y="3163674"/>
            <a:ext cx="421105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/>
              <a:t>يفرز مادة تبطل الحموضة القادمة من المعدة</a:t>
            </a:r>
            <a:endParaRPr lang="he-IL" sz="3600" dirty="0"/>
          </a:p>
        </p:txBody>
      </p: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A85D7294-74CF-F4D7-0ED9-E45B87788F7A}"/>
              </a:ext>
            </a:extLst>
          </p:cNvPr>
          <p:cNvCxnSpPr>
            <a:cxnSpLocks/>
          </p:cNvCxnSpPr>
          <p:nvPr/>
        </p:nvCxnSpPr>
        <p:spPr>
          <a:xfrm flipH="1">
            <a:off x="3946357" y="1974019"/>
            <a:ext cx="924025" cy="9458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5AF3CC9B-3B7F-153E-FB47-6B2B446B0852}"/>
              </a:ext>
            </a:extLst>
          </p:cNvPr>
          <p:cNvSpPr txBox="1"/>
          <p:nvPr/>
        </p:nvSpPr>
        <p:spPr>
          <a:xfrm>
            <a:off x="1703672" y="3117260"/>
            <a:ext cx="397042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/>
              <a:t>يفرز إنزيمات لهضم بقيّة المواد الغذائيّة</a:t>
            </a:r>
            <a:endParaRPr lang="he-IL" sz="3600" dirty="0"/>
          </a:p>
        </p:txBody>
      </p:sp>
      <p:sp>
        <p:nvSpPr>
          <p:cNvPr id="14" name="סימן כפל 13">
            <a:extLst>
              <a:ext uri="{FF2B5EF4-FFF2-40B4-BE49-F238E27FC236}">
                <a16:creationId xmlns:a16="http://schemas.microsoft.com/office/drawing/2014/main" id="{AEA1E555-E442-2D0F-74DB-E7F2FEFDD51A}"/>
              </a:ext>
            </a:extLst>
          </p:cNvPr>
          <p:cNvSpPr/>
          <p:nvPr/>
        </p:nvSpPr>
        <p:spPr>
          <a:xfrm>
            <a:off x="7644166" y="4317589"/>
            <a:ext cx="1427748" cy="132166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16" name="גרפיקה 15" descr="‏‏גזור קו מיתאר">
            <a:extLst>
              <a:ext uri="{FF2B5EF4-FFF2-40B4-BE49-F238E27FC236}">
                <a16:creationId xmlns:a16="http://schemas.microsoft.com/office/drawing/2014/main" id="{8F6D448D-EDED-CDE7-16E6-A05D73CC8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95599" y="4317589"/>
            <a:ext cx="1132803" cy="1132803"/>
          </a:xfrm>
          <a:prstGeom prst="rect">
            <a:avLst/>
          </a:prstGeom>
        </p:spPr>
      </p:pic>
      <p:pic>
        <p:nvPicPr>
          <p:cNvPr id="18" name="גרפיקה 17" descr="‏‏גזור עם מילוי מלא">
            <a:extLst>
              <a:ext uri="{FF2B5EF4-FFF2-40B4-BE49-F238E27FC236}">
                <a16:creationId xmlns:a16="http://schemas.microsoft.com/office/drawing/2014/main" id="{F5B2561D-52D6-4FA9-DE66-105E2E4572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45599" y="4467589"/>
            <a:ext cx="1132803" cy="1132803"/>
          </a:xfrm>
          <a:prstGeom prst="rect">
            <a:avLst/>
          </a:prstGeom>
        </p:spPr>
      </p:pic>
      <p:pic>
        <p:nvPicPr>
          <p:cNvPr id="6" name="תמונה 5" descr="פיצה ותוספות על שולחן">
            <a:extLst>
              <a:ext uri="{FF2B5EF4-FFF2-40B4-BE49-F238E27FC236}">
                <a16:creationId xmlns:a16="http://schemas.microsoft.com/office/drawing/2014/main" id="{22280DE7-FD8B-3443-9A91-BDA98F142F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9" y="1132666"/>
            <a:ext cx="6890683" cy="4592668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4705175C-944F-C2AC-FC6D-21D8AC7A61A3}"/>
              </a:ext>
            </a:extLst>
          </p:cNvPr>
          <p:cNvSpPr/>
          <p:nvPr/>
        </p:nvSpPr>
        <p:spPr>
          <a:xfrm>
            <a:off x="2047885" y="3384103"/>
            <a:ext cx="5649323" cy="1839787"/>
          </a:xfrm>
          <a:prstGeom prst="rect">
            <a:avLst/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الدهنيّات</a:t>
            </a:r>
            <a:endParaRPr lang="he-IL" sz="16600" b="1" dirty="0">
              <a:solidFill>
                <a:schemeClr val="tx1"/>
              </a:solidFill>
              <a:latin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2807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B526B40-33AC-1E95-0BDC-ADDB5FD0E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/>
              <a:t>الدهنيّات</a:t>
            </a:r>
            <a:endParaRPr lang="he-IL" b="1" dirty="0"/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8791D58E-DBA8-C1BD-2F69-82B4F7C5E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315" y="2019309"/>
            <a:ext cx="9475370" cy="357268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EC3AC77D-B2C2-06EA-8902-7E7F05BA36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4715"/>
          <a:stretch/>
        </p:blipFill>
        <p:spPr>
          <a:xfrm>
            <a:off x="1358315" y="2019309"/>
            <a:ext cx="2395538" cy="3572566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37F02DA0-2DBD-DF0B-C5BE-A5983C7B0A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7"/>
          <a:stretch/>
        </p:blipFill>
        <p:spPr>
          <a:xfrm>
            <a:off x="1385692" y="2019195"/>
            <a:ext cx="4736321" cy="3572566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2C46D174-AC2C-4CD1-8CC1-4249B4183A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245"/>
          <a:stretch/>
        </p:blipFill>
        <p:spPr>
          <a:xfrm>
            <a:off x="1358315" y="2019195"/>
            <a:ext cx="7082359" cy="357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2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B526B40-33AC-1E95-0BDC-ADDB5FD0E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/>
              <a:t>الدهنيّات</a:t>
            </a:r>
            <a:endParaRPr lang="he-IL" b="1" dirty="0"/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8791D58E-DBA8-C1BD-2F69-82B4F7C5E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64" y="286762"/>
            <a:ext cx="4455344" cy="167988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70385CA2-64CA-C25A-410D-CF3F6A956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4213" y="3943350"/>
            <a:ext cx="17430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942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315</Words>
  <Application>Microsoft Office PowerPoint</Application>
  <PresentationFormat>מסך רחב</PresentationFormat>
  <Paragraphs>93</Paragraphs>
  <Slides>15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21" baseType="lpstr">
      <vt:lpstr>Arabic Typesetting</vt:lpstr>
      <vt:lpstr>Arial</vt:lpstr>
      <vt:lpstr>Calibri</vt:lpstr>
      <vt:lpstr>Calibri Light</vt:lpstr>
      <vt:lpstr>Wingdings</vt:lpstr>
      <vt:lpstr>ערכת נושא Office</vt:lpstr>
      <vt:lpstr>الجهاز الهضمي</vt:lpstr>
      <vt:lpstr>مخطط الدرس</vt:lpstr>
      <vt:lpstr>إجمال الدرس</vt:lpstr>
      <vt:lpstr>מצגת של PowerPoint‏</vt:lpstr>
      <vt:lpstr>تشترك في عمليّة الهضم في الإثنى عشر غدد وأعضاء أخرى</vt:lpstr>
      <vt:lpstr>מצגת של PowerPoint‏</vt:lpstr>
      <vt:lpstr>מצגת של PowerPoint‏</vt:lpstr>
      <vt:lpstr>الدهنيّات</vt:lpstr>
      <vt:lpstr>الدهنيّات</vt:lpstr>
      <vt:lpstr>מצגת של PowerPoint‏</vt:lpstr>
      <vt:lpstr>מצגת של PowerPoint‏</vt:lpstr>
      <vt:lpstr>מצגת של PowerPoint‏</vt:lpstr>
      <vt:lpstr>מצגת של PowerPoint‏</vt:lpstr>
      <vt:lpstr>إجمال الدرس</vt:lpstr>
      <vt:lpstr>مخطط الدرس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الجهاز الهضمي</dc:title>
  <dc:creator>Kawther Zoubi</dc:creator>
  <cp:lastModifiedBy>Kawther Zoubi</cp:lastModifiedBy>
  <cp:revision>7</cp:revision>
  <dcterms:created xsi:type="dcterms:W3CDTF">2023-09-26T07:17:52Z</dcterms:created>
  <dcterms:modified xsi:type="dcterms:W3CDTF">2023-09-27T10:06:07Z</dcterms:modified>
</cp:coreProperties>
</file>