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8" r:id="rId3"/>
    <p:sldId id="301" r:id="rId4"/>
    <p:sldId id="314" r:id="rId5"/>
    <p:sldId id="315" r:id="rId6"/>
    <p:sldId id="316" r:id="rId7"/>
    <p:sldId id="317" r:id="rId8"/>
    <p:sldId id="318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036A37-39B0-91F0-6B57-3E89A91FA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EC40DE0-5675-0770-2B21-DC1DA085B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2929AEF-7F48-BABE-EF69-75F82002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DB9743-30A4-CA3A-F1F9-D22A9846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5DC7CF-37FE-9926-5541-AADBE19E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353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723573-1E23-1C1F-2932-D098D986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D79836-E66B-246B-E2B1-E3D4097C9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08E1C3B-1A18-0C46-2BDA-54D06C4D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8E6546F-5FB9-65C6-5BDF-5EBEA91E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0E49313-B593-F0FC-699A-3C909ACB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A14E2DA-E837-B2D8-6CBE-E932E75D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87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C94A1C-8AC1-5432-2CEB-44345744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21E19D0-70DB-C2E4-13D6-D3449E722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567724C-8BE2-F52C-CC7E-7A1B46B4D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CC2FE05-58E7-4510-9AF7-99B26E21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9492DD9-C1E4-1F0D-9CC0-788012BF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E7C712-38D4-5FB4-E396-C0D8D3D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71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BB9D1E-1174-3F40-78C5-C7F18871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ECF79C6-1410-4079-DA9F-8C369905D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36BB5B-2FF9-CF46-7CBE-640B6823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24F236-3922-4FD0-437C-797EFC0B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3662F5-8331-BE93-DE25-473A8F8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254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3BF2EF7-1E67-C6B0-332B-1506D3EED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D6995FB-7E76-FF9F-CCBA-CB952D9F5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F9377F-BA23-6A44-097F-5F4D57C7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DF186B-A8C4-E3C1-DBE4-D5C7CD5B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FA2E614-B21E-300D-373C-A781CB2F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09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07B176-0D4E-AEBE-4600-36165A33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0843CD-ED01-B949-372F-42606418B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E72FE5-9B42-4C16-395D-3985EA8F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597E63-F580-29B8-F109-ECA92591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8C174D8-EF39-0FBE-02CB-FD7D2412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318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07B176-0D4E-AEBE-4600-36165A33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0843CD-ED01-B949-372F-42606418B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E72FE5-9B42-4C16-395D-3985EA8F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597E63-F580-29B8-F109-ECA92591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8C174D8-EF39-0FBE-02CB-FD7D2412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167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07B176-0D4E-AEBE-4600-36165A33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0843CD-ED01-B949-372F-42606418B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E72FE5-9B42-4C16-395D-3985EA8F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597E63-F580-29B8-F109-ECA92591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8C174D8-EF39-0FBE-02CB-FD7D2412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783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8A4E5D-6E44-AF49-58B3-FC670145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502262E-E5D6-556C-1C51-0D2B8879A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25440-9B88-93A0-15BE-3E635F23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3AC12F-3919-F1D9-3594-616D93D1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493DD3-C39A-D17A-4E79-C1D7C3A2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870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EB4027-525C-4F48-0990-72647DAA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3EC9FD4-A77C-AABD-60C4-236B34126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EE57269-01FB-D6B5-F31D-D143D6660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0E19E29-5166-8F76-182F-8870DFA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BFC1A45-FFF5-8D1B-024C-A6D0A6C6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D5468E5-7728-EEF9-4EA9-748E5000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4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ACECF4-AB20-D0BB-9659-2762D570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A974700-8A82-E921-982D-038149CA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4B88E66-7CDE-93C7-80F2-3DA067483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78F206B-1225-82C7-9540-DC6A72755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4D757CA-E920-7B69-F5E2-43C0C39EA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8F971D4-9EAB-AA96-E078-08A18D53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1768CD5-3108-F0FF-B507-50C87E9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101CB01-ED5F-B892-3816-AA5C7ADD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35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EB8E31-986B-22B4-D0B7-FF3AAE63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D971336-3927-FA1B-60B7-7E93247A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18E4F01-09C5-6A11-06B2-3550F6C5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54EEA6E-0D08-22DA-35DA-38A8EA91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93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A7D16B6-28ED-A827-33F6-16F4A9B8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6614FB1-5900-A753-B39C-F65901D7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4089D47-A36B-BE45-7A05-ABD60D26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60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51249FA-8268-732A-3121-167B4C6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EFC6AB-A533-9150-76DD-21478064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F4B5BAD-A029-AF6E-BF9A-24F36A003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B065-F38B-4453-ADA6-14681E358D86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9D3E410-943E-2204-DB94-B97FBFCE8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B232236-740C-DB9B-4124-A0BCFBA9A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CF3F-CB62-4CA7-A327-FDF2B4DEE2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80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447B46-B359-77AB-B294-34EE82FD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r>
              <a:rPr lang="ar-SA" sz="7200" dirty="0"/>
              <a:t>الجهاز الهضمي</a:t>
            </a:r>
            <a:endParaRPr lang="he-IL" sz="7200" dirty="0"/>
          </a:p>
        </p:txBody>
      </p:sp>
      <p:pic>
        <p:nvPicPr>
          <p:cNvPr id="4" name="תמונה 3" descr="תמונה שמכילה טקסט, בשר, אומנות&#10;&#10;התיאור נוצר באופן אוטומטי">
            <a:extLst>
              <a:ext uri="{FF2B5EF4-FFF2-40B4-BE49-F238E27FC236}">
                <a16:creationId xmlns:a16="http://schemas.microsoft.com/office/drawing/2014/main" id="{082F7F37-9275-FC17-CCDA-258C0354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7" r="-1" b="8896"/>
          <a:stretch/>
        </p:blipFill>
        <p:spPr>
          <a:xfrm>
            <a:off x="0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FF4DA12-4A09-030A-305B-8F0F051E6EE0}"/>
              </a:ext>
            </a:extLst>
          </p:cNvPr>
          <p:cNvSpPr txBox="1"/>
          <p:nvPr/>
        </p:nvSpPr>
        <p:spPr>
          <a:xfrm>
            <a:off x="7381875" y="4876800"/>
            <a:ext cx="25050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درس 6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6"/>
    </mc:Choice>
    <mc:Fallback xmlns="">
      <p:transition spd="slow" advTm="42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>
                <a:solidFill>
                  <a:schemeClr val="accent1"/>
                </a:solidFill>
              </a:rPr>
              <a:t>مخطط الدرس</a:t>
            </a:r>
            <a:endParaRPr lang="he-IL" sz="6000" b="1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5400" dirty="0"/>
              <a:t>الأمعاء الغليظة</a:t>
            </a:r>
          </a:p>
          <a:p>
            <a:pPr marL="0" indent="0">
              <a:lnSpc>
                <a:spcPct val="150000"/>
              </a:lnSpc>
              <a:buNone/>
            </a:pP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32675" y="924622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675" y="924622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1689710" y="5326159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2547949" y="732855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7" y="1190625"/>
            <a:ext cx="16065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"/>
    </mc:Choice>
    <mc:Fallback xmlns="">
      <p:transition spd="slow" advTm="4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/>
        </p:nvGraphicFramePr>
        <p:xfrm>
          <a:off x="171450" y="1325563"/>
          <a:ext cx="11849100" cy="65567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العضو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مميزاته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وظيفته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هضم ميكانيكي\هضم كيميائي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المادة </a:t>
                      </a:r>
                    </a:p>
                    <a:p>
                      <a:pPr rtl="1"/>
                      <a:r>
                        <a:rPr lang="ar-SA" sz="1800" b="1" dirty="0"/>
                        <a:t>التي تتحلّل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نواتج التحليل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الفم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يحوي أسنانا ولعابا ولسان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هضم ميكانيكي للغذاء. خلط وإذابة قسم من الغذاء عن طريق اللعاب. هضم كيميائي جزئي للسكريات المعقدة (النشويات)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ميكانيكي وكيميائي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نشويات أو سكريات معقدة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 بسيطة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المريئ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أنبوب عضلي ذات حركة دوديّة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تمرير الغذاء الى المعدة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  <a:p>
                      <a:pPr algn="ctr" rtl="1"/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-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-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-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المعدة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مكوّنة من عضلات وخلايا تفرز مواد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هضم ميكانيكي للغذاء وبداية تحليل البروتينات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ميكانيكي وكيميائي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نشويات أو سكريّات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بروتينات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 بسيطة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سلاسل ببتيدية وحوامض أمينية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الإثنى عشر (بداية الأمعاء الدقيقة)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أول قسم من الأمعاء الدقيقة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إنهاء التحليل الكيميائي للسكريات المعقدة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إكمال تحليل البروتينات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تحويل الدهنيات الى مستحلب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هضم كيميائي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سكريات, بروتينات, دهنيات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 بسيطة</a:t>
                      </a:r>
                    </a:p>
                    <a:p>
                      <a:pPr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حوامض أمينية</a:t>
                      </a:r>
                    </a:p>
                    <a:p>
                      <a:pPr rtl="1"/>
                      <a:r>
                        <a:rPr lang="ar-SA" sz="1800" b="1" dirty="0" err="1">
                          <a:solidFill>
                            <a:schemeClr val="accent1"/>
                          </a:solidFill>
                          <a:latin typeface="+mj-lt"/>
                        </a:rPr>
                        <a:t>جليسرول</a:t>
                      </a:r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 وحوامض دهنية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"/>
    </mc:Choice>
    <mc:Fallback xmlns="">
      <p:transition spd="slow" advTm="20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/>
        </p:nvGraphicFramePr>
        <p:xfrm>
          <a:off x="171450" y="1325563"/>
          <a:ext cx="11849100" cy="26839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العضو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مميزاته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وظيفته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هضم ميكانيكي\هضم كيميائي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المادة </a:t>
                      </a:r>
                    </a:p>
                    <a:p>
                      <a:pPr rtl="1"/>
                      <a:r>
                        <a:rPr lang="ar-SA" sz="1800" b="1" dirty="0"/>
                        <a:t>التي تتحلّل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نواتج التحليل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الأمعاء الدقيقة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طويلة, تحوي </a:t>
                      </a:r>
                      <a:r>
                        <a:rPr lang="ar-SA" b="1" dirty="0" err="1">
                          <a:solidFill>
                            <a:schemeClr val="accent1"/>
                          </a:solidFill>
                        </a:rPr>
                        <a:t>ثنيات</a:t>
                      </a:r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 بداخلها أوعية دموية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إتمام الهضم</a:t>
                      </a:r>
                    </a:p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نقل نواتج الهضم للدم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كيميائي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سكريات معقدة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بروتينات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دهنيات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جلوكوز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حوامض أمينية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حوامض دهنية </a:t>
                      </a:r>
                      <a:r>
                        <a:rPr lang="ar-SA" b="1" dirty="0" err="1">
                          <a:solidFill>
                            <a:schemeClr val="accent1"/>
                          </a:solidFill>
                        </a:rPr>
                        <a:t>وجليسرول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2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9"/>
    </mc:Choice>
    <mc:Fallback xmlns="">
      <p:transition spd="slow" advTm="282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5BD37-5BCE-8AB6-D7C4-4E9E482C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chemeClr val="accent1"/>
                </a:solidFill>
              </a:rPr>
              <a:t>الأمعاء الغليظة</a:t>
            </a:r>
            <a:endParaRPr lang="he-IL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47D232FF-99AE-CB47-1AB1-14774265D2F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91011593"/>
                  </p:ext>
                </p:extLst>
              </p:nvPr>
            </p:nvGraphicFramePr>
            <p:xfrm>
              <a:off x="7662050" y="1027906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47D232FF-99AE-CB47-1AB1-14774265D2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050" y="1027906"/>
                <a:ext cx="2914447" cy="556825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E39E4B1-CEEF-3601-9182-E6458C908848}"/>
              </a:ext>
            </a:extLst>
          </p:cNvPr>
          <p:cNvSpPr txBox="1"/>
          <p:nvPr/>
        </p:nvSpPr>
        <p:spPr>
          <a:xfrm>
            <a:off x="638175" y="2933700"/>
            <a:ext cx="6096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تنتقل بقايا الغذاء والتي لم تهضم الى الأمعاء الغليظة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8059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DAAB0C-1EA0-7689-E949-E1A52CEA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chemeClr val="accent1"/>
                </a:solidFill>
              </a:rPr>
              <a:t>الأمعاء الغليظة</a:t>
            </a:r>
            <a:endParaRPr lang="he-IL" b="1" dirty="0">
              <a:solidFill>
                <a:schemeClr val="accent1"/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34F7EE50-9AE1-12BE-B314-0C9DE67CE150}"/>
              </a:ext>
            </a:extLst>
          </p:cNvPr>
          <p:cNvSpPr/>
          <p:nvPr/>
        </p:nvSpPr>
        <p:spPr>
          <a:xfrm>
            <a:off x="7219949" y="1924051"/>
            <a:ext cx="3667125" cy="1325564"/>
          </a:xfrm>
          <a:custGeom>
            <a:avLst/>
            <a:gdLst>
              <a:gd name="connsiteX0" fmla="*/ 0 w 3667125"/>
              <a:gd name="connsiteY0" fmla="*/ 220932 h 1325564"/>
              <a:gd name="connsiteX1" fmla="*/ 220932 w 3667125"/>
              <a:gd name="connsiteY1" fmla="*/ 0 h 1325564"/>
              <a:gd name="connsiteX2" fmla="*/ 790728 w 3667125"/>
              <a:gd name="connsiteY2" fmla="*/ 0 h 1325564"/>
              <a:gd name="connsiteX3" fmla="*/ 1263766 w 3667125"/>
              <a:gd name="connsiteY3" fmla="*/ 0 h 1325564"/>
              <a:gd name="connsiteX4" fmla="*/ 1736805 w 3667125"/>
              <a:gd name="connsiteY4" fmla="*/ 0 h 1325564"/>
              <a:gd name="connsiteX5" fmla="*/ 2274348 w 3667125"/>
              <a:gd name="connsiteY5" fmla="*/ 0 h 1325564"/>
              <a:gd name="connsiteX6" fmla="*/ 2876397 w 3667125"/>
              <a:gd name="connsiteY6" fmla="*/ 0 h 1325564"/>
              <a:gd name="connsiteX7" fmla="*/ 3446193 w 3667125"/>
              <a:gd name="connsiteY7" fmla="*/ 0 h 1325564"/>
              <a:gd name="connsiteX8" fmla="*/ 3667125 w 3667125"/>
              <a:gd name="connsiteY8" fmla="*/ 220932 h 1325564"/>
              <a:gd name="connsiteX9" fmla="*/ 3667125 w 3667125"/>
              <a:gd name="connsiteY9" fmla="*/ 680456 h 1325564"/>
              <a:gd name="connsiteX10" fmla="*/ 3667125 w 3667125"/>
              <a:gd name="connsiteY10" fmla="*/ 1104632 h 1325564"/>
              <a:gd name="connsiteX11" fmla="*/ 3446193 w 3667125"/>
              <a:gd name="connsiteY11" fmla="*/ 1325564 h 1325564"/>
              <a:gd name="connsiteX12" fmla="*/ 2940902 w 3667125"/>
              <a:gd name="connsiteY12" fmla="*/ 1325564 h 1325564"/>
              <a:gd name="connsiteX13" fmla="*/ 2338853 w 3667125"/>
              <a:gd name="connsiteY13" fmla="*/ 1325564 h 1325564"/>
              <a:gd name="connsiteX14" fmla="*/ 1865815 w 3667125"/>
              <a:gd name="connsiteY14" fmla="*/ 1325564 h 1325564"/>
              <a:gd name="connsiteX15" fmla="*/ 1263766 w 3667125"/>
              <a:gd name="connsiteY15" fmla="*/ 1325564 h 1325564"/>
              <a:gd name="connsiteX16" fmla="*/ 758476 w 3667125"/>
              <a:gd name="connsiteY16" fmla="*/ 1325564 h 1325564"/>
              <a:gd name="connsiteX17" fmla="*/ 220932 w 3667125"/>
              <a:gd name="connsiteY17" fmla="*/ 1325564 h 1325564"/>
              <a:gd name="connsiteX18" fmla="*/ 0 w 3667125"/>
              <a:gd name="connsiteY18" fmla="*/ 1104632 h 1325564"/>
              <a:gd name="connsiteX19" fmla="*/ 0 w 3667125"/>
              <a:gd name="connsiteY19" fmla="*/ 662782 h 1325564"/>
              <a:gd name="connsiteX20" fmla="*/ 0 w 3667125"/>
              <a:gd name="connsiteY20" fmla="*/ 220932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7125" h="1325564" fill="none" extrusionOk="0">
                <a:moveTo>
                  <a:pt x="0" y="220932"/>
                </a:moveTo>
                <a:cubicBezTo>
                  <a:pt x="-2085" y="100812"/>
                  <a:pt x="78663" y="23388"/>
                  <a:pt x="220932" y="0"/>
                </a:cubicBezTo>
                <a:cubicBezTo>
                  <a:pt x="477997" y="-61742"/>
                  <a:pt x="536127" y="27055"/>
                  <a:pt x="790728" y="0"/>
                </a:cubicBezTo>
                <a:cubicBezTo>
                  <a:pt x="1045329" y="-27055"/>
                  <a:pt x="1099033" y="31828"/>
                  <a:pt x="1263766" y="0"/>
                </a:cubicBezTo>
                <a:cubicBezTo>
                  <a:pt x="1428499" y="-31828"/>
                  <a:pt x="1517458" y="49475"/>
                  <a:pt x="1736805" y="0"/>
                </a:cubicBezTo>
                <a:cubicBezTo>
                  <a:pt x="1956152" y="-49475"/>
                  <a:pt x="2092752" y="22611"/>
                  <a:pt x="2274348" y="0"/>
                </a:cubicBezTo>
                <a:cubicBezTo>
                  <a:pt x="2455944" y="-22611"/>
                  <a:pt x="2670793" y="52880"/>
                  <a:pt x="2876397" y="0"/>
                </a:cubicBezTo>
                <a:cubicBezTo>
                  <a:pt x="3082001" y="-52880"/>
                  <a:pt x="3277689" y="22783"/>
                  <a:pt x="3446193" y="0"/>
                </a:cubicBezTo>
                <a:cubicBezTo>
                  <a:pt x="3553363" y="-14721"/>
                  <a:pt x="3642022" y="109835"/>
                  <a:pt x="3667125" y="220932"/>
                </a:cubicBezTo>
                <a:cubicBezTo>
                  <a:pt x="3715317" y="348150"/>
                  <a:pt x="3637046" y="557254"/>
                  <a:pt x="3667125" y="680456"/>
                </a:cubicBezTo>
                <a:cubicBezTo>
                  <a:pt x="3697204" y="803658"/>
                  <a:pt x="3619191" y="981813"/>
                  <a:pt x="3667125" y="1104632"/>
                </a:cubicBezTo>
                <a:cubicBezTo>
                  <a:pt x="3684923" y="1203421"/>
                  <a:pt x="3581757" y="1326894"/>
                  <a:pt x="3446193" y="1325564"/>
                </a:cubicBezTo>
                <a:cubicBezTo>
                  <a:pt x="3271505" y="1337870"/>
                  <a:pt x="3126311" y="1314562"/>
                  <a:pt x="2940902" y="1325564"/>
                </a:cubicBezTo>
                <a:cubicBezTo>
                  <a:pt x="2755493" y="1336566"/>
                  <a:pt x="2619570" y="1264654"/>
                  <a:pt x="2338853" y="1325564"/>
                </a:cubicBezTo>
                <a:cubicBezTo>
                  <a:pt x="2058136" y="1386474"/>
                  <a:pt x="2032952" y="1300327"/>
                  <a:pt x="1865815" y="1325564"/>
                </a:cubicBezTo>
                <a:cubicBezTo>
                  <a:pt x="1698678" y="1350801"/>
                  <a:pt x="1503680" y="1279873"/>
                  <a:pt x="1263766" y="1325564"/>
                </a:cubicBezTo>
                <a:cubicBezTo>
                  <a:pt x="1023852" y="1371255"/>
                  <a:pt x="962785" y="1297462"/>
                  <a:pt x="758476" y="1325564"/>
                </a:cubicBezTo>
                <a:cubicBezTo>
                  <a:pt x="554167" y="1353666"/>
                  <a:pt x="407245" y="1275856"/>
                  <a:pt x="220932" y="1325564"/>
                </a:cubicBezTo>
                <a:cubicBezTo>
                  <a:pt x="96617" y="1324056"/>
                  <a:pt x="8218" y="1231652"/>
                  <a:pt x="0" y="1104632"/>
                </a:cubicBezTo>
                <a:cubicBezTo>
                  <a:pt x="-45629" y="998317"/>
                  <a:pt x="29850" y="831878"/>
                  <a:pt x="0" y="662782"/>
                </a:cubicBezTo>
                <a:cubicBezTo>
                  <a:pt x="-29850" y="493686"/>
                  <a:pt x="17030" y="413064"/>
                  <a:pt x="0" y="220932"/>
                </a:cubicBezTo>
                <a:close/>
              </a:path>
              <a:path w="3667125" h="1325564" stroke="0" extrusionOk="0">
                <a:moveTo>
                  <a:pt x="0" y="220932"/>
                </a:moveTo>
                <a:cubicBezTo>
                  <a:pt x="-9454" y="102010"/>
                  <a:pt x="103229" y="-5310"/>
                  <a:pt x="220932" y="0"/>
                </a:cubicBezTo>
                <a:cubicBezTo>
                  <a:pt x="315987" y="-28159"/>
                  <a:pt x="547653" y="39427"/>
                  <a:pt x="661718" y="0"/>
                </a:cubicBezTo>
                <a:cubicBezTo>
                  <a:pt x="775783" y="-39427"/>
                  <a:pt x="1140619" y="10077"/>
                  <a:pt x="1263766" y="0"/>
                </a:cubicBezTo>
                <a:cubicBezTo>
                  <a:pt x="1386913" y="-10077"/>
                  <a:pt x="1623634" y="3359"/>
                  <a:pt x="1736805" y="0"/>
                </a:cubicBezTo>
                <a:cubicBezTo>
                  <a:pt x="1849976" y="-3359"/>
                  <a:pt x="2017837" y="2472"/>
                  <a:pt x="2177590" y="0"/>
                </a:cubicBezTo>
                <a:cubicBezTo>
                  <a:pt x="2337343" y="-2472"/>
                  <a:pt x="2422472" y="50032"/>
                  <a:pt x="2650629" y="0"/>
                </a:cubicBezTo>
                <a:cubicBezTo>
                  <a:pt x="2878786" y="-50032"/>
                  <a:pt x="3250217" y="1865"/>
                  <a:pt x="3446193" y="0"/>
                </a:cubicBezTo>
                <a:cubicBezTo>
                  <a:pt x="3554401" y="4265"/>
                  <a:pt x="3655585" y="99660"/>
                  <a:pt x="3667125" y="220932"/>
                </a:cubicBezTo>
                <a:cubicBezTo>
                  <a:pt x="3697299" y="381838"/>
                  <a:pt x="3624324" y="513378"/>
                  <a:pt x="3667125" y="653945"/>
                </a:cubicBezTo>
                <a:cubicBezTo>
                  <a:pt x="3709926" y="794512"/>
                  <a:pt x="3652399" y="982810"/>
                  <a:pt x="3667125" y="1104632"/>
                </a:cubicBezTo>
                <a:cubicBezTo>
                  <a:pt x="3640530" y="1234449"/>
                  <a:pt x="3573880" y="1320574"/>
                  <a:pt x="3446193" y="1325564"/>
                </a:cubicBezTo>
                <a:cubicBezTo>
                  <a:pt x="3292638" y="1334416"/>
                  <a:pt x="3206879" y="1323416"/>
                  <a:pt x="3005407" y="1325564"/>
                </a:cubicBezTo>
                <a:cubicBezTo>
                  <a:pt x="2803935" y="1327712"/>
                  <a:pt x="2601930" y="1265127"/>
                  <a:pt x="2435611" y="1325564"/>
                </a:cubicBezTo>
                <a:cubicBezTo>
                  <a:pt x="2269292" y="1386001"/>
                  <a:pt x="2019373" y="1297588"/>
                  <a:pt x="1898068" y="1325564"/>
                </a:cubicBezTo>
                <a:cubicBezTo>
                  <a:pt x="1776763" y="1353540"/>
                  <a:pt x="1574180" y="1315407"/>
                  <a:pt x="1457282" y="1325564"/>
                </a:cubicBezTo>
                <a:cubicBezTo>
                  <a:pt x="1340384" y="1335721"/>
                  <a:pt x="1050690" y="1258090"/>
                  <a:pt x="887486" y="1325564"/>
                </a:cubicBezTo>
                <a:cubicBezTo>
                  <a:pt x="724282" y="1393038"/>
                  <a:pt x="425180" y="1264467"/>
                  <a:pt x="220932" y="1325564"/>
                </a:cubicBezTo>
                <a:cubicBezTo>
                  <a:pt x="101914" y="1330812"/>
                  <a:pt x="7663" y="1201274"/>
                  <a:pt x="0" y="1104632"/>
                </a:cubicBezTo>
                <a:cubicBezTo>
                  <a:pt x="-35528" y="899167"/>
                  <a:pt x="46699" y="759677"/>
                  <a:pt x="0" y="671619"/>
                </a:cubicBezTo>
                <a:cubicBezTo>
                  <a:pt x="-46699" y="583561"/>
                  <a:pt x="40379" y="327302"/>
                  <a:pt x="0" y="2209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7241101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إتمام الهضم (مع القليل من الإنزيمات)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EA9EE643-6D50-6544-209B-4213519D8886}"/>
              </a:ext>
            </a:extLst>
          </p:cNvPr>
          <p:cNvSpPr/>
          <p:nvPr/>
        </p:nvSpPr>
        <p:spPr>
          <a:xfrm>
            <a:off x="1304926" y="1924051"/>
            <a:ext cx="3667125" cy="1325564"/>
          </a:xfrm>
          <a:custGeom>
            <a:avLst/>
            <a:gdLst>
              <a:gd name="connsiteX0" fmla="*/ 0 w 3667125"/>
              <a:gd name="connsiteY0" fmla="*/ 220932 h 1325564"/>
              <a:gd name="connsiteX1" fmla="*/ 220932 w 3667125"/>
              <a:gd name="connsiteY1" fmla="*/ 0 h 1325564"/>
              <a:gd name="connsiteX2" fmla="*/ 790728 w 3667125"/>
              <a:gd name="connsiteY2" fmla="*/ 0 h 1325564"/>
              <a:gd name="connsiteX3" fmla="*/ 1263766 w 3667125"/>
              <a:gd name="connsiteY3" fmla="*/ 0 h 1325564"/>
              <a:gd name="connsiteX4" fmla="*/ 1736805 w 3667125"/>
              <a:gd name="connsiteY4" fmla="*/ 0 h 1325564"/>
              <a:gd name="connsiteX5" fmla="*/ 2274348 w 3667125"/>
              <a:gd name="connsiteY5" fmla="*/ 0 h 1325564"/>
              <a:gd name="connsiteX6" fmla="*/ 2876397 w 3667125"/>
              <a:gd name="connsiteY6" fmla="*/ 0 h 1325564"/>
              <a:gd name="connsiteX7" fmla="*/ 3446193 w 3667125"/>
              <a:gd name="connsiteY7" fmla="*/ 0 h 1325564"/>
              <a:gd name="connsiteX8" fmla="*/ 3667125 w 3667125"/>
              <a:gd name="connsiteY8" fmla="*/ 220932 h 1325564"/>
              <a:gd name="connsiteX9" fmla="*/ 3667125 w 3667125"/>
              <a:gd name="connsiteY9" fmla="*/ 680456 h 1325564"/>
              <a:gd name="connsiteX10" fmla="*/ 3667125 w 3667125"/>
              <a:gd name="connsiteY10" fmla="*/ 1104632 h 1325564"/>
              <a:gd name="connsiteX11" fmla="*/ 3446193 w 3667125"/>
              <a:gd name="connsiteY11" fmla="*/ 1325564 h 1325564"/>
              <a:gd name="connsiteX12" fmla="*/ 2940902 w 3667125"/>
              <a:gd name="connsiteY12" fmla="*/ 1325564 h 1325564"/>
              <a:gd name="connsiteX13" fmla="*/ 2338853 w 3667125"/>
              <a:gd name="connsiteY13" fmla="*/ 1325564 h 1325564"/>
              <a:gd name="connsiteX14" fmla="*/ 1865815 w 3667125"/>
              <a:gd name="connsiteY14" fmla="*/ 1325564 h 1325564"/>
              <a:gd name="connsiteX15" fmla="*/ 1263766 w 3667125"/>
              <a:gd name="connsiteY15" fmla="*/ 1325564 h 1325564"/>
              <a:gd name="connsiteX16" fmla="*/ 758476 w 3667125"/>
              <a:gd name="connsiteY16" fmla="*/ 1325564 h 1325564"/>
              <a:gd name="connsiteX17" fmla="*/ 220932 w 3667125"/>
              <a:gd name="connsiteY17" fmla="*/ 1325564 h 1325564"/>
              <a:gd name="connsiteX18" fmla="*/ 0 w 3667125"/>
              <a:gd name="connsiteY18" fmla="*/ 1104632 h 1325564"/>
              <a:gd name="connsiteX19" fmla="*/ 0 w 3667125"/>
              <a:gd name="connsiteY19" fmla="*/ 662782 h 1325564"/>
              <a:gd name="connsiteX20" fmla="*/ 0 w 3667125"/>
              <a:gd name="connsiteY20" fmla="*/ 220932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7125" h="1325564" fill="none" extrusionOk="0">
                <a:moveTo>
                  <a:pt x="0" y="220932"/>
                </a:moveTo>
                <a:cubicBezTo>
                  <a:pt x="-2085" y="100812"/>
                  <a:pt x="78663" y="23388"/>
                  <a:pt x="220932" y="0"/>
                </a:cubicBezTo>
                <a:cubicBezTo>
                  <a:pt x="477997" y="-61742"/>
                  <a:pt x="536127" y="27055"/>
                  <a:pt x="790728" y="0"/>
                </a:cubicBezTo>
                <a:cubicBezTo>
                  <a:pt x="1045329" y="-27055"/>
                  <a:pt x="1099033" y="31828"/>
                  <a:pt x="1263766" y="0"/>
                </a:cubicBezTo>
                <a:cubicBezTo>
                  <a:pt x="1428499" y="-31828"/>
                  <a:pt x="1517458" y="49475"/>
                  <a:pt x="1736805" y="0"/>
                </a:cubicBezTo>
                <a:cubicBezTo>
                  <a:pt x="1956152" y="-49475"/>
                  <a:pt x="2092752" y="22611"/>
                  <a:pt x="2274348" y="0"/>
                </a:cubicBezTo>
                <a:cubicBezTo>
                  <a:pt x="2455944" y="-22611"/>
                  <a:pt x="2670793" y="52880"/>
                  <a:pt x="2876397" y="0"/>
                </a:cubicBezTo>
                <a:cubicBezTo>
                  <a:pt x="3082001" y="-52880"/>
                  <a:pt x="3277689" y="22783"/>
                  <a:pt x="3446193" y="0"/>
                </a:cubicBezTo>
                <a:cubicBezTo>
                  <a:pt x="3553363" y="-14721"/>
                  <a:pt x="3642022" y="109835"/>
                  <a:pt x="3667125" y="220932"/>
                </a:cubicBezTo>
                <a:cubicBezTo>
                  <a:pt x="3715317" y="348150"/>
                  <a:pt x="3637046" y="557254"/>
                  <a:pt x="3667125" y="680456"/>
                </a:cubicBezTo>
                <a:cubicBezTo>
                  <a:pt x="3697204" y="803658"/>
                  <a:pt x="3619191" y="981813"/>
                  <a:pt x="3667125" y="1104632"/>
                </a:cubicBezTo>
                <a:cubicBezTo>
                  <a:pt x="3684923" y="1203421"/>
                  <a:pt x="3581757" y="1326894"/>
                  <a:pt x="3446193" y="1325564"/>
                </a:cubicBezTo>
                <a:cubicBezTo>
                  <a:pt x="3271505" y="1337870"/>
                  <a:pt x="3126311" y="1314562"/>
                  <a:pt x="2940902" y="1325564"/>
                </a:cubicBezTo>
                <a:cubicBezTo>
                  <a:pt x="2755493" y="1336566"/>
                  <a:pt x="2619570" y="1264654"/>
                  <a:pt x="2338853" y="1325564"/>
                </a:cubicBezTo>
                <a:cubicBezTo>
                  <a:pt x="2058136" y="1386474"/>
                  <a:pt x="2032952" y="1300327"/>
                  <a:pt x="1865815" y="1325564"/>
                </a:cubicBezTo>
                <a:cubicBezTo>
                  <a:pt x="1698678" y="1350801"/>
                  <a:pt x="1503680" y="1279873"/>
                  <a:pt x="1263766" y="1325564"/>
                </a:cubicBezTo>
                <a:cubicBezTo>
                  <a:pt x="1023852" y="1371255"/>
                  <a:pt x="962785" y="1297462"/>
                  <a:pt x="758476" y="1325564"/>
                </a:cubicBezTo>
                <a:cubicBezTo>
                  <a:pt x="554167" y="1353666"/>
                  <a:pt x="407245" y="1275856"/>
                  <a:pt x="220932" y="1325564"/>
                </a:cubicBezTo>
                <a:cubicBezTo>
                  <a:pt x="96617" y="1324056"/>
                  <a:pt x="8218" y="1231652"/>
                  <a:pt x="0" y="1104632"/>
                </a:cubicBezTo>
                <a:cubicBezTo>
                  <a:pt x="-45629" y="998317"/>
                  <a:pt x="29850" y="831878"/>
                  <a:pt x="0" y="662782"/>
                </a:cubicBezTo>
                <a:cubicBezTo>
                  <a:pt x="-29850" y="493686"/>
                  <a:pt x="17030" y="413064"/>
                  <a:pt x="0" y="220932"/>
                </a:cubicBezTo>
                <a:close/>
              </a:path>
              <a:path w="3667125" h="1325564" stroke="0" extrusionOk="0">
                <a:moveTo>
                  <a:pt x="0" y="220932"/>
                </a:moveTo>
                <a:cubicBezTo>
                  <a:pt x="-9454" y="102010"/>
                  <a:pt x="103229" y="-5310"/>
                  <a:pt x="220932" y="0"/>
                </a:cubicBezTo>
                <a:cubicBezTo>
                  <a:pt x="315987" y="-28159"/>
                  <a:pt x="547653" y="39427"/>
                  <a:pt x="661718" y="0"/>
                </a:cubicBezTo>
                <a:cubicBezTo>
                  <a:pt x="775783" y="-39427"/>
                  <a:pt x="1140619" y="10077"/>
                  <a:pt x="1263766" y="0"/>
                </a:cubicBezTo>
                <a:cubicBezTo>
                  <a:pt x="1386913" y="-10077"/>
                  <a:pt x="1623634" y="3359"/>
                  <a:pt x="1736805" y="0"/>
                </a:cubicBezTo>
                <a:cubicBezTo>
                  <a:pt x="1849976" y="-3359"/>
                  <a:pt x="2017837" y="2472"/>
                  <a:pt x="2177590" y="0"/>
                </a:cubicBezTo>
                <a:cubicBezTo>
                  <a:pt x="2337343" y="-2472"/>
                  <a:pt x="2422472" y="50032"/>
                  <a:pt x="2650629" y="0"/>
                </a:cubicBezTo>
                <a:cubicBezTo>
                  <a:pt x="2878786" y="-50032"/>
                  <a:pt x="3250217" y="1865"/>
                  <a:pt x="3446193" y="0"/>
                </a:cubicBezTo>
                <a:cubicBezTo>
                  <a:pt x="3554401" y="4265"/>
                  <a:pt x="3655585" y="99660"/>
                  <a:pt x="3667125" y="220932"/>
                </a:cubicBezTo>
                <a:cubicBezTo>
                  <a:pt x="3697299" y="381838"/>
                  <a:pt x="3624324" y="513378"/>
                  <a:pt x="3667125" y="653945"/>
                </a:cubicBezTo>
                <a:cubicBezTo>
                  <a:pt x="3709926" y="794512"/>
                  <a:pt x="3652399" y="982810"/>
                  <a:pt x="3667125" y="1104632"/>
                </a:cubicBezTo>
                <a:cubicBezTo>
                  <a:pt x="3640530" y="1234449"/>
                  <a:pt x="3573880" y="1320574"/>
                  <a:pt x="3446193" y="1325564"/>
                </a:cubicBezTo>
                <a:cubicBezTo>
                  <a:pt x="3292638" y="1334416"/>
                  <a:pt x="3206879" y="1323416"/>
                  <a:pt x="3005407" y="1325564"/>
                </a:cubicBezTo>
                <a:cubicBezTo>
                  <a:pt x="2803935" y="1327712"/>
                  <a:pt x="2601930" y="1265127"/>
                  <a:pt x="2435611" y="1325564"/>
                </a:cubicBezTo>
                <a:cubicBezTo>
                  <a:pt x="2269292" y="1386001"/>
                  <a:pt x="2019373" y="1297588"/>
                  <a:pt x="1898068" y="1325564"/>
                </a:cubicBezTo>
                <a:cubicBezTo>
                  <a:pt x="1776763" y="1353540"/>
                  <a:pt x="1574180" y="1315407"/>
                  <a:pt x="1457282" y="1325564"/>
                </a:cubicBezTo>
                <a:cubicBezTo>
                  <a:pt x="1340384" y="1335721"/>
                  <a:pt x="1050690" y="1258090"/>
                  <a:pt x="887486" y="1325564"/>
                </a:cubicBezTo>
                <a:cubicBezTo>
                  <a:pt x="724282" y="1393038"/>
                  <a:pt x="425180" y="1264467"/>
                  <a:pt x="220932" y="1325564"/>
                </a:cubicBezTo>
                <a:cubicBezTo>
                  <a:pt x="101914" y="1330812"/>
                  <a:pt x="7663" y="1201274"/>
                  <a:pt x="0" y="1104632"/>
                </a:cubicBezTo>
                <a:cubicBezTo>
                  <a:pt x="-35528" y="899167"/>
                  <a:pt x="46699" y="759677"/>
                  <a:pt x="0" y="671619"/>
                </a:cubicBezTo>
                <a:cubicBezTo>
                  <a:pt x="-46699" y="583561"/>
                  <a:pt x="40379" y="327302"/>
                  <a:pt x="0" y="2209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7241101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err="1">
                <a:solidFill>
                  <a:schemeClr val="tx1"/>
                </a:solidFill>
              </a:rPr>
              <a:t>إمتصاص</a:t>
            </a:r>
            <a:r>
              <a:rPr lang="ar-SA" sz="2400" dirty="0">
                <a:solidFill>
                  <a:schemeClr val="tx1"/>
                </a:solidFill>
              </a:rPr>
              <a:t> الماء والمذابات من بقايا الغذاء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42298EEE-CC18-4935-FE2F-09392B1206DC}"/>
              </a:ext>
            </a:extLst>
          </p:cNvPr>
          <p:cNvSpPr/>
          <p:nvPr/>
        </p:nvSpPr>
        <p:spPr>
          <a:xfrm>
            <a:off x="7219948" y="4581526"/>
            <a:ext cx="3667125" cy="1325564"/>
          </a:xfrm>
          <a:custGeom>
            <a:avLst/>
            <a:gdLst>
              <a:gd name="connsiteX0" fmla="*/ 0 w 3667125"/>
              <a:gd name="connsiteY0" fmla="*/ 220932 h 1325564"/>
              <a:gd name="connsiteX1" fmla="*/ 220932 w 3667125"/>
              <a:gd name="connsiteY1" fmla="*/ 0 h 1325564"/>
              <a:gd name="connsiteX2" fmla="*/ 790728 w 3667125"/>
              <a:gd name="connsiteY2" fmla="*/ 0 h 1325564"/>
              <a:gd name="connsiteX3" fmla="*/ 1263766 w 3667125"/>
              <a:gd name="connsiteY3" fmla="*/ 0 h 1325564"/>
              <a:gd name="connsiteX4" fmla="*/ 1736805 w 3667125"/>
              <a:gd name="connsiteY4" fmla="*/ 0 h 1325564"/>
              <a:gd name="connsiteX5" fmla="*/ 2274348 w 3667125"/>
              <a:gd name="connsiteY5" fmla="*/ 0 h 1325564"/>
              <a:gd name="connsiteX6" fmla="*/ 2876397 w 3667125"/>
              <a:gd name="connsiteY6" fmla="*/ 0 h 1325564"/>
              <a:gd name="connsiteX7" fmla="*/ 3446193 w 3667125"/>
              <a:gd name="connsiteY7" fmla="*/ 0 h 1325564"/>
              <a:gd name="connsiteX8" fmla="*/ 3667125 w 3667125"/>
              <a:gd name="connsiteY8" fmla="*/ 220932 h 1325564"/>
              <a:gd name="connsiteX9" fmla="*/ 3667125 w 3667125"/>
              <a:gd name="connsiteY9" fmla="*/ 680456 h 1325564"/>
              <a:gd name="connsiteX10" fmla="*/ 3667125 w 3667125"/>
              <a:gd name="connsiteY10" fmla="*/ 1104632 h 1325564"/>
              <a:gd name="connsiteX11" fmla="*/ 3446193 w 3667125"/>
              <a:gd name="connsiteY11" fmla="*/ 1325564 h 1325564"/>
              <a:gd name="connsiteX12" fmla="*/ 2940902 w 3667125"/>
              <a:gd name="connsiteY12" fmla="*/ 1325564 h 1325564"/>
              <a:gd name="connsiteX13" fmla="*/ 2338853 w 3667125"/>
              <a:gd name="connsiteY13" fmla="*/ 1325564 h 1325564"/>
              <a:gd name="connsiteX14" fmla="*/ 1865815 w 3667125"/>
              <a:gd name="connsiteY14" fmla="*/ 1325564 h 1325564"/>
              <a:gd name="connsiteX15" fmla="*/ 1263766 w 3667125"/>
              <a:gd name="connsiteY15" fmla="*/ 1325564 h 1325564"/>
              <a:gd name="connsiteX16" fmla="*/ 758476 w 3667125"/>
              <a:gd name="connsiteY16" fmla="*/ 1325564 h 1325564"/>
              <a:gd name="connsiteX17" fmla="*/ 220932 w 3667125"/>
              <a:gd name="connsiteY17" fmla="*/ 1325564 h 1325564"/>
              <a:gd name="connsiteX18" fmla="*/ 0 w 3667125"/>
              <a:gd name="connsiteY18" fmla="*/ 1104632 h 1325564"/>
              <a:gd name="connsiteX19" fmla="*/ 0 w 3667125"/>
              <a:gd name="connsiteY19" fmla="*/ 662782 h 1325564"/>
              <a:gd name="connsiteX20" fmla="*/ 0 w 3667125"/>
              <a:gd name="connsiteY20" fmla="*/ 220932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7125" h="1325564" fill="none" extrusionOk="0">
                <a:moveTo>
                  <a:pt x="0" y="220932"/>
                </a:moveTo>
                <a:cubicBezTo>
                  <a:pt x="-2085" y="100812"/>
                  <a:pt x="78663" y="23388"/>
                  <a:pt x="220932" y="0"/>
                </a:cubicBezTo>
                <a:cubicBezTo>
                  <a:pt x="477997" y="-61742"/>
                  <a:pt x="536127" y="27055"/>
                  <a:pt x="790728" y="0"/>
                </a:cubicBezTo>
                <a:cubicBezTo>
                  <a:pt x="1045329" y="-27055"/>
                  <a:pt x="1099033" y="31828"/>
                  <a:pt x="1263766" y="0"/>
                </a:cubicBezTo>
                <a:cubicBezTo>
                  <a:pt x="1428499" y="-31828"/>
                  <a:pt x="1517458" y="49475"/>
                  <a:pt x="1736805" y="0"/>
                </a:cubicBezTo>
                <a:cubicBezTo>
                  <a:pt x="1956152" y="-49475"/>
                  <a:pt x="2092752" y="22611"/>
                  <a:pt x="2274348" y="0"/>
                </a:cubicBezTo>
                <a:cubicBezTo>
                  <a:pt x="2455944" y="-22611"/>
                  <a:pt x="2670793" y="52880"/>
                  <a:pt x="2876397" y="0"/>
                </a:cubicBezTo>
                <a:cubicBezTo>
                  <a:pt x="3082001" y="-52880"/>
                  <a:pt x="3277689" y="22783"/>
                  <a:pt x="3446193" y="0"/>
                </a:cubicBezTo>
                <a:cubicBezTo>
                  <a:pt x="3553363" y="-14721"/>
                  <a:pt x="3642022" y="109835"/>
                  <a:pt x="3667125" y="220932"/>
                </a:cubicBezTo>
                <a:cubicBezTo>
                  <a:pt x="3715317" y="348150"/>
                  <a:pt x="3637046" y="557254"/>
                  <a:pt x="3667125" y="680456"/>
                </a:cubicBezTo>
                <a:cubicBezTo>
                  <a:pt x="3697204" y="803658"/>
                  <a:pt x="3619191" y="981813"/>
                  <a:pt x="3667125" y="1104632"/>
                </a:cubicBezTo>
                <a:cubicBezTo>
                  <a:pt x="3684923" y="1203421"/>
                  <a:pt x="3581757" y="1326894"/>
                  <a:pt x="3446193" y="1325564"/>
                </a:cubicBezTo>
                <a:cubicBezTo>
                  <a:pt x="3271505" y="1337870"/>
                  <a:pt x="3126311" y="1314562"/>
                  <a:pt x="2940902" y="1325564"/>
                </a:cubicBezTo>
                <a:cubicBezTo>
                  <a:pt x="2755493" y="1336566"/>
                  <a:pt x="2619570" y="1264654"/>
                  <a:pt x="2338853" y="1325564"/>
                </a:cubicBezTo>
                <a:cubicBezTo>
                  <a:pt x="2058136" y="1386474"/>
                  <a:pt x="2032952" y="1300327"/>
                  <a:pt x="1865815" y="1325564"/>
                </a:cubicBezTo>
                <a:cubicBezTo>
                  <a:pt x="1698678" y="1350801"/>
                  <a:pt x="1503680" y="1279873"/>
                  <a:pt x="1263766" y="1325564"/>
                </a:cubicBezTo>
                <a:cubicBezTo>
                  <a:pt x="1023852" y="1371255"/>
                  <a:pt x="962785" y="1297462"/>
                  <a:pt x="758476" y="1325564"/>
                </a:cubicBezTo>
                <a:cubicBezTo>
                  <a:pt x="554167" y="1353666"/>
                  <a:pt x="407245" y="1275856"/>
                  <a:pt x="220932" y="1325564"/>
                </a:cubicBezTo>
                <a:cubicBezTo>
                  <a:pt x="96617" y="1324056"/>
                  <a:pt x="8218" y="1231652"/>
                  <a:pt x="0" y="1104632"/>
                </a:cubicBezTo>
                <a:cubicBezTo>
                  <a:pt x="-45629" y="998317"/>
                  <a:pt x="29850" y="831878"/>
                  <a:pt x="0" y="662782"/>
                </a:cubicBezTo>
                <a:cubicBezTo>
                  <a:pt x="-29850" y="493686"/>
                  <a:pt x="17030" y="413064"/>
                  <a:pt x="0" y="220932"/>
                </a:cubicBezTo>
                <a:close/>
              </a:path>
              <a:path w="3667125" h="1325564" stroke="0" extrusionOk="0">
                <a:moveTo>
                  <a:pt x="0" y="220932"/>
                </a:moveTo>
                <a:cubicBezTo>
                  <a:pt x="-9454" y="102010"/>
                  <a:pt x="103229" y="-5310"/>
                  <a:pt x="220932" y="0"/>
                </a:cubicBezTo>
                <a:cubicBezTo>
                  <a:pt x="315987" y="-28159"/>
                  <a:pt x="547653" y="39427"/>
                  <a:pt x="661718" y="0"/>
                </a:cubicBezTo>
                <a:cubicBezTo>
                  <a:pt x="775783" y="-39427"/>
                  <a:pt x="1140619" y="10077"/>
                  <a:pt x="1263766" y="0"/>
                </a:cubicBezTo>
                <a:cubicBezTo>
                  <a:pt x="1386913" y="-10077"/>
                  <a:pt x="1623634" y="3359"/>
                  <a:pt x="1736805" y="0"/>
                </a:cubicBezTo>
                <a:cubicBezTo>
                  <a:pt x="1849976" y="-3359"/>
                  <a:pt x="2017837" y="2472"/>
                  <a:pt x="2177590" y="0"/>
                </a:cubicBezTo>
                <a:cubicBezTo>
                  <a:pt x="2337343" y="-2472"/>
                  <a:pt x="2422472" y="50032"/>
                  <a:pt x="2650629" y="0"/>
                </a:cubicBezTo>
                <a:cubicBezTo>
                  <a:pt x="2878786" y="-50032"/>
                  <a:pt x="3250217" y="1865"/>
                  <a:pt x="3446193" y="0"/>
                </a:cubicBezTo>
                <a:cubicBezTo>
                  <a:pt x="3554401" y="4265"/>
                  <a:pt x="3655585" y="99660"/>
                  <a:pt x="3667125" y="220932"/>
                </a:cubicBezTo>
                <a:cubicBezTo>
                  <a:pt x="3697299" y="381838"/>
                  <a:pt x="3624324" y="513378"/>
                  <a:pt x="3667125" y="653945"/>
                </a:cubicBezTo>
                <a:cubicBezTo>
                  <a:pt x="3709926" y="794512"/>
                  <a:pt x="3652399" y="982810"/>
                  <a:pt x="3667125" y="1104632"/>
                </a:cubicBezTo>
                <a:cubicBezTo>
                  <a:pt x="3640530" y="1234449"/>
                  <a:pt x="3573880" y="1320574"/>
                  <a:pt x="3446193" y="1325564"/>
                </a:cubicBezTo>
                <a:cubicBezTo>
                  <a:pt x="3292638" y="1334416"/>
                  <a:pt x="3206879" y="1323416"/>
                  <a:pt x="3005407" y="1325564"/>
                </a:cubicBezTo>
                <a:cubicBezTo>
                  <a:pt x="2803935" y="1327712"/>
                  <a:pt x="2601930" y="1265127"/>
                  <a:pt x="2435611" y="1325564"/>
                </a:cubicBezTo>
                <a:cubicBezTo>
                  <a:pt x="2269292" y="1386001"/>
                  <a:pt x="2019373" y="1297588"/>
                  <a:pt x="1898068" y="1325564"/>
                </a:cubicBezTo>
                <a:cubicBezTo>
                  <a:pt x="1776763" y="1353540"/>
                  <a:pt x="1574180" y="1315407"/>
                  <a:pt x="1457282" y="1325564"/>
                </a:cubicBezTo>
                <a:cubicBezTo>
                  <a:pt x="1340384" y="1335721"/>
                  <a:pt x="1050690" y="1258090"/>
                  <a:pt x="887486" y="1325564"/>
                </a:cubicBezTo>
                <a:cubicBezTo>
                  <a:pt x="724282" y="1393038"/>
                  <a:pt x="425180" y="1264467"/>
                  <a:pt x="220932" y="1325564"/>
                </a:cubicBezTo>
                <a:cubicBezTo>
                  <a:pt x="101914" y="1330812"/>
                  <a:pt x="7663" y="1201274"/>
                  <a:pt x="0" y="1104632"/>
                </a:cubicBezTo>
                <a:cubicBezTo>
                  <a:pt x="-35528" y="899167"/>
                  <a:pt x="46699" y="759677"/>
                  <a:pt x="0" y="671619"/>
                </a:cubicBezTo>
                <a:cubicBezTo>
                  <a:pt x="-46699" y="583561"/>
                  <a:pt x="40379" y="327302"/>
                  <a:pt x="0" y="2209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7241101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نشاط بكتيريا "جيّدة"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AFBA8B50-5431-A8D5-85FF-BB7A071F2D85}"/>
              </a:ext>
            </a:extLst>
          </p:cNvPr>
          <p:cNvSpPr/>
          <p:nvPr/>
        </p:nvSpPr>
        <p:spPr>
          <a:xfrm>
            <a:off x="1304926" y="4581526"/>
            <a:ext cx="3667125" cy="1325564"/>
          </a:xfrm>
          <a:custGeom>
            <a:avLst/>
            <a:gdLst>
              <a:gd name="connsiteX0" fmla="*/ 0 w 3667125"/>
              <a:gd name="connsiteY0" fmla="*/ 220932 h 1325564"/>
              <a:gd name="connsiteX1" fmla="*/ 220932 w 3667125"/>
              <a:gd name="connsiteY1" fmla="*/ 0 h 1325564"/>
              <a:gd name="connsiteX2" fmla="*/ 790728 w 3667125"/>
              <a:gd name="connsiteY2" fmla="*/ 0 h 1325564"/>
              <a:gd name="connsiteX3" fmla="*/ 1263766 w 3667125"/>
              <a:gd name="connsiteY3" fmla="*/ 0 h 1325564"/>
              <a:gd name="connsiteX4" fmla="*/ 1736805 w 3667125"/>
              <a:gd name="connsiteY4" fmla="*/ 0 h 1325564"/>
              <a:gd name="connsiteX5" fmla="*/ 2274348 w 3667125"/>
              <a:gd name="connsiteY5" fmla="*/ 0 h 1325564"/>
              <a:gd name="connsiteX6" fmla="*/ 2876397 w 3667125"/>
              <a:gd name="connsiteY6" fmla="*/ 0 h 1325564"/>
              <a:gd name="connsiteX7" fmla="*/ 3446193 w 3667125"/>
              <a:gd name="connsiteY7" fmla="*/ 0 h 1325564"/>
              <a:gd name="connsiteX8" fmla="*/ 3667125 w 3667125"/>
              <a:gd name="connsiteY8" fmla="*/ 220932 h 1325564"/>
              <a:gd name="connsiteX9" fmla="*/ 3667125 w 3667125"/>
              <a:gd name="connsiteY9" fmla="*/ 680456 h 1325564"/>
              <a:gd name="connsiteX10" fmla="*/ 3667125 w 3667125"/>
              <a:gd name="connsiteY10" fmla="*/ 1104632 h 1325564"/>
              <a:gd name="connsiteX11" fmla="*/ 3446193 w 3667125"/>
              <a:gd name="connsiteY11" fmla="*/ 1325564 h 1325564"/>
              <a:gd name="connsiteX12" fmla="*/ 2940902 w 3667125"/>
              <a:gd name="connsiteY12" fmla="*/ 1325564 h 1325564"/>
              <a:gd name="connsiteX13" fmla="*/ 2338853 w 3667125"/>
              <a:gd name="connsiteY13" fmla="*/ 1325564 h 1325564"/>
              <a:gd name="connsiteX14" fmla="*/ 1865815 w 3667125"/>
              <a:gd name="connsiteY14" fmla="*/ 1325564 h 1325564"/>
              <a:gd name="connsiteX15" fmla="*/ 1263766 w 3667125"/>
              <a:gd name="connsiteY15" fmla="*/ 1325564 h 1325564"/>
              <a:gd name="connsiteX16" fmla="*/ 758476 w 3667125"/>
              <a:gd name="connsiteY16" fmla="*/ 1325564 h 1325564"/>
              <a:gd name="connsiteX17" fmla="*/ 220932 w 3667125"/>
              <a:gd name="connsiteY17" fmla="*/ 1325564 h 1325564"/>
              <a:gd name="connsiteX18" fmla="*/ 0 w 3667125"/>
              <a:gd name="connsiteY18" fmla="*/ 1104632 h 1325564"/>
              <a:gd name="connsiteX19" fmla="*/ 0 w 3667125"/>
              <a:gd name="connsiteY19" fmla="*/ 662782 h 1325564"/>
              <a:gd name="connsiteX20" fmla="*/ 0 w 3667125"/>
              <a:gd name="connsiteY20" fmla="*/ 220932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7125" h="1325564" fill="none" extrusionOk="0">
                <a:moveTo>
                  <a:pt x="0" y="220932"/>
                </a:moveTo>
                <a:cubicBezTo>
                  <a:pt x="-2085" y="100812"/>
                  <a:pt x="78663" y="23388"/>
                  <a:pt x="220932" y="0"/>
                </a:cubicBezTo>
                <a:cubicBezTo>
                  <a:pt x="477997" y="-61742"/>
                  <a:pt x="536127" y="27055"/>
                  <a:pt x="790728" y="0"/>
                </a:cubicBezTo>
                <a:cubicBezTo>
                  <a:pt x="1045329" y="-27055"/>
                  <a:pt x="1099033" y="31828"/>
                  <a:pt x="1263766" y="0"/>
                </a:cubicBezTo>
                <a:cubicBezTo>
                  <a:pt x="1428499" y="-31828"/>
                  <a:pt x="1517458" y="49475"/>
                  <a:pt x="1736805" y="0"/>
                </a:cubicBezTo>
                <a:cubicBezTo>
                  <a:pt x="1956152" y="-49475"/>
                  <a:pt x="2092752" y="22611"/>
                  <a:pt x="2274348" y="0"/>
                </a:cubicBezTo>
                <a:cubicBezTo>
                  <a:pt x="2455944" y="-22611"/>
                  <a:pt x="2670793" y="52880"/>
                  <a:pt x="2876397" y="0"/>
                </a:cubicBezTo>
                <a:cubicBezTo>
                  <a:pt x="3082001" y="-52880"/>
                  <a:pt x="3277689" y="22783"/>
                  <a:pt x="3446193" y="0"/>
                </a:cubicBezTo>
                <a:cubicBezTo>
                  <a:pt x="3553363" y="-14721"/>
                  <a:pt x="3642022" y="109835"/>
                  <a:pt x="3667125" y="220932"/>
                </a:cubicBezTo>
                <a:cubicBezTo>
                  <a:pt x="3715317" y="348150"/>
                  <a:pt x="3637046" y="557254"/>
                  <a:pt x="3667125" y="680456"/>
                </a:cubicBezTo>
                <a:cubicBezTo>
                  <a:pt x="3697204" y="803658"/>
                  <a:pt x="3619191" y="981813"/>
                  <a:pt x="3667125" y="1104632"/>
                </a:cubicBezTo>
                <a:cubicBezTo>
                  <a:pt x="3684923" y="1203421"/>
                  <a:pt x="3581757" y="1326894"/>
                  <a:pt x="3446193" y="1325564"/>
                </a:cubicBezTo>
                <a:cubicBezTo>
                  <a:pt x="3271505" y="1337870"/>
                  <a:pt x="3126311" y="1314562"/>
                  <a:pt x="2940902" y="1325564"/>
                </a:cubicBezTo>
                <a:cubicBezTo>
                  <a:pt x="2755493" y="1336566"/>
                  <a:pt x="2619570" y="1264654"/>
                  <a:pt x="2338853" y="1325564"/>
                </a:cubicBezTo>
                <a:cubicBezTo>
                  <a:pt x="2058136" y="1386474"/>
                  <a:pt x="2032952" y="1300327"/>
                  <a:pt x="1865815" y="1325564"/>
                </a:cubicBezTo>
                <a:cubicBezTo>
                  <a:pt x="1698678" y="1350801"/>
                  <a:pt x="1503680" y="1279873"/>
                  <a:pt x="1263766" y="1325564"/>
                </a:cubicBezTo>
                <a:cubicBezTo>
                  <a:pt x="1023852" y="1371255"/>
                  <a:pt x="962785" y="1297462"/>
                  <a:pt x="758476" y="1325564"/>
                </a:cubicBezTo>
                <a:cubicBezTo>
                  <a:pt x="554167" y="1353666"/>
                  <a:pt x="407245" y="1275856"/>
                  <a:pt x="220932" y="1325564"/>
                </a:cubicBezTo>
                <a:cubicBezTo>
                  <a:pt x="96617" y="1324056"/>
                  <a:pt x="8218" y="1231652"/>
                  <a:pt x="0" y="1104632"/>
                </a:cubicBezTo>
                <a:cubicBezTo>
                  <a:pt x="-45629" y="998317"/>
                  <a:pt x="29850" y="831878"/>
                  <a:pt x="0" y="662782"/>
                </a:cubicBezTo>
                <a:cubicBezTo>
                  <a:pt x="-29850" y="493686"/>
                  <a:pt x="17030" y="413064"/>
                  <a:pt x="0" y="220932"/>
                </a:cubicBezTo>
                <a:close/>
              </a:path>
              <a:path w="3667125" h="1325564" stroke="0" extrusionOk="0">
                <a:moveTo>
                  <a:pt x="0" y="220932"/>
                </a:moveTo>
                <a:cubicBezTo>
                  <a:pt x="-9454" y="102010"/>
                  <a:pt x="103229" y="-5310"/>
                  <a:pt x="220932" y="0"/>
                </a:cubicBezTo>
                <a:cubicBezTo>
                  <a:pt x="315987" y="-28159"/>
                  <a:pt x="547653" y="39427"/>
                  <a:pt x="661718" y="0"/>
                </a:cubicBezTo>
                <a:cubicBezTo>
                  <a:pt x="775783" y="-39427"/>
                  <a:pt x="1140619" y="10077"/>
                  <a:pt x="1263766" y="0"/>
                </a:cubicBezTo>
                <a:cubicBezTo>
                  <a:pt x="1386913" y="-10077"/>
                  <a:pt x="1623634" y="3359"/>
                  <a:pt x="1736805" y="0"/>
                </a:cubicBezTo>
                <a:cubicBezTo>
                  <a:pt x="1849976" y="-3359"/>
                  <a:pt x="2017837" y="2472"/>
                  <a:pt x="2177590" y="0"/>
                </a:cubicBezTo>
                <a:cubicBezTo>
                  <a:pt x="2337343" y="-2472"/>
                  <a:pt x="2422472" y="50032"/>
                  <a:pt x="2650629" y="0"/>
                </a:cubicBezTo>
                <a:cubicBezTo>
                  <a:pt x="2878786" y="-50032"/>
                  <a:pt x="3250217" y="1865"/>
                  <a:pt x="3446193" y="0"/>
                </a:cubicBezTo>
                <a:cubicBezTo>
                  <a:pt x="3554401" y="4265"/>
                  <a:pt x="3655585" y="99660"/>
                  <a:pt x="3667125" y="220932"/>
                </a:cubicBezTo>
                <a:cubicBezTo>
                  <a:pt x="3697299" y="381838"/>
                  <a:pt x="3624324" y="513378"/>
                  <a:pt x="3667125" y="653945"/>
                </a:cubicBezTo>
                <a:cubicBezTo>
                  <a:pt x="3709926" y="794512"/>
                  <a:pt x="3652399" y="982810"/>
                  <a:pt x="3667125" y="1104632"/>
                </a:cubicBezTo>
                <a:cubicBezTo>
                  <a:pt x="3640530" y="1234449"/>
                  <a:pt x="3573880" y="1320574"/>
                  <a:pt x="3446193" y="1325564"/>
                </a:cubicBezTo>
                <a:cubicBezTo>
                  <a:pt x="3292638" y="1334416"/>
                  <a:pt x="3206879" y="1323416"/>
                  <a:pt x="3005407" y="1325564"/>
                </a:cubicBezTo>
                <a:cubicBezTo>
                  <a:pt x="2803935" y="1327712"/>
                  <a:pt x="2601930" y="1265127"/>
                  <a:pt x="2435611" y="1325564"/>
                </a:cubicBezTo>
                <a:cubicBezTo>
                  <a:pt x="2269292" y="1386001"/>
                  <a:pt x="2019373" y="1297588"/>
                  <a:pt x="1898068" y="1325564"/>
                </a:cubicBezTo>
                <a:cubicBezTo>
                  <a:pt x="1776763" y="1353540"/>
                  <a:pt x="1574180" y="1315407"/>
                  <a:pt x="1457282" y="1325564"/>
                </a:cubicBezTo>
                <a:cubicBezTo>
                  <a:pt x="1340384" y="1335721"/>
                  <a:pt x="1050690" y="1258090"/>
                  <a:pt x="887486" y="1325564"/>
                </a:cubicBezTo>
                <a:cubicBezTo>
                  <a:pt x="724282" y="1393038"/>
                  <a:pt x="425180" y="1264467"/>
                  <a:pt x="220932" y="1325564"/>
                </a:cubicBezTo>
                <a:cubicBezTo>
                  <a:pt x="101914" y="1330812"/>
                  <a:pt x="7663" y="1201274"/>
                  <a:pt x="0" y="1104632"/>
                </a:cubicBezTo>
                <a:cubicBezTo>
                  <a:pt x="-35528" y="899167"/>
                  <a:pt x="46699" y="759677"/>
                  <a:pt x="0" y="671619"/>
                </a:cubicBezTo>
                <a:cubicBezTo>
                  <a:pt x="-46699" y="583561"/>
                  <a:pt x="40379" y="327302"/>
                  <a:pt x="0" y="2209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7241101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إنتاج براز وإفرازه</a:t>
            </a:r>
            <a:endParaRPr lang="he-IL" sz="2400" dirty="0">
              <a:solidFill>
                <a:schemeClr val="tx1"/>
              </a:solidFill>
            </a:endParaRPr>
          </a:p>
        </p:txBody>
      </p:sp>
      <p:pic>
        <p:nvPicPr>
          <p:cNvPr id="10" name="גרפיקה 9" descr="סימן ביקורת עם מילוי מלא">
            <a:extLst>
              <a:ext uri="{FF2B5EF4-FFF2-40B4-BE49-F238E27FC236}">
                <a16:creationId xmlns:a16="http://schemas.microsoft.com/office/drawing/2014/main" id="{5B4758F8-DC6E-5807-6650-E0DC1B4F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200" y="2876550"/>
            <a:ext cx="914400" cy="914400"/>
          </a:xfrm>
          <a:prstGeom prst="rect">
            <a:avLst/>
          </a:prstGeom>
        </p:spPr>
      </p:pic>
      <p:pic>
        <p:nvPicPr>
          <p:cNvPr id="12" name="גרפיקה 11" descr="התזה קו מיתאר">
            <a:extLst>
              <a:ext uri="{FF2B5EF4-FFF2-40B4-BE49-F238E27FC236}">
                <a16:creationId xmlns:a16="http://schemas.microsoft.com/office/drawing/2014/main" id="{EED91D61-9A07-C6B7-DD6F-805DA39B0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726" y="2828925"/>
            <a:ext cx="914400" cy="914400"/>
          </a:xfrm>
          <a:prstGeom prst="rect">
            <a:avLst/>
          </a:prstGeom>
        </p:spPr>
      </p:pic>
      <p:pic>
        <p:nvPicPr>
          <p:cNvPr id="16" name="גרפיקה 15" descr="חיידק עם מילוי מלא">
            <a:extLst>
              <a:ext uri="{FF2B5EF4-FFF2-40B4-BE49-F238E27FC236}">
                <a16:creationId xmlns:a16="http://schemas.microsoft.com/office/drawing/2014/main" id="{AC524B42-2265-E694-E272-D89CAFD79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2748" y="5449890"/>
            <a:ext cx="914400" cy="914400"/>
          </a:xfrm>
          <a:prstGeom prst="rect">
            <a:avLst/>
          </a:prstGeom>
        </p:spPr>
      </p:pic>
      <p:pic>
        <p:nvPicPr>
          <p:cNvPr id="18" name="גרפיקה 17" descr="נייר טואלט עם מילוי מלא">
            <a:extLst>
              <a:ext uri="{FF2B5EF4-FFF2-40B4-BE49-F238E27FC236}">
                <a16:creationId xmlns:a16="http://schemas.microsoft.com/office/drawing/2014/main" id="{F379DD10-55C9-E0D0-4A0D-16781C6887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726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439"/>
              </p:ext>
            </p:extLst>
          </p:nvPr>
        </p:nvGraphicFramePr>
        <p:xfrm>
          <a:off x="171450" y="1325563"/>
          <a:ext cx="11849100" cy="33993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العضو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مميزاته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وظيفته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هضم ميكانيكي\هضم كيميائي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المادة </a:t>
                      </a:r>
                    </a:p>
                    <a:p>
                      <a:pPr rtl="1"/>
                      <a:r>
                        <a:rPr lang="ar-SA" sz="1800" b="1" dirty="0"/>
                        <a:t>التي تتحلّل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نواتج التحليل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الأمعاء الدقيقة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طويلة, تحوي </a:t>
                      </a:r>
                      <a:r>
                        <a:rPr lang="ar-SA" b="1" dirty="0" err="1">
                          <a:solidFill>
                            <a:schemeClr val="accent1"/>
                          </a:solidFill>
                        </a:rPr>
                        <a:t>ثنيات</a:t>
                      </a:r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 بداخلها أوعية دموية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إتمام الهضم</a:t>
                      </a:r>
                    </a:p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نقل نواتج الهضم للدم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كيميائي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سكريات معقدة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بروتينات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دهنيات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جلوكوز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حوامض أمينية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حوامض دهنية </a:t>
                      </a:r>
                      <a:r>
                        <a:rPr lang="ar-SA" b="1" dirty="0" err="1">
                          <a:solidFill>
                            <a:schemeClr val="accent1"/>
                          </a:solidFill>
                        </a:rPr>
                        <a:t>وجليسرول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الأمعاء الغليظة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ar-SA" b="1" dirty="0" err="1">
                          <a:solidFill>
                            <a:schemeClr val="accent1"/>
                          </a:solidFill>
                        </a:rPr>
                        <a:t>إمتصاص</a:t>
                      </a:r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 الماء والمعادن والأملاح</a:t>
                      </a:r>
                    </a:p>
                    <a:p>
                      <a:pPr algn="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- بها يتم إنتاج بعض الفيتامينات</a:t>
                      </a:r>
                    </a:p>
                    <a:p>
                      <a:pPr algn="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-انتاج البراز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9"/>
    </mc:Choice>
    <mc:Fallback xmlns="">
      <p:transition spd="slow" advTm="282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>
                <a:solidFill>
                  <a:schemeClr val="accent1"/>
                </a:solidFill>
              </a:rPr>
              <a:t>مخطط الدرس</a:t>
            </a:r>
            <a:endParaRPr lang="he-IL" sz="6000" b="1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5400" dirty="0"/>
              <a:t>الأمعاء الغليظة</a:t>
            </a:r>
          </a:p>
          <a:p>
            <a:pPr marL="0" indent="0">
              <a:lnSpc>
                <a:spcPct val="150000"/>
              </a:lnSpc>
              <a:buNone/>
            </a:pP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32675" y="924622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675" y="924622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1689710" y="5326159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2547949" y="732855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7" y="1190625"/>
            <a:ext cx="16065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"/>
    </mc:Choice>
    <mc:Fallback xmlns="">
      <p:transition spd="slow" advTm="4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270</Words>
  <Application>Microsoft Office PowerPoint</Application>
  <PresentationFormat>מסך רחב</PresentationFormat>
  <Paragraphs>93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ערכת נושא Office</vt:lpstr>
      <vt:lpstr>الجهاز الهضمي</vt:lpstr>
      <vt:lpstr>مخطط الدرس</vt:lpstr>
      <vt:lpstr>إجمال الدرس</vt:lpstr>
      <vt:lpstr>إجمال الدرس</vt:lpstr>
      <vt:lpstr>الأمعاء الغليظة</vt:lpstr>
      <vt:lpstr>الأمعاء الغليظة</vt:lpstr>
      <vt:lpstr>إجمال الدرس</vt:lpstr>
      <vt:lpstr>مخطط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الهضمي</dc:title>
  <dc:creator>Kawther Zoubi</dc:creator>
  <cp:lastModifiedBy>Kawther Zoubi</cp:lastModifiedBy>
  <cp:revision>2</cp:revision>
  <dcterms:created xsi:type="dcterms:W3CDTF">2023-10-24T08:27:47Z</dcterms:created>
  <dcterms:modified xsi:type="dcterms:W3CDTF">2023-10-29T08:29:21Z</dcterms:modified>
</cp:coreProperties>
</file>