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6" r:id="rId6"/>
    <p:sldId id="267" r:id="rId7"/>
    <p:sldId id="261" r:id="rId8"/>
    <p:sldId id="257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7674-E66E-42C8-A468-34501BBC34C2}" type="datetimeFigureOut">
              <a:rPr lang="he-IL" smtClean="0"/>
              <a:t>כ"ה/טבת/תשפ"ג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E700-B366-4CEE-ABF8-2F2FB3889D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166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7674-E66E-42C8-A468-34501BBC34C2}" type="datetimeFigureOut">
              <a:rPr lang="he-IL" smtClean="0"/>
              <a:t>כ"ה/טבת/תשפ"ג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E700-B366-4CEE-ABF8-2F2FB3889D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538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7674-E66E-42C8-A468-34501BBC34C2}" type="datetimeFigureOut">
              <a:rPr lang="he-IL" smtClean="0"/>
              <a:t>כ"ה/טבת/תשפ"ג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E700-B366-4CEE-ABF8-2F2FB3889D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660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7674-E66E-42C8-A468-34501BBC34C2}" type="datetimeFigureOut">
              <a:rPr lang="he-IL" smtClean="0"/>
              <a:t>כ"ה/טבת/תשפ"ג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E700-B366-4CEE-ABF8-2F2FB3889D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770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7674-E66E-42C8-A468-34501BBC34C2}" type="datetimeFigureOut">
              <a:rPr lang="he-IL" smtClean="0"/>
              <a:t>כ"ה/טבת/תשפ"ג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E700-B366-4CEE-ABF8-2F2FB3889D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611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7674-E66E-42C8-A468-34501BBC34C2}" type="datetimeFigureOut">
              <a:rPr lang="he-IL" smtClean="0"/>
              <a:t>כ"ה/טבת/תשפ"ג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E700-B366-4CEE-ABF8-2F2FB3889D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604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7674-E66E-42C8-A468-34501BBC34C2}" type="datetimeFigureOut">
              <a:rPr lang="he-IL" smtClean="0"/>
              <a:t>כ"ה/טבת/תשפ"ג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E700-B366-4CEE-ABF8-2F2FB3889D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9806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7674-E66E-42C8-A468-34501BBC34C2}" type="datetimeFigureOut">
              <a:rPr lang="he-IL" smtClean="0"/>
              <a:t>כ"ה/טבת/תשפ"ג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E700-B366-4CEE-ABF8-2F2FB3889D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254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7674-E66E-42C8-A468-34501BBC34C2}" type="datetimeFigureOut">
              <a:rPr lang="he-IL" smtClean="0"/>
              <a:t>כ"ה/טבת/תשפ"ג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E700-B366-4CEE-ABF8-2F2FB3889D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487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7674-E66E-42C8-A468-34501BBC34C2}" type="datetimeFigureOut">
              <a:rPr lang="he-IL" smtClean="0"/>
              <a:t>כ"ה/טבת/תשפ"ג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E700-B366-4CEE-ABF8-2F2FB3889D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42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7674-E66E-42C8-A468-34501BBC34C2}" type="datetimeFigureOut">
              <a:rPr lang="he-IL" smtClean="0"/>
              <a:t>כ"ה/טבת/תשפ"ג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E700-B366-4CEE-ABF8-2F2FB3889D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92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27674-E66E-42C8-A468-34501BBC34C2}" type="datetimeFigureOut">
              <a:rPr lang="he-IL" smtClean="0"/>
              <a:t>כ"ה/טבת/תשפ"ג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DE700-B366-4CEE-ABF8-2F2FB3889D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590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ar-SA" sz="19900" b="1" dirty="0">
                <a:solidFill>
                  <a:srgbClr val="FF0000"/>
                </a:solidFill>
              </a:rPr>
              <a:t>الدم</a:t>
            </a:r>
            <a:endParaRPr lang="he-IL" sz="19900" b="1" dirty="0">
              <a:solidFill>
                <a:srgbClr val="FF000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4000" b="1" dirty="0"/>
              <a:t>الدرس الثاني</a:t>
            </a:r>
            <a:endParaRPr lang="he-IL" sz="4000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100" y="-80962"/>
            <a:ext cx="2247900" cy="2038350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437" y="4429919"/>
            <a:ext cx="3413125" cy="242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631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35100" y="136525"/>
            <a:ext cx="10515600" cy="1325563"/>
          </a:xfrm>
        </p:spPr>
        <p:txBody>
          <a:bodyPr/>
          <a:lstStyle/>
          <a:p>
            <a:r>
              <a:rPr lang="ar-SA" b="1" dirty="0"/>
              <a:t>انتاج خلايا الدم الحمراء- هورمون </a:t>
            </a:r>
            <a:r>
              <a:rPr lang="ar-SA" b="1" dirty="0" err="1"/>
              <a:t>الارتروبيوتين</a:t>
            </a:r>
            <a:br>
              <a:rPr lang="he-IL" b="1" dirty="0"/>
            </a:br>
            <a:endParaRPr lang="he-IL" b="1" dirty="0"/>
          </a:p>
        </p:txBody>
      </p:sp>
      <p:pic>
        <p:nvPicPr>
          <p:cNvPr id="12" name="מציין מיקום תוכן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274" y="1462088"/>
            <a:ext cx="5686425" cy="4571886"/>
          </a:xfrm>
        </p:spPr>
      </p:pic>
      <p:sp>
        <p:nvSpPr>
          <p:cNvPr id="14" name="TextBox 13"/>
          <p:cNvSpPr txBox="1"/>
          <p:nvPr/>
        </p:nvSpPr>
        <p:spPr>
          <a:xfrm>
            <a:off x="8788400" y="1739900"/>
            <a:ext cx="2971800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/>
              <a:t>نقص في خلايا الدم الحمراء أو الحاجة الى زيادة عددها يؤدي الى افراز هورمون </a:t>
            </a:r>
            <a:r>
              <a:rPr lang="ar-SA" sz="3200" dirty="0" err="1"/>
              <a:t>الأرتروبيوتين</a:t>
            </a:r>
            <a:r>
              <a:rPr lang="ar-SA" sz="3200" dirty="0"/>
              <a:t> والذي يحفز نخاع العظام على انتاج خلايا دم حمراء.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81061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35100" y="136525"/>
            <a:ext cx="10515600" cy="1325563"/>
          </a:xfrm>
        </p:spPr>
        <p:txBody>
          <a:bodyPr/>
          <a:lstStyle/>
          <a:p>
            <a:r>
              <a:rPr lang="ar-SA" b="1" dirty="0"/>
              <a:t>الية انتاج خلايا الدم الحمراء</a:t>
            </a:r>
            <a:endParaRPr lang="he-IL" b="1" dirty="0"/>
          </a:p>
        </p:txBody>
      </p:sp>
      <p:pic>
        <p:nvPicPr>
          <p:cNvPr id="8" name="מציין מיקום תוכן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31122" y="1825625"/>
            <a:ext cx="9329756" cy="4351338"/>
          </a:xfrm>
          <a:prstGeom prst="rect">
            <a:avLst/>
          </a:prstGeom>
        </p:spPr>
      </p:pic>
      <p:sp>
        <p:nvSpPr>
          <p:cNvPr id="4" name="אליפסה 3"/>
          <p:cNvSpPr/>
          <p:nvPr/>
        </p:nvSpPr>
        <p:spPr>
          <a:xfrm>
            <a:off x="7975600" y="3556000"/>
            <a:ext cx="1905000" cy="7747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56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  <p:extLst>
    <p:ext uri="{3A86A75C-4F4B-4683-9AE1-C65F6400EC91}">
      <p14:laserTraceLst xmlns:p14="http://schemas.microsoft.com/office/powerpoint/2010/main">
        <p14:tracePtLst>
          <p14:tracePt t="8303" x="7116763" y="3776663"/>
          <p14:tracePt t="8407" x="7126288" y="3776663"/>
          <p14:tracePt t="8415" x="7134225" y="3776663"/>
          <p14:tracePt t="8424" x="7153275" y="3768725"/>
          <p14:tracePt t="8440" x="7224713" y="3759200"/>
          <p14:tracePt t="8457" x="7313613" y="3741738"/>
          <p14:tracePt t="8473" x="7429500" y="3705225"/>
          <p14:tracePt t="8490" x="7527925" y="3670300"/>
          <p14:tracePt t="8506" x="7634288" y="3625850"/>
          <p14:tracePt t="8523" x="7732713" y="3581400"/>
          <p14:tracePt t="8540" x="7796213" y="3562350"/>
          <p14:tracePt t="8557" x="7823200" y="3554413"/>
          <p14:tracePt t="8573" x="7840663" y="3554413"/>
          <p14:tracePt t="8590" x="7894638" y="3581400"/>
          <p14:tracePt t="8606" x="7956550" y="3633788"/>
          <p14:tracePt t="8608" x="8001000" y="3679825"/>
          <p14:tracePt t="8623" x="8134350" y="3795713"/>
          <p14:tracePt t="8640" x="8251825" y="3902075"/>
          <p14:tracePt t="8657" x="8358188" y="3983038"/>
          <p14:tracePt t="8673" x="8483600" y="4054475"/>
          <p14:tracePt t="8690" x="8609013" y="4116388"/>
          <p14:tracePt t="8707" x="8732838" y="4143375"/>
          <p14:tracePt t="8723" x="8848725" y="4143375"/>
          <p14:tracePt t="8740" x="9001125" y="4125913"/>
          <p14:tracePt t="8757" x="9188450" y="4116388"/>
          <p14:tracePt t="8773" x="9394825" y="4116388"/>
          <p14:tracePt t="8790" x="9563100" y="4133850"/>
          <p14:tracePt t="8792" x="9634538" y="4152900"/>
          <p14:tracePt t="8807" x="9769475" y="4187825"/>
          <p14:tracePt t="8823" x="9867900" y="4232275"/>
          <p14:tracePt t="8840" x="9929813" y="4251325"/>
          <p14:tracePt t="8857" x="10018713" y="4259263"/>
          <p14:tracePt t="8873" x="10134600" y="4286250"/>
          <p14:tracePt t="8890" x="10296525" y="4330700"/>
          <p14:tracePt t="8907" x="10491788" y="4357688"/>
          <p14:tracePt t="8924" x="10653713" y="4384675"/>
          <p14:tracePt t="8940" x="10742613" y="4384675"/>
          <p14:tracePt t="8957" x="10787063" y="4375150"/>
          <p14:tracePt t="8974" x="10831513" y="4348163"/>
          <p14:tracePt t="8976" x="10868025" y="4340225"/>
          <p14:tracePt t="8990" x="10885488" y="4322763"/>
          <p14:tracePt t="9008" x="10939463" y="4295775"/>
          <p14:tracePt t="9024" x="10947400" y="4286250"/>
          <p14:tracePt t="9079" x="10947400" y="4276725"/>
          <p14:tracePt t="9087" x="10947400" y="4268788"/>
          <p14:tracePt t="9095" x="10920413" y="4268788"/>
          <p14:tracePt t="9107" x="10895013" y="4268788"/>
          <p14:tracePt t="9124" x="10787063" y="4251325"/>
          <p14:tracePt t="9141" x="10626725" y="4232275"/>
          <p14:tracePt t="9157" x="10439400" y="4232275"/>
          <p14:tracePt t="9174" x="10225088" y="4214813"/>
          <p14:tracePt t="9176" x="10117138" y="4214813"/>
          <p14:tracePt t="9191" x="10010775" y="4214813"/>
          <p14:tracePt t="9208" x="9698038" y="4214813"/>
          <p14:tracePt t="9224" x="9483725" y="4214813"/>
          <p14:tracePt t="9241" x="9331325" y="4214813"/>
          <p14:tracePt t="9257" x="9224963" y="4214813"/>
          <p14:tracePt t="9274" x="9134475" y="4214813"/>
          <p14:tracePt t="9291" x="9072563" y="4214813"/>
          <p14:tracePt t="9308" x="9045575" y="4214813"/>
          <p14:tracePt t="9324" x="9037638" y="4214813"/>
          <p14:tracePt t="9359" x="9028113" y="4205288"/>
          <p14:tracePt t="9383" x="9028113" y="4197350"/>
          <p14:tracePt t="9407" x="9028113" y="4187825"/>
          <p14:tracePt t="9416" x="9045575" y="4179888"/>
          <p14:tracePt t="9424" x="9072563" y="4170363"/>
          <p14:tracePt t="9441" x="9144000" y="4133850"/>
          <p14:tracePt t="9458" x="9232900" y="4108450"/>
          <p14:tracePt t="9474" x="9358313" y="4044950"/>
          <p14:tracePt t="9491" x="9501188" y="4010025"/>
          <p14:tracePt t="9508" x="9609138" y="3990975"/>
          <p14:tracePt t="9524" x="9698038" y="3990975"/>
          <p14:tracePt t="9541" x="9752013" y="3990975"/>
          <p14:tracePt t="9558" x="9786938" y="3990975"/>
          <p14:tracePt t="9561" x="9796463" y="3990975"/>
          <p14:tracePt t="9574" x="9813925" y="3990975"/>
          <p14:tracePt t="9592" x="9831388" y="3990975"/>
          <p14:tracePt t="9608" x="9858375" y="3990975"/>
          <p14:tracePt t="9640" x="9867900" y="3990975"/>
          <p14:tracePt t="9680" x="9848850" y="3990975"/>
          <p14:tracePt t="9688" x="9823450" y="4000500"/>
          <p14:tracePt t="9696" x="9786938" y="4010025"/>
          <p14:tracePt t="9708" x="9742488" y="4017963"/>
          <p14:tracePt t="9725" x="9634538" y="4037013"/>
          <p14:tracePt t="9741" x="9510713" y="4044950"/>
          <p14:tracePt t="9758" x="9402763" y="4044950"/>
          <p14:tracePt t="9775" x="9348788" y="4044950"/>
          <p14:tracePt t="9776" x="9340850" y="4044950"/>
          <p14:tracePt t="9792" x="9323388" y="4044950"/>
          <p14:tracePt t="9864" x="0" y="0"/>
        </p14:tracePtLst>
      </p14:laserTraceLst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المناطق العالية الحاجة الى الأوكسجين</a:t>
            </a:r>
            <a:endParaRPr lang="he-IL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2" y="1999456"/>
            <a:ext cx="5373536" cy="3575844"/>
          </a:xfrm>
        </p:spPr>
      </p:pic>
      <p:sp>
        <p:nvSpPr>
          <p:cNvPr id="5" name="TextBox 4"/>
          <p:cNvSpPr txBox="1"/>
          <p:nvPr/>
        </p:nvSpPr>
        <p:spPr>
          <a:xfrm>
            <a:off x="7683500" y="2819400"/>
            <a:ext cx="3937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/>
              <a:t>في الأماكن العالية, الضغط الجزئي للأوكسجين منخفض. لذلك هناك حاجة لإنتاج كمية أكبر من خلايا الدم الحمراء لاستيعاب أوكسجين أكثر وأنجع.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546522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5200" y="365125"/>
            <a:ext cx="10515600" cy="1325563"/>
          </a:xfrm>
        </p:spPr>
        <p:txBody>
          <a:bodyPr/>
          <a:lstStyle/>
          <a:p>
            <a:r>
              <a:rPr lang="ar-SA" b="1" dirty="0"/>
              <a:t>مركبات الدم- خلايا الدم الحمراء</a:t>
            </a:r>
            <a:endParaRPr lang="he-IL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01" y="1787525"/>
            <a:ext cx="3259398" cy="4351338"/>
          </a:xfrm>
        </p:spPr>
      </p:pic>
      <p:sp>
        <p:nvSpPr>
          <p:cNvPr id="3" name="סוגר מסולסל ימני 2"/>
          <p:cNvSpPr/>
          <p:nvPr/>
        </p:nvSpPr>
        <p:spPr>
          <a:xfrm>
            <a:off x="3839499" y="4521200"/>
            <a:ext cx="161001" cy="1193800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2626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خلايا الدم الحمراء ونقل الأوكسجين</a:t>
            </a:r>
            <a:endParaRPr lang="he-IL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4" y="1690688"/>
            <a:ext cx="5959475" cy="4367249"/>
          </a:xfrm>
        </p:spPr>
      </p:pic>
    </p:spTree>
    <p:extLst>
      <p:ext uri="{BB962C8B-B14F-4D97-AF65-F5344CB8AC3E}">
        <p14:creationId xmlns:p14="http://schemas.microsoft.com/office/powerpoint/2010/main" val="3413147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يتم استقبال الأوكسجين عن طريق الهيموغلوبين</a:t>
            </a:r>
            <a:endParaRPr lang="he-IL" b="1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76424"/>
            <a:ext cx="5016500" cy="4734185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312" y="2770795"/>
            <a:ext cx="3024188" cy="258860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06500" y="5867400"/>
            <a:ext cx="23749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جزيء هيموغلوبين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97147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تبادل الغازات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JO" dirty="0"/>
              <a:t>نقل أوكسجين في الدم: </a:t>
            </a:r>
            <a:r>
              <a:rPr lang="ar-JO" dirty="0" err="1"/>
              <a:t>إرتباط</a:t>
            </a:r>
            <a:r>
              <a:rPr lang="ar-JO" dirty="0"/>
              <a:t> مع هيموغلوبين في خلايا الدم الحمراء.</a:t>
            </a:r>
            <a:endParaRPr lang="he-IL" dirty="0"/>
          </a:p>
          <a:p>
            <a:pPr lvl="0"/>
            <a:endParaRPr lang="en-US" dirty="0"/>
          </a:p>
          <a:p>
            <a:r>
              <a:rPr lang="ar-JO" dirty="0"/>
              <a:t>نقل 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ar-JO" dirty="0"/>
              <a:t>في الدم: تفاعل مع الماء في بلازما الدم, ذوبان في بلازما الدم, </a:t>
            </a:r>
            <a:r>
              <a:rPr lang="ar-JO" dirty="0" err="1"/>
              <a:t>إرتباط</a:t>
            </a:r>
            <a:r>
              <a:rPr lang="ar-JO" dirty="0"/>
              <a:t> مع الهيموغلوبين.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3606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ارتباط الأكسجين بالهيموغلوبين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11900" y="1812925"/>
            <a:ext cx="5816600" cy="4351338"/>
          </a:xfrm>
        </p:spPr>
        <p:txBody>
          <a:bodyPr/>
          <a:lstStyle/>
          <a:p>
            <a:pPr marL="0" indent="0">
              <a:buNone/>
            </a:pPr>
            <a:r>
              <a:rPr lang="ar-JO" dirty="0"/>
              <a:t>في بيئة غنية بالأوكسجين</a:t>
            </a:r>
            <a:r>
              <a:rPr lang="ar-SA" dirty="0"/>
              <a:t> يرتفع </a:t>
            </a:r>
            <a:r>
              <a:rPr lang="ar-JO" dirty="0"/>
              <a:t>مستوى الارتباط بين الاوكسجين والهيموغلوبين</a:t>
            </a:r>
            <a:r>
              <a:rPr lang="ar-SA" dirty="0"/>
              <a:t>.</a:t>
            </a:r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r>
              <a:rPr lang="ar-JO" dirty="0"/>
              <a:t> </a:t>
            </a:r>
            <a:endParaRPr lang="ar-SA" dirty="0"/>
          </a:p>
          <a:p>
            <a:pPr marL="0" indent="0">
              <a:buNone/>
            </a:pPr>
            <a:r>
              <a:rPr lang="ar-JO" dirty="0"/>
              <a:t>في بيئة فقيرة </a:t>
            </a:r>
            <a:r>
              <a:rPr lang="ar-JO" dirty="0" err="1"/>
              <a:t>بالاوكسجين</a:t>
            </a:r>
            <a:r>
              <a:rPr lang="ar-SA" dirty="0"/>
              <a:t> ينخفض</a:t>
            </a:r>
            <a:r>
              <a:rPr lang="ar-JO" dirty="0"/>
              <a:t> مستوى الارتباط بين الاوكسجين والهيموغلوبين.</a:t>
            </a:r>
            <a:endParaRPr lang="en-US" dirty="0"/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" y="1581640"/>
            <a:ext cx="6057900" cy="469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234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الملاءمة بين المبنى والوظيفة</a:t>
            </a:r>
            <a:endParaRPr lang="he-IL" b="1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شكلها ومرونتها.</a:t>
            </a:r>
          </a:p>
          <a:p>
            <a:pPr marL="0" indent="0">
              <a:buNone/>
            </a:pPr>
            <a:endParaRPr lang="ar-SA" dirty="0"/>
          </a:p>
          <a:p>
            <a:r>
              <a:rPr lang="ar-SA" dirty="0"/>
              <a:t>مساحة سطحها.</a:t>
            </a:r>
          </a:p>
          <a:p>
            <a:pPr marL="0" indent="0">
              <a:buNone/>
            </a:pPr>
            <a:endParaRPr lang="ar-SA" dirty="0"/>
          </a:p>
          <a:p>
            <a:r>
              <a:rPr lang="ar-SA" dirty="0"/>
              <a:t>عدم وجود نواه أو </a:t>
            </a:r>
            <a:r>
              <a:rPr lang="ar-SA" dirty="0" err="1"/>
              <a:t>عضيات</a:t>
            </a:r>
            <a:r>
              <a:rPr lang="ar-SA" dirty="0"/>
              <a:t>, </a:t>
            </a:r>
          </a:p>
          <a:p>
            <a:pPr marL="0" indent="0">
              <a:buNone/>
            </a:pPr>
            <a:r>
              <a:rPr lang="ar-SA" dirty="0"/>
              <a:t>مليئة بجزيئات الهيموغلوبين.</a:t>
            </a:r>
          </a:p>
          <a:p>
            <a:pPr marL="0" indent="0">
              <a:buNone/>
            </a:pPr>
            <a:endParaRPr lang="ar-SA" dirty="0"/>
          </a:p>
          <a:p>
            <a:r>
              <a:rPr lang="ar-SA" dirty="0"/>
              <a:t>عددها الهائل.</a:t>
            </a:r>
            <a:endParaRPr lang="he-IL" dirty="0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12" y="1690688"/>
            <a:ext cx="5868988" cy="4463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838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فقر الدم- </a:t>
            </a:r>
            <a:r>
              <a:rPr lang="ar-SA" b="1" dirty="0" err="1"/>
              <a:t>ألأنيميا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/>
              <a:t>خلل في </a:t>
            </a:r>
            <a:r>
              <a:rPr lang="ar-SA" dirty="0"/>
              <a:t>أنتاج خلايا الدم الحمراء</a:t>
            </a:r>
            <a:endParaRPr lang="he-IL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99" y="2528507"/>
            <a:ext cx="5232863" cy="2830893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487" y="2667826"/>
            <a:ext cx="4532313" cy="281480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531100" y="5765800"/>
            <a:ext cx="3251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عدم انتاج خلايا دم حمراء بالقدر الكافي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5689600"/>
            <a:ext cx="28321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انتاج لخلايا دم حمراء معطوبة</a:t>
            </a:r>
            <a:endParaRPr lang="he-I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183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المصابين في الأنيميا- شحوب وارهاق.</a:t>
            </a:r>
            <a:br>
              <a:rPr lang="ar-SA" b="1" dirty="0"/>
            </a:br>
            <a:endParaRPr lang="he-IL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006" y="2161549"/>
            <a:ext cx="6249988" cy="4159083"/>
          </a:xfrm>
        </p:spPr>
      </p:pic>
    </p:spTree>
    <p:extLst>
      <p:ext uri="{BB962C8B-B14F-4D97-AF65-F5344CB8AC3E}">
        <p14:creationId xmlns:p14="http://schemas.microsoft.com/office/powerpoint/2010/main" val="36452871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4|5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8.5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200</Words>
  <Application>Microsoft Office PowerPoint</Application>
  <PresentationFormat>מסך רחב</PresentationFormat>
  <Paragraphs>34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ערכת נושא Office</vt:lpstr>
      <vt:lpstr>الدم</vt:lpstr>
      <vt:lpstr>مركبات الدم- خلايا الدم الحمراء</vt:lpstr>
      <vt:lpstr>خلايا الدم الحمراء ونقل الأوكسجين</vt:lpstr>
      <vt:lpstr>يتم استقبال الأوكسجين عن طريق الهيموغلوبين</vt:lpstr>
      <vt:lpstr>تبادل الغازات</vt:lpstr>
      <vt:lpstr>ارتباط الأكسجين بالهيموغلوبين</vt:lpstr>
      <vt:lpstr>الملاءمة بين المبنى والوظيفة</vt:lpstr>
      <vt:lpstr>فقر الدم- ألأنيميا</vt:lpstr>
      <vt:lpstr>المصابين في الأنيميا- شحوب وارهاق. </vt:lpstr>
      <vt:lpstr>انتاج خلايا الدم الحمراء- هورمون الارتروبيوتين </vt:lpstr>
      <vt:lpstr>الية انتاج خلايا الدم الحمراء</vt:lpstr>
      <vt:lpstr>المناطق العالية الحاجة الى الأوكسجين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الدم</dc:title>
  <dc:creator>jamal zoubi</dc:creator>
  <cp:lastModifiedBy>כאותר זועבי</cp:lastModifiedBy>
  <cp:revision>19</cp:revision>
  <dcterms:created xsi:type="dcterms:W3CDTF">2017-11-05T10:42:16Z</dcterms:created>
  <dcterms:modified xsi:type="dcterms:W3CDTF">2023-01-18T08:01:25Z</dcterms:modified>
</cp:coreProperties>
</file>