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y="5143500" cx="9144000"/>
  <p:notesSz cx="6858000" cy="9144000"/>
  <p:embeddedFontLst>
    <p:embeddedFont>
      <p:font typeface="Roboto"/>
      <p:regular r:id="rId27"/>
      <p:bold r:id="rId28"/>
      <p:italic r:id="rId29"/>
      <p:boldItalic r:id="rId30"/>
    </p:embeddedFont>
    <p:embeddedFont>
      <p:font typeface="Merriweather"/>
      <p:regular r:id="rId31"/>
      <p:bold r:id="rId32"/>
      <p:italic r:id="rId33"/>
      <p:boldItalic r:id="rId34"/>
    </p:embeddedFont>
    <p:embeddedFont>
      <p:font typeface="Comfortaa"/>
      <p:regular r:id="rId35"/>
      <p:bold r:id="rId3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C34A609-9245-4331-99E7-1638138377CF}">
  <a:tblStyle styleId="{1C34A609-9245-4331-99E7-1638138377CF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font" Target="fonts/Roboto-bold.fntdata"/><Relationship Id="rId27" Type="http://schemas.openxmlformats.org/officeDocument/2006/relationships/font" Target="fonts/Roboto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font" Target="fonts/Roboto-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font" Target="fonts/Merriweather-regular.fntdata"/><Relationship Id="rId30" Type="http://schemas.openxmlformats.org/officeDocument/2006/relationships/font" Target="fonts/Roboto-boldItalic.fntdata"/><Relationship Id="rId11" Type="http://schemas.openxmlformats.org/officeDocument/2006/relationships/slide" Target="slides/slide5.xml"/><Relationship Id="rId33" Type="http://schemas.openxmlformats.org/officeDocument/2006/relationships/font" Target="fonts/Merriweather-italic.fntdata"/><Relationship Id="rId10" Type="http://schemas.openxmlformats.org/officeDocument/2006/relationships/slide" Target="slides/slide4.xml"/><Relationship Id="rId32" Type="http://schemas.openxmlformats.org/officeDocument/2006/relationships/font" Target="fonts/Merriweather-bold.fntdata"/><Relationship Id="rId13" Type="http://schemas.openxmlformats.org/officeDocument/2006/relationships/slide" Target="slides/slide7.xml"/><Relationship Id="rId35" Type="http://schemas.openxmlformats.org/officeDocument/2006/relationships/font" Target="fonts/Comfortaa-regular.fntdata"/><Relationship Id="rId12" Type="http://schemas.openxmlformats.org/officeDocument/2006/relationships/slide" Target="slides/slide6.xml"/><Relationship Id="rId34" Type="http://schemas.openxmlformats.org/officeDocument/2006/relationships/font" Target="fonts/Merriweather-boldItalic.fntdata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36" Type="http://schemas.openxmlformats.org/officeDocument/2006/relationships/font" Target="fonts/Comfortaa-bold.fntdata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fcdce82777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fcdce82777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fb47e0ff92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fb47e0ff92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fb47e0ff92_0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fb47e0ff92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fb47e0ff92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fb47e0ff92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fcdce82777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fcdce82777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fcdce82777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fcdce82777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fb47e0ff92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fb47e0ff92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fb47e0ff92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fb47e0ff92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fcdce82777_0_1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fcdce82777_0_1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fb47e0ff92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fb47e0ff92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fb47e0ff9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fb47e0ff9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fb47e0ff92_0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fb47e0ff92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fcdce82777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fcdce82777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fcdce82777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fcdce82777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fb47e0ff92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fb47e0ff92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fcdce82777_0_1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fcdce82777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fcdce82777_0_1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fcdce82777_0_1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IAS- International Antiviral Society 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00eb962e79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100eb962e79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fcdce82777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fcdce82777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125" y="0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hasCustomPrompt="1" type="title"/>
          </p:nvPr>
        </p:nvSpPr>
        <p:spPr>
          <a:xfrm>
            <a:off x="311750" y="831175"/>
            <a:ext cx="5334900" cy="1244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311700" y="2121425"/>
            <a:ext cx="5334900" cy="94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57" name="Google Shape;5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0" y="48099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6" name="Google Shape;16;p3"/>
          <p:cNvSpPr/>
          <p:nvPr/>
        </p:nvSpPr>
        <p:spPr>
          <a:xfrm>
            <a:off x="0" y="0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0"/>
            <a:ext cx="4314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/>
          <p:nvPr/>
        </p:nvSpPr>
        <p:spPr>
          <a:xfrm>
            <a:off x="0" y="44125"/>
            <a:ext cx="4313625" cy="4399375"/>
          </a:xfrm>
          <a:custGeom>
            <a:rect b="b" l="l" r="r" t="t"/>
            <a:pathLst>
              <a:path extrusionOk="0" h="175975" w="172545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2" name="Google Shape;22;p4"/>
          <p:cNvSpPr/>
          <p:nvPr/>
        </p:nvSpPr>
        <p:spPr>
          <a:xfrm>
            <a:off x="-125" y="0"/>
            <a:ext cx="4316900" cy="4395600"/>
          </a:xfrm>
          <a:custGeom>
            <a:rect b="b" l="l" r="r" t="t"/>
            <a:pathLst>
              <a:path extrusionOk="0" h="175824" w="172676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23" name="Google Shape;23;p4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5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2" type="body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0" y="0"/>
            <a:ext cx="37644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 txBox="1"/>
          <p:nvPr>
            <p:ph type="title"/>
          </p:nvPr>
        </p:nvSpPr>
        <p:spPr>
          <a:xfrm>
            <a:off x="311725" y="500925"/>
            <a:ext cx="3127500" cy="182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311700" y="2390650"/>
            <a:ext cx="3127500" cy="229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3" name="Google Shape;43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9"/>
          <p:cNvSpPr txBox="1"/>
          <p:nvPr>
            <p:ph type="title"/>
          </p:nvPr>
        </p:nvSpPr>
        <p:spPr>
          <a:xfrm>
            <a:off x="311300" y="500925"/>
            <a:ext cx="3704400" cy="204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1" type="subTitle"/>
          </p:nvPr>
        </p:nvSpPr>
        <p:spPr>
          <a:xfrm>
            <a:off x="304800" y="2626725"/>
            <a:ext cx="3704400" cy="92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8" name="Google Shape;48;p9"/>
          <p:cNvSpPr txBox="1"/>
          <p:nvPr>
            <p:ph idx="2" type="body"/>
          </p:nvPr>
        </p:nvSpPr>
        <p:spPr>
          <a:xfrm>
            <a:off x="4879025" y="500925"/>
            <a:ext cx="3954000" cy="411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/>
          <p:nvPr/>
        </p:nvSpPr>
        <p:spPr>
          <a:xfrm>
            <a:off x="0" y="4369000"/>
            <a:ext cx="9144000" cy="774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10"/>
          <p:cNvSpPr txBox="1"/>
          <p:nvPr>
            <p:ph idx="1" type="body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Merriweather"/>
              <a:buNone/>
              <a:defRPr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radig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Roboto"/>
              <a:buChar char="●"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10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0.xml"/><Relationship Id="rId3" Type="http://schemas.openxmlformats.org/officeDocument/2006/relationships/hyperlink" Target="https://clinicalinfo.hiv.gov/en/guidelines" TargetMode="External"/><Relationship Id="rId4" Type="http://schemas.openxmlformats.org/officeDocument/2006/relationships/hyperlink" Target="https://clinicalinfo.hiv.gov/en/guidelines" TargetMode="External"/><Relationship Id="rId9" Type="http://schemas.openxmlformats.org/officeDocument/2006/relationships/hyperlink" Target="https://www.who.int/health-topics/hiv-aids/#tab=tab_1" TargetMode="External"/><Relationship Id="rId5" Type="http://schemas.openxmlformats.org/officeDocument/2006/relationships/hyperlink" Target="https://clinicalinfo.hiv.gov/en/guidelines/adult-and-adolescent-arv/hhs-adults-and-adolescents-antiretroviral-guidelines-panel" TargetMode="External"/><Relationship Id="rId6" Type="http://schemas.openxmlformats.org/officeDocument/2006/relationships/hyperlink" Target="https://clinicalinfo.hiv.gov/en/guidelines/adult-and-adolescent-arv/hhs-adults-and-adolescents-antiretroviral-guidelines-panel" TargetMode="External"/><Relationship Id="rId7" Type="http://schemas.openxmlformats.org/officeDocument/2006/relationships/hyperlink" Target="https://clinicalinfo.hiv.gov/en/guidelines/adult-and-adolescent-arv/hhs-adults-and-adolescents-antiretroviral-guidelines-panel" TargetMode="External"/><Relationship Id="rId8" Type="http://schemas.openxmlformats.org/officeDocument/2006/relationships/hyperlink" Target="https://aidsinfo.nih.gov/guidelines/html/1/adult-and-adolescent-arv/0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helpstoptheviruspro.com/hiv-treatment/hiv-drug-resistance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"/>
          <p:cNvSpPr txBox="1"/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66"/>
              <a:t>RAPID INITIATION OF ANTIRETROVIRAL THERAPY IN AN HIV CLINIC-“Implementation Strategy ”.</a:t>
            </a:r>
            <a:endParaRPr/>
          </a:p>
        </p:txBody>
      </p:sp>
      <p:sp>
        <p:nvSpPr>
          <p:cNvPr id="65" name="Google Shape;65;p13"/>
          <p:cNvSpPr txBox="1"/>
          <p:nvPr>
            <p:ph idx="1" type="subTitle"/>
          </p:nvPr>
        </p:nvSpPr>
        <p:spPr>
          <a:xfrm>
            <a:off x="194325" y="2753000"/>
            <a:ext cx="4989300" cy="8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DR. Lucy Ogechi Efobi, DNP, APN, AAHIVS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American Academy of HIV Medicine- Specialist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Adjunct Clinical Instructor -Rutgers School of Nursing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2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LAB REQUIREMENT.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2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●</a:t>
            </a: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HIV-1/2 antigen/antibody assay (if not already done)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●</a:t>
            </a: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HIV quantitative viral load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●</a:t>
            </a: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Baseline HIV genotypic resistance profile (PR-RT resistance and integrase resistance)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●</a:t>
            </a: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Baseline CD4 cell count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omfortaa"/>
              <a:buChar char="●"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HLA-B*5701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●</a:t>
            </a: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Testing for hepatitis A, B, and C viruses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●</a:t>
            </a: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Comprehensive metabolic panel (creatinine clearance, hepatic profile)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●</a:t>
            </a: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Sexually transmitted infection screening: urine, pharyngeal, and/or rectal + syphilis screening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●</a:t>
            </a: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Urinalysis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Pregnancy test for individuals of childbearing potential.</a:t>
            </a:r>
            <a:endParaRPr sz="17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148" name="Google Shape;148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25" y="1793300"/>
            <a:ext cx="3553450" cy="2806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000">
        <p14:gallery dir="l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" name="Google Shape;153;p23"/>
          <p:cNvGraphicFramePr/>
          <p:nvPr/>
        </p:nvGraphicFramePr>
        <p:xfrm>
          <a:off x="60400" y="136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{1C34A609-9245-4331-99E7-1638138377CF}</a:tableStyleId>
              </a:tblPr>
              <a:tblGrid>
                <a:gridCol w="4383875"/>
                <a:gridCol w="4346525"/>
              </a:tblGrid>
              <a:tr h="264325"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solidFill>
                            <a:srgbClr val="FFFFFF"/>
                          </a:solidFill>
                        </a:rPr>
                        <a:t>Recommended Regimen for </a:t>
                      </a:r>
                      <a:r>
                        <a:rPr b="1" lang="en" sz="900">
                          <a:solidFill>
                            <a:srgbClr val="FFFFFF"/>
                          </a:solidFill>
                        </a:rPr>
                        <a:t>Rapid Stat ART</a:t>
                      </a:r>
                      <a:endParaRPr b="1" sz="900">
                        <a:solidFill>
                          <a:srgbClr val="FFFFFF"/>
                        </a:solidFill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27BA0"/>
                    </a:solidFill>
                  </a:tcPr>
                </a:tc>
                <a:tc hMerge="1"/>
              </a:tr>
              <a:tr h="350175"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Prescribe </a:t>
                      </a:r>
                      <a:r>
                        <a:rPr lang="en" sz="900" u="sng"/>
                        <a:t>ONE</a:t>
                      </a:r>
                      <a:r>
                        <a:rPr lang="en" sz="900"/>
                        <a:t> of the below medication regimens. Prescriptions usually 2 weeks on ART starter pack</a:t>
                      </a:r>
                      <a:endParaRPr sz="9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17536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/>
                        <a:t>Biktarvy</a:t>
                      </a:r>
                      <a:r>
                        <a:rPr lang="en" sz="1000"/>
                        <a:t> (Tenofovir alafenamide/</a:t>
                      </a:r>
                      <a:endParaRPr sz="1000"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emtricitabine/bictegravir</a:t>
                      </a:r>
                      <a:endParaRPr sz="1000"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(TAF 25 mg/FTC/BIC)</a:t>
                      </a:r>
                      <a:endParaRPr sz="1000"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 </a:t>
                      </a:r>
                      <a:endParaRPr sz="1000"/>
                    </a:p>
                    <a:p>
                      <a:pPr indent="0" lvl="0" marL="4572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/>
                    </a:p>
                    <a:p>
                      <a:pPr indent="0" lvl="0" marL="4572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/>
                    </a:p>
                    <a:p>
                      <a:pPr indent="0" lvl="0" marL="4572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/>
                        <a:t>*Evidence rating: A1a</a:t>
                      </a:r>
                      <a:endParaRPr sz="11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4572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●</a:t>
                      </a:r>
                      <a:r>
                        <a:rPr lang="en" sz="7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      </a:t>
                      </a:r>
                      <a:r>
                        <a:rPr b="1" i="1" lang="en" sz="900"/>
                        <a:t>Single-tablet</a:t>
                      </a:r>
                      <a:r>
                        <a:rPr lang="en" sz="900"/>
                        <a:t>, taken once daily, w or w/o food</a:t>
                      </a:r>
                      <a:endParaRPr sz="900"/>
                    </a:p>
                    <a:p>
                      <a:pPr indent="0" lvl="0" marL="4572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●</a:t>
                      </a:r>
                      <a:r>
                        <a:rPr lang="en" sz="7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      </a:t>
                      </a:r>
                      <a:r>
                        <a:rPr lang="en" sz="900"/>
                        <a:t>should not be used in patients with a creatinine clearance (CrCl) &lt;30 mL/min; re-evaluate after baseline laboratory testing results are available.</a:t>
                      </a:r>
                      <a:endParaRPr sz="900"/>
                    </a:p>
                    <a:p>
                      <a:pPr indent="0" lvl="0" marL="4572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●</a:t>
                      </a:r>
                      <a:r>
                        <a:rPr lang="en" sz="7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      </a:t>
                      </a:r>
                      <a:r>
                        <a:rPr lang="en" sz="900"/>
                        <a:t>Magnesium- or aluminum-containing antacids may be taken 2 hours before or 6 hours after BIC; calcium-containing antacids or iron supplements may be taken simultaneously if taken with food.</a:t>
                      </a:r>
                      <a:endParaRPr sz="9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7745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4572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/>
                        <a:t>Dovato </a:t>
                      </a:r>
                      <a:r>
                        <a:rPr lang="en" sz="1000"/>
                        <a:t>(Dolutegravir/ Lamivudine </a:t>
                      </a:r>
                      <a:endParaRPr sz="1000"/>
                    </a:p>
                    <a:p>
                      <a:pPr indent="0" lvl="0" marL="4572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(DTG 50mg/3TC300mg)</a:t>
                      </a:r>
                      <a:endParaRPr sz="1000"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*Evidence rating: A1a</a:t>
                      </a:r>
                      <a:r>
                        <a:rPr lang="en" sz="1200"/>
                        <a:t> </a:t>
                      </a:r>
                      <a:endParaRPr sz="12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4572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●</a:t>
                      </a:r>
                      <a:r>
                        <a:rPr lang="en" sz="7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      </a:t>
                      </a:r>
                      <a:r>
                        <a:rPr b="1" i="1" lang="en" sz="900"/>
                        <a:t>Single-tablet</a:t>
                      </a:r>
                      <a:r>
                        <a:rPr lang="en" sz="900"/>
                        <a:t>, taken once daily, w or w/o food</a:t>
                      </a:r>
                      <a:endParaRPr sz="900"/>
                    </a:p>
                    <a:p>
                      <a:pPr indent="-285750" lvl="0" marL="4572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900"/>
                        <a:buChar char="●"/>
                      </a:pPr>
                      <a:r>
                        <a:rPr lang="en" sz="900"/>
                        <a:t>Check Hep B status for starting Dovato</a:t>
                      </a:r>
                      <a:endParaRPr sz="900"/>
                    </a:p>
                    <a:p>
                      <a:pPr indent="-285750" lvl="0" marL="4572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900"/>
                        <a:buChar char="●"/>
                      </a:pPr>
                      <a:r>
                        <a:rPr lang="en" sz="900"/>
                        <a:t>Dose adjustment with use of</a:t>
                      </a:r>
                      <a:r>
                        <a:rPr lang="en" sz="1000"/>
                        <a:t> </a:t>
                      </a:r>
                      <a:r>
                        <a:rPr lang="en" sz="900"/>
                        <a:t>carbamazepine or rifampin.</a:t>
                      </a:r>
                      <a:endParaRPr sz="900"/>
                    </a:p>
                    <a:p>
                      <a:pPr indent="0" lvl="0" marL="4572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033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Tivicay + Descovy </a:t>
                      </a:r>
                      <a:r>
                        <a:rPr lang="en" sz="1200"/>
                        <a:t>(dolutegravir and Tenofovir alafenamide/Emtricitabine; DTG &amp; TAF 25mg/FTC)</a:t>
                      </a:r>
                      <a:endParaRPr sz="1200"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*Evidence rating: A1a</a:t>
                      </a:r>
                      <a:endParaRPr sz="12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4572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●</a:t>
                      </a:r>
                      <a:r>
                        <a:rPr lang="en" sz="7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      </a:t>
                      </a:r>
                      <a:r>
                        <a:rPr b="1" i="1" lang="en" sz="900"/>
                        <a:t>Two pills</a:t>
                      </a:r>
                      <a:r>
                        <a:rPr lang="en" sz="900"/>
                        <a:t>, taken together once a day, w/ or w/o food</a:t>
                      </a:r>
                      <a:endParaRPr sz="900"/>
                    </a:p>
                    <a:p>
                      <a:pPr indent="0" lvl="0" marL="4572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●</a:t>
                      </a:r>
                      <a:r>
                        <a:rPr lang="en" sz="7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      </a:t>
                      </a:r>
                      <a:r>
                        <a:rPr lang="en" sz="900"/>
                        <a:t>Should not be used in patients with CrCl &lt;30 mL/min; re-evaluate after baseline laboratory testing results are available.</a:t>
                      </a:r>
                      <a:endParaRPr sz="900"/>
                    </a:p>
                    <a:p>
                      <a:pPr indent="0" lvl="0" marL="4572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●</a:t>
                      </a:r>
                      <a:r>
                        <a:rPr lang="en" sz="7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      </a:t>
                      </a:r>
                      <a:r>
                        <a:rPr lang="en" sz="900"/>
                        <a:t>Magnesium- or aluminum-containing antacids may be taken 2 hours before or 6 hours after DTG; calcium-containing antacids or iron supplements may be taken simultaneously if taken with food.</a:t>
                      </a:r>
                      <a:endParaRPr sz="900"/>
                    </a:p>
                    <a:p>
                      <a:pPr indent="0" lvl="0" marL="45720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/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4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Limitations</a:t>
            </a:r>
            <a:endParaRPr/>
          </a:p>
        </p:txBody>
      </p:sp>
      <p:sp>
        <p:nvSpPr>
          <p:cNvPr id="159" name="Google Shape;159;p24"/>
          <p:cNvSpPr txBox="1"/>
          <p:nvPr>
            <p:ph idx="1" type="body"/>
          </p:nvPr>
        </p:nvSpPr>
        <p:spPr>
          <a:xfrm>
            <a:off x="4745525" y="522450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* </a:t>
            </a: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Patient readiness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* Insurance ????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* Housing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*Unemployment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* Food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*Other health conditions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1000">
        <p:fade thruBlk="1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5"/>
          <p:cNvSpPr txBox="1"/>
          <p:nvPr>
            <p:ph type="title"/>
          </p:nvPr>
        </p:nvSpPr>
        <p:spPr>
          <a:xfrm>
            <a:off x="311300" y="500925"/>
            <a:ext cx="3704400" cy="204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Case study 1</a:t>
            </a:r>
            <a:endParaRPr/>
          </a:p>
        </p:txBody>
      </p:sp>
      <p:sp>
        <p:nvSpPr>
          <p:cNvPr id="165" name="Google Shape;165;p25"/>
          <p:cNvSpPr txBox="1"/>
          <p:nvPr>
            <p:ph idx="1" type="subTitle"/>
          </p:nvPr>
        </p:nvSpPr>
        <p:spPr>
          <a:xfrm>
            <a:off x="304800" y="2626725"/>
            <a:ext cx="3704400" cy="92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START OR NO START</a:t>
            </a:r>
            <a:endParaRPr/>
          </a:p>
        </p:txBody>
      </p:sp>
      <p:sp>
        <p:nvSpPr>
          <p:cNvPr id="166" name="Google Shape;166;p25"/>
          <p:cNvSpPr txBox="1"/>
          <p:nvPr>
            <p:ph idx="2" type="body"/>
          </p:nvPr>
        </p:nvSpPr>
        <p:spPr>
          <a:xfrm>
            <a:off x="4879025" y="500925"/>
            <a:ext cx="3954000" cy="411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A 26 years old MSM walked into your clinic for HIV testing. Patient report exposure to HIV with new  sexual partner. Denies any medical condition, however report treatment of syphilis a year before. Denies any allergies. No history of current medication. HIV rapid stat in the office was positive. Staff brought in patient to you for rapid stat or immediate ART. 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What would  you do? 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-3111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omfortaa"/>
              <a:buChar char="●"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Patient Readiness </a:t>
            </a: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including </a:t>
            </a: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Mental health, Psychological/ psychosocial health, Support system etc)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omfortaa"/>
              <a:buChar char="●"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Others.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  <mc:AlternateContent>
    <mc:Choice Requires="p14">
      <p:transition spd="slow" p14:dur="1000">
        <p:push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6"/>
          <p:cNvSpPr txBox="1"/>
          <p:nvPr>
            <p:ph type="title"/>
          </p:nvPr>
        </p:nvSpPr>
        <p:spPr>
          <a:xfrm>
            <a:off x="311300" y="500925"/>
            <a:ext cx="3704400" cy="204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Case study 2</a:t>
            </a:r>
            <a:endParaRPr/>
          </a:p>
        </p:txBody>
      </p:sp>
      <p:sp>
        <p:nvSpPr>
          <p:cNvPr id="172" name="Google Shape;172;p26"/>
          <p:cNvSpPr txBox="1"/>
          <p:nvPr>
            <p:ph idx="1" type="subTitle"/>
          </p:nvPr>
        </p:nvSpPr>
        <p:spPr>
          <a:xfrm>
            <a:off x="304800" y="2626725"/>
            <a:ext cx="3704400" cy="92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START OR NOT START</a:t>
            </a:r>
            <a:endParaRPr/>
          </a:p>
        </p:txBody>
      </p:sp>
      <p:sp>
        <p:nvSpPr>
          <p:cNvPr id="173" name="Google Shape;173;p26"/>
          <p:cNvSpPr txBox="1"/>
          <p:nvPr>
            <p:ph idx="2" type="body"/>
          </p:nvPr>
        </p:nvSpPr>
        <p:spPr>
          <a:xfrm>
            <a:off x="4879025" y="500925"/>
            <a:ext cx="3954000" cy="411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36 years old female arrived at your clinic for HIV testing. Patient report she is a sex walker, howeve, shared a needle with an HIV positive person a day before. Patient has a negative HIV result done a week ago from another HIV clinic. She is requesting HIV treatment because she is very certain about her current </a:t>
            </a:r>
            <a:r>
              <a:rPr lang="en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exposure. Her rapid stat test result was negative. </a:t>
            </a:r>
            <a:endParaRPr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What would you do?</a:t>
            </a:r>
            <a:endParaRPr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*Classic candidate for PEP and then PrEP.</a:t>
            </a:r>
            <a:endParaRPr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*Pregnancy test</a:t>
            </a:r>
            <a:endParaRPr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*Lab work</a:t>
            </a:r>
            <a:endParaRPr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  <mc:AlternateContent>
    <mc:Choice Requires="p14">
      <p:transition spd="slow" p14:dur="1000">
        <p:push dir="r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7"/>
          <p:cNvSpPr txBox="1"/>
          <p:nvPr>
            <p:ph type="title"/>
          </p:nvPr>
        </p:nvSpPr>
        <p:spPr>
          <a:xfrm>
            <a:off x="311300" y="500925"/>
            <a:ext cx="3704400" cy="204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Case study 3</a:t>
            </a:r>
            <a:endParaRPr/>
          </a:p>
        </p:txBody>
      </p:sp>
      <p:sp>
        <p:nvSpPr>
          <p:cNvPr id="179" name="Google Shape;179;p27"/>
          <p:cNvSpPr txBox="1"/>
          <p:nvPr>
            <p:ph idx="1" type="subTitle"/>
          </p:nvPr>
        </p:nvSpPr>
        <p:spPr>
          <a:xfrm>
            <a:off x="304800" y="2626725"/>
            <a:ext cx="3704400" cy="92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START OR NO START</a:t>
            </a:r>
            <a:endParaRPr/>
          </a:p>
        </p:txBody>
      </p:sp>
      <p:sp>
        <p:nvSpPr>
          <p:cNvPr id="180" name="Google Shape;180;p27"/>
          <p:cNvSpPr txBox="1"/>
          <p:nvPr>
            <p:ph idx="2" type="body"/>
          </p:nvPr>
        </p:nvSpPr>
        <p:spPr>
          <a:xfrm>
            <a:off x="4879025" y="500925"/>
            <a:ext cx="3954000" cy="411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48 years old AAM referred to your clinic for rapid stat HIV treatment by the CHW. Patient  tested positive for HIV at the mobile unit a day before. According to report, Patient denies any medical conditions, no report of previous medication including PrEP. Patient denies allergies.  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However, upon medical interview with the Provider, Patient report he was told by his medical provider that he had a kidney condition 2 years ago, although he stopped following with the provider and he is also unknown of the diagnosis. 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What would you do?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  <mc:AlternateContent>
    <mc:Choice Requires="p14">
      <p:transition spd="slow" p14:dur="1000">
        <p14:flip dir="l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8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Clinic Staff Roles</a:t>
            </a:r>
            <a:endParaRPr/>
          </a:p>
        </p:txBody>
      </p:sp>
      <p:sp>
        <p:nvSpPr>
          <p:cNvPr id="186" name="Google Shape;186;p28"/>
          <p:cNvSpPr txBox="1"/>
          <p:nvPr>
            <p:ph idx="1" type="body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●</a:t>
            </a:r>
            <a:r>
              <a:rPr lang="en" sz="9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Insurance:</a:t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○</a:t>
            </a:r>
            <a:r>
              <a:rPr lang="en" sz="9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Confirm medical insurance status</a:t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13716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■</a:t>
            </a:r>
            <a:r>
              <a:rPr lang="en" sz="9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Uninsured → use starter packs/ samples + complete ADDP application.</a:t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13716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■</a:t>
            </a:r>
            <a:r>
              <a:rPr lang="en" sz="9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Insured → Contact pharmacy to begin expedited prior authorization, or provide “starter pack” if available </a:t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●</a:t>
            </a:r>
            <a:r>
              <a:rPr lang="en" sz="9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Additional Needs</a:t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If needed, refer to mental health, social work, HIV patient navigation, community case workers, substance use treatment, syringe exchange referral, etc.</a:t>
            </a:r>
            <a:endParaRPr sz="15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87" name="Google Shape;187;p28"/>
          <p:cNvSpPr txBox="1"/>
          <p:nvPr>
            <p:ph idx="2" type="body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Once Rapid ART initiated:</a:t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●</a:t>
            </a:r>
            <a:r>
              <a:rPr lang="en" sz="9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i="1"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IF</a:t>
            </a: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rapid ART provider is not managing long-term follow up, schedule with new provider before Rapid ART prescription runs out (recommend 7 days)</a:t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○</a:t>
            </a:r>
            <a:r>
              <a:rPr lang="en" sz="9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Scheduled before pt leaves clinic during Rapid ART initiation</a:t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13716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■</a:t>
            </a:r>
            <a:r>
              <a:rPr lang="en" sz="9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Visit can be in-person or TeleMedicine</a:t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●</a:t>
            </a:r>
            <a:r>
              <a:rPr lang="en" sz="9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48 hr check in by nursing, patient navigator, social worker, etc</a:t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○</a:t>
            </a:r>
            <a:r>
              <a:rPr lang="en" sz="9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Side Effects?</a:t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○</a:t>
            </a:r>
            <a:r>
              <a:rPr lang="en" sz="9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Psycho-social support needed?</a:t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○</a:t>
            </a:r>
            <a:r>
              <a:rPr lang="en" sz="9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Clarify any questions about Rapid ART/HIV</a:t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500"/>
          </a:p>
        </p:txBody>
      </p:sp>
    </p:spTree>
  </p:cSld>
  <p:clrMapOvr>
    <a:masterClrMapping/>
  </p:clrMapOvr>
  <mc:AlternateContent>
    <mc:Choice Requires="p14">
      <p:transition spd="slow" p14:dur="1000">
        <p14:gallery dir="l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9"/>
          <p:cNvSpPr txBox="1"/>
          <p:nvPr>
            <p:ph type="title"/>
          </p:nvPr>
        </p:nvSpPr>
        <p:spPr>
          <a:xfrm>
            <a:off x="311300" y="500925"/>
            <a:ext cx="3704400" cy="204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Adherence Supporting Strategies.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77"/>
              <a:t>By</a:t>
            </a:r>
            <a:endParaRPr sz="1577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77"/>
              <a:t>The Provider</a:t>
            </a:r>
            <a:endParaRPr sz="1577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77"/>
              <a:t>Clinic Nurse</a:t>
            </a:r>
            <a:endParaRPr sz="1577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77"/>
              <a:t>MCM</a:t>
            </a:r>
            <a:endParaRPr sz="1577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77"/>
              <a:t>CHW</a:t>
            </a:r>
            <a:endParaRPr sz="1577"/>
          </a:p>
        </p:txBody>
      </p:sp>
      <p:sp>
        <p:nvSpPr>
          <p:cNvPr id="193" name="Google Shape;193;p29"/>
          <p:cNvSpPr txBox="1"/>
          <p:nvPr>
            <p:ph idx="2" type="body"/>
          </p:nvPr>
        </p:nvSpPr>
        <p:spPr>
          <a:xfrm>
            <a:off x="4879025" y="500925"/>
            <a:ext cx="3954000" cy="411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7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FOLLOW UP!!!</a:t>
            </a:r>
            <a:endParaRPr sz="37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*</a:t>
            </a:r>
            <a:r>
              <a:rPr lang="en" sz="9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Contact patient within 24 to 48 hours by phone or other preferred method.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*</a:t>
            </a:r>
            <a:r>
              <a:rPr lang="en" sz="9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Assess medication tolerance and adherence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*</a:t>
            </a:r>
            <a:r>
              <a:rPr lang="en" sz="9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If feasible schedule in-person visit with medical care provider within 7 days.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*Reinforce adherence.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*</a:t>
            </a:r>
            <a:r>
              <a:rPr lang="en" sz="9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Follow-up every 2 weeks until virological suppressed, and then monthly for 2 months and then every 3 months.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*Adjust ART /Change or adjust initial ART regime based on initial lab results and resistance testing</a:t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800"/>
              </a:spcBef>
              <a:spcAft>
                <a:spcPts val="1200"/>
              </a:spcAft>
              <a:buNone/>
            </a:pPr>
            <a:r>
              <a:t/>
            </a:r>
            <a:endParaRPr sz="3900"/>
          </a:p>
        </p:txBody>
      </p:sp>
    </p:spTree>
  </p:cSld>
  <p:clrMapOvr>
    <a:masterClrMapping/>
  </p:clrMapOvr>
  <mc:AlternateContent>
    <mc:Choice Requires="p14">
      <p:transition spd="slow" p14:dur="1000">
        <p:fade thruBlk="1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0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Care Continuum</a:t>
            </a:r>
            <a:endParaRPr/>
          </a:p>
        </p:txBody>
      </p:sp>
      <p:sp>
        <p:nvSpPr>
          <p:cNvPr id="199" name="Google Shape;199;p30"/>
          <p:cNvSpPr txBox="1"/>
          <p:nvPr/>
        </p:nvSpPr>
        <p:spPr>
          <a:xfrm>
            <a:off x="0" y="1400725"/>
            <a:ext cx="8832300" cy="35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1.</a:t>
            </a:r>
            <a:r>
              <a:rPr lang="en" sz="1200">
                <a:latin typeface="Comfortaa"/>
                <a:ea typeface="Comfortaa"/>
                <a:cs typeface="Comfortaa"/>
                <a:sym typeface="Comfortaa"/>
              </a:rPr>
              <a:t>     </a:t>
            </a: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Complete lab every 3 Months (4 labs in a year) if CD4 &lt; 200, detectable viral load and abnormal lab results.</a:t>
            </a:r>
            <a:endParaRPr sz="17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2.</a:t>
            </a:r>
            <a:r>
              <a:rPr lang="en" sz="1200">
                <a:latin typeface="Comfortaa"/>
                <a:ea typeface="Comfortaa"/>
                <a:cs typeface="Comfortaa"/>
                <a:sym typeface="Comfortaa"/>
              </a:rPr>
              <a:t>     </a:t>
            </a: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In-office consultation every 3 Months (4 visits in a year) if CD4 &lt; 200, detectable viral load and abnormal lab results.</a:t>
            </a:r>
            <a:endParaRPr sz="17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3.</a:t>
            </a:r>
            <a:r>
              <a:rPr lang="en" sz="1200">
                <a:latin typeface="Comfortaa"/>
                <a:ea typeface="Comfortaa"/>
                <a:cs typeface="Comfortaa"/>
                <a:sym typeface="Comfortaa"/>
              </a:rPr>
              <a:t>     </a:t>
            </a: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Complete lab every 6 Months (2 labs in a year) if CD4 &gt;200, undetectable viral load and normal lab results.</a:t>
            </a:r>
            <a:endParaRPr sz="17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4.</a:t>
            </a:r>
            <a:r>
              <a:rPr lang="en" sz="1200">
                <a:latin typeface="Comfortaa"/>
                <a:ea typeface="Comfortaa"/>
                <a:cs typeface="Comfortaa"/>
                <a:sym typeface="Comfortaa"/>
              </a:rPr>
              <a:t>     </a:t>
            </a:r>
            <a:r>
              <a:rPr lang="en" sz="1700">
                <a:latin typeface="Comfortaa"/>
                <a:ea typeface="Comfortaa"/>
                <a:cs typeface="Comfortaa"/>
                <a:sym typeface="Comfortaa"/>
              </a:rPr>
              <a:t>In-office or Telehealth visit every 4 months (3 visits in a year) - if CD4&gt; 200, undetectable viral load and normal lab results.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1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Recommendations</a:t>
            </a:r>
            <a:endParaRPr/>
          </a:p>
        </p:txBody>
      </p:sp>
      <p:sp>
        <p:nvSpPr>
          <p:cNvPr id="205" name="Google Shape;205;p31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-Promote Team effort in the clinic setting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-Staff Education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-Patient Education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-Encourage Partner testing and treatment especially in the presence of STI exposures.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-Encourage Adherence 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-Promote the term -U=U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  <mc:AlternateContent>
    <mc:Choice Requires="p14">
      <p:transition spd="slow" p14:dur="1000">
        <p:push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LEARNING OBJECTIVES</a:t>
            </a:r>
            <a:endParaRPr/>
          </a:p>
        </p:txBody>
      </p:sp>
      <p:sp>
        <p:nvSpPr>
          <p:cNvPr id="71" name="Google Shape;71;p14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4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371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*IAS 2020 guideline for initiating Antiretroviral Therapy (ART) </a:t>
            </a:r>
            <a:endParaRPr sz="3371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371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* Steps to implement Rapid ART in an HIV Clinic.</a:t>
            </a:r>
            <a:endParaRPr sz="3371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371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*Experts Recommendations</a:t>
            </a:r>
            <a:endParaRPr sz="3371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371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113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E6002E"/>
                </a:solidFill>
                <a:latin typeface="Arial"/>
                <a:ea typeface="Arial"/>
                <a:cs typeface="Arial"/>
                <a:sym typeface="Arial"/>
              </a:rPr>
              <a:t>Antiretroviral Drugs for Treatment and Prevention of HIV Infection in Adults</a:t>
            </a:r>
            <a:endParaRPr sz="2000">
              <a:solidFill>
                <a:srgbClr val="E6002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E6002E"/>
                </a:solidFill>
                <a:latin typeface="Arial"/>
                <a:ea typeface="Arial"/>
                <a:cs typeface="Arial"/>
                <a:sym typeface="Arial"/>
              </a:rPr>
              <a:t>2020 Recommendations of the International Antiviral Society–USA Panel</a:t>
            </a:r>
            <a:endParaRPr sz="2000">
              <a:solidFill>
                <a:srgbClr val="E6002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000">
        <p:fade thruBlk="1"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2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References</a:t>
            </a:r>
            <a:endParaRPr/>
          </a:p>
        </p:txBody>
      </p:sp>
      <p:sp>
        <p:nvSpPr>
          <p:cNvPr id="211" name="Google Shape;211;p32"/>
          <p:cNvSpPr txBox="1"/>
          <p:nvPr/>
        </p:nvSpPr>
        <p:spPr>
          <a:xfrm>
            <a:off x="311725" y="1338725"/>
            <a:ext cx="8636400" cy="404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Boyd MA, Boffito M, Castagna A, Estrada V. Rapid initiation of antiretroviral therapy at HIV diagnosis: definition, process, knowledge gaps. HIV Med. 2019 Mar;20 Suppl 1:3-11. doi: 10.1111/hiv.12708. PMID: 30724450.</a:t>
            </a:r>
            <a:endParaRPr sz="10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0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Centers for Disease Control and Prevention (CDC). Data to Care: Using HIV Surveillance Data to Support the HIV Care Continuum.</a:t>
            </a:r>
            <a:endParaRPr sz="10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0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Clinical guidelines. February, 2021. Retrieved from </a:t>
            </a:r>
            <a:r>
              <a:rPr lang="en" sz="1000"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HIV/AIDS Treatment Guidelines </a:t>
            </a:r>
            <a:r>
              <a:rPr lang="en" sz="1000"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4"/>
              </a:rPr>
              <a:t>Clinical Info</a:t>
            </a:r>
            <a:r>
              <a:rPr lang="en" sz="100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0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García-Deltoro M. Rapid Initiation of Antiretroviral Therapy after HIV Diagnosis. AIDS Rev. 2019;21(2):55-64. doi: 10.24875/AIDSRev.M19000027. PMID: 31332395.</a:t>
            </a:r>
            <a:endParaRPr sz="10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0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Times New Roman"/>
                <a:ea typeface="Times New Roman"/>
                <a:cs typeface="Times New Roman"/>
                <a:sym typeface="Times New Roman"/>
              </a:rPr>
              <a:t>Guidelines for the use of Antiretroviral Agents in Adults and Adolescents Living with HIV. February, 2021. Retrieved from </a:t>
            </a:r>
            <a:r>
              <a:rPr lang="en" sz="1000"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5"/>
              </a:rPr>
              <a:t>HHS Adults and Adolescents Antiretroviral Guidelines Panel Recommendation for the Long-Acting Injectable Antiretroviral Regimen of Cabotegravir and Rilpivirine | Adult and Adolescent ARV | </a:t>
            </a:r>
            <a:r>
              <a:rPr lang="en" sz="1000"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6"/>
              </a:rPr>
              <a:t>Clinical Info</a:t>
            </a:r>
            <a:r>
              <a:rPr lang="en" sz="1000"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7"/>
              </a:rPr>
              <a:t> (hiv.gov)</a:t>
            </a:r>
            <a:endParaRPr sz="1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0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Mateo-Urdiales A, Johnson S, Smith R, Nachega JB, Eshun-Wilson I. Rapid initiation of antiretroviral therapy for people living with HIV. Cochrane Database Syst Rev. 2019 Jun 17;6(6):CD012962. doi: 10.1002/14651858.CD012962.pub2. PMID: 31206168; PMCID: PMC6575156.</a:t>
            </a:r>
            <a:endParaRPr sz="10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0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Panel on Antiretroviral Guidelines for Adults and Adolescents. Guidelines for the use of antiretroviral agents in HIV-1-infected adults and adolescents. Department of Health and Human Services. U.S. Department of Health and Human Services. Available at </a:t>
            </a:r>
            <a:r>
              <a:rPr lang="en" sz="1000">
                <a:highlight>
                  <a:srgbClr val="FFFFFF"/>
                </a:highlight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8"/>
              </a:rPr>
              <a:t>https://aidsinfo.nih.gov/guidelines/html/1/adult-and-adolescent-arv/0</a:t>
            </a:r>
            <a:r>
              <a:rPr lang="en" sz="10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December 18, 2019.</a:t>
            </a:r>
            <a:endParaRPr sz="10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0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World Health Organization (WHO). HIV/AIDS. World Health Organization (WHO). Available at </a:t>
            </a:r>
            <a:r>
              <a:rPr lang="en" sz="1000">
                <a:highlight>
                  <a:srgbClr val="FFFFFF"/>
                </a:highlight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9"/>
              </a:rPr>
              <a:t>https://www.who.int/health-topics/hiv-aids/#tab=tab_1</a:t>
            </a:r>
            <a:r>
              <a:rPr lang="en" sz="100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000"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9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9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mc:AlternateContent>
    <mc:Choice Requires="p14">
      <p:transition spd="slow" p14:dur="1000">
        <p:push dir="r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Disclosure</a:t>
            </a:r>
            <a:endParaRPr/>
          </a:p>
        </p:txBody>
      </p:sp>
      <p:sp>
        <p:nvSpPr>
          <p:cNvPr id="77" name="Google Shape;77;p15"/>
          <p:cNvSpPr txBox="1"/>
          <p:nvPr>
            <p:ph idx="1" type="body"/>
          </p:nvPr>
        </p:nvSpPr>
        <p:spPr>
          <a:xfrm>
            <a:off x="4644675" y="522450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No disclosures-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  <mc:AlternateContent>
    <mc:Choice Requires="p14">
      <p:transition spd="slow" p14:dur="1000">
        <p:push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TERMS-</a:t>
            </a:r>
            <a:endParaRPr/>
          </a:p>
        </p:txBody>
      </p:sp>
      <p:sp>
        <p:nvSpPr>
          <p:cNvPr id="83" name="Google Shape;83;p16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*Rapid Stat ART- refers to initiation of ART as soon as possible (within 7 days) after HIV diagnosis.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*Immediate ART OR Same day  ART can be used interchangeably- both refers to as starting ART on the day of diagnosis or immediately after diagnosis or at the first clinic visit after diagnosis.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*Rapid Stat ART would be more practical compare to immediate or same day ART initiation*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000">
        <p:push dir="r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Success of Antiviral Therapy Initiation</a:t>
            </a:r>
            <a:endParaRPr/>
          </a:p>
        </p:txBody>
      </p:sp>
      <p:sp>
        <p:nvSpPr>
          <p:cNvPr id="89" name="Google Shape;89;p17"/>
          <p:cNvSpPr txBox="1"/>
          <p:nvPr>
            <p:ph idx="1" type="body"/>
          </p:nvPr>
        </p:nvSpPr>
        <p:spPr>
          <a:xfrm>
            <a:off x="311725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*Increase in survival - leading to PLWHIV living a near-normal lifespan.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*Viremia control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*Increase number of PLWHIV of over age 50.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90" name="Google Shape;90;p17"/>
          <p:cNvSpPr txBox="1"/>
          <p:nvPr>
            <p:ph idx="2" type="body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*Increase CD4 count - healthy immune system.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*Reduction in HIV - associated morbidity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*Prolonged duration of survival.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*Prevent HIV transmission - U=U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000">
        <p14:flip dir="l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/>
          <p:nvPr>
            <p:ph type="title"/>
          </p:nvPr>
        </p:nvSpPr>
        <p:spPr>
          <a:xfrm>
            <a:off x="311725" y="156875"/>
            <a:ext cx="8520600" cy="96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Implementing Rapid Stat ART- </a:t>
            </a:r>
            <a:r>
              <a:rPr lang="en"/>
              <a:t>Policies and Procedure in an HIV Clinic- considerations</a:t>
            </a:r>
            <a:endParaRPr/>
          </a:p>
        </p:txBody>
      </p:sp>
      <p:sp>
        <p:nvSpPr>
          <p:cNvPr id="96" name="Google Shape;96;p18"/>
          <p:cNvSpPr txBox="1"/>
          <p:nvPr>
            <p:ph idx="1" type="body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000000"/>
                </a:solidFill>
                <a:highlight>
                  <a:srgbClr val="FFFFFF"/>
                </a:highlight>
                <a:latin typeface="Comfortaa"/>
                <a:ea typeface="Comfortaa"/>
                <a:cs typeface="Comfortaa"/>
                <a:sym typeface="Comfortaa"/>
              </a:rPr>
              <a:t>PATIENT CONSIDERATIONS</a:t>
            </a:r>
            <a:endParaRPr sz="1500">
              <a:solidFill>
                <a:srgbClr val="000000"/>
              </a:solidFill>
              <a:highlight>
                <a:srgbClr val="FFFFFF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indent="-317500" lvl="0" marL="457200" rtl="0" algn="l">
              <a:lnSpc>
                <a:spcPct val="107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omfortaa"/>
              <a:buChar char="●"/>
            </a:pPr>
            <a:r>
              <a:rPr lang="en" sz="1400">
                <a:solidFill>
                  <a:srgbClr val="000000"/>
                </a:solidFill>
                <a:highlight>
                  <a:srgbClr val="FFFFFF"/>
                </a:highlight>
                <a:latin typeface="Comfortaa"/>
                <a:ea typeface="Comfortaa"/>
                <a:cs typeface="Comfortaa"/>
                <a:sym typeface="Comfortaa"/>
              </a:rPr>
              <a:t>Concomitant medications</a:t>
            </a:r>
            <a:endParaRPr sz="1400">
              <a:solidFill>
                <a:srgbClr val="000000"/>
              </a:solidFill>
              <a:highlight>
                <a:srgbClr val="FFFFFF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indent="-31750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omfortaa"/>
              <a:buChar char="●"/>
            </a:pPr>
            <a:r>
              <a:rPr lang="en" sz="1400">
                <a:solidFill>
                  <a:srgbClr val="000000"/>
                </a:solidFill>
                <a:highlight>
                  <a:srgbClr val="FFFFFF"/>
                </a:highlight>
                <a:latin typeface="Comfortaa"/>
                <a:ea typeface="Comfortaa"/>
                <a:cs typeface="Comfortaa"/>
                <a:sym typeface="Comfortaa"/>
              </a:rPr>
              <a:t>Comorbidities and coinfections (especially in older patients)</a:t>
            </a:r>
            <a:endParaRPr sz="1400">
              <a:solidFill>
                <a:srgbClr val="000000"/>
              </a:solidFill>
              <a:highlight>
                <a:srgbClr val="FFFFFF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indent="-31750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omfortaa"/>
              <a:buChar char="●"/>
            </a:pPr>
            <a:r>
              <a:rPr lang="en" sz="1400">
                <a:solidFill>
                  <a:srgbClr val="000000"/>
                </a:solidFill>
                <a:highlight>
                  <a:srgbClr val="FFFFFF"/>
                </a:highlight>
                <a:latin typeface="Comfortaa"/>
                <a:ea typeface="Comfortaa"/>
                <a:cs typeface="Comfortaa"/>
                <a:sym typeface="Comfortaa"/>
              </a:rPr>
              <a:t>Prior side effects</a:t>
            </a:r>
            <a:endParaRPr sz="1400">
              <a:solidFill>
                <a:srgbClr val="000000"/>
              </a:solidFill>
              <a:highlight>
                <a:srgbClr val="FFFFFF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indent="-31750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omfortaa"/>
              <a:buChar char="●"/>
            </a:pPr>
            <a:r>
              <a:rPr lang="en" sz="1400">
                <a:solidFill>
                  <a:srgbClr val="000000"/>
                </a:solidFill>
                <a:highlight>
                  <a:srgbClr val="FFFFFF"/>
                </a:highlight>
                <a:latin typeface="Comfortaa"/>
                <a:ea typeface="Comfortaa"/>
                <a:cs typeface="Comfortaa"/>
                <a:sym typeface="Comfortaa"/>
              </a:rPr>
              <a:t>Baseline resistance</a:t>
            </a:r>
            <a:endParaRPr sz="1400">
              <a:solidFill>
                <a:srgbClr val="000000"/>
              </a:solidFill>
              <a:highlight>
                <a:srgbClr val="FFFFFF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indent="-31750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omfortaa"/>
              <a:buChar char="●"/>
            </a:pPr>
            <a:r>
              <a:rPr lang="en" sz="1400">
                <a:solidFill>
                  <a:srgbClr val="000000"/>
                </a:solidFill>
                <a:highlight>
                  <a:srgbClr val="FFFFFF"/>
                </a:highlight>
                <a:latin typeface="Comfortaa"/>
                <a:ea typeface="Comfortaa"/>
                <a:cs typeface="Comfortaa"/>
                <a:sym typeface="Comfortaa"/>
              </a:rPr>
              <a:t>Inconsistent access to medication</a:t>
            </a:r>
            <a:endParaRPr sz="1400">
              <a:solidFill>
                <a:srgbClr val="000000"/>
              </a:solidFill>
              <a:highlight>
                <a:srgbClr val="FFFFFF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indent="-31750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omfortaa"/>
              <a:buChar char="●"/>
            </a:pPr>
            <a:r>
              <a:rPr lang="en" sz="1400">
                <a:solidFill>
                  <a:srgbClr val="000000"/>
                </a:solidFill>
                <a:highlight>
                  <a:srgbClr val="FFFFFF"/>
                </a:highlight>
                <a:latin typeface="Comfortaa"/>
                <a:ea typeface="Comfortaa"/>
                <a:cs typeface="Comfortaa"/>
                <a:sym typeface="Comfortaa"/>
              </a:rPr>
              <a:t>Access/coverage</a:t>
            </a:r>
            <a:endParaRPr sz="1400">
              <a:solidFill>
                <a:srgbClr val="000000"/>
              </a:solidFill>
              <a:highlight>
                <a:srgbClr val="FFFFFF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indent="-31750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omfortaa"/>
              <a:buChar char="●"/>
            </a:pPr>
            <a:r>
              <a:rPr lang="en" sz="1400">
                <a:solidFill>
                  <a:srgbClr val="000000"/>
                </a:solidFill>
                <a:highlight>
                  <a:srgbClr val="FFFFFF"/>
                </a:highlight>
                <a:latin typeface="Comfortaa"/>
                <a:ea typeface="Comfortaa"/>
                <a:cs typeface="Comfortaa"/>
                <a:sym typeface="Comfortaa"/>
              </a:rPr>
              <a:t>Adherence potential today and over the course of the patient's lifetime</a:t>
            </a:r>
            <a:endParaRPr/>
          </a:p>
        </p:txBody>
      </p:sp>
      <p:sp>
        <p:nvSpPr>
          <p:cNvPr id="97" name="Google Shape;97;p18"/>
          <p:cNvSpPr txBox="1"/>
          <p:nvPr>
            <p:ph idx="2" type="body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rgbClr val="000000"/>
                </a:solidFill>
                <a:highlight>
                  <a:srgbClr val="FFFFFF"/>
                </a:highlight>
                <a:latin typeface="Comfortaa"/>
                <a:ea typeface="Comfortaa"/>
                <a:cs typeface="Comfortaa"/>
                <a:sym typeface="Comfortaa"/>
              </a:rPr>
              <a:t>TREATMENT CONSIDERATIONS</a:t>
            </a:r>
            <a:endParaRPr b="1" sz="1400">
              <a:solidFill>
                <a:srgbClr val="000000"/>
              </a:solidFill>
              <a:highlight>
                <a:srgbClr val="FFFFFF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indent="-311150" lvl="0" marL="457200" rtl="0" algn="l">
              <a:lnSpc>
                <a:spcPct val="107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omfortaa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Comfortaa"/>
                <a:ea typeface="Comfortaa"/>
                <a:cs typeface="Comfortaa"/>
                <a:sym typeface="Comfortaa"/>
              </a:rPr>
              <a:t>Virologic efficacy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indent="-31115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omfortaa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Barrier to resistance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indent="-31115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omfortaa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Comfortaa"/>
                <a:ea typeface="Comfortaa"/>
                <a:cs typeface="Comfortaa"/>
                <a:sym typeface="Comfortaa"/>
              </a:rPr>
              <a:t>Potential short- or long-term side effects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indent="-31115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omfortaa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Comfortaa"/>
                <a:ea typeface="Comfortaa"/>
                <a:cs typeface="Comfortaa"/>
                <a:sym typeface="Comfortaa"/>
              </a:rPr>
              <a:t>Pill size/burden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indent="-31115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omfortaa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Comfortaa"/>
                <a:ea typeface="Comfortaa"/>
                <a:cs typeface="Comfortaa"/>
                <a:sym typeface="Comfortaa"/>
              </a:rPr>
              <a:t>Dosing frequency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indent="-31115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omfortaa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Comfortaa"/>
                <a:ea typeface="Comfortaa"/>
                <a:cs typeface="Comfortaa"/>
                <a:sym typeface="Comfortaa"/>
              </a:rPr>
              <a:t>Drug-drug interactions and potential short- or long-term toxicities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indent="-31115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omfortaa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Comfortaa"/>
                <a:ea typeface="Comfortaa"/>
                <a:cs typeface="Comfortaa"/>
                <a:sym typeface="Comfortaa"/>
              </a:rPr>
              <a:t>Convenience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indent="-31115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omfortaa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Comfortaa"/>
                <a:ea typeface="Comfortaa"/>
                <a:cs typeface="Comfortaa"/>
                <a:sym typeface="Comfortaa"/>
              </a:rPr>
              <a:t>Food effects</a:t>
            </a:r>
            <a:endParaRPr>
              <a:solidFill>
                <a:srgbClr val="000000"/>
              </a:solidFill>
              <a:highlight>
                <a:srgbClr val="FFFFFF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indent="-311150" lvl="0" marL="4572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Comfortaa"/>
              <a:buChar char="●"/>
            </a:pPr>
            <a:r>
              <a:rPr lang="en">
                <a:solidFill>
                  <a:srgbClr val="000000"/>
                </a:solidFill>
                <a:highlight>
                  <a:srgbClr val="FFFFFF"/>
                </a:highlight>
                <a:latin typeface="Comfortaa"/>
                <a:ea typeface="Comfortaa"/>
                <a:cs typeface="Comfortaa"/>
                <a:sym typeface="Comfortaa"/>
              </a:rPr>
              <a:t>Ability to use regardless of baseline viral load and CD4 count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Rapid Stat ART Eligibility - IAS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9"/>
          <p:cNvSpPr txBox="1"/>
          <p:nvPr>
            <p:ph idx="1" type="body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WHO IS ELIGIBLE </a:t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NO previously treated HIV &amp;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●</a:t>
            </a: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Two positive HIV rapid tests -</a:t>
            </a:r>
            <a:r>
              <a:rPr b="1"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or</a:t>
            </a: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-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●</a:t>
            </a: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Positive 4th gen HIV test by blood -</a:t>
            </a:r>
            <a:r>
              <a:rPr b="1"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or</a:t>
            </a: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-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●</a:t>
            </a: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Detectable HIV RNA “viral load” -</a:t>
            </a:r>
            <a:r>
              <a:rPr b="1"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and</a:t>
            </a: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-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●</a:t>
            </a: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 u="sng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&gt;</a:t>
            </a: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18 years of age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●</a:t>
            </a: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Medically &amp; psychologically stable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●</a:t>
            </a: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Substance use is </a:t>
            </a:r>
            <a:r>
              <a:rPr lang="en" u="sng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NOT</a:t>
            </a: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a contraindication to Rapid stat ART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2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(Those previously on PrEP are okay to start  on rapid ART, if concerns around resistance to PrEP, consider combo regimens)</a:t>
            </a:r>
            <a:endParaRPr/>
          </a:p>
        </p:txBody>
      </p:sp>
      <p:sp>
        <p:nvSpPr>
          <p:cNvPr id="104" name="Google Shape;104;p19"/>
          <p:cNvSpPr txBox="1"/>
          <p:nvPr>
            <p:ph idx="2" type="body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2286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WHO IS NOT ELIGIBLE</a:t>
            </a:r>
            <a:endParaRPr sz="12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2286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2286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●</a:t>
            </a:r>
            <a:r>
              <a:rPr lang="en" sz="10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 sz="12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Previously treated HIV</a:t>
            </a:r>
            <a:endParaRPr sz="12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2286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●</a:t>
            </a:r>
            <a:r>
              <a:rPr lang="en" sz="10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 sz="12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Known kidney failure</a:t>
            </a:r>
            <a:endParaRPr sz="12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2286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●</a:t>
            </a:r>
            <a:r>
              <a:rPr lang="en" sz="10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 sz="12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Confirmed pregnancy </a:t>
            </a:r>
            <a:endParaRPr sz="12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2286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●</a:t>
            </a:r>
            <a:r>
              <a:rPr lang="en" sz="10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 sz="12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Appears medically or psychologically unstable: specifically signs of TB or cryptococcal meningitis. Rapid </a:t>
            </a:r>
            <a:r>
              <a:rPr lang="en" sz="1200">
                <a:solidFill>
                  <a:srgbClr val="000000"/>
                </a:solidFill>
                <a:highlight>
                  <a:srgbClr val="FFFFFF"/>
                </a:highlight>
                <a:latin typeface="Comfortaa"/>
                <a:ea typeface="Comfortaa"/>
                <a:cs typeface="Comfortaa"/>
                <a:sym typeface="Comfortaa"/>
              </a:rPr>
              <a:t>ART should be delayed in any person with signs or symptoms suggestive of meningitis, including headache, nausea or vomiting, light sensitivity, and changes in mental status (clinical discretion). </a:t>
            </a:r>
            <a:endParaRPr sz="1200">
              <a:solidFill>
                <a:srgbClr val="000000"/>
              </a:solidFill>
              <a:highlight>
                <a:srgbClr val="FFFFFF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2286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  <a:highlight>
                  <a:srgbClr val="FFFFFF"/>
                </a:highlight>
                <a:latin typeface="Comfortaa"/>
                <a:ea typeface="Comfortaa"/>
                <a:cs typeface="Comfortaa"/>
                <a:sym typeface="Comfortaa"/>
              </a:rPr>
              <a:t>●</a:t>
            </a:r>
            <a:r>
              <a:rPr lang="en" sz="1000">
                <a:solidFill>
                  <a:srgbClr val="000000"/>
                </a:solidFill>
                <a:highlight>
                  <a:srgbClr val="FFFFFF"/>
                </a:highlight>
                <a:latin typeface="Comfortaa"/>
                <a:ea typeface="Comfortaa"/>
                <a:cs typeface="Comfortaa"/>
                <a:sym typeface="Comfortaa"/>
              </a:rPr>
              <a:t>       </a:t>
            </a:r>
            <a:r>
              <a:rPr lang="en" sz="1200">
                <a:solidFill>
                  <a:srgbClr val="000000"/>
                </a:solidFill>
                <a:highlight>
                  <a:srgbClr val="FFFFFF"/>
                </a:highlight>
                <a:latin typeface="Comfortaa"/>
                <a:ea typeface="Comfortaa"/>
                <a:cs typeface="Comfortaa"/>
                <a:sym typeface="Comfortaa"/>
              </a:rPr>
              <a:t>Less than 18 yrs of age.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/>
          <p:nvPr>
            <p:ph idx="1" type="body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Model of Care Delivery- Eligibility</a:t>
            </a:r>
            <a:endParaRPr/>
          </a:p>
        </p:txBody>
      </p:sp>
      <p:sp>
        <p:nvSpPr>
          <p:cNvPr id="110" name="Google Shape;110;p20"/>
          <p:cNvSpPr/>
          <p:nvPr/>
        </p:nvSpPr>
        <p:spPr>
          <a:xfrm>
            <a:off x="1560150" y="183625"/>
            <a:ext cx="5073000" cy="460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34 years old MSM presence to the clinic for rapid HIV test</a:t>
            </a:r>
            <a:endParaRPr/>
          </a:p>
        </p:txBody>
      </p:sp>
      <p:cxnSp>
        <p:nvCxnSpPr>
          <p:cNvPr id="111" name="Google Shape;111;p20"/>
          <p:cNvCxnSpPr/>
          <p:nvPr/>
        </p:nvCxnSpPr>
        <p:spPr>
          <a:xfrm flipH="1">
            <a:off x="1761325" y="684450"/>
            <a:ext cx="976500" cy="634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2" name="Google Shape;112;p20"/>
          <p:cNvCxnSpPr/>
          <p:nvPr/>
        </p:nvCxnSpPr>
        <p:spPr>
          <a:xfrm>
            <a:off x="3402150" y="684450"/>
            <a:ext cx="704700" cy="644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3" name="Google Shape;113;p20"/>
          <p:cNvCxnSpPr/>
          <p:nvPr/>
        </p:nvCxnSpPr>
        <p:spPr>
          <a:xfrm>
            <a:off x="5505850" y="674400"/>
            <a:ext cx="1077000" cy="493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14" name="Google Shape;114;p20"/>
          <p:cNvSpPr/>
          <p:nvPr/>
        </p:nvSpPr>
        <p:spPr>
          <a:xfrm>
            <a:off x="311700" y="1366575"/>
            <a:ext cx="2048775" cy="493200"/>
          </a:xfrm>
          <a:prstGeom prst="flowChartOffpageConnector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</a:t>
            </a:r>
            <a:r>
              <a:rPr lang="en"/>
              <a:t>Positive</a:t>
            </a:r>
            <a:r>
              <a:rPr lang="en"/>
              <a:t> </a:t>
            </a:r>
            <a:r>
              <a:rPr lang="en"/>
              <a:t>Rapid HIV Stat</a:t>
            </a:r>
            <a:r>
              <a:rPr lang="en"/>
              <a:t> </a:t>
            </a:r>
            <a:r>
              <a:rPr lang="en"/>
              <a:t>antibody</a:t>
            </a:r>
            <a:r>
              <a:rPr lang="en"/>
              <a:t> test</a:t>
            </a:r>
            <a:endParaRPr/>
          </a:p>
        </p:txBody>
      </p:sp>
      <p:sp>
        <p:nvSpPr>
          <p:cNvPr id="115" name="Google Shape;115;p20"/>
          <p:cNvSpPr/>
          <p:nvPr/>
        </p:nvSpPr>
        <p:spPr>
          <a:xfrm>
            <a:off x="2838475" y="1376475"/>
            <a:ext cx="2113775" cy="493200"/>
          </a:xfrm>
          <a:prstGeom prst="flowChartOffpageConnector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Positive Rapid Stat HIV antibody test</a:t>
            </a:r>
            <a:endParaRPr/>
          </a:p>
        </p:txBody>
      </p:sp>
      <p:sp>
        <p:nvSpPr>
          <p:cNvPr id="116" name="Google Shape;116;p20"/>
          <p:cNvSpPr/>
          <p:nvPr/>
        </p:nvSpPr>
        <p:spPr>
          <a:xfrm>
            <a:off x="6109800" y="1207775"/>
            <a:ext cx="1902375" cy="583900"/>
          </a:xfrm>
          <a:prstGeom prst="flowChartOffpageConnector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Negative Rapid Stat HIV antibody test</a:t>
            </a:r>
            <a:endParaRPr/>
          </a:p>
        </p:txBody>
      </p:sp>
      <p:cxnSp>
        <p:nvCxnSpPr>
          <p:cNvPr id="117" name="Google Shape;117;p20"/>
          <p:cNvCxnSpPr>
            <a:stCxn id="114" idx="2"/>
          </p:cNvCxnSpPr>
          <p:nvPr/>
        </p:nvCxnSpPr>
        <p:spPr>
          <a:xfrm flipH="1">
            <a:off x="233888" y="1859775"/>
            <a:ext cx="1102200" cy="727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8" name="Google Shape;118;p20"/>
          <p:cNvCxnSpPr/>
          <p:nvPr/>
        </p:nvCxnSpPr>
        <p:spPr>
          <a:xfrm flipH="1">
            <a:off x="3059950" y="1740075"/>
            <a:ext cx="795300" cy="646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9" name="Google Shape;119;p20"/>
          <p:cNvCxnSpPr/>
          <p:nvPr/>
        </p:nvCxnSpPr>
        <p:spPr>
          <a:xfrm>
            <a:off x="3975875" y="1869700"/>
            <a:ext cx="1056900" cy="516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20" name="Google Shape;120;p20"/>
          <p:cNvCxnSpPr>
            <a:stCxn id="116" idx="2"/>
          </p:cNvCxnSpPr>
          <p:nvPr/>
        </p:nvCxnSpPr>
        <p:spPr>
          <a:xfrm>
            <a:off x="7060988" y="1791675"/>
            <a:ext cx="906000" cy="543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21" name="Google Shape;121;p20"/>
          <p:cNvSpPr/>
          <p:nvPr/>
        </p:nvSpPr>
        <p:spPr>
          <a:xfrm>
            <a:off x="181175" y="2532425"/>
            <a:ext cx="1102200" cy="583900"/>
          </a:xfrm>
          <a:prstGeom prst="flowChartPunchedTap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Met all </a:t>
            </a:r>
            <a:r>
              <a:rPr lang="en"/>
              <a:t>eligibility</a:t>
            </a:r>
            <a:r>
              <a:rPr lang="en"/>
              <a:t> </a:t>
            </a:r>
            <a:endParaRPr/>
          </a:p>
        </p:txBody>
      </p:sp>
      <p:sp>
        <p:nvSpPr>
          <p:cNvPr id="122" name="Google Shape;122;p20"/>
          <p:cNvSpPr/>
          <p:nvPr/>
        </p:nvSpPr>
        <p:spPr>
          <a:xfrm>
            <a:off x="1650725" y="2394125"/>
            <a:ext cx="2113775" cy="634200"/>
          </a:xfrm>
          <a:prstGeom prst="flowChartPunchedTap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Met all eligibility, however have kidney concerns.</a:t>
            </a:r>
            <a:endParaRPr/>
          </a:p>
        </p:txBody>
      </p:sp>
      <p:sp>
        <p:nvSpPr>
          <p:cNvPr id="123" name="Google Shape;123;p20"/>
          <p:cNvSpPr/>
          <p:nvPr/>
        </p:nvSpPr>
        <p:spPr>
          <a:xfrm>
            <a:off x="4079125" y="2375975"/>
            <a:ext cx="2423225" cy="543600"/>
          </a:xfrm>
          <a:prstGeom prst="flowChartPunchedTap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Met all </a:t>
            </a:r>
            <a:r>
              <a:rPr lang="en"/>
              <a:t>eligibility</a:t>
            </a:r>
            <a:r>
              <a:rPr lang="en"/>
              <a:t>, however, client is not ready</a:t>
            </a:r>
            <a:endParaRPr/>
          </a:p>
        </p:txBody>
      </p:sp>
      <p:sp>
        <p:nvSpPr>
          <p:cNvPr id="124" name="Google Shape;124;p20"/>
          <p:cNvSpPr/>
          <p:nvPr/>
        </p:nvSpPr>
        <p:spPr>
          <a:xfrm>
            <a:off x="7005625" y="2389125"/>
            <a:ext cx="1741350" cy="727200"/>
          </a:xfrm>
          <a:prstGeom prst="flowChartPunchedTap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PEP or PrEP; if recommended</a:t>
            </a:r>
            <a:endParaRPr/>
          </a:p>
        </p:txBody>
      </p:sp>
      <p:cxnSp>
        <p:nvCxnSpPr>
          <p:cNvPr id="125" name="Google Shape;125;p20"/>
          <p:cNvCxnSpPr>
            <a:stCxn id="121" idx="2"/>
          </p:cNvCxnSpPr>
          <p:nvPr/>
        </p:nvCxnSpPr>
        <p:spPr>
          <a:xfrm>
            <a:off x="732275" y="3057935"/>
            <a:ext cx="2400" cy="492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26" name="Google Shape;126;p20"/>
          <p:cNvCxnSpPr>
            <a:stCxn id="122" idx="2"/>
          </p:cNvCxnSpPr>
          <p:nvPr/>
        </p:nvCxnSpPr>
        <p:spPr>
          <a:xfrm>
            <a:off x="2707613" y="2964905"/>
            <a:ext cx="12600" cy="320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27" name="Google Shape;127;p20"/>
          <p:cNvCxnSpPr/>
          <p:nvPr/>
        </p:nvCxnSpPr>
        <p:spPr>
          <a:xfrm>
            <a:off x="5095675" y="2870355"/>
            <a:ext cx="25200" cy="390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28" name="Google Shape;128;p20"/>
          <p:cNvSpPr/>
          <p:nvPr/>
        </p:nvSpPr>
        <p:spPr>
          <a:xfrm>
            <a:off x="201300" y="3511175"/>
            <a:ext cx="1610400" cy="727200"/>
          </a:xfrm>
          <a:prstGeom prst="flowChartAlternateProcess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Initiate Rapid ART using recommended regimen</a:t>
            </a:r>
            <a:endParaRPr/>
          </a:p>
        </p:txBody>
      </p:sp>
      <p:sp>
        <p:nvSpPr>
          <p:cNvPr id="129" name="Google Shape;129;p20"/>
          <p:cNvSpPr/>
          <p:nvPr/>
        </p:nvSpPr>
        <p:spPr>
          <a:xfrm>
            <a:off x="2068500" y="3272850"/>
            <a:ext cx="1902300" cy="390900"/>
          </a:xfrm>
          <a:prstGeom prst="flowChartAlternateProcess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Complete lab; RTC post lab.</a:t>
            </a:r>
            <a:endParaRPr/>
          </a:p>
        </p:txBody>
      </p:sp>
      <p:sp>
        <p:nvSpPr>
          <p:cNvPr id="130" name="Google Shape;130;p20"/>
          <p:cNvSpPr/>
          <p:nvPr/>
        </p:nvSpPr>
        <p:spPr>
          <a:xfrm>
            <a:off x="4428950" y="3258100"/>
            <a:ext cx="1811700" cy="390900"/>
          </a:xfrm>
          <a:prstGeom prst="flowChartAlternateProcess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Complete lab; RTC post lab</a:t>
            </a:r>
            <a:endParaRPr/>
          </a:p>
        </p:txBody>
      </p:sp>
      <p:cxnSp>
        <p:nvCxnSpPr>
          <p:cNvPr id="131" name="Google Shape;131;p20"/>
          <p:cNvCxnSpPr/>
          <p:nvPr/>
        </p:nvCxnSpPr>
        <p:spPr>
          <a:xfrm>
            <a:off x="2902875" y="3649013"/>
            <a:ext cx="17400" cy="25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32" name="Google Shape;132;p20"/>
          <p:cNvCxnSpPr>
            <a:stCxn id="130" idx="2"/>
          </p:cNvCxnSpPr>
          <p:nvPr/>
        </p:nvCxnSpPr>
        <p:spPr>
          <a:xfrm>
            <a:off x="5334800" y="3649000"/>
            <a:ext cx="9900" cy="206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33" name="Google Shape;133;p20"/>
          <p:cNvSpPr/>
          <p:nvPr/>
        </p:nvSpPr>
        <p:spPr>
          <a:xfrm>
            <a:off x="2068500" y="3892125"/>
            <a:ext cx="1741338" cy="390906"/>
          </a:xfrm>
          <a:prstGeom prst="flowChartTerminator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Evaluate and Start</a:t>
            </a:r>
            <a:endParaRPr/>
          </a:p>
        </p:txBody>
      </p:sp>
      <p:sp>
        <p:nvSpPr>
          <p:cNvPr id="134" name="Google Shape;134;p20"/>
          <p:cNvSpPr/>
          <p:nvPr/>
        </p:nvSpPr>
        <p:spPr>
          <a:xfrm>
            <a:off x="4257725" y="3865175"/>
            <a:ext cx="2949210" cy="390906"/>
          </a:xfrm>
          <a:prstGeom prst="flowChartTerminator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Follow up, evaluate, follow up; until client is ready.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000">
        <p14:flip dir="l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1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RAPID ART CARE DELIVERY METHODS.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21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lnSpc>
                <a:spcPct val="1167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DELIVERY METHODS</a:t>
            </a:r>
            <a:endParaRPr b="1"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6727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• ART starter pack (Clinic Provider and Clinic Nurse)</a:t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6727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6727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• Counseling (Clinic team and CHW)</a:t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6727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6727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• Discussion (Clinic Provider)</a:t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6727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6727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• Risk-reduction plan (Clinic team and CHW)</a:t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6727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6727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• Same-day appointments (Clinic Nurse and MCM)</a:t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6727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6727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*Insurance/ Ryan White / ADDP Application (MCM)</a:t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6727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6727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• Transportation (Clinic Secretary) </a:t>
            </a:r>
            <a:endParaRPr sz="11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8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41" name="Google Shape;141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2475" y="2135550"/>
            <a:ext cx="3783226" cy="2463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000">
        <p14:prism dir="l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Paradigm">
  <a:themeElements>
    <a:clrScheme name="Paradigm">
      <a:dk1>
        <a:srgbClr val="31394D"/>
      </a:dk1>
      <a:lt1>
        <a:srgbClr val="FFFFFF"/>
      </a:lt1>
      <a:dk2>
        <a:srgbClr val="666666"/>
      </a:dk2>
      <a:lt2>
        <a:srgbClr val="626B73"/>
      </a:lt2>
      <a:accent1>
        <a:srgbClr val="002F4A"/>
      </a:accent1>
      <a:accent2>
        <a:srgbClr val="D9C4B1"/>
      </a:accent2>
      <a:accent3>
        <a:srgbClr val="EDE3DA"/>
      </a:accent3>
      <a:accent4>
        <a:srgbClr val="B85741"/>
      </a:accent4>
      <a:accent5>
        <a:srgbClr val="009384"/>
      </a:accent5>
      <a:accent6>
        <a:srgbClr val="D0F6FF"/>
      </a:accent6>
      <a:hlink>
        <a:srgbClr val="009384"/>
      </a:hlink>
      <a:folHlink>
        <a:srgbClr val="00938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