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4"/>
  </p:sldMasterIdLst>
  <p:sldIdLst>
    <p:sldId id="256" r:id="rId5"/>
    <p:sldId id="258" r:id="rId6"/>
    <p:sldId id="260" r:id="rId7"/>
    <p:sldId id="261" r:id="rId8"/>
    <p:sldId id="271" r:id="rId9"/>
    <p:sldId id="269" r:id="rId10"/>
    <p:sldId id="270" r:id="rId11"/>
    <p:sldId id="272" r:id="rId12"/>
    <p:sldId id="264" r:id="rId13"/>
    <p:sldId id="274" r:id="rId14"/>
    <p:sldId id="27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88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a16="http://schemas.microsoft.com/office/drawing/2014/main" id="{0D57E7FA-E8FC-45AC-868F-CDC8144939D6}"/>
              </a:ext>
            </a:extLst>
          </p:cNvPr>
          <p:cNvSpPr/>
          <p:nvPr/>
        </p:nvSpPr>
        <p:spPr>
          <a:xfrm rot="10800000" flipV="1">
            <a:off x="2599854" y="527562"/>
            <a:ext cx="6992292" cy="5102484"/>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1508760" y="1591056"/>
            <a:ext cx="5705856" cy="3264408"/>
          </a:xfrm>
        </p:spPr>
        <p:txBody>
          <a:bodyPr anchor="b">
            <a:normAutofit/>
          </a:bodyPr>
          <a:lstStyle>
            <a:lvl1pPr algn="l">
              <a:defRPr sz="4800"/>
            </a:lvl1pPr>
          </a:lstStyle>
          <a:p>
            <a:r>
              <a:rPr lang="en-US"/>
              <a:t>Click to edit Master title style</a:t>
            </a:r>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1524000" y="4928616"/>
            <a:ext cx="5705856" cy="996696"/>
          </a:xfrm>
        </p:spPr>
        <p:txBody>
          <a:bodyPr/>
          <a:lstStyle>
            <a:lvl1pPr marL="0" indent="0" algn="l">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p:txBody>
          <a:bodyPr/>
          <a:lstStyle/>
          <a:p>
            <a:fld id="{3C04E684-10F4-4CC3-A0B9-F03AA7BE37CF}" type="datetimeFigureOut">
              <a:rPr lang="en-US" smtClean="0"/>
              <a:t>5/10/2024</a:t>
            </a:fld>
            <a:endParaRPr 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725504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a16="http://schemas.microsoft.com/office/drawing/2014/main" id="{0EE21C0F-70D8-4F3C-9392-07559C90EE6E}"/>
              </a:ext>
            </a:extLst>
          </p:cNvPr>
          <p:cNvSpPr/>
          <p:nvPr/>
        </p:nvSpPr>
        <p:spPr>
          <a:xfrm rot="10800000" flipH="1" flipV="1">
            <a:off x="684965" y="1332237"/>
            <a:ext cx="5263732" cy="384110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48DB1DFE-8154-440D-93CF-FEF7860E897F}"/>
              </a:ext>
            </a:extLst>
          </p:cNvPr>
          <p:cNvSpPr>
            <a:spLocks noGrp="1"/>
          </p:cNvSpPr>
          <p:nvPr>
            <p:ph type="title"/>
          </p:nvPr>
        </p:nvSpPr>
        <p:spPr>
          <a:xfrm>
            <a:off x="1399032" y="2523744"/>
            <a:ext cx="3831336" cy="1453896"/>
          </a:xfrm>
        </p:spPr>
        <p:txBody>
          <a:bodyPr anchor="b"/>
          <a:lstStyle>
            <a:lvl1pPr algn="ctr">
              <a:defRPr sz="3200"/>
            </a:lvl1pPr>
          </a:lstStyle>
          <a:p>
            <a:r>
              <a:rPr lang="en-US"/>
              <a:t>Click to edit Master title style</a:t>
            </a:r>
          </a:p>
        </p:txBody>
      </p:sp>
      <p:sp>
        <p:nvSpPr>
          <p:cNvPr id="3" name="Picture Placeholder 2">
            <a:extLst>
              <a:ext uri="{FF2B5EF4-FFF2-40B4-BE49-F238E27FC236}">
                <a16:creationId xmlns:a16="http://schemas.microsoft.com/office/drawing/2014/main" id="{9CD9D1F5-05CC-48F3-A314-315EF1703043}"/>
              </a:ext>
            </a:extLst>
          </p:cNvPr>
          <p:cNvSpPr>
            <a:spLocks noGrp="1"/>
          </p:cNvSpPr>
          <p:nvPr>
            <p:ph type="pic" idx="1"/>
          </p:nvPr>
        </p:nvSpPr>
        <p:spPr>
          <a:xfrm>
            <a:off x="6711696" y="640079"/>
            <a:ext cx="4837176" cy="55686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11807DE-1178-4BBB-89D8-9046239C2DE9}"/>
              </a:ext>
            </a:extLst>
          </p:cNvPr>
          <p:cNvSpPr>
            <a:spLocks noGrp="1"/>
          </p:cNvSpPr>
          <p:nvPr>
            <p:ph type="body" sz="half" idx="2"/>
          </p:nvPr>
        </p:nvSpPr>
        <p:spPr>
          <a:xfrm>
            <a:off x="1655064" y="4087368"/>
            <a:ext cx="3319272" cy="649224"/>
          </a:xfrm>
        </p:spPr>
        <p:txBody>
          <a:bodyPr>
            <a:noAutofit/>
          </a:bodyPr>
          <a:lstStyle>
            <a:lvl1pPr marL="0" indent="0" algn="ctr">
              <a:buNone/>
              <a:defRPr sz="2000" cap="all"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48EA59-A1BC-48B7-9495-6D5C6035B14B}"/>
              </a:ext>
            </a:extLst>
          </p:cNvPr>
          <p:cNvSpPr>
            <a:spLocks noGrp="1"/>
          </p:cNvSpPr>
          <p:nvPr>
            <p:ph type="dt" sz="half" idx="10"/>
          </p:nvPr>
        </p:nvSpPr>
        <p:spPr/>
        <p:txBody>
          <a:bodyPr/>
          <a:lstStyle/>
          <a:p>
            <a:fld id="{3C04E684-10F4-4CC3-A0B9-F03AA7BE37CF}" type="datetimeFigureOut">
              <a:rPr lang="en-US" smtClean="0"/>
              <a:t>5/10/2024</a:t>
            </a:fld>
            <a:endParaRPr lang="en-US"/>
          </a:p>
        </p:txBody>
      </p:sp>
      <p:sp>
        <p:nvSpPr>
          <p:cNvPr id="6" name="Footer Placeholder 5">
            <a:extLst>
              <a:ext uri="{FF2B5EF4-FFF2-40B4-BE49-F238E27FC236}">
                <a16:creationId xmlns:a16="http://schemas.microsoft.com/office/drawing/2014/main" id="{49F85A72-B50F-440E-AAD3-53C099F6D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C2D00B-4207-4720-8C68-605CAFDD5CA2}"/>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472654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888B-58B8-4428-8B1D-4E26FC5DD5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14F67B-D516-42FA-A2CA-2DCD37CFE8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2BA5FF-4919-4FF8-9C04-06CE156B762F}"/>
              </a:ext>
            </a:extLst>
          </p:cNvPr>
          <p:cNvSpPr>
            <a:spLocks noGrp="1"/>
          </p:cNvSpPr>
          <p:nvPr>
            <p:ph type="dt" sz="half" idx="10"/>
          </p:nvPr>
        </p:nvSpPr>
        <p:spPr/>
        <p:txBody>
          <a:bodyPr/>
          <a:lstStyle/>
          <a:p>
            <a:fld id="{3C04E684-10F4-4CC3-A0B9-F03AA7BE37CF}" type="datetimeFigureOut">
              <a:rPr lang="en-US" smtClean="0"/>
              <a:t>5/10/2024</a:t>
            </a:fld>
            <a:endParaRPr lang="en-US"/>
          </a:p>
        </p:txBody>
      </p:sp>
      <p:sp>
        <p:nvSpPr>
          <p:cNvPr id="5" name="Footer Placeholder 4">
            <a:extLst>
              <a:ext uri="{FF2B5EF4-FFF2-40B4-BE49-F238E27FC236}">
                <a16:creationId xmlns:a16="http://schemas.microsoft.com/office/drawing/2014/main" id="{CBEDA970-128E-4150-8E5A-A1B056E835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EC6CD1-EE5E-42EF-B76D-BB803BA6AB5E}"/>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9288476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0C2A1B-34CA-4877-9435-D77DF32575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255E5E-4A81-44CC-8D99-F56E625D46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CEECF-A221-4ECC-AD9C-E197D516D24C}"/>
              </a:ext>
            </a:extLst>
          </p:cNvPr>
          <p:cNvSpPr>
            <a:spLocks noGrp="1"/>
          </p:cNvSpPr>
          <p:nvPr>
            <p:ph type="dt" sz="half" idx="10"/>
          </p:nvPr>
        </p:nvSpPr>
        <p:spPr/>
        <p:txBody>
          <a:bodyPr/>
          <a:lstStyle/>
          <a:p>
            <a:fld id="{3C04E684-10F4-4CC3-A0B9-F03AA7BE37CF}" type="datetimeFigureOut">
              <a:rPr lang="en-US" smtClean="0"/>
              <a:t>5/10/2024</a:t>
            </a:fld>
            <a:endParaRPr lang="en-US"/>
          </a:p>
        </p:txBody>
      </p:sp>
      <p:sp>
        <p:nvSpPr>
          <p:cNvPr id="5" name="Footer Placeholder 4">
            <a:extLst>
              <a:ext uri="{FF2B5EF4-FFF2-40B4-BE49-F238E27FC236}">
                <a16:creationId xmlns:a16="http://schemas.microsoft.com/office/drawing/2014/main" id="{018F41AE-0DDE-49ED-9F0C-E0E16F599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B47FB7-77F0-4C43-B81E-D04B31C953D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627629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13B7BB51-92B8-4089-8DAB-1202A4D1C6A3}"/>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p:txBody>
          <a:bodyPr>
            <a:normAutofit/>
          </a:bodyPr>
          <a:lstStyle>
            <a:lvl1pPr>
              <a:defRPr sz="4000"/>
            </a:lvl1pPr>
          </a:lstStyle>
          <a:p>
            <a:r>
              <a:rPr lang="en-US"/>
              <a:t>Click to edit Master title style</a:t>
            </a:r>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838200" y="2011680"/>
            <a:ext cx="1051560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BAE770-8363-44CD-8A22-AB26C5C5361B}"/>
              </a:ext>
            </a:extLst>
          </p:cNvPr>
          <p:cNvSpPr>
            <a:spLocks noGrp="1"/>
          </p:cNvSpPr>
          <p:nvPr>
            <p:ph type="dt" sz="half" idx="10"/>
          </p:nvPr>
        </p:nvSpPr>
        <p:spPr/>
        <p:txBody>
          <a:bodyPr/>
          <a:lstStyle/>
          <a:p>
            <a:fld id="{3C04E684-10F4-4CC3-A0B9-F03AA7BE37CF}" type="datetimeFigureOut">
              <a:rPr lang="en-US" smtClean="0"/>
              <a:t>5/10/2024</a:t>
            </a:fld>
            <a:endParaRPr lang="en-US"/>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562268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a16="http://schemas.microsoft.com/office/drawing/2014/main" id="{DB2CE8D6-5B4E-4EBE-9ED5-A1DA7E2A5CDA}"/>
              </a:ext>
            </a:extLst>
          </p:cNvPr>
          <p:cNvSpPr/>
          <p:nvPr/>
        </p:nvSpPr>
        <p:spPr>
          <a:xfrm>
            <a:off x="7209816" y="0"/>
            <a:ext cx="4143984" cy="5747660"/>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4AD5705-B027-4C44-B38A-60296E29EB12}"/>
              </a:ext>
            </a:extLst>
          </p:cNvPr>
          <p:cNvSpPr>
            <a:spLocks noGrp="1"/>
          </p:cNvSpPr>
          <p:nvPr>
            <p:ph type="title"/>
          </p:nvPr>
        </p:nvSpPr>
        <p:spPr>
          <a:xfrm>
            <a:off x="831850" y="1078991"/>
            <a:ext cx="5266944" cy="3136392"/>
          </a:xfrm>
        </p:spPr>
        <p:txBody>
          <a:bodyPr anchor="b">
            <a:normAutofit/>
          </a:bodyPr>
          <a:lstStyle>
            <a:lvl1pPr>
              <a:defRPr sz="4800"/>
            </a:lvl1pPr>
          </a:lstStyle>
          <a:p>
            <a:r>
              <a:rPr lang="en-US"/>
              <a:t>Click to edit Master title style</a:t>
            </a:r>
          </a:p>
        </p:txBody>
      </p:sp>
      <p:sp>
        <p:nvSpPr>
          <p:cNvPr id="3" name="Text Placeholder 2">
            <a:extLst>
              <a:ext uri="{FF2B5EF4-FFF2-40B4-BE49-F238E27FC236}">
                <a16:creationId xmlns:a16="http://schemas.microsoft.com/office/drawing/2014/main" id="{BE8BBAC4-9088-44CF-BA2D-B8DD24FB5274}"/>
              </a:ext>
            </a:extLst>
          </p:cNvPr>
          <p:cNvSpPr>
            <a:spLocks noGrp="1"/>
          </p:cNvSpPr>
          <p:nvPr>
            <p:ph type="body" idx="1"/>
          </p:nvPr>
        </p:nvSpPr>
        <p:spPr>
          <a:xfrm>
            <a:off x="831850" y="4279392"/>
            <a:ext cx="5266944" cy="1500187"/>
          </a:xfrm>
        </p:spPr>
        <p:txBody>
          <a:bodyPr/>
          <a:lstStyle>
            <a:lvl1pPr marL="0" indent="0">
              <a:buNone/>
              <a:defRPr sz="24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p:txBody>
          <a:bodyPr/>
          <a:lstStyle/>
          <a:p>
            <a:fld id="{3C04E684-10F4-4CC3-A0B9-F03AA7BE37CF}" type="datetimeFigureOut">
              <a:rPr lang="en-US" smtClean="0"/>
              <a:t>5/10/2024</a:t>
            </a:fld>
            <a:endParaRPr 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426330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FD51F360-8860-4FB5-A0A5-773473DD8B39}"/>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D2A77EC9-372A-4ECA-9088-780532AF057F}"/>
              </a:ext>
            </a:extLst>
          </p:cNvPr>
          <p:cNvSpPr>
            <a:spLocks noGrp="1"/>
          </p:cNvSpPr>
          <p:nvPr>
            <p:ph type="title"/>
          </p:nvPr>
        </p:nvSpPr>
        <p:spPr/>
        <p:txBody>
          <a:bodyPr>
            <a:normAutofit/>
          </a:bodyPr>
          <a:lstStyle>
            <a:lvl1pPr>
              <a:defRPr sz="4000"/>
            </a:lvl1pPr>
          </a:lstStyle>
          <a:p>
            <a:r>
              <a:rPr lang="en-US"/>
              <a:t>Click to edit Master title style</a:t>
            </a:r>
          </a:p>
        </p:txBody>
      </p:sp>
      <p:sp>
        <p:nvSpPr>
          <p:cNvPr id="3" name="Content Placeholder 2">
            <a:extLst>
              <a:ext uri="{FF2B5EF4-FFF2-40B4-BE49-F238E27FC236}">
                <a16:creationId xmlns:a16="http://schemas.microsoft.com/office/drawing/2014/main" id="{57C882CE-1B27-414A-9B06-AA5D2DB683BA}"/>
              </a:ext>
            </a:extLst>
          </p:cNvPr>
          <p:cNvSpPr>
            <a:spLocks noGrp="1"/>
          </p:cNvSpPr>
          <p:nvPr>
            <p:ph sz="half" idx="1"/>
          </p:nvPr>
        </p:nvSpPr>
        <p:spPr>
          <a:xfrm>
            <a:off x="838200"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0397E60-5D92-4530-96D1-FC09AF3C2742}"/>
              </a:ext>
            </a:extLst>
          </p:cNvPr>
          <p:cNvSpPr>
            <a:spLocks noGrp="1"/>
          </p:cNvSpPr>
          <p:nvPr>
            <p:ph sz="half" idx="2"/>
          </p:nvPr>
        </p:nvSpPr>
        <p:spPr>
          <a:xfrm>
            <a:off x="6419088"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4240FE-0C6A-47E9-9B0A-7B3C60877372}"/>
              </a:ext>
            </a:extLst>
          </p:cNvPr>
          <p:cNvSpPr>
            <a:spLocks noGrp="1"/>
          </p:cNvSpPr>
          <p:nvPr>
            <p:ph type="dt" sz="half" idx="10"/>
          </p:nvPr>
        </p:nvSpPr>
        <p:spPr/>
        <p:txBody>
          <a:bodyPr/>
          <a:lstStyle/>
          <a:p>
            <a:fld id="{3C04E684-10F4-4CC3-A0B9-F03AA7BE37CF}" type="datetimeFigureOut">
              <a:rPr lang="en-US" smtClean="0"/>
              <a:t>5/10/2024</a:t>
            </a:fld>
            <a:endParaRPr lang="en-US"/>
          </a:p>
        </p:txBody>
      </p:sp>
      <p:sp>
        <p:nvSpPr>
          <p:cNvPr id="6" name="Footer Placeholder 5">
            <a:extLst>
              <a:ext uri="{FF2B5EF4-FFF2-40B4-BE49-F238E27FC236}">
                <a16:creationId xmlns:a16="http://schemas.microsoft.com/office/drawing/2014/main" id="{8671AE1B-BB18-4C7E-AA77-3A4D401A5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A7B1D-FEDD-4E29-A352-29E5F498B32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471107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839788" y="365125"/>
            <a:ext cx="10515600" cy="1325563"/>
          </a:xfrm>
        </p:spPr>
        <p:txBody>
          <a:bodyPr>
            <a:normAutofit/>
          </a:bodyPr>
          <a:lstStyle>
            <a:lvl1pPr>
              <a:defRPr sz="4000"/>
            </a:lvl1pPr>
          </a:lstStyle>
          <a:p>
            <a:r>
              <a:rPr lang="en-US"/>
              <a:t>Click to edit Master title style</a:t>
            </a:r>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8397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8397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64190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64190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p:txBody>
          <a:bodyPr/>
          <a:lstStyle/>
          <a:p>
            <a:fld id="{3C04E684-10F4-4CC3-A0B9-F03AA7BE37CF}" type="datetimeFigureOut">
              <a:rPr lang="en-US" smtClean="0"/>
              <a:t>5/10/2024</a:t>
            </a:fld>
            <a:endParaRPr 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678111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a16="http://schemas.microsoft.com/office/drawing/2014/main" id="{AAFBE1F6-FC6D-4C3D-9AC3-97028E6F18C7}"/>
              </a:ext>
            </a:extLst>
          </p:cNvPr>
          <p:cNvSpPr/>
          <p:nvPr/>
        </p:nvSpPr>
        <p:spPr>
          <a:xfrm rot="10800000" flipV="1">
            <a:off x="1969639" y="181596"/>
            <a:ext cx="825272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192825A4-268B-4301-8432-F9E9B2661AEC}"/>
              </a:ext>
            </a:extLst>
          </p:cNvPr>
          <p:cNvSpPr>
            <a:spLocks noGrp="1"/>
          </p:cNvSpPr>
          <p:nvPr>
            <p:ph type="title"/>
          </p:nvPr>
        </p:nvSpPr>
        <p:spPr>
          <a:xfrm>
            <a:off x="2843784" y="1572768"/>
            <a:ext cx="6501384" cy="4096512"/>
          </a:xfrm>
        </p:spPr>
        <p:txBody>
          <a:bodyPr>
            <a:normAutofit/>
          </a:bodyPr>
          <a:lstStyle>
            <a:lvl1pPr algn="ctr">
              <a:defRPr sz="4000"/>
            </a:lvl1pPr>
          </a:lstStyle>
          <a:p>
            <a:r>
              <a:rPr lang="en-US"/>
              <a:t>Click to edit Master title style</a:t>
            </a:r>
          </a:p>
        </p:txBody>
      </p:sp>
      <p:sp>
        <p:nvSpPr>
          <p:cNvPr id="3" name="Date Placeholder 2">
            <a:extLst>
              <a:ext uri="{FF2B5EF4-FFF2-40B4-BE49-F238E27FC236}">
                <a16:creationId xmlns:a16="http://schemas.microsoft.com/office/drawing/2014/main" id="{DA33410F-8A90-47F6-BD39-4AC0E4358351}"/>
              </a:ext>
            </a:extLst>
          </p:cNvPr>
          <p:cNvSpPr>
            <a:spLocks noGrp="1"/>
          </p:cNvSpPr>
          <p:nvPr>
            <p:ph type="dt" sz="half" idx="10"/>
          </p:nvPr>
        </p:nvSpPr>
        <p:spPr/>
        <p:txBody>
          <a:bodyPr/>
          <a:lstStyle/>
          <a:p>
            <a:fld id="{3C04E684-10F4-4CC3-A0B9-F03AA7BE37CF}" type="datetimeFigureOut">
              <a:rPr lang="en-US" smtClean="0"/>
              <a:t>5/10/2024</a:t>
            </a:fld>
            <a:endParaRPr lang="en-US"/>
          </a:p>
        </p:txBody>
      </p:sp>
      <p:sp>
        <p:nvSpPr>
          <p:cNvPr id="4" name="Footer Placeholder 3">
            <a:extLst>
              <a:ext uri="{FF2B5EF4-FFF2-40B4-BE49-F238E27FC236}">
                <a16:creationId xmlns:a16="http://schemas.microsoft.com/office/drawing/2014/main" id="{D1D819A9-F8DE-4E5C-AFC3-E0105ACD82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E25320-A12F-4F3E-8EC9-11292FF36BE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774492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5/10/2024</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854098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6" name="Freeform: Shape 5" descr="Mask ID=&#10;Mask position=bottom, center&#10;Mask family= brushstroke, landscape, wide">
            <a:extLst>
              <a:ext uri="{FF2B5EF4-FFF2-40B4-BE49-F238E27FC236}">
                <a16:creationId xmlns:a16="http://schemas.microsoft.com/office/drawing/2014/main" id="{736BF44D-E8DD-45FA-931D-CBCC67D57944}"/>
              </a:ext>
            </a:extLst>
          </p:cNvPr>
          <p:cNvSpPr/>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5/10/2024</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075348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76C5A8FA-6B61-4934-AF55-C595090CA5DC}"/>
              </a:ext>
            </a:extLst>
          </p:cNvPr>
          <p:cNvSpPr/>
          <p:nvPr/>
        </p:nvSpPr>
        <p:spPr>
          <a:xfrm>
            <a:off x="4726728"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146AD042-DE90-4088-8A07-B9A64C2CE03E}"/>
              </a:ext>
            </a:extLst>
          </p:cNvPr>
          <p:cNvSpPr>
            <a:spLocks noGrp="1"/>
          </p:cNvSpPr>
          <p:nvPr>
            <p:ph type="title"/>
          </p:nvPr>
        </p:nvSpPr>
        <p:spPr>
          <a:xfrm>
            <a:off x="839788" y="640080"/>
            <a:ext cx="3886200" cy="2953512"/>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F2FFC98-62A0-445A-BEDA-785BE925A1D8}"/>
              </a:ext>
            </a:extLst>
          </p:cNvPr>
          <p:cNvSpPr>
            <a:spLocks noGrp="1"/>
          </p:cNvSpPr>
          <p:nvPr>
            <p:ph idx="1"/>
          </p:nvPr>
        </p:nvSpPr>
        <p:spPr>
          <a:xfrm>
            <a:off x="7059168" y="640080"/>
            <a:ext cx="4489704" cy="5596128"/>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B4D7827-8489-4EE4-88EE-16685FE6DE8A}"/>
              </a:ext>
            </a:extLst>
          </p:cNvPr>
          <p:cNvSpPr>
            <a:spLocks noGrp="1"/>
          </p:cNvSpPr>
          <p:nvPr>
            <p:ph type="body" sz="half" idx="2"/>
          </p:nvPr>
        </p:nvSpPr>
        <p:spPr>
          <a:xfrm>
            <a:off x="839788" y="3776472"/>
            <a:ext cx="3886200" cy="246888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33534F-EA91-4A50-B0F6-10D689E458EF}"/>
              </a:ext>
            </a:extLst>
          </p:cNvPr>
          <p:cNvSpPr>
            <a:spLocks noGrp="1"/>
          </p:cNvSpPr>
          <p:nvPr>
            <p:ph type="dt" sz="half" idx="10"/>
          </p:nvPr>
        </p:nvSpPr>
        <p:spPr/>
        <p:txBody>
          <a:bodyPr/>
          <a:lstStyle/>
          <a:p>
            <a:fld id="{3C04E684-10F4-4CC3-A0B9-F03AA7BE37CF}" type="datetimeFigureOut">
              <a:rPr lang="en-US" smtClean="0"/>
              <a:t>5/10/2024</a:t>
            </a:fld>
            <a:endParaRPr lang="en-US"/>
          </a:p>
        </p:txBody>
      </p:sp>
      <p:sp>
        <p:nvSpPr>
          <p:cNvPr id="6" name="Footer Placeholder 5">
            <a:extLst>
              <a:ext uri="{FF2B5EF4-FFF2-40B4-BE49-F238E27FC236}">
                <a16:creationId xmlns:a16="http://schemas.microsoft.com/office/drawing/2014/main" id="{6C20F3F7-8B4B-4015-AA9C-109D05B2F146}"/>
              </a:ext>
            </a:extLst>
          </p:cNvPr>
          <p:cNvSpPr>
            <a:spLocks noGrp="1"/>
          </p:cNvSpPr>
          <p:nvPr>
            <p:ph type="ftr" sz="quarter" idx="11"/>
          </p:nvPr>
        </p:nvSpPr>
        <p:spPr/>
        <p:txBody>
          <a:bodyPr/>
          <a:lstStyle>
            <a:lvl1pPr algn="l">
              <a:defRPr/>
            </a:lvl1pPr>
          </a:lstStyle>
          <a:p>
            <a:endParaRPr lang="en-US"/>
          </a:p>
        </p:txBody>
      </p:sp>
      <p:sp>
        <p:nvSpPr>
          <p:cNvPr id="7" name="Slide Number Placeholder 6">
            <a:extLst>
              <a:ext uri="{FF2B5EF4-FFF2-40B4-BE49-F238E27FC236}">
                <a16:creationId xmlns:a16="http://schemas.microsoft.com/office/drawing/2014/main" id="{910B6EE2-78A1-4D01-87BE-A1487FBD271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007035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4E684-10F4-4CC3-A0B9-F03AA7BE37CF}" type="datetimeFigureOut">
              <a:rPr lang="en-US" smtClean="0"/>
              <a:t>5/10/2024</a:t>
            </a:fld>
            <a:endParaRPr 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45F5A-061D-4825-9AE9-D7794091C6CF}" type="slidenum">
              <a:rPr lang="en-US" smtClean="0"/>
              <a:t>‹#›</a:t>
            </a:fld>
            <a:endParaRPr lang="en-US"/>
          </a:p>
        </p:txBody>
      </p:sp>
    </p:spTree>
    <p:extLst>
      <p:ext uri="{BB962C8B-B14F-4D97-AF65-F5344CB8AC3E}">
        <p14:creationId xmlns:p14="http://schemas.microsoft.com/office/powerpoint/2010/main" val="3894492508"/>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45" r:id="rId6"/>
    <p:sldLayoutId id="2147483740" r:id="rId7"/>
    <p:sldLayoutId id="2147483741" r:id="rId8"/>
    <p:sldLayoutId id="2147483742" r:id="rId9"/>
    <p:sldLayoutId id="2147483743" r:id="rId10"/>
    <p:sldLayoutId id="2147483744" r:id="rId11"/>
    <p:sldLayoutId id="2147483746" r:id="rId12"/>
  </p:sldLayoutIdLst>
  <p:txStyles>
    <p:titleStyle>
      <a:lvl1pPr algn="l" defTabSz="914400" rtl="0" eaLnBrk="1" latinLnBrk="0" hangingPunct="1">
        <a:lnSpc>
          <a:spcPct val="90000"/>
        </a:lnSpc>
        <a:spcBef>
          <a:spcPct val="0"/>
        </a:spcBef>
        <a:buNone/>
        <a:defRPr sz="4000"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06DA9DF9-31F7-4056-B42E-878CC92417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564024-21C2-59F3-6F4A-E3A379E97B6D}"/>
              </a:ext>
            </a:extLst>
          </p:cNvPr>
          <p:cNvSpPr>
            <a:spLocks noGrp="1"/>
          </p:cNvSpPr>
          <p:nvPr>
            <p:ph type="ctrTitle"/>
          </p:nvPr>
        </p:nvSpPr>
        <p:spPr>
          <a:xfrm>
            <a:off x="643468" y="1051272"/>
            <a:ext cx="4620584" cy="4567137"/>
          </a:xfrm>
        </p:spPr>
        <p:txBody>
          <a:bodyPr>
            <a:normAutofit/>
          </a:bodyPr>
          <a:lstStyle/>
          <a:p>
            <a:pPr algn="ctr"/>
            <a:r>
              <a:rPr lang="en-US" sz="4400" dirty="0">
                <a:latin typeface="Amasis MT Pro Black" panose="02040A04050005020304" pitchFamily="18" charset="0"/>
              </a:rPr>
              <a:t>One Year Consumer Feedback Presentation</a:t>
            </a:r>
            <a:br>
              <a:rPr lang="en-US" sz="4400" dirty="0">
                <a:latin typeface="Amasis MT Pro Black" panose="02040A04050005020304" pitchFamily="18" charset="0"/>
              </a:rPr>
            </a:br>
            <a:endParaRPr lang="en-US" sz="4400" dirty="0">
              <a:latin typeface="Amasis MT Pro Black" panose="02040A04050005020304" pitchFamily="18" charset="0"/>
            </a:endParaRPr>
          </a:p>
        </p:txBody>
      </p:sp>
      <p:sp>
        <p:nvSpPr>
          <p:cNvPr id="3" name="Subtitle 2">
            <a:extLst>
              <a:ext uri="{FF2B5EF4-FFF2-40B4-BE49-F238E27FC236}">
                <a16:creationId xmlns:a16="http://schemas.microsoft.com/office/drawing/2014/main" id="{35559F26-7F62-71CF-D184-1FCF85F8437D}"/>
              </a:ext>
            </a:extLst>
          </p:cNvPr>
          <p:cNvSpPr>
            <a:spLocks noGrp="1"/>
          </p:cNvSpPr>
          <p:nvPr>
            <p:ph type="subTitle" idx="1"/>
          </p:nvPr>
        </p:nvSpPr>
        <p:spPr>
          <a:xfrm>
            <a:off x="499903" y="5083428"/>
            <a:ext cx="4620584" cy="775494"/>
          </a:xfrm>
        </p:spPr>
        <p:txBody>
          <a:bodyPr>
            <a:normAutofit fontScale="92500" lnSpcReduction="20000"/>
          </a:bodyPr>
          <a:lstStyle/>
          <a:p>
            <a:pPr algn="ctr"/>
            <a:r>
              <a:rPr lang="en-US" sz="2000" dirty="0">
                <a:solidFill>
                  <a:schemeClr val="tx2"/>
                </a:solidFill>
                <a:latin typeface="Berlin Sans FB Demi" panose="020E0802020502020306" pitchFamily="34" charset="0"/>
              </a:rPr>
              <a:t>FY 23</a:t>
            </a:r>
          </a:p>
          <a:p>
            <a:pPr algn="ctr"/>
            <a:r>
              <a:rPr lang="en-US" sz="2400" dirty="0">
                <a:solidFill>
                  <a:schemeClr val="tx2"/>
                </a:solidFill>
                <a:latin typeface="Berlin Sans FB Demi" panose="020E0802020502020306" pitchFamily="34" charset="0"/>
              </a:rPr>
              <a:t>CIA Meetings </a:t>
            </a:r>
          </a:p>
          <a:p>
            <a:endParaRPr lang="en-US" dirty="0"/>
          </a:p>
        </p:txBody>
      </p:sp>
      <p:pic>
        <p:nvPicPr>
          <p:cNvPr id="16" name="Picture 3" descr="A colorful light bulb with business icons">
            <a:extLst>
              <a:ext uri="{FF2B5EF4-FFF2-40B4-BE49-F238E27FC236}">
                <a16:creationId xmlns:a16="http://schemas.microsoft.com/office/drawing/2014/main" id="{7D8224CC-04EE-F52E-115D-C181443C7FBB}"/>
              </a:ext>
            </a:extLst>
          </p:cNvPr>
          <p:cNvPicPr>
            <a:picLocks noChangeAspect="1"/>
          </p:cNvPicPr>
          <p:nvPr/>
        </p:nvPicPr>
        <p:blipFill rotWithShape="1">
          <a:blip r:embed="rId2"/>
          <a:srcRect l="15476" r="23662" b="1"/>
          <a:stretch/>
        </p:blipFill>
        <p:spPr>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pic>
        <p:nvPicPr>
          <p:cNvPr id="6" name="Picture 5" descr="A picture containing text, font, graphic design, graphics&#10;&#10;Description automatically generated">
            <a:extLst>
              <a:ext uri="{FF2B5EF4-FFF2-40B4-BE49-F238E27FC236}">
                <a16:creationId xmlns:a16="http://schemas.microsoft.com/office/drawing/2014/main" id="{051B3772-6F70-7C18-F2CF-B403864F85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742" y="187166"/>
            <a:ext cx="3495098" cy="2194084"/>
          </a:xfrm>
          <a:prstGeom prst="rect">
            <a:avLst/>
          </a:prstGeom>
        </p:spPr>
      </p:pic>
      <p:sp>
        <p:nvSpPr>
          <p:cNvPr id="4" name="TextBox 3">
            <a:extLst>
              <a:ext uri="{FF2B5EF4-FFF2-40B4-BE49-F238E27FC236}">
                <a16:creationId xmlns:a16="http://schemas.microsoft.com/office/drawing/2014/main" id="{BF415598-625B-9789-E82D-4A98A60F8107}"/>
              </a:ext>
            </a:extLst>
          </p:cNvPr>
          <p:cNvSpPr txBox="1"/>
          <p:nvPr/>
        </p:nvSpPr>
        <p:spPr>
          <a:xfrm>
            <a:off x="499903" y="6099435"/>
            <a:ext cx="5229410" cy="369332"/>
          </a:xfrm>
          <a:prstGeom prst="rect">
            <a:avLst/>
          </a:prstGeom>
          <a:noFill/>
        </p:spPr>
        <p:txBody>
          <a:bodyPr wrap="square" rtlCol="0">
            <a:spAutoFit/>
          </a:bodyPr>
          <a:lstStyle/>
          <a:p>
            <a:r>
              <a:rPr lang="en-US" dirty="0"/>
              <a:t>By: Richell Garcia, NEMA’s Support Staff</a:t>
            </a:r>
          </a:p>
        </p:txBody>
      </p:sp>
    </p:spTree>
    <p:extLst>
      <p:ext uri="{BB962C8B-B14F-4D97-AF65-F5344CB8AC3E}">
        <p14:creationId xmlns:p14="http://schemas.microsoft.com/office/powerpoint/2010/main" val="18892789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C93D702E-F4E0-47FC-A74C-ECD9647A81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564024-21C2-59F3-6F4A-E3A379E97B6D}"/>
              </a:ext>
            </a:extLst>
          </p:cNvPr>
          <p:cNvSpPr>
            <a:spLocks noGrp="1"/>
          </p:cNvSpPr>
          <p:nvPr>
            <p:ph type="ctrTitle"/>
          </p:nvPr>
        </p:nvSpPr>
        <p:spPr>
          <a:xfrm>
            <a:off x="3045512" y="48074"/>
            <a:ext cx="10129713" cy="1367771"/>
          </a:xfrm>
        </p:spPr>
        <p:txBody>
          <a:bodyPr>
            <a:normAutofit/>
          </a:bodyPr>
          <a:lstStyle/>
          <a:p>
            <a:pPr algn="ctr"/>
            <a:r>
              <a:rPr lang="en-US" sz="3200" dirty="0">
                <a:latin typeface="Amasis MT Pro Black"/>
              </a:rPr>
              <a:t>2024</a:t>
            </a:r>
            <a:br>
              <a:rPr lang="en-US" sz="3700" dirty="0">
                <a:latin typeface="Amasis MT Pro Black" panose="02040A04050005020304" pitchFamily="18" charset="0"/>
              </a:rPr>
            </a:br>
            <a:endParaRPr lang="en-US" sz="3700" dirty="0">
              <a:latin typeface="Amasis MT Pro Black" panose="02040A04050005020304" pitchFamily="18" charset="0"/>
            </a:endParaRPr>
          </a:p>
        </p:txBody>
      </p:sp>
      <p:sp>
        <p:nvSpPr>
          <p:cNvPr id="3" name="Subtitle 2">
            <a:extLst>
              <a:ext uri="{FF2B5EF4-FFF2-40B4-BE49-F238E27FC236}">
                <a16:creationId xmlns:a16="http://schemas.microsoft.com/office/drawing/2014/main" id="{35559F26-7F62-71CF-D184-1FCF85F8437D}"/>
              </a:ext>
            </a:extLst>
          </p:cNvPr>
          <p:cNvSpPr>
            <a:spLocks noGrp="1"/>
          </p:cNvSpPr>
          <p:nvPr>
            <p:ph type="subTitle" idx="1"/>
          </p:nvPr>
        </p:nvSpPr>
        <p:spPr>
          <a:xfrm>
            <a:off x="4085898" y="1064651"/>
            <a:ext cx="7386524" cy="5745275"/>
          </a:xfrm>
        </p:spPr>
        <p:txBody>
          <a:bodyPr>
            <a:normAutofit/>
          </a:bodyPr>
          <a:lstStyle/>
          <a:p>
            <a:pPr algn="ctr"/>
            <a:r>
              <a:rPr lang="en-US" sz="2400" dirty="0">
                <a:solidFill>
                  <a:srgbClr val="FF0000"/>
                </a:solidFill>
                <a:latin typeface="Berlin Sans FB Demi" panose="020E0802020502020306" pitchFamily="34" charset="0"/>
              </a:rPr>
              <a:t>January 2024</a:t>
            </a:r>
          </a:p>
          <a:p>
            <a:pPr marL="742950" lvl="1" indent="-285750" algn="l">
              <a:buFont typeface="Arial" panose="020B0604020202020204" pitchFamily="34" charset="0"/>
              <a:buChar char="•"/>
            </a:pPr>
            <a:r>
              <a:rPr lang="en-US" sz="1800" b="1" dirty="0">
                <a:latin typeface="Tenorite" panose="00000500000000000000" pitchFamily="2" charset="0"/>
              </a:rPr>
              <a:t>13 attendees ; 13 Essex County</a:t>
            </a:r>
          </a:p>
          <a:p>
            <a:pPr marL="742950" lvl="1" indent="-285750" algn="l">
              <a:buFont typeface="Arial" panose="020B0604020202020204" pitchFamily="34" charset="0"/>
              <a:buChar char="•"/>
            </a:pPr>
            <a:r>
              <a:rPr lang="en-US" sz="1800" b="1" dirty="0">
                <a:latin typeface="Tenorite" panose="00000500000000000000" pitchFamily="2" charset="0"/>
              </a:rPr>
              <a:t>HRSA Consumer Meeting – Community members had the opportunity to provide feedback to HRSA. During this event consumers highlighted best practices and needs for improvement in HIV services within the EMA. </a:t>
            </a:r>
          </a:p>
          <a:p>
            <a:pPr lvl="1" algn="l"/>
            <a:endParaRPr lang="en-US" sz="2400" dirty="0">
              <a:latin typeface="Berlin Sans FB Demi" panose="020E0802020502020306" pitchFamily="34" charset="0"/>
            </a:endParaRPr>
          </a:p>
          <a:p>
            <a:pPr lvl="1"/>
            <a:r>
              <a:rPr lang="en-US" sz="2400" dirty="0">
                <a:solidFill>
                  <a:srgbClr val="FF0000"/>
                </a:solidFill>
                <a:latin typeface="Berlin Sans FB Demi" panose="020E0802020502020306" pitchFamily="34" charset="0"/>
              </a:rPr>
              <a:t>February 2024</a:t>
            </a:r>
            <a:endParaRPr lang="en-US" sz="2400" b="1" dirty="0">
              <a:solidFill>
                <a:srgbClr val="FF0000"/>
              </a:solidFill>
              <a:latin typeface="Tenorite" panose="00000500000000000000" pitchFamily="2" charset="0"/>
            </a:endParaRPr>
          </a:p>
          <a:p>
            <a:pPr lvl="1" algn="l"/>
            <a:r>
              <a:rPr lang="en-US" sz="1800" b="1" dirty="0">
                <a:latin typeface="Tenorite" panose="00000500000000000000" pitchFamily="2" charset="0"/>
              </a:rPr>
              <a:t>11 attendees; 8 Essex County , 3 Union County</a:t>
            </a:r>
          </a:p>
          <a:p>
            <a:pPr marL="742950" lvl="1" indent="-285750" algn="l">
              <a:buFont typeface="Arial" panose="020B0604020202020204" pitchFamily="34" charset="0"/>
              <a:buChar char="•"/>
            </a:pPr>
            <a:r>
              <a:rPr lang="en-US" sz="1800" b="1" dirty="0">
                <a:latin typeface="Tenorite" panose="00000500000000000000" pitchFamily="2" charset="0"/>
              </a:rPr>
              <a:t>During this meeting the Support Staff hosted the annual Committee Member Orientation. </a:t>
            </a:r>
          </a:p>
          <a:p>
            <a:pPr marL="742950" lvl="1" indent="-285750" algn="l">
              <a:buFont typeface="Arial" panose="020B0604020202020204" pitchFamily="34" charset="0"/>
              <a:buChar char="•"/>
            </a:pPr>
            <a:r>
              <a:rPr lang="en-US" sz="1800" b="1" dirty="0">
                <a:latin typeface="Tenorite" panose="00000500000000000000" pitchFamily="2" charset="0"/>
              </a:rPr>
              <a:t>The committee also worked on drafting the FY 24-25 Workplan.</a:t>
            </a:r>
          </a:p>
        </p:txBody>
      </p:sp>
      <p:cxnSp>
        <p:nvCxnSpPr>
          <p:cNvPr id="5" name="Straight Connector 4">
            <a:extLst>
              <a:ext uri="{FF2B5EF4-FFF2-40B4-BE49-F238E27FC236}">
                <a16:creationId xmlns:a16="http://schemas.microsoft.com/office/drawing/2014/main" id="{8EADFD7B-C695-6D2B-7BA2-E10F1EA8F307}"/>
              </a:ext>
            </a:extLst>
          </p:cNvPr>
          <p:cNvCxnSpPr>
            <a:cxnSpLocks/>
          </p:cNvCxnSpPr>
          <p:nvPr/>
        </p:nvCxnSpPr>
        <p:spPr>
          <a:xfrm flipV="1">
            <a:off x="5827587" y="902189"/>
            <a:ext cx="4557038" cy="11422"/>
          </a:xfrm>
          <a:prstGeom prst="line">
            <a:avLst/>
          </a:prstGeom>
        </p:spPr>
        <p:style>
          <a:lnRef idx="3">
            <a:schemeClr val="dk1"/>
          </a:lnRef>
          <a:fillRef idx="0">
            <a:schemeClr val="dk1"/>
          </a:fillRef>
          <a:effectRef idx="2">
            <a:schemeClr val="dk1"/>
          </a:effectRef>
          <a:fontRef idx="minor">
            <a:schemeClr val="tx1"/>
          </a:fontRef>
        </p:style>
      </p:cxnSp>
      <p:pic>
        <p:nvPicPr>
          <p:cNvPr id="6" name="Picture 3" descr="A colorful light bulb with business icons">
            <a:extLst>
              <a:ext uri="{FF2B5EF4-FFF2-40B4-BE49-F238E27FC236}">
                <a16:creationId xmlns:a16="http://schemas.microsoft.com/office/drawing/2014/main" id="{C4711DDB-7173-DF78-C656-CCFA01F72B1B}"/>
              </a:ext>
            </a:extLst>
          </p:cNvPr>
          <p:cNvPicPr>
            <a:picLocks noChangeAspect="1"/>
          </p:cNvPicPr>
          <p:nvPr/>
        </p:nvPicPr>
        <p:blipFill rotWithShape="1">
          <a:blip r:embed="rId2"/>
          <a:srcRect l="15476" r="23662" b="1"/>
          <a:stretch/>
        </p:blipFill>
        <p:spPr>
          <a:xfrm>
            <a:off x="-1469613" y="10"/>
            <a:ext cx="5555509"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476321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3622E-48E6-8F89-2FBA-6FF82E93A90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052E485-3C3A-D7AA-BA2E-32726982FB5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5233561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25">
            <a:extLst>
              <a:ext uri="{FF2B5EF4-FFF2-40B4-BE49-F238E27FC236}">
                <a16:creationId xmlns:a16="http://schemas.microsoft.com/office/drawing/2014/main" id="{AD8D8703-9EB7-42BC-86DE-8F2C26612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3" descr="A colorful light bulb with business icons">
            <a:extLst>
              <a:ext uri="{FF2B5EF4-FFF2-40B4-BE49-F238E27FC236}">
                <a16:creationId xmlns:a16="http://schemas.microsoft.com/office/drawing/2014/main" id="{7D8224CC-04EE-F52E-115D-C181443C7FBB}"/>
              </a:ext>
            </a:extLst>
          </p:cNvPr>
          <p:cNvPicPr>
            <a:picLocks noChangeAspect="1"/>
          </p:cNvPicPr>
          <p:nvPr/>
        </p:nvPicPr>
        <p:blipFill rotWithShape="1">
          <a:blip r:embed="rId2"/>
          <a:srcRect t="17342" r="2" b="17345"/>
          <a:stretch/>
        </p:blipFill>
        <p:spPr>
          <a:xfrm>
            <a:off x="7772965" y="1"/>
            <a:ext cx="4387749" cy="2006082"/>
          </a:xfrm>
          <a:custGeom>
            <a:avLst/>
            <a:gdLst/>
            <a:ahLst/>
            <a:cxnLst/>
            <a:rect l="l" t="t" r="r" b="b"/>
            <a:pathLst>
              <a:path w="7450687" h="3406460">
                <a:moveTo>
                  <a:pt x="6457914" y="0"/>
                </a:moveTo>
                <a:cubicBezTo>
                  <a:pt x="6560763" y="125085"/>
                  <a:pt x="6713644" y="161221"/>
                  <a:pt x="6844288" y="233492"/>
                </a:cubicBezTo>
                <a:cubicBezTo>
                  <a:pt x="6972153" y="289086"/>
                  <a:pt x="7336289" y="611527"/>
                  <a:pt x="7386323" y="717155"/>
                </a:cubicBezTo>
                <a:cubicBezTo>
                  <a:pt x="7475273" y="900613"/>
                  <a:pt x="7453035" y="1573293"/>
                  <a:pt x="7430798" y="1809564"/>
                </a:cubicBezTo>
                <a:cubicBezTo>
                  <a:pt x="7347408" y="2398855"/>
                  <a:pt x="7041645" y="3077093"/>
                  <a:pt x="7013848" y="3104890"/>
                </a:cubicBezTo>
                <a:cubicBezTo>
                  <a:pt x="6924899" y="3085432"/>
                  <a:pt x="6721983" y="3391196"/>
                  <a:pt x="6569101" y="3402314"/>
                </a:cubicBezTo>
                <a:cubicBezTo>
                  <a:pt x="6407881" y="3413434"/>
                  <a:pt x="4039604" y="3405095"/>
                  <a:pt x="3683807" y="3341162"/>
                </a:cubicBezTo>
                <a:cubicBezTo>
                  <a:pt x="1749158" y="2988144"/>
                  <a:pt x="1704683" y="2860279"/>
                  <a:pt x="1704683" y="2860279"/>
                </a:cubicBezTo>
                <a:cubicBezTo>
                  <a:pt x="1704683" y="2860279"/>
                  <a:pt x="1910378" y="2835262"/>
                  <a:pt x="2010446" y="2801907"/>
                </a:cubicBezTo>
                <a:cubicBezTo>
                  <a:pt x="1865904" y="2799126"/>
                  <a:pt x="1296072" y="2693500"/>
                  <a:pt x="1273834" y="2674041"/>
                </a:cubicBezTo>
                <a:cubicBezTo>
                  <a:pt x="1284954" y="2668482"/>
                  <a:pt x="1301632" y="2662923"/>
                  <a:pt x="1315530" y="2657363"/>
                </a:cubicBezTo>
                <a:cubicBezTo>
                  <a:pt x="1284954" y="2640686"/>
                  <a:pt x="1259936" y="2621228"/>
                  <a:pt x="1234919" y="2590651"/>
                </a:cubicBezTo>
                <a:cubicBezTo>
                  <a:pt x="1154309" y="2487804"/>
                  <a:pt x="1018105" y="2523940"/>
                  <a:pt x="904138" y="2485024"/>
                </a:cubicBezTo>
                <a:cubicBezTo>
                  <a:pt x="976410" y="2268210"/>
                  <a:pt x="1168208" y="2348820"/>
                  <a:pt x="1315530" y="2307126"/>
                </a:cubicBezTo>
                <a:cubicBezTo>
                  <a:pt x="929156" y="2179260"/>
                  <a:pt x="1004207" y="2112548"/>
                  <a:pt x="851326" y="2065294"/>
                </a:cubicBezTo>
                <a:cubicBezTo>
                  <a:pt x="659528" y="2006921"/>
                  <a:pt x="615053" y="2006921"/>
                  <a:pt x="615053" y="2006921"/>
                </a:cubicBezTo>
                <a:cubicBezTo>
                  <a:pt x="840206" y="1829023"/>
                  <a:pt x="1109834" y="2020820"/>
                  <a:pt x="1393361" y="1703937"/>
                </a:cubicBezTo>
                <a:cubicBezTo>
                  <a:pt x="1120952" y="1659463"/>
                  <a:pt x="306510" y="1637225"/>
                  <a:pt x="131391" y="1553835"/>
                </a:cubicBezTo>
                <a:cubicBezTo>
                  <a:pt x="198103" y="1584411"/>
                  <a:pt x="203663" y="1492682"/>
                  <a:pt x="234239" y="1492682"/>
                </a:cubicBezTo>
                <a:cubicBezTo>
                  <a:pt x="492748" y="1489903"/>
                  <a:pt x="756816" y="1542717"/>
                  <a:pt x="1018105" y="1509360"/>
                </a:cubicBezTo>
                <a:cubicBezTo>
                  <a:pt x="1065359" y="1506581"/>
                  <a:pt x="1140411" y="1531597"/>
                  <a:pt x="1148750" y="1462106"/>
                </a:cubicBezTo>
                <a:cubicBezTo>
                  <a:pt x="1157088" y="1375936"/>
                  <a:pt x="1059800" y="1395394"/>
                  <a:pt x="1018105" y="1387055"/>
                </a:cubicBezTo>
                <a:cubicBezTo>
                  <a:pt x="848545" y="1359258"/>
                  <a:pt x="681766" y="1348140"/>
                  <a:pt x="509426" y="1331461"/>
                </a:cubicBezTo>
                <a:cubicBezTo>
                  <a:pt x="437155" y="1323122"/>
                  <a:pt x="348206" y="1339800"/>
                  <a:pt x="376002" y="1206376"/>
                </a:cubicBezTo>
                <a:cubicBezTo>
                  <a:pt x="353764" y="1078512"/>
                  <a:pt x="220341" y="1122986"/>
                  <a:pt x="150849" y="1061833"/>
                </a:cubicBezTo>
                <a:cubicBezTo>
                  <a:pt x="184205" y="989562"/>
                  <a:pt x="278714" y="1039597"/>
                  <a:pt x="306510" y="942308"/>
                </a:cubicBezTo>
                <a:cubicBezTo>
                  <a:pt x="173086" y="972884"/>
                  <a:pt x="186985" y="761630"/>
                  <a:pt x="53560" y="764409"/>
                </a:cubicBezTo>
                <a:cubicBezTo>
                  <a:pt x="-57626" y="639324"/>
                  <a:pt x="22984" y="578171"/>
                  <a:pt x="125832" y="530917"/>
                </a:cubicBezTo>
                <a:cubicBezTo>
                  <a:pt x="259256" y="472544"/>
                  <a:pt x="406578" y="486442"/>
                  <a:pt x="551121" y="475324"/>
                </a:cubicBezTo>
                <a:cubicBezTo>
                  <a:pt x="742919" y="450306"/>
                  <a:pt x="926376" y="391934"/>
                  <a:pt x="1120952" y="394713"/>
                </a:cubicBezTo>
                <a:cubicBezTo>
                  <a:pt x="1304411" y="336340"/>
                  <a:pt x="1507326" y="400272"/>
                  <a:pt x="1693564" y="325221"/>
                </a:cubicBezTo>
                <a:cubicBezTo>
                  <a:pt x="1882582" y="325221"/>
                  <a:pt x="2074379" y="325221"/>
                  <a:pt x="2266175" y="325221"/>
                </a:cubicBezTo>
                <a:cubicBezTo>
                  <a:pt x="2321770" y="328001"/>
                  <a:pt x="2374582" y="328001"/>
                  <a:pt x="2430177" y="330781"/>
                </a:cubicBezTo>
                <a:cubicBezTo>
                  <a:pt x="2430177" y="330781"/>
                  <a:pt x="2432956" y="330781"/>
                  <a:pt x="2432956" y="330781"/>
                </a:cubicBezTo>
                <a:cubicBezTo>
                  <a:pt x="2672008" y="339120"/>
                  <a:pt x="2908279" y="344679"/>
                  <a:pt x="3144551" y="355798"/>
                </a:cubicBezTo>
                <a:cubicBezTo>
                  <a:pt x="3233500" y="355798"/>
                  <a:pt x="3319670" y="358577"/>
                  <a:pt x="3408619" y="358577"/>
                </a:cubicBezTo>
                <a:cubicBezTo>
                  <a:pt x="3597637" y="372475"/>
                  <a:pt x="3789434" y="380814"/>
                  <a:pt x="3981231" y="361357"/>
                </a:cubicBezTo>
                <a:cubicBezTo>
                  <a:pt x="4173028" y="378035"/>
                  <a:pt x="4359266" y="366917"/>
                  <a:pt x="4551063" y="350238"/>
                </a:cubicBezTo>
                <a:cubicBezTo>
                  <a:pt x="4745639" y="369696"/>
                  <a:pt x="4937437" y="341899"/>
                  <a:pt x="5129233" y="316882"/>
                </a:cubicBezTo>
                <a:cubicBezTo>
                  <a:pt x="5321031" y="328001"/>
                  <a:pt x="5512828" y="328001"/>
                  <a:pt x="5699065" y="272407"/>
                </a:cubicBezTo>
                <a:cubicBezTo>
                  <a:pt x="5840829" y="333560"/>
                  <a:pt x="5910321" y="133424"/>
                  <a:pt x="6063202" y="172339"/>
                </a:cubicBezTo>
                <a:cubicBezTo>
                  <a:pt x="6216084" y="214035"/>
                  <a:pt x="6324491" y="55593"/>
                  <a:pt x="6457914" y="0"/>
                </a:cubicBezTo>
                <a:close/>
              </a:path>
            </a:pathLst>
          </a:custGeom>
        </p:spPr>
      </p:pic>
      <p:sp>
        <p:nvSpPr>
          <p:cNvPr id="2" name="Title 1">
            <a:extLst>
              <a:ext uri="{FF2B5EF4-FFF2-40B4-BE49-F238E27FC236}">
                <a16:creationId xmlns:a16="http://schemas.microsoft.com/office/drawing/2014/main" id="{38564024-21C2-59F3-6F4A-E3A379E97B6D}"/>
              </a:ext>
            </a:extLst>
          </p:cNvPr>
          <p:cNvSpPr>
            <a:spLocks noGrp="1"/>
          </p:cNvSpPr>
          <p:nvPr>
            <p:ph type="ctrTitle"/>
          </p:nvPr>
        </p:nvSpPr>
        <p:spPr>
          <a:xfrm>
            <a:off x="836769" y="0"/>
            <a:ext cx="3183294" cy="1754376"/>
          </a:xfrm>
        </p:spPr>
        <p:txBody>
          <a:bodyPr>
            <a:normAutofit/>
          </a:bodyPr>
          <a:lstStyle/>
          <a:p>
            <a:r>
              <a:rPr lang="en-US" sz="3200" dirty="0">
                <a:latin typeface="Amasis MT Pro Black" panose="02040A04050005020304" pitchFamily="18" charset="0"/>
              </a:rPr>
              <a:t>March 2023</a:t>
            </a:r>
            <a:br>
              <a:rPr lang="en-US" sz="3700" dirty="0">
                <a:latin typeface="Amasis MT Pro Black" panose="02040A04050005020304" pitchFamily="18" charset="0"/>
              </a:rPr>
            </a:br>
            <a:endParaRPr lang="en-US" sz="3700" dirty="0">
              <a:latin typeface="Amasis MT Pro Black" panose="02040A04050005020304" pitchFamily="18" charset="0"/>
            </a:endParaRPr>
          </a:p>
        </p:txBody>
      </p:sp>
      <p:sp>
        <p:nvSpPr>
          <p:cNvPr id="3" name="Subtitle 2">
            <a:extLst>
              <a:ext uri="{FF2B5EF4-FFF2-40B4-BE49-F238E27FC236}">
                <a16:creationId xmlns:a16="http://schemas.microsoft.com/office/drawing/2014/main" id="{35559F26-7F62-71CF-D184-1FCF85F8437D}"/>
              </a:ext>
            </a:extLst>
          </p:cNvPr>
          <p:cNvSpPr>
            <a:spLocks noGrp="1"/>
          </p:cNvSpPr>
          <p:nvPr>
            <p:ph type="subTitle" idx="1"/>
          </p:nvPr>
        </p:nvSpPr>
        <p:spPr>
          <a:xfrm>
            <a:off x="1035698" y="1719352"/>
            <a:ext cx="10558894" cy="4601514"/>
          </a:xfrm>
        </p:spPr>
        <p:txBody>
          <a:bodyPr>
            <a:normAutofit/>
          </a:bodyPr>
          <a:lstStyle/>
          <a:p>
            <a:pPr algn="ctr">
              <a:lnSpc>
                <a:spcPct val="90000"/>
              </a:lnSpc>
            </a:pPr>
            <a:r>
              <a:rPr lang="en-US" sz="2000" dirty="0">
                <a:solidFill>
                  <a:srgbClr val="FF0000"/>
                </a:solidFill>
                <a:latin typeface="Berlin Sans FB Demi" panose="020E0802020502020306" pitchFamily="34" charset="0"/>
              </a:rPr>
              <a:t>12 Attendees, 10 from Essex County </a:t>
            </a:r>
          </a:p>
          <a:p>
            <a:pPr>
              <a:lnSpc>
                <a:spcPct val="90000"/>
              </a:lnSpc>
            </a:pPr>
            <a:r>
              <a:rPr lang="en-US" sz="1800" b="1" cap="none" dirty="0">
                <a:latin typeface="Tenorite" panose="00000500000000000000" pitchFamily="2" charset="0"/>
              </a:rPr>
              <a:t>Why is it important to get involved? </a:t>
            </a:r>
          </a:p>
          <a:p>
            <a:pPr marL="285750" indent="-285750">
              <a:lnSpc>
                <a:spcPct val="90000"/>
              </a:lnSpc>
              <a:buFont typeface="Arial" panose="020B0604020202020204" pitchFamily="34" charset="0"/>
              <a:buChar char="•"/>
            </a:pPr>
            <a:r>
              <a:rPr lang="en-US" sz="1600" cap="none" dirty="0">
                <a:latin typeface="Tenorite" panose="00000500000000000000" pitchFamily="2" charset="0"/>
              </a:rPr>
              <a:t>Poole asked participants why they got involved and if they think other people should get involved. Members held a discussion and shared stories about why consumer participation is important along with why they joined NEMA’s planning council and/or its subcommittees. </a:t>
            </a:r>
          </a:p>
          <a:p>
            <a:pPr marL="285750" indent="-285750">
              <a:lnSpc>
                <a:spcPct val="90000"/>
              </a:lnSpc>
              <a:buFont typeface="Arial" panose="020B0604020202020204" pitchFamily="34" charset="0"/>
              <a:buChar char="•"/>
            </a:pPr>
            <a:r>
              <a:rPr lang="en-US" sz="1600" cap="none" dirty="0">
                <a:latin typeface="Tenorite" panose="00000500000000000000" pitchFamily="2" charset="0"/>
              </a:rPr>
              <a:t>Toler shared that he got involved through an invitation to join a comprehensive planning committee meeting. </a:t>
            </a:r>
          </a:p>
          <a:p>
            <a:pPr marL="285750" indent="-285750">
              <a:lnSpc>
                <a:spcPct val="90000"/>
              </a:lnSpc>
              <a:buFont typeface="Arial" panose="020B0604020202020204" pitchFamily="34" charset="0"/>
              <a:buChar char="•"/>
            </a:pPr>
            <a:r>
              <a:rPr lang="en-US" sz="1600" cap="none" dirty="0">
                <a:latin typeface="Tenorite" panose="00000500000000000000" pitchFamily="2" charset="0"/>
              </a:rPr>
              <a:t>Poole added that another benefit of joining the NEMA planning council is to gain firsthand knowledge of what's going on with HRSA and the state on different funding that is available for different agencies. We also advocate and let the community know this information. </a:t>
            </a:r>
          </a:p>
          <a:p>
            <a:pPr marL="285750" indent="-285750">
              <a:lnSpc>
                <a:spcPct val="90000"/>
              </a:lnSpc>
              <a:buFont typeface="Arial" panose="020B0604020202020204" pitchFamily="34" charset="0"/>
              <a:buChar char="•"/>
            </a:pPr>
            <a:r>
              <a:rPr lang="en-US" sz="1600" cap="none" dirty="0">
                <a:latin typeface="Tenorite" panose="00000500000000000000" pitchFamily="2" charset="0"/>
              </a:rPr>
              <a:t>Johnson added that a benefit he got from NEMA’s pc and CIA committee is being able to share information about the Ryan White program to his peers in south jersey. He informs PLWHA about different ways they can get involved. </a:t>
            </a:r>
            <a:endParaRPr lang="en-US" sz="2000" cap="none" dirty="0">
              <a:latin typeface="Tenorite" panose="00000500000000000000" pitchFamily="2" charset="0"/>
            </a:endParaRPr>
          </a:p>
        </p:txBody>
      </p:sp>
      <p:cxnSp>
        <p:nvCxnSpPr>
          <p:cNvPr id="5" name="Straight Connector 4">
            <a:extLst>
              <a:ext uri="{FF2B5EF4-FFF2-40B4-BE49-F238E27FC236}">
                <a16:creationId xmlns:a16="http://schemas.microsoft.com/office/drawing/2014/main" id="{8EADFD7B-C695-6D2B-7BA2-E10F1EA8F307}"/>
              </a:ext>
            </a:extLst>
          </p:cNvPr>
          <p:cNvCxnSpPr>
            <a:cxnSpLocks/>
          </p:cNvCxnSpPr>
          <p:nvPr/>
        </p:nvCxnSpPr>
        <p:spPr>
          <a:xfrm>
            <a:off x="800224" y="1311402"/>
            <a:ext cx="2719724" cy="0"/>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615780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C93D702E-F4E0-47FC-A74C-ECD9647A81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564024-21C2-59F3-6F4A-E3A379E97B6D}"/>
              </a:ext>
            </a:extLst>
          </p:cNvPr>
          <p:cNvSpPr>
            <a:spLocks noGrp="1"/>
          </p:cNvSpPr>
          <p:nvPr>
            <p:ph type="ctrTitle"/>
          </p:nvPr>
        </p:nvSpPr>
        <p:spPr>
          <a:xfrm>
            <a:off x="5239547" y="126901"/>
            <a:ext cx="8850079" cy="1279112"/>
          </a:xfrm>
        </p:spPr>
        <p:txBody>
          <a:bodyPr>
            <a:normAutofit/>
          </a:bodyPr>
          <a:lstStyle/>
          <a:p>
            <a:pPr algn="ctr"/>
            <a:r>
              <a:rPr lang="en-US" sz="3200" dirty="0">
                <a:latin typeface="Amasis MT Pro Black"/>
              </a:rPr>
              <a:t>May 2023</a:t>
            </a:r>
            <a:br>
              <a:rPr lang="en-US" sz="3700" dirty="0">
                <a:latin typeface="Amasis MT Pro Black" panose="02040A04050005020304" pitchFamily="18" charset="0"/>
              </a:rPr>
            </a:br>
            <a:endParaRPr lang="en-US" sz="3700" dirty="0">
              <a:latin typeface="Amasis MT Pro Black" panose="02040A04050005020304" pitchFamily="18" charset="0"/>
            </a:endParaRPr>
          </a:p>
        </p:txBody>
      </p:sp>
      <p:sp>
        <p:nvSpPr>
          <p:cNvPr id="3" name="Subtitle 2">
            <a:extLst>
              <a:ext uri="{FF2B5EF4-FFF2-40B4-BE49-F238E27FC236}">
                <a16:creationId xmlns:a16="http://schemas.microsoft.com/office/drawing/2014/main" id="{35559F26-7F62-71CF-D184-1FCF85F8437D}"/>
              </a:ext>
            </a:extLst>
          </p:cNvPr>
          <p:cNvSpPr>
            <a:spLocks noGrp="1"/>
          </p:cNvSpPr>
          <p:nvPr>
            <p:ph type="subTitle" idx="1"/>
          </p:nvPr>
        </p:nvSpPr>
        <p:spPr>
          <a:xfrm>
            <a:off x="1124712" y="1318923"/>
            <a:ext cx="10360152" cy="5246465"/>
          </a:xfrm>
        </p:spPr>
        <p:txBody>
          <a:bodyPr>
            <a:normAutofit/>
          </a:bodyPr>
          <a:lstStyle/>
          <a:p>
            <a:pPr algn="r"/>
            <a:endParaRPr lang="en-US" sz="2000" dirty="0">
              <a:solidFill>
                <a:srgbClr val="FF0000"/>
              </a:solidFill>
              <a:latin typeface="Berlin Sans FB Demi" panose="020E0802020502020306" pitchFamily="34" charset="0"/>
            </a:endParaRPr>
          </a:p>
          <a:p>
            <a:pPr algn="r"/>
            <a:r>
              <a:rPr lang="en-US" sz="2000" dirty="0">
                <a:solidFill>
                  <a:srgbClr val="FF0000"/>
                </a:solidFill>
                <a:latin typeface="Berlin Sans FB Demi" panose="020E0802020502020306" pitchFamily="34" charset="0"/>
              </a:rPr>
              <a:t>12 Attendees, 10 from Essex County </a:t>
            </a:r>
          </a:p>
          <a:p>
            <a:endParaRPr lang="en-US" sz="1800" dirty="0">
              <a:latin typeface="Tenorite" panose="00000500000000000000" pitchFamily="2" charset="0"/>
            </a:endParaRPr>
          </a:p>
          <a:p>
            <a:r>
              <a:rPr lang="en-US" sz="1800" b="1" cap="none" dirty="0">
                <a:latin typeface="Tenorite" panose="00000500000000000000" pitchFamily="2" charset="0"/>
              </a:rPr>
              <a:t>Financial Foundation Workshop  </a:t>
            </a:r>
          </a:p>
          <a:p>
            <a:pPr marL="742950" lvl="1" indent="-285750" algn="l">
              <a:buFont typeface="Arial" panose="020B0604020202020204" pitchFamily="34" charset="0"/>
              <a:buChar char="•"/>
            </a:pPr>
            <a:r>
              <a:rPr lang="en-US" sz="1600" dirty="0">
                <a:latin typeface="Tenorite" panose="00000500000000000000" pitchFamily="2" charset="0"/>
              </a:rPr>
              <a:t>In honor of financial literacy month, state farm agent, Michelle Josias, joined the meeting to help educate members on areas that are key to understanding the basics of personal finances. Josias is the owner of a state farm in Maplewood and explained her mission is to protect and grow wealth in the community. </a:t>
            </a:r>
          </a:p>
          <a:p>
            <a:pPr marL="742950" lvl="1" indent="-285750" algn="l">
              <a:buFont typeface="Arial" panose="020B0604020202020204" pitchFamily="34" charset="0"/>
              <a:buChar char="•"/>
            </a:pPr>
            <a:r>
              <a:rPr lang="en-US" sz="1600" dirty="0">
                <a:latin typeface="Tenorite" panose="00000500000000000000" pitchFamily="2" charset="0"/>
              </a:rPr>
              <a:t>The workshop reviewed goal setting, finances, building a budget, saving money, managing debt, accountability and many other financial topics.</a:t>
            </a:r>
          </a:p>
          <a:p>
            <a:pPr marL="285750" indent="-285750">
              <a:buFont typeface="Arial" panose="020B0604020202020204" pitchFamily="34" charset="0"/>
              <a:buChar char="•"/>
            </a:pPr>
            <a:r>
              <a:rPr lang="en-US" sz="1600" cap="none" dirty="0">
                <a:latin typeface="Tenorite" panose="00000500000000000000" pitchFamily="2" charset="0"/>
              </a:rPr>
              <a:t>Aliya Roman, the Ryan white Part A project director, introduced the recipient’s office EHE coordinator </a:t>
            </a:r>
            <a:r>
              <a:rPr lang="en-US" sz="1600" cap="none" dirty="0" err="1">
                <a:latin typeface="Tenorite" panose="00000500000000000000" pitchFamily="2" charset="0"/>
              </a:rPr>
              <a:t>Liselle</a:t>
            </a:r>
            <a:r>
              <a:rPr lang="en-US" sz="1600" cap="none" dirty="0">
                <a:latin typeface="Tenorite" panose="00000500000000000000" pitchFamily="2" charset="0"/>
              </a:rPr>
              <a:t> Lewis and Quality Management specialist Ashley Bramble</a:t>
            </a:r>
            <a:endParaRPr lang="en-US" sz="2000" cap="none" dirty="0">
              <a:latin typeface="Tenorite" panose="00000500000000000000" pitchFamily="2" charset="0"/>
            </a:endParaRPr>
          </a:p>
          <a:p>
            <a:pPr marL="342900" indent="-342900">
              <a:buFont typeface="Arial" panose="020B0604020202020204" pitchFamily="34" charset="0"/>
              <a:buChar char="•"/>
            </a:pPr>
            <a:endParaRPr lang="en-US" sz="2000" dirty="0">
              <a:latin typeface="Tenorite" panose="00000500000000000000" pitchFamily="2" charset="0"/>
            </a:endParaRPr>
          </a:p>
        </p:txBody>
      </p:sp>
      <p:pic>
        <p:nvPicPr>
          <p:cNvPr id="16" name="Picture 3" descr="A colorful light bulb with business icons">
            <a:extLst>
              <a:ext uri="{FF2B5EF4-FFF2-40B4-BE49-F238E27FC236}">
                <a16:creationId xmlns:a16="http://schemas.microsoft.com/office/drawing/2014/main" id="{7D8224CC-04EE-F52E-115D-C181443C7FBB}"/>
              </a:ext>
            </a:extLst>
          </p:cNvPr>
          <p:cNvPicPr>
            <a:picLocks noChangeAspect="1"/>
          </p:cNvPicPr>
          <p:nvPr/>
        </p:nvPicPr>
        <p:blipFill rotWithShape="1">
          <a:blip r:embed="rId2"/>
          <a:srcRect t="26970" b="21097"/>
          <a:stretch/>
        </p:blipFill>
        <p:spPr>
          <a:xfrm>
            <a:off x="454217" y="4457"/>
            <a:ext cx="5813111" cy="2592436"/>
          </a:xfrm>
          <a:custGeom>
            <a:avLst/>
            <a:gdLst/>
            <a:ahLst/>
            <a:cxnLst/>
            <a:rect l="l" t="t" r="r" b="b"/>
            <a:pathLst>
              <a:path w="10484412" h="3811404">
                <a:moveTo>
                  <a:pt x="0" y="3811403"/>
                </a:moveTo>
                <a:lnTo>
                  <a:pt x="10484412" y="3811403"/>
                </a:lnTo>
                <a:lnTo>
                  <a:pt x="10484412" y="3811404"/>
                </a:lnTo>
                <a:lnTo>
                  <a:pt x="0" y="3811404"/>
                </a:lnTo>
                <a:close/>
                <a:moveTo>
                  <a:pt x="181717" y="0"/>
                </a:moveTo>
                <a:lnTo>
                  <a:pt x="10224015" y="0"/>
                </a:lnTo>
                <a:cubicBezTo>
                  <a:pt x="10261561" y="45054"/>
                  <a:pt x="10301611" y="85103"/>
                  <a:pt x="10369193" y="110134"/>
                </a:cubicBezTo>
                <a:cubicBezTo>
                  <a:pt x="10321635" y="167704"/>
                  <a:pt x="10236530" y="182722"/>
                  <a:pt x="10173954" y="222771"/>
                </a:cubicBezTo>
                <a:cubicBezTo>
                  <a:pt x="10168948" y="255310"/>
                  <a:pt x="10269071" y="245298"/>
                  <a:pt x="10241537" y="317887"/>
                </a:cubicBezTo>
                <a:cubicBezTo>
                  <a:pt x="10206494" y="418008"/>
                  <a:pt x="10241537" y="528142"/>
                  <a:pt x="10071328" y="573196"/>
                </a:cubicBezTo>
                <a:cubicBezTo>
                  <a:pt x="10023770" y="668312"/>
                  <a:pt x="10008751" y="820997"/>
                  <a:pt x="10113880" y="913610"/>
                </a:cubicBezTo>
                <a:cubicBezTo>
                  <a:pt x="10271573" y="1048774"/>
                  <a:pt x="10244040" y="1138885"/>
                  <a:pt x="10036285" y="1216478"/>
                </a:cubicBezTo>
                <a:cubicBezTo>
                  <a:pt x="10011255" y="1226491"/>
                  <a:pt x="9978715" y="1231497"/>
                  <a:pt x="9966200" y="1256528"/>
                </a:cubicBezTo>
                <a:cubicBezTo>
                  <a:pt x="9986224" y="1289067"/>
                  <a:pt x="10031280" y="1281557"/>
                  <a:pt x="10063819" y="1289067"/>
                </a:cubicBezTo>
                <a:cubicBezTo>
                  <a:pt x="10211500" y="1324110"/>
                  <a:pt x="10214003" y="1324110"/>
                  <a:pt x="10176457" y="1441752"/>
                </a:cubicBezTo>
                <a:cubicBezTo>
                  <a:pt x="10163942" y="1476795"/>
                  <a:pt x="10188972" y="1491813"/>
                  <a:pt x="10211500" y="1511838"/>
                </a:cubicBezTo>
                <a:cubicBezTo>
                  <a:pt x="10296604" y="1591936"/>
                  <a:pt x="10296604" y="1594439"/>
                  <a:pt x="10206494" y="1664523"/>
                </a:cubicBezTo>
                <a:cubicBezTo>
                  <a:pt x="10181463" y="1684547"/>
                  <a:pt x="10163942" y="1704572"/>
                  <a:pt x="10151426" y="1732106"/>
                </a:cubicBezTo>
                <a:cubicBezTo>
                  <a:pt x="10128899" y="1782166"/>
                  <a:pt x="10128899" y="1822216"/>
                  <a:pt x="10208996" y="1847246"/>
                </a:cubicBezTo>
                <a:cubicBezTo>
                  <a:pt x="10266568" y="1864767"/>
                  <a:pt x="10296604" y="1884791"/>
                  <a:pt x="10299107" y="1939858"/>
                </a:cubicBezTo>
                <a:cubicBezTo>
                  <a:pt x="10299107" y="1987416"/>
                  <a:pt x="10306617" y="2017452"/>
                  <a:pt x="10244040" y="2037477"/>
                </a:cubicBezTo>
                <a:cubicBezTo>
                  <a:pt x="10193979" y="2054998"/>
                  <a:pt x="10178960" y="2090041"/>
                  <a:pt x="10183966" y="2130089"/>
                </a:cubicBezTo>
                <a:cubicBezTo>
                  <a:pt x="10193979" y="2230211"/>
                  <a:pt x="10126396" y="2287781"/>
                  <a:pt x="10013758" y="2335339"/>
                </a:cubicBezTo>
                <a:cubicBezTo>
                  <a:pt x="9908629" y="2377890"/>
                  <a:pt x="9813513" y="2437963"/>
                  <a:pt x="9715893" y="2493030"/>
                </a:cubicBezTo>
                <a:cubicBezTo>
                  <a:pt x="9605758" y="2553103"/>
                  <a:pt x="9480605" y="2590649"/>
                  <a:pt x="9347942" y="2623189"/>
                </a:cubicBezTo>
                <a:cubicBezTo>
                  <a:pt x="9370469" y="2665740"/>
                  <a:pt x="9453071" y="2640710"/>
                  <a:pt x="9460580" y="2700783"/>
                </a:cubicBezTo>
                <a:cubicBezTo>
                  <a:pt x="9255329" y="2753346"/>
                  <a:pt x="9060089" y="2833444"/>
                  <a:pt x="8827305" y="2855971"/>
                </a:cubicBezTo>
                <a:cubicBezTo>
                  <a:pt x="9015035" y="2843456"/>
                  <a:pt x="9182740" y="2908535"/>
                  <a:pt x="9360458" y="2926056"/>
                </a:cubicBezTo>
                <a:cubicBezTo>
                  <a:pt x="9377980" y="2961099"/>
                  <a:pt x="9337930" y="2951087"/>
                  <a:pt x="9322912" y="2958595"/>
                </a:cubicBezTo>
                <a:cubicBezTo>
                  <a:pt x="9307893" y="2963602"/>
                  <a:pt x="9287869" y="2966105"/>
                  <a:pt x="9285366" y="2991135"/>
                </a:cubicBezTo>
                <a:cubicBezTo>
                  <a:pt x="9370469" y="3023675"/>
                  <a:pt x="9478102" y="2998644"/>
                  <a:pt x="9565709" y="3033687"/>
                </a:cubicBezTo>
                <a:cubicBezTo>
                  <a:pt x="9543182" y="3083748"/>
                  <a:pt x="9468090" y="3056214"/>
                  <a:pt x="9435550" y="3096263"/>
                </a:cubicBezTo>
                <a:cubicBezTo>
                  <a:pt x="9518151" y="3101269"/>
                  <a:pt x="9593243" y="3103772"/>
                  <a:pt x="9668335" y="3113784"/>
                </a:cubicBezTo>
                <a:cubicBezTo>
                  <a:pt x="9725905" y="3121294"/>
                  <a:pt x="9740924" y="3163845"/>
                  <a:pt x="9700875" y="3193882"/>
                </a:cubicBezTo>
                <a:cubicBezTo>
                  <a:pt x="9665832" y="3221415"/>
                  <a:pt x="9613268" y="3223918"/>
                  <a:pt x="9565709" y="3236434"/>
                </a:cubicBezTo>
                <a:cubicBezTo>
                  <a:pt x="9232801" y="3319034"/>
                  <a:pt x="8882372" y="3351573"/>
                  <a:pt x="8529440" y="3364088"/>
                </a:cubicBezTo>
                <a:cubicBezTo>
                  <a:pt x="7961245" y="3386616"/>
                  <a:pt x="7393049" y="3394125"/>
                  <a:pt x="6827357" y="3419155"/>
                </a:cubicBezTo>
                <a:cubicBezTo>
                  <a:pt x="6481933" y="3434173"/>
                  <a:pt x="6136510" y="3456701"/>
                  <a:pt x="5788584" y="3456701"/>
                </a:cubicBezTo>
                <a:cubicBezTo>
                  <a:pt x="5415628" y="3456701"/>
                  <a:pt x="5042671" y="3464210"/>
                  <a:pt x="4669714" y="3411646"/>
                </a:cubicBezTo>
                <a:cubicBezTo>
                  <a:pt x="4479481" y="3384113"/>
                  <a:pt x="4279236" y="3396628"/>
                  <a:pt x="4086500" y="3376603"/>
                </a:cubicBezTo>
                <a:cubicBezTo>
                  <a:pt x="3793641" y="3346568"/>
                  <a:pt x="3500782" y="3306518"/>
                  <a:pt x="3210426" y="3256458"/>
                </a:cubicBezTo>
                <a:cubicBezTo>
                  <a:pt x="3117813" y="3241439"/>
                  <a:pt x="3007678" y="3231428"/>
                  <a:pt x="2937592" y="3166348"/>
                </a:cubicBezTo>
                <a:cubicBezTo>
                  <a:pt x="2824954" y="3211403"/>
                  <a:pt x="2757372" y="3131305"/>
                  <a:pt x="2669765" y="3106275"/>
                </a:cubicBezTo>
                <a:cubicBezTo>
                  <a:pt x="2634722" y="3096263"/>
                  <a:pt x="2592169" y="3081245"/>
                  <a:pt x="2597176" y="3048705"/>
                </a:cubicBezTo>
                <a:cubicBezTo>
                  <a:pt x="2604685" y="3006154"/>
                  <a:pt x="2654746" y="2978620"/>
                  <a:pt x="2702304" y="2986130"/>
                </a:cubicBezTo>
                <a:cubicBezTo>
                  <a:pt x="2849986" y="3011160"/>
                  <a:pt x="2985150" y="2948584"/>
                  <a:pt x="3137838" y="2956093"/>
                </a:cubicBezTo>
                <a:cubicBezTo>
                  <a:pt x="3005175" y="2933565"/>
                  <a:pt x="2872513" y="2908535"/>
                  <a:pt x="2739850" y="2886007"/>
                </a:cubicBezTo>
                <a:cubicBezTo>
                  <a:pt x="2940095" y="2863480"/>
                  <a:pt x="3132831" y="2896020"/>
                  <a:pt x="3328071" y="2913541"/>
                </a:cubicBezTo>
                <a:cubicBezTo>
                  <a:pt x="3390647" y="2921050"/>
                  <a:pt x="3485763" y="2968608"/>
                  <a:pt x="3503285" y="2898523"/>
                </a:cubicBezTo>
                <a:cubicBezTo>
                  <a:pt x="3513297" y="2850965"/>
                  <a:pt x="3410671" y="2850965"/>
                  <a:pt x="3350598" y="2838450"/>
                </a:cubicBezTo>
                <a:cubicBezTo>
                  <a:pt x="3090279" y="2785886"/>
                  <a:pt x="2824954" y="2758353"/>
                  <a:pt x="2562133" y="2725813"/>
                </a:cubicBezTo>
                <a:cubicBezTo>
                  <a:pt x="2537102" y="2723310"/>
                  <a:pt x="2504562" y="2725813"/>
                  <a:pt x="2487041" y="2715801"/>
                </a:cubicBezTo>
                <a:cubicBezTo>
                  <a:pt x="2354378" y="2633200"/>
                  <a:pt x="2184170" y="2608170"/>
                  <a:pt x="1998943" y="2548097"/>
                </a:cubicBezTo>
                <a:cubicBezTo>
                  <a:pt x="2116587" y="2515558"/>
                  <a:pt x="2196685" y="2575630"/>
                  <a:pt x="2294304" y="2560612"/>
                </a:cubicBezTo>
                <a:cubicBezTo>
                  <a:pt x="2196685" y="2498036"/>
                  <a:pt x="2079041" y="2488024"/>
                  <a:pt x="1978918" y="2455485"/>
                </a:cubicBezTo>
                <a:cubicBezTo>
                  <a:pt x="1906330" y="2430454"/>
                  <a:pt x="1635999" y="2357866"/>
                  <a:pt x="1595950" y="2335339"/>
                </a:cubicBezTo>
                <a:cubicBezTo>
                  <a:pt x="1473299" y="2267756"/>
                  <a:pt x="1315606" y="2237720"/>
                  <a:pt x="1215483" y="2145108"/>
                </a:cubicBezTo>
                <a:cubicBezTo>
                  <a:pt x="1145398" y="2080028"/>
                  <a:pt x="1025251" y="2095047"/>
                  <a:pt x="942649" y="2049992"/>
                </a:cubicBezTo>
                <a:cubicBezTo>
                  <a:pt x="912613" y="2004937"/>
                  <a:pt x="972686" y="1994925"/>
                  <a:pt x="992711" y="1969894"/>
                </a:cubicBezTo>
                <a:cubicBezTo>
                  <a:pt x="1020244" y="1939858"/>
                  <a:pt x="972686" y="1922337"/>
                  <a:pt x="960170" y="1884791"/>
                </a:cubicBezTo>
                <a:cubicBezTo>
                  <a:pt x="1117863" y="1922337"/>
                  <a:pt x="1268048" y="1944864"/>
                  <a:pt x="1448268" y="1957380"/>
                </a:cubicBezTo>
                <a:cubicBezTo>
                  <a:pt x="1390698" y="1897306"/>
                  <a:pt x="1318109" y="1927343"/>
                  <a:pt x="1270551" y="1904815"/>
                </a:cubicBezTo>
                <a:cubicBezTo>
                  <a:pt x="1238011" y="1889797"/>
                  <a:pt x="1190453" y="1884791"/>
                  <a:pt x="1200466" y="1849749"/>
                </a:cubicBezTo>
                <a:cubicBezTo>
                  <a:pt x="1207974" y="1822216"/>
                  <a:pt x="1248023" y="1824718"/>
                  <a:pt x="1278060" y="1827221"/>
                </a:cubicBezTo>
                <a:cubicBezTo>
                  <a:pt x="1393201" y="1834730"/>
                  <a:pt x="1503336" y="1834730"/>
                  <a:pt x="1615974" y="1764645"/>
                </a:cubicBezTo>
                <a:cubicBezTo>
                  <a:pt x="1338134" y="1669530"/>
                  <a:pt x="1015238" y="1717087"/>
                  <a:pt x="767434" y="1576917"/>
                </a:cubicBezTo>
                <a:cubicBezTo>
                  <a:pt x="802477" y="1531862"/>
                  <a:pt x="852539" y="1554390"/>
                  <a:pt x="890085" y="1559396"/>
                </a:cubicBezTo>
                <a:cubicBezTo>
                  <a:pt x="1132882" y="1591936"/>
                  <a:pt x="2003949" y="1514341"/>
                  <a:pt x="2129102" y="1556893"/>
                </a:cubicBezTo>
                <a:cubicBezTo>
                  <a:pt x="2204195" y="1584426"/>
                  <a:pt x="2286796" y="1594439"/>
                  <a:pt x="2369396" y="1576917"/>
                </a:cubicBezTo>
                <a:cubicBezTo>
                  <a:pt x="2469519" y="1554390"/>
                  <a:pt x="1881298" y="1519347"/>
                  <a:pt x="1746133" y="1421728"/>
                </a:cubicBezTo>
                <a:cubicBezTo>
                  <a:pt x="1678551" y="1374170"/>
                  <a:pt x="1082821" y="1146394"/>
                  <a:pt x="819999" y="1083817"/>
                </a:cubicBezTo>
                <a:cubicBezTo>
                  <a:pt x="857545" y="1041266"/>
                  <a:pt x="952662" y="1066296"/>
                  <a:pt x="940146" y="993707"/>
                </a:cubicBezTo>
                <a:cubicBezTo>
                  <a:pt x="794969" y="956162"/>
                  <a:pt x="627263" y="961168"/>
                  <a:pt x="459558" y="903598"/>
                </a:cubicBezTo>
                <a:cubicBezTo>
                  <a:pt x="537153" y="858543"/>
                  <a:pt x="622257" y="883573"/>
                  <a:pt x="699852" y="868556"/>
                </a:cubicBezTo>
                <a:cubicBezTo>
                  <a:pt x="657300" y="813489"/>
                  <a:pt x="582208" y="823500"/>
                  <a:pt x="522134" y="813489"/>
                </a:cubicBezTo>
                <a:cubicBezTo>
                  <a:pt x="464564" y="803476"/>
                  <a:pt x="349423" y="708360"/>
                  <a:pt x="374453" y="713367"/>
                </a:cubicBezTo>
                <a:cubicBezTo>
                  <a:pt x="607238" y="750912"/>
                  <a:pt x="842526" y="735895"/>
                  <a:pt x="1075312" y="773440"/>
                </a:cubicBezTo>
                <a:cubicBezTo>
                  <a:pt x="1152907" y="785955"/>
                  <a:pt x="1238011" y="810986"/>
                  <a:pt x="1275557" y="728385"/>
                </a:cubicBezTo>
                <a:cubicBezTo>
                  <a:pt x="1285569" y="703355"/>
                  <a:pt x="1278060" y="695846"/>
                  <a:pt x="1385692" y="725882"/>
                </a:cubicBezTo>
                <a:cubicBezTo>
                  <a:pt x="1425741" y="738397"/>
                  <a:pt x="1483311" y="750912"/>
                  <a:pt x="1525863" y="718373"/>
                </a:cubicBezTo>
                <a:cubicBezTo>
                  <a:pt x="1498330" y="678325"/>
                  <a:pt x="1445765" y="690839"/>
                  <a:pt x="1408219" y="680828"/>
                </a:cubicBezTo>
                <a:cubicBezTo>
                  <a:pt x="1305594" y="653294"/>
                  <a:pt x="922624" y="548166"/>
                  <a:pt x="825005" y="518129"/>
                </a:cubicBezTo>
                <a:cubicBezTo>
                  <a:pt x="619754" y="453051"/>
                  <a:pt x="492098" y="475578"/>
                  <a:pt x="286846" y="405492"/>
                </a:cubicBezTo>
                <a:cubicBezTo>
                  <a:pt x="356932" y="407995"/>
                  <a:pt x="336907" y="380462"/>
                  <a:pt x="406993" y="380462"/>
                </a:cubicBezTo>
                <a:cubicBezTo>
                  <a:pt x="437030" y="380462"/>
                  <a:pt x="472073" y="372954"/>
                  <a:pt x="472073" y="342917"/>
                </a:cubicBezTo>
                <a:cubicBezTo>
                  <a:pt x="472073" y="315384"/>
                  <a:pt x="104123" y="170207"/>
                  <a:pt x="156686" y="155188"/>
                </a:cubicBezTo>
                <a:cubicBezTo>
                  <a:pt x="301865" y="115140"/>
                  <a:pt x="667312" y="227777"/>
                  <a:pt x="579705" y="175213"/>
                </a:cubicBezTo>
                <a:cubicBezTo>
                  <a:pt x="447042" y="92613"/>
                  <a:pt x="427018" y="77594"/>
                  <a:pt x="326895" y="67583"/>
                </a:cubicBezTo>
                <a:cubicBezTo>
                  <a:pt x="296858" y="62576"/>
                  <a:pt x="244294" y="35043"/>
                  <a:pt x="181717" y="0"/>
                </a:cubicBezTo>
                <a:close/>
              </a:path>
            </a:pathLst>
          </a:custGeom>
        </p:spPr>
      </p:pic>
      <p:cxnSp>
        <p:nvCxnSpPr>
          <p:cNvPr id="5" name="Straight Connector 4">
            <a:extLst>
              <a:ext uri="{FF2B5EF4-FFF2-40B4-BE49-F238E27FC236}">
                <a16:creationId xmlns:a16="http://schemas.microsoft.com/office/drawing/2014/main" id="{8EADFD7B-C695-6D2B-7BA2-E10F1EA8F307}"/>
              </a:ext>
            </a:extLst>
          </p:cNvPr>
          <p:cNvCxnSpPr>
            <a:cxnSpLocks/>
          </p:cNvCxnSpPr>
          <p:nvPr/>
        </p:nvCxnSpPr>
        <p:spPr>
          <a:xfrm>
            <a:off x="8209893" y="930030"/>
            <a:ext cx="3008713" cy="0"/>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7870876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C93D702E-F4E0-47FC-A74C-ECD9647A81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564024-21C2-59F3-6F4A-E3A379E97B6D}"/>
              </a:ext>
            </a:extLst>
          </p:cNvPr>
          <p:cNvSpPr>
            <a:spLocks noGrp="1"/>
          </p:cNvSpPr>
          <p:nvPr>
            <p:ph type="ctrTitle"/>
          </p:nvPr>
        </p:nvSpPr>
        <p:spPr>
          <a:xfrm>
            <a:off x="-1220416" y="205538"/>
            <a:ext cx="9144000" cy="1152663"/>
          </a:xfrm>
        </p:spPr>
        <p:txBody>
          <a:bodyPr>
            <a:normAutofit/>
          </a:bodyPr>
          <a:lstStyle/>
          <a:p>
            <a:pPr algn="ctr"/>
            <a:r>
              <a:rPr lang="en-US" sz="3200" dirty="0">
                <a:latin typeface="Amasis MT Pro Black"/>
              </a:rPr>
              <a:t>July 2023</a:t>
            </a:r>
            <a:br>
              <a:rPr lang="en-US" sz="3700" dirty="0">
                <a:latin typeface="Amasis MT Pro Black" panose="02040A04050005020304" pitchFamily="18" charset="0"/>
              </a:rPr>
            </a:br>
            <a:endParaRPr lang="en-US" sz="3700" dirty="0">
              <a:latin typeface="Amasis MT Pro Black" panose="02040A04050005020304" pitchFamily="18" charset="0"/>
            </a:endParaRPr>
          </a:p>
        </p:txBody>
      </p:sp>
      <p:sp>
        <p:nvSpPr>
          <p:cNvPr id="3" name="Subtitle 2">
            <a:extLst>
              <a:ext uri="{FF2B5EF4-FFF2-40B4-BE49-F238E27FC236}">
                <a16:creationId xmlns:a16="http://schemas.microsoft.com/office/drawing/2014/main" id="{35559F26-7F62-71CF-D184-1FCF85F8437D}"/>
              </a:ext>
            </a:extLst>
          </p:cNvPr>
          <p:cNvSpPr>
            <a:spLocks noGrp="1"/>
          </p:cNvSpPr>
          <p:nvPr>
            <p:ph type="subTitle" idx="1"/>
          </p:nvPr>
        </p:nvSpPr>
        <p:spPr>
          <a:xfrm>
            <a:off x="886968" y="1601209"/>
            <a:ext cx="10661904" cy="5624036"/>
          </a:xfrm>
        </p:spPr>
        <p:txBody>
          <a:bodyPr>
            <a:normAutofit/>
          </a:bodyPr>
          <a:lstStyle/>
          <a:p>
            <a:pPr algn="ctr"/>
            <a:r>
              <a:rPr lang="en-US" sz="2000" dirty="0">
                <a:solidFill>
                  <a:srgbClr val="FF0000"/>
                </a:solidFill>
                <a:latin typeface="Berlin Sans FB Demi" panose="020E0802020502020306" pitchFamily="34" charset="0"/>
              </a:rPr>
              <a:t>17 Attendees, 6 from Essex County </a:t>
            </a:r>
            <a:endParaRPr lang="en-US" sz="2000" dirty="0">
              <a:latin typeface="Tenorite" panose="00000500000000000000" pitchFamily="2" charset="0"/>
            </a:endParaRPr>
          </a:p>
          <a:p>
            <a:r>
              <a:rPr lang="en-US" sz="1800" b="1" cap="none" dirty="0">
                <a:latin typeface="Tenorite" panose="00000500000000000000" pitchFamily="2" charset="0"/>
              </a:rPr>
              <a:t>Needs Assessment Findings:</a:t>
            </a:r>
          </a:p>
          <a:p>
            <a:pPr marL="342900" indent="-342900">
              <a:buFont typeface="Arial" panose="020B0604020202020204" pitchFamily="34" charset="0"/>
              <a:buChar char="•"/>
            </a:pPr>
            <a:r>
              <a:rPr lang="en-US" sz="1600" cap="none" dirty="0">
                <a:latin typeface="Tenorite" panose="00000500000000000000" pitchFamily="2" charset="0"/>
              </a:rPr>
              <a:t>The committee sent out the survey tool asking the agencies: when were the patients diagnosed and where they were diagnosed; what were some of the barriers; what were the steps that were involved in linking individuals to care; and any recommendations that the agencies had?</a:t>
            </a:r>
          </a:p>
          <a:p>
            <a:pPr marL="342900" indent="-342900">
              <a:buFont typeface="Arial" panose="020B0604020202020204" pitchFamily="34" charset="0"/>
              <a:buChar char="•"/>
            </a:pPr>
            <a:r>
              <a:rPr lang="en-US" sz="1600" cap="none" dirty="0" err="1">
                <a:latin typeface="Tenorite" panose="00000500000000000000" pitchFamily="2" charset="0"/>
              </a:rPr>
              <a:t>Postel</a:t>
            </a:r>
            <a:r>
              <a:rPr lang="en-US" sz="1600" cap="none" dirty="0">
                <a:latin typeface="Tenorite" panose="00000500000000000000" pitchFamily="2" charset="0"/>
              </a:rPr>
              <a:t> stated that linkage to care within 30 days of HIV diagnosis has been a top priority for the National HIV/AIDS strategy since 2016, it's been a performance measure for the HIV bureau since 2017</a:t>
            </a:r>
          </a:p>
          <a:p>
            <a:pPr marL="342900" indent="-342900">
              <a:buFont typeface="Arial" panose="020B0604020202020204" pitchFamily="34" charset="0"/>
              <a:buChar char="•"/>
            </a:pPr>
            <a:r>
              <a:rPr lang="en-US" sz="1600" cap="none" dirty="0">
                <a:latin typeface="Tenorite" panose="00000500000000000000" pitchFamily="2" charset="0"/>
              </a:rPr>
              <a:t>More than half, 56% of the cases were controllable. Some changes could have been made within the agencies to improve the link to care. This includes timely follow-up by the agencies so clients can be reminded to show up to or rescheduled appointments, etc. </a:t>
            </a:r>
          </a:p>
          <a:p>
            <a:pPr marL="342900" indent="-342900">
              <a:buFont typeface="Arial" panose="020B0604020202020204" pitchFamily="34" charset="0"/>
              <a:buChar char="•"/>
            </a:pPr>
            <a:r>
              <a:rPr lang="en-US" sz="1600" cap="none" dirty="0">
                <a:latin typeface="Tenorite" panose="00000500000000000000" pitchFamily="2" charset="0"/>
              </a:rPr>
              <a:t>Within the health care system, some clients were diagnosed in another part of the health care sector and aren’t linked to the HIV medical care provider. </a:t>
            </a:r>
          </a:p>
          <a:p>
            <a:pPr marL="342900" indent="-342900">
              <a:buFont typeface="Arial" panose="020B0604020202020204" pitchFamily="34" charset="0"/>
              <a:buChar char="•"/>
            </a:pPr>
            <a:r>
              <a:rPr lang="en-US" sz="1600" cap="none" dirty="0">
                <a:latin typeface="Tenorite" panose="00000500000000000000" pitchFamily="2" charset="0"/>
              </a:rPr>
              <a:t>The rec committee found that the clients had communication issues within the patient's own healthcare system.</a:t>
            </a:r>
          </a:p>
          <a:p>
            <a:pPr algn="ctr"/>
            <a:endParaRPr lang="en-US" dirty="0"/>
          </a:p>
        </p:txBody>
      </p:sp>
      <p:pic>
        <p:nvPicPr>
          <p:cNvPr id="16" name="Picture 3" descr="A colorful light bulb with business icons">
            <a:extLst>
              <a:ext uri="{FF2B5EF4-FFF2-40B4-BE49-F238E27FC236}">
                <a16:creationId xmlns:a16="http://schemas.microsoft.com/office/drawing/2014/main" id="{7D8224CC-04EE-F52E-115D-C181443C7FBB}"/>
              </a:ext>
            </a:extLst>
          </p:cNvPr>
          <p:cNvPicPr>
            <a:picLocks noChangeAspect="1"/>
          </p:cNvPicPr>
          <p:nvPr/>
        </p:nvPicPr>
        <p:blipFill rotWithShape="1">
          <a:blip r:embed="rId2"/>
          <a:srcRect t="26970" b="21097"/>
          <a:stretch/>
        </p:blipFill>
        <p:spPr>
          <a:xfrm>
            <a:off x="6094476" y="-5840"/>
            <a:ext cx="6217035" cy="1791394"/>
          </a:xfrm>
          <a:custGeom>
            <a:avLst/>
            <a:gdLst/>
            <a:ahLst/>
            <a:cxnLst/>
            <a:rect l="l" t="t" r="r" b="b"/>
            <a:pathLst>
              <a:path w="10484412" h="3811404">
                <a:moveTo>
                  <a:pt x="0" y="3811403"/>
                </a:moveTo>
                <a:lnTo>
                  <a:pt x="10484412" y="3811403"/>
                </a:lnTo>
                <a:lnTo>
                  <a:pt x="10484412" y="3811404"/>
                </a:lnTo>
                <a:lnTo>
                  <a:pt x="0" y="3811404"/>
                </a:lnTo>
                <a:close/>
                <a:moveTo>
                  <a:pt x="181717" y="0"/>
                </a:moveTo>
                <a:lnTo>
                  <a:pt x="10224015" y="0"/>
                </a:lnTo>
                <a:cubicBezTo>
                  <a:pt x="10261561" y="45054"/>
                  <a:pt x="10301611" y="85103"/>
                  <a:pt x="10369193" y="110134"/>
                </a:cubicBezTo>
                <a:cubicBezTo>
                  <a:pt x="10321635" y="167704"/>
                  <a:pt x="10236530" y="182722"/>
                  <a:pt x="10173954" y="222771"/>
                </a:cubicBezTo>
                <a:cubicBezTo>
                  <a:pt x="10168948" y="255310"/>
                  <a:pt x="10269071" y="245298"/>
                  <a:pt x="10241537" y="317887"/>
                </a:cubicBezTo>
                <a:cubicBezTo>
                  <a:pt x="10206494" y="418008"/>
                  <a:pt x="10241537" y="528142"/>
                  <a:pt x="10071328" y="573196"/>
                </a:cubicBezTo>
                <a:cubicBezTo>
                  <a:pt x="10023770" y="668312"/>
                  <a:pt x="10008751" y="820997"/>
                  <a:pt x="10113880" y="913610"/>
                </a:cubicBezTo>
                <a:cubicBezTo>
                  <a:pt x="10271573" y="1048774"/>
                  <a:pt x="10244040" y="1138885"/>
                  <a:pt x="10036285" y="1216478"/>
                </a:cubicBezTo>
                <a:cubicBezTo>
                  <a:pt x="10011255" y="1226491"/>
                  <a:pt x="9978715" y="1231497"/>
                  <a:pt x="9966200" y="1256528"/>
                </a:cubicBezTo>
                <a:cubicBezTo>
                  <a:pt x="9986224" y="1289067"/>
                  <a:pt x="10031280" y="1281557"/>
                  <a:pt x="10063819" y="1289067"/>
                </a:cubicBezTo>
                <a:cubicBezTo>
                  <a:pt x="10211500" y="1324110"/>
                  <a:pt x="10214003" y="1324110"/>
                  <a:pt x="10176457" y="1441752"/>
                </a:cubicBezTo>
                <a:cubicBezTo>
                  <a:pt x="10163942" y="1476795"/>
                  <a:pt x="10188972" y="1491813"/>
                  <a:pt x="10211500" y="1511838"/>
                </a:cubicBezTo>
                <a:cubicBezTo>
                  <a:pt x="10296604" y="1591936"/>
                  <a:pt x="10296604" y="1594439"/>
                  <a:pt x="10206494" y="1664523"/>
                </a:cubicBezTo>
                <a:cubicBezTo>
                  <a:pt x="10181463" y="1684547"/>
                  <a:pt x="10163942" y="1704572"/>
                  <a:pt x="10151426" y="1732106"/>
                </a:cubicBezTo>
                <a:cubicBezTo>
                  <a:pt x="10128899" y="1782166"/>
                  <a:pt x="10128899" y="1822216"/>
                  <a:pt x="10208996" y="1847246"/>
                </a:cubicBezTo>
                <a:cubicBezTo>
                  <a:pt x="10266568" y="1864767"/>
                  <a:pt x="10296604" y="1884791"/>
                  <a:pt x="10299107" y="1939858"/>
                </a:cubicBezTo>
                <a:cubicBezTo>
                  <a:pt x="10299107" y="1987416"/>
                  <a:pt x="10306617" y="2017452"/>
                  <a:pt x="10244040" y="2037477"/>
                </a:cubicBezTo>
                <a:cubicBezTo>
                  <a:pt x="10193979" y="2054998"/>
                  <a:pt x="10178960" y="2090041"/>
                  <a:pt x="10183966" y="2130089"/>
                </a:cubicBezTo>
                <a:cubicBezTo>
                  <a:pt x="10193979" y="2230211"/>
                  <a:pt x="10126396" y="2287781"/>
                  <a:pt x="10013758" y="2335339"/>
                </a:cubicBezTo>
                <a:cubicBezTo>
                  <a:pt x="9908629" y="2377890"/>
                  <a:pt x="9813513" y="2437963"/>
                  <a:pt x="9715893" y="2493030"/>
                </a:cubicBezTo>
                <a:cubicBezTo>
                  <a:pt x="9605758" y="2553103"/>
                  <a:pt x="9480605" y="2590649"/>
                  <a:pt x="9347942" y="2623189"/>
                </a:cubicBezTo>
                <a:cubicBezTo>
                  <a:pt x="9370469" y="2665740"/>
                  <a:pt x="9453071" y="2640710"/>
                  <a:pt x="9460580" y="2700783"/>
                </a:cubicBezTo>
                <a:cubicBezTo>
                  <a:pt x="9255329" y="2753346"/>
                  <a:pt x="9060089" y="2833444"/>
                  <a:pt x="8827305" y="2855971"/>
                </a:cubicBezTo>
                <a:cubicBezTo>
                  <a:pt x="9015035" y="2843456"/>
                  <a:pt x="9182740" y="2908535"/>
                  <a:pt x="9360458" y="2926056"/>
                </a:cubicBezTo>
                <a:cubicBezTo>
                  <a:pt x="9377980" y="2961099"/>
                  <a:pt x="9337930" y="2951087"/>
                  <a:pt x="9322912" y="2958595"/>
                </a:cubicBezTo>
                <a:cubicBezTo>
                  <a:pt x="9307893" y="2963602"/>
                  <a:pt x="9287869" y="2966105"/>
                  <a:pt x="9285366" y="2991135"/>
                </a:cubicBezTo>
                <a:cubicBezTo>
                  <a:pt x="9370469" y="3023675"/>
                  <a:pt x="9478102" y="2998644"/>
                  <a:pt x="9565709" y="3033687"/>
                </a:cubicBezTo>
                <a:cubicBezTo>
                  <a:pt x="9543182" y="3083748"/>
                  <a:pt x="9468090" y="3056214"/>
                  <a:pt x="9435550" y="3096263"/>
                </a:cubicBezTo>
                <a:cubicBezTo>
                  <a:pt x="9518151" y="3101269"/>
                  <a:pt x="9593243" y="3103772"/>
                  <a:pt x="9668335" y="3113784"/>
                </a:cubicBezTo>
                <a:cubicBezTo>
                  <a:pt x="9725905" y="3121294"/>
                  <a:pt x="9740924" y="3163845"/>
                  <a:pt x="9700875" y="3193882"/>
                </a:cubicBezTo>
                <a:cubicBezTo>
                  <a:pt x="9665832" y="3221415"/>
                  <a:pt x="9613268" y="3223918"/>
                  <a:pt x="9565709" y="3236434"/>
                </a:cubicBezTo>
                <a:cubicBezTo>
                  <a:pt x="9232801" y="3319034"/>
                  <a:pt x="8882372" y="3351573"/>
                  <a:pt x="8529440" y="3364088"/>
                </a:cubicBezTo>
                <a:cubicBezTo>
                  <a:pt x="7961245" y="3386616"/>
                  <a:pt x="7393049" y="3394125"/>
                  <a:pt x="6827357" y="3419155"/>
                </a:cubicBezTo>
                <a:cubicBezTo>
                  <a:pt x="6481933" y="3434173"/>
                  <a:pt x="6136510" y="3456701"/>
                  <a:pt x="5788584" y="3456701"/>
                </a:cubicBezTo>
                <a:cubicBezTo>
                  <a:pt x="5415628" y="3456701"/>
                  <a:pt x="5042671" y="3464210"/>
                  <a:pt x="4669714" y="3411646"/>
                </a:cubicBezTo>
                <a:cubicBezTo>
                  <a:pt x="4479481" y="3384113"/>
                  <a:pt x="4279236" y="3396628"/>
                  <a:pt x="4086500" y="3376603"/>
                </a:cubicBezTo>
                <a:cubicBezTo>
                  <a:pt x="3793641" y="3346568"/>
                  <a:pt x="3500782" y="3306518"/>
                  <a:pt x="3210426" y="3256458"/>
                </a:cubicBezTo>
                <a:cubicBezTo>
                  <a:pt x="3117813" y="3241439"/>
                  <a:pt x="3007678" y="3231428"/>
                  <a:pt x="2937592" y="3166348"/>
                </a:cubicBezTo>
                <a:cubicBezTo>
                  <a:pt x="2824954" y="3211403"/>
                  <a:pt x="2757372" y="3131305"/>
                  <a:pt x="2669765" y="3106275"/>
                </a:cubicBezTo>
                <a:cubicBezTo>
                  <a:pt x="2634722" y="3096263"/>
                  <a:pt x="2592169" y="3081245"/>
                  <a:pt x="2597176" y="3048705"/>
                </a:cubicBezTo>
                <a:cubicBezTo>
                  <a:pt x="2604685" y="3006154"/>
                  <a:pt x="2654746" y="2978620"/>
                  <a:pt x="2702304" y="2986130"/>
                </a:cubicBezTo>
                <a:cubicBezTo>
                  <a:pt x="2849986" y="3011160"/>
                  <a:pt x="2985150" y="2948584"/>
                  <a:pt x="3137838" y="2956093"/>
                </a:cubicBezTo>
                <a:cubicBezTo>
                  <a:pt x="3005175" y="2933565"/>
                  <a:pt x="2872513" y="2908535"/>
                  <a:pt x="2739850" y="2886007"/>
                </a:cubicBezTo>
                <a:cubicBezTo>
                  <a:pt x="2940095" y="2863480"/>
                  <a:pt x="3132831" y="2896020"/>
                  <a:pt x="3328071" y="2913541"/>
                </a:cubicBezTo>
                <a:cubicBezTo>
                  <a:pt x="3390647" y="2921050"/>
                  <a:pt x="3485763" y="2968608"/>
                  <a:pt x="3503285" y="2898523"/>
                </a:cubicBezTo>
                <a:cubicBezTo>
                  <a:pt x="3513297" y="2850965"/>
                  <a:pt x="3410671" y="2850965"/>
                  <a:pt x="3350598" y="2838450"/>
                </a:cubicBezTo>
                <a:cubicBezTo>
                  <a:pt x="3090279" y="2785886"/>
                  <a:pt x="2824954" y="2758353"/>
                  <a:pt x="2562133" y="2725813"/>
                </a:cubicBezTo>
                <a:cubicBezTo>
                  <a:pt x="2537102" y="2723310"/>
                  <a:pt x="2504562" y="2725813"/>
                  <a:pt x="2487041" y="2715801"/>
                </a:cubicBezTo>
                <a:cubicBezTo>
                  <a:pt x="2354378" y="2633200"/>
                  <a:pt x="2184170" y="2608170"/>
                  <a:pt x="1998943" y="2548097"/>
                </a:cubicBezTo>
                <a:cubicBezTo>
                  <a:pt x="2116587" y="2515558"/>
                  <a:pt x="2196685" y="2575630"/>
                  <a:pt x="2294304" y="2560612"/>
                </a:cubicBezTo>
                <a:cubicBezTo>
                  <a:pt x="2196685" y="2498036"/>
                  <a:pt x="2079041" y="2488024"/>
                  <a:pt x="1978918" y="2455485"/>
                </a:cubicBezTo>
                <a:cubicBezTo>
                  <a:pt x="1906330" y="2430454"/>
                  <a:pt x="1635999" y="2357866"/>
                  <a:pt x="1595950" y="2335339"/>
                </a:cubicBezTo>
                <a:cubicBezTo>
                  <a:pt x="1473299" y="2267756"/>
                  <a:pt x="1315606" y="2237720"/>
                  <a:pt x="1215483" y="2145108"/>
                </a:cubicBezTo>
                <a:cubicBezTo>
                  <a:pt x="1145398" y="2080028"/>
                  <a:pt x="1025251" y="2095047"/>
                  <a:pt x="942649" y="2049992"/>
                </a:cubicBezTo>
                <a:cubicBezTo>
                  <a:pt x="912613" y="2004937"/>
                  <a:pt x="972686" y="1994925"/>
                  <a:pt x="992711" y="1969894"/>
                </a:cubicBezTo>
                <a:cubicBezTo>
                  <a:pt x="1020244" y="1939858"/>
                  <a:pt x="972686" y="1922337"/>
                  <a:pt x="960170" y="1884791"/>
                </a:cubicBezTo>
                <a:cubicBezTo>
                  <a:pt x="1117863" y="1922337"/>
                  <a:pt x="1268048" y="1944864"/>
                  <a:pt x="1448268" y="1957380"/>
                </a:cubicBezTo>
                <a:cubicBezTo>
                  <a:pt x="1390698" y="1897306"/>
                  <a:pt x="1318109" y="1927343"/>
                  <a:pt x="1270551" y="1904815"/>
                </a:cubicBezTo>
                <a:cubicBezTo>
                  <a:pt x="1238011" y="1889797"/>
                  <a:pt x="1190453" y="1884791"/>
                  <a:pt x="1200466" y="1849749"/>
                </a:cubicBezTo>
                <a:cubicBezTo>
                  <a:pt x="1207974" y="1822216"/>
                  <a:pt x="1248023" y="1824718"/>
                  <a:pt x="1278060" y="1827221"/>
                </a:cubicBezTo>
                <a:cubicBezTo>
                  <a:pt x="1393201" y="1834730"/>
                  <a:pt x="1503336" y="1834730"/>
                  <a:pt x="1615974" y="1764645"/>
                </a:cubicBezTo>
                <a:cubicBezTo>
                  <a:pt x="1338134" y="1669530"/>
                  <a:pt x="1015238" y="1717087"/>
                  <a:pt x="767434" y="1576917"/>
                </a:cubicBezTo>
                <a:cubicBezTo>
                  <a:pt x="802477" y="1531862"/>
                  <a:pt x="852539" y="1554390"/>
                  <a:pt x="890085" y="1559396"/>
                </a:cubicBezTo>
                <a:cubicBezTo>
                  <a:pt x="1132882" y="1591936"/>
                  <a:pt x="2003949" y="1514341"/>
                  <a:pt x="2129102" y="1556893"/>
                </a:cubicBezTo>
                <a:cubicBezTo>
                  <a:pt x="2204195" y="1584426"/>
                  <a:pt x="2286796" y="1594439"/>
                  <a:pt x="2369396" y="1576917"/>
                </a:cubicBezTo>
                <a:cubicBezTo>
                  <a:pt x="2469519" y="1554390"/>
                  <a:pt x="1881298" y="1519347"/>
                  <a:pt x="1746133" y="1421728"/>
                </a:cubicBezTo>
                <a:cubicBezTo>
                  <a:pt x="1678551" y="1374170"/>
                  <a:pt x="1082821" y="1146394"/>
                  <a:pt x="819999" y="1083817"/>
                </a:cubicBezTo>
                <a:cubicBezTo>
                  <a:pt x="857545" y="1041266"/>
                  <a:pt x="952662" y="1066296"/>
                  <a:pt x="940146" y="993707"/>
                </a:cubicBezTo>
                <a:cubicBezTo>
                  <a:pt x="794969" y="956162"/>
                  <a:pt x="627263" y="961168"/>
                  <a:pt x="459558" y="903598"/>
                </a:cubicBezTo>
                <a:cubicBezTo>
                  <a:pt x="537153" y="858543"/>
                  <a:pt x="622257" y="883573"/>
                  <a:pt x="699852" y="868556"/>
                </a:cubicBezTo>
                <a:cubicBezTo>
                  <a:pt x="657300" y="813489"/>
                  <a:pt x="582208" y="823500"/>
                  <a:pt x="522134" y="813489"/>
                </a:cubicBezTo>
                <a:cubicBezTo>
                  <a:pt x="464564" y="803476"/>
                  <a:pt x="349423" y="708360"/>
                  <a:pt x="374453" y="713367"/>
                </a:cubicBezTo>
                <a:cubicBezTo>
                  <a:pt x="607238" y="750912"/>
                  <a:pt x="842526" y="735895"/>
                  <a:pt x="1075312" y="773440"/>
                </a:cubicBezTo>
                <a:cubicBezTo>
                  <a:pt x="1152907" y="785955"/>
                  <a:pt x="1238011" y="810986"/>
                  <a:pt x="1275557" y="728385"/>
                </a:cubicBezTo>
                <a:cubicBezTo>
                  <a:pt x="1285569" y="703355"/>
                  <a:pt x="1278060" y="695846"/>
                  <a:pt x="1385692" y="725882"/>
                </a:cubicBezTo>
                <a:cubicBezTo>
                  <a:pt x="1425741" y="738397"/>
                  <a:pt x="1483311" y="750912"/>
                  <a:pt x="1525863" y="718373"/>
                </a:cubicBezTo>
                <a:cubicBezTo>
                  <a:pt x="1498330" y="678325"/>
                  <a:pt x="1445765" y="690839"/>
                  <a:pt x="1408219" y="680828"/>
                </a:cubicBezTo>
                <a:cubicBezTo>
                  <a:pt x="1305594" y="653294"/>
                  <a:pt x="922624" y="548166"/>
                  <a:pt x="825005" y="518129"/>
                </a:cubicBezTo>
                <a:cubicBezTo>
                  <a:pt x="619754" y="453051"/>
                  <a:pt x="492098" y="475578"/>
                  <a:pt x="286846" y="405492"/>
                </a:cubicBezTo>
                <a:cubicBezTo>
                  <a:pt x="356932" y="407995"/>
                  <a:pt x="336907" y="380462"/>
                  <a:pt x="406993" y="380462"/>
                </a:cubicBezTo>
                <a:cubicBezTo>
                  <a:pt x="437030" y="380462"/>
                  <a:pt x="472073" y="372954"/>
                  <a:pt x="472073" y="342917"/>
                </a:cubicBezTo>
                <a:cubicBezTo>
                  <a:pt x="472073" y="315384"/>
                  <a:pt x="104123" y="170207"/>
                  <a:pt x="156686" y="155188"/>
                </a:cubicBezTo>
                <a:cubicBezTo>
                  <a:pt x="301865" y="115140"/>
                  <a:pt x="667312" y="227777"/>
                  <a:pt x="579705" y="175213"/>
                </a:cubicBezTo>
                <a:cubicBezTo>
                  <a:pt x="447042" y="92613"/>
                  <a:pt x="427018" y="77594"/>
                  <a:pt x="326895" y="67583"/>
                </a:cubicBezTo>
                <a:cubicBezTo>
                  <a:pt x="296858" y="62576"/>
                  <a:pt x="244294" y="35043"/>
                  <a:pt x="181717" y="0"/>
                </a:cubicBezTo>
                <a:close/>
              </a:path>
            </a:pathLst>
          </a:custGeom>
        </p:spPr>
      </p:pic>
      <p:cxnSp>
        <p:nvCxnSpPr>
          <p:cNvPr id="5" name="Straight Connector 4">
            <a:extLst>
              <a:ext uri="{FF2B5EF4-FFF2-40B4-BE49-F238E27FC236}">
                <a16:creationId xmlns:a16="http://schemas.microsoft.com/office/drawing/2014/main" id="{8EADFD7B-C695-6D2B-7BA2-E10F1EA8F307}"/>
              </a:ext>
            </a:extLst>
          </p:cNvPr>
          <p:cNvCxnSpPr>
            <a:cxnSpLocks/>
          </p:cNvCxnSpPr>
          <p:nvPr/>
        </p:nvCxnSpPr>
        <p:spPr>
          <a:xfrm flipV="1">
            <a:off x="1819675" y="889857"/>
            <a:ext cx="3282659" cy="24559"/>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824833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C93D702E-F4E0-47FC-A74C-ECD9647A81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564024-21C2-59F3-6F4A-E3A379E97B6D}"/>
              </a:ext>
            </a:extLst>
          </p:cNvPr>
          <p:cNvSpPr>
            <a:spLocks noGrp="1"/>
          </p:cNvSpPr>
          <p:nvPr>
            <p:ph type="ctrTitle"/>
          </p:nvPr>
        </p:nvSpPr>
        <p:spPr>
          <a:xfrm>
            <a:off x="1718582" y="3096073"/>
            <a:ext cx="9144000" cy="1152663"/>
          </a:xfrm>
        </p:spPr>
        <p:txBody>
          <a:bodyPr>
            <a:normAutofit/>
          </a:bodyPr>
          <a:lstStyle/>
          <a:p>
            <a:pPr algn="ctr"/>
            <a:r>
              <a:rPr lang="en-US" sz="3200" dirty="0">
                <a:latin typeface="Amasis MT Pro Black" panose="02040A04050005020304" pitchFamily="18" charset="0"/>
              </a:rPr>
              <a:t>August 2023</a:t>
            </a:r>
            <a:br>
              <a:rPr lang="en-US" sz="3700" dirty="0">
                <a:latin typeface="Amasis MT Pro Black" panose="02040A04050005020304" pitchFamily="18" charset="0"/>
              </a:rPr>
            </a:br>
            <a:endParaRPr lang="en-US" sz="3700" dirty="0">
              <a:latin typeface="Amasis MT Pro Black" panose="02040A04050005020304" pitchFamily="18" charset="0"/>
            </a:endParaRPr>
          </a:p>
        </p:txBody>
      </p:sp>
      <p:sp>
        <p:nvSpPr>
          <p:cNvPr id="3" name="Subtitle 2">
            <a:extLst>
              <a:ext uri="{FF2B5EF4-FFF2-40B4-BE49-F238E27FC236}">
                <a16:creationId xmlns:a16="http://schemas.microsoft.com/office/drawing/2014/main" id="{35559F26-7F62-71CF-D184-1FCF85F8437D}"/>
              </a:ext>
            </a:extLst>
          </p:cNvPr>
          <p:cNvSpPr>
            <a:spLocks noGrp="1"/>
          </p:cNvSpPr>
          <p:nvPr>
            <p:ph type="subTitle" idx="1"/>
          </p:nvPr>
        </p:nvSpPr>
        <p:spPr>
          <a:xfrm>
            <a:off x="183588" y="3962400"/>
            <a:ext cx="11615122" cy="2762865"/>
          </a:xfrm>
        </p:spPr>
        <p:txBody>
          <a:bodyPr>
            <a:normAutofit/>
          </a:bodyPr>
          <a:lstStyle/>
          <a:p>
            <a:pPr algn="ctr"/>
            <a:r>
              <a:rPr lang="en-US" sz="2000" dirty="0">
                <a:solidFill>
                  <a:srgbClr val="FF0000"/>
                </a:solidFill>
                <a:latin typeface="Berlin Sans FB Demi" panose="020E0802020502020306" pitchFamily="34" charset="0"/>
              </a:rPr>
              <a:t>16 Attendees, 11 from Essex County </a:t>
            </a:r>
          </a:p>
          <a:p>
            <a:pPr algn="l" rtl="0" fontAlgn="base"/>
            <a:r>
              <a:rPr lang="en-US" sz="1800" b="1" i="0" cap="none" dirty="0">
                <a:solidFill>
                  <a:srgbClr val="000000"/>
                </a:solidFill>
                <a:effectLst/>
                <a:highlight>
                  <a:srgbClr val="FFFFFF"/>
                </a:highlight>
                <a:latin typeface="Tenorite" panose="00000500000000000000" pitchFamily="2" charset="0"/>
              </a:rPr>
              <a:t>Overview of the </a:t>
            </a:r>
            <a:r>
              <a:rPr lang="en-US" sz="1800" b="1" cap="none" dirty="0">
                <a:solidFill>
                  <a:srgbClr val="000000"/>
                </a:solidFill>
                <a:highlight>
                  <a:srgbClr val="FFFFFF"/>
                </a:highlight>
                <a:latin typeface="Tenorite" panose="00000500000000000000" pitchFamily="2" charset="0"/>
              </a:rPr>
              <a:t>R</a:t>
            </a:r>
            <a:r>
              <a:rPr lang="en-US" sz="1800" b="1" i="0" cap="none" dirty="0">
                <a:solidFill>
                  <a:srgbClr val="000000"/>
                </a:solidFill>
                <a:effectLst/>
                <a:highlight>
                  <a:srgbClr val="FFFFFF"/>
                </a:highlight>
                <a:latin typeface="Tenorite" panose="00000500000000000000" pitchFamily="2" charset="0"/>
              </a:rPr>
              <a:t>yan </a:t>
            </a:r>
            <a:r>
              <a:rPr lang="en-US" sz="1800" b="1" cap="none" dirty="0">
                <a:solidFill>
                  <a:srgbClr val="000000"/>
                </a:solidFill>
                <a:highlight>
                  <a:srgbClr val="FFFFFF"/>
                </a:highlight>
                <a:latin typeface="Tenorite" panose="00000500000000000000" pitchFamily="2" charset="0"/>
              </a:rPr>
              <a:t>W</a:t>
            </a:r>
            <a:r>
              <a:rPr lang="en-US" sz="1800" b="1" i="0" cap="none" dirty="0">
                <a:solidFill>
                  <a:srgbClr val="000000"/>
                </a:solidFill>
                <a:effectLst/>
                <a:highlight>
                  <a:srgbClr val="FFFFFF"/>
                </a:highlight>
                <a:latin typeface="Tenorite" panose="00000500000000000000" pitchFamily="2" charset="0"/>
              </a:rPr>
              <a:t>hite </a:t>
            </a:r>
            <a:r>
              <a:rPr lang="en-US" sz="1800" b="1" cap="none" dirty="0">
                <a:solidFill>
                  <a:srgbClr val="000000"/>
                </a:solidFill>
                <a:highlight>
                  <a:srgbClr val="FFFFFF"/>
                </a:highlight>
                <a:latin typeface="Tenorite" panose="00000500000000000000" pitchFamily="2" charset="0"/>
              </a:rPr>
              <a:t>S</a:t>
            </a:r>
            <a:r>
              <a:rPr lang="en-US" sz="1800" b="1" i="0" cap="none" dirty="0">
                <a:solidFill>
                  <a:srgbClr val="000000"/>
                </a:solidFill>
                <a:effectLst/>
                <a:highlight>
                  <a:srgbClr val="FFFFFF"/>
                </a:highlight>
                <a:latin typeface="Tenorite" panose="00000500000000000000" pitchFamily="2" charset="0"/>
              </a:rPr>
              <a:t>ervice </a:t>
            </a:r>
            <a:r>
              <a:rPr lang="en-US" sz="1800" b="1" cap="none" dirty="0">
                <a:solidFill>
                  <a:srgbClr val="000000"/>
                </a:solidFill>
                <a:highlight>
                  <a:srgbClr val="FFFFFF"/>
                </a:highlight>
                <a:latin typeface="Tenorite" panose="00000500000000000000" pitchFamily="2" charset="0"/>
              </a:rPr>
              <a:t>S</a:t>
            </a:r>
            <a:r>
              <a:rPr lang="en-US" sz="1800" b="1" i="0" cap="none" dirty="0">
                <a:solidFill>
                  <a:srgbClr val="000000"/>
                </a:solidFill>
                <a:effectLst/>
                <a:highlight>
                  <a:srgbClr val="FFFFFF"/>
                </a:highlight>
                <a:latin typeface="Tenorite" panose="00000500000000000000" pitchFamily="2" charset="0"/>
              </a:rPr>
              <a:t>tandards </a:t>
            </a:r>
          </a:p>
          <a:p>
            <a:pPr marL="742950" lvl="1" indent="-285750" algn="l" fontAlgn="base">
              <a:buFont typeface="Arial" panose="020B0604020202020204" pitchFamily="34" charset="0"/>
              <a:buChar char="•"/>
            </a:pPr>
            <a:r>
              <a:rPr lang="en-US" sz="1600" b="0" i="0" dirty="0">
                <a:solidFill>
                  <a:srgbClr val="000000"/>
                </a:solidFill>
                <a:effectLst/>
                <a:highlight>
                  <a:srgbClr val="FFFFFF"/>
                </a:highlight>
                <a:latin typeface="Tenorite" panose="00000500000000000000" pitchFamily="2" charset="0"/>
              </a:rPr>
              <a:t>Morales gave a presentation to the committee regarding the Ryan White Service Standards. In this presentation she outlines what the service standards are, the importance of the Ryan White Service Standards, and why the committee should stay well-informed on the service standards. </a:t>
            </a:r>
          </a:p>
          <a:p>
            <a:endParaRPr lang="en-US" dirty="0">
              <a:latin typeface="Tenorite" panose="00000500000000000000" pitchFamily="2" charset="0"/>
            </a:endParaRPr>
          </a:p>
          <a:p>
            <a:pPr algn="ctr"/>
            <a:endParaRPr lang="en-US" dirty="0"/>
          </a:p>
        </p:txBody>
      </p:sp>
      <p:pic>
        <p:nvPicPr>
          <p:cNvPr id="16" name="Picture 3" descr="A colorful light bulb with business icons">
            <a:extLst>
              <a:ext uri="{FF2B5EF4-FFF2-40B4-BE49-F238E27FC236}">
                <a16:creationId xmlns:a16="http://schemas.microsoft.com/office/drawing/2014/main" id="{7D8224CC-04EE-F52E-115D-C181443C7FBB}"/>
              </a:ext>
            </a:extLst>
          </p:cNvPr>
          <p:cNvPicPr>
            <a:picLocks noChangeAspect="1"/>
          </p:cNvPicPr>
          <p:nvPr/>
        </p:nvPicPr>
        <p:blipFill rotWithShape="1">
          <a:blip r:embed="rId2"/>
          <a:srcRect t="26970" b="21097"/>
          <a:stretch/>
        </p:blipFill>
        <p:spPr>
          <a:xfrm>
            <a:off x="714376" y="10"/>
            <a:ext cx="10484412" cy="3302884"/>
          </a:xfrm>
          <a:custGeom>
            <a:avLst/>
            <a:gdLst/>
            <a:ahLst/>
            <a:cxnLst/>
            <a:rect l="l" t="t" r="r" b="b"/>
            <a:pathLst>
              <a:path w="10484412" h="3811404">
                <a:moveTo>
                  <a:pt x="0" y="3811403"/>
                </a:moveTo>
                <a:lnTo>
                  <a:pt x="10484412" y="3811403"/>
                </a:lnTo>
                <a:lnTo>
                  <a:pt x="10484412" y="3811404"/>
                </a:lnTo>
                <a:lnTo>
                  <a:pt x="0" y="3811404"/>
                </a:lnTo>
                <a:close/>
                <a:moveTo>
                  <a:pt x="181717" y="0"/>
                </a:moveTo>
                <a:lnTo>
                  <a:pt x="10224015" y="0"/>
                </a:lnTo>
                <a:cubicBezTo>
                  <a:pt x="10261561" y="45054"/>
                  <a:pt x="10301611" y="85103"/>
                  <a:pt x="10369193" y="110134"/>
                </a:cubicBezTo>
                <a:cubicBezTo>
                  <a:pt x="10321635" y="167704"/>
                  <a:pt x="10236530" y="182722"/>
                  <a:pt x="10173954" y="222771"/>
                </a:cubicBezTo>
                <a:cubicBezTo>
                  <a:pt x="10168948" y="255310"/>
                  <a:pt x="10269071" y="245298"/>
                  <a:pt x="10241537" y="317887"/>
                </a:cubicBezTo>
                <a:cubicBezTo>
                  <a:pt x="10206494" y="418008"/>
                  <a:pt x="10241537" y="528142"/>
                  <a:pt x="10071328" y="573196"/>
                </a:cubicBezTo>
                <a:cubicBezTo>
                  <a:pt x="10023770" y="668312"/>
                  <a:pt x="10008751" y="820997"/>
                  <a:pt x="10113880" y="913610"/>
                </a:cubicBezTo>
                <a:cubicBezTo>
                  <a:pt x="10271573" y="1048774"/>
                  <a:pt x="10244040" y="1138885"/>
                  <a:pt x="10036285" y="1216478"/>
                </a:cubicBezTo>
                <a:cubicBezTo>
                  <a:pt x="10011255" y="1226491"/>
                  <a:pt x="9978715" y="1231497"/>
                  <a:pt x="9966200" y="1256528"/>
                </a:cubicBezTo>
                <a:cubicBezTo>
                  <a:pt x="9986224" y="1289067"/>
                  <a:pt x="10031280" y="1281557"/>
                  <a:pt x="10063819" y="1289067"/>
                </a:cubicBezTo>
                <a:cubicBezTo>
                  <a:pt x="10211500" y="1324110"/>
                  <a:pt x="10214003" y="1324110"/>
                  <a:pt x="10176457" y="1441752"/>
                </a:cubicBezTo>
                <a:cubicBezTo>
                  <a:pt x="10163942" y="1476795"/>
                  <a:pt x="10188972" y="1491813"/>
                  <a:pt x="10211500" y="1511838"/>
                </a:cubicBezTo>
                <a:cubicBezTo>
                  <a:pt x="10296604" y="1591936"/>
                  <a:pt x="10296604" y="1594439"/>
                  <a:pt x="10206494" y="1664523"/>
                </a:cubicBezTo>
                <a:cubicBezTo>
                  <a:pt x="10181463" y="1684547"/>
                  <a:pt x="10163942" y="1704572"/>
                  <a:pt x="10151426" y="1732106"/>
                </a:cubicBezTo>
                <a:cubicBezTo>
                  <a:pt x="10128899" y="1782166"/>
                  <a:pt x="10128899" y="1822216"/>
                  <a:pt x="10208996" y="1847246"/>
                </a:cubicBezTo>
                <a:cubicBezTo>
                  <a:pt x="10266568" y="1864767"/>
                  <a:pt x="10296604" y="1884791"/>
                  <a:pt x="10299107" y="1939858"/>
                </a:cubicBezTo>
                <a:cubicBezTo>
                  <a:pt x="10299107" y="1987416"/>
                  <a:pt x="10306617" y="2017452"/>
                  <a:pt x="10244040" y="2037477"/>
                </a:cubicBezTo>
                <a:cubicBezTo>
                  <a:pt x="10193979" y="2054998"/>
                  <a:pt x="10178960" y="2090041"/>
                  <a:pt x="10183966" y="2130089"/>
                </a:cubicBezTo>
                <a:cubicBezTo>
                  <a:pt x="10193979" y="2230211"/>
                  <a:pt x="10126396" y="2287781"/>
                  <a:pt x="10013758" y="2335339"/>
                </a:cubicBezTo>
                <a:cubicBezTo>
                  <a:pt x="9908629" y="2377890"/>
                  <a:pt x="9813513" y="2437963"/>
                  <a:pt x="9715893" y="2493030"/>
                </a:cubicBezTo>
                <a:cubicBezTo>
                  <a:pt x="9605758" y="2553103"/>
                  <a:pt x="9480605" y="2590649"/>
                  <a:pt x="9347942" y="2623189"/>
                </a:cubicBezTo>
                <a:cubicBezTo>
                  <a:pt x="9370469" y="2665740"/>
                  <a:pt x="9453071" y="2640710"/>
                  <a:pt x="9460580" y="2700783"/>
                </a:cubicBezTo>
                <a:cubicBezTo>
                  <a:pt x="9255329" y="2753346"/>
                  <a:pt x="9060089" y="2833444"/>
                  <a:pt x="8827305" y="2855971"/>
                </a:cubicBezTo>
                <a:cubicBezTo>
                  <a:pt x="9015035" y="2843456"/>
                  <a:pt x="9182740" y="2908535"/>
                  <a:pt x="9360458" y="2926056"/>
                </a:cubicBezTo>
                <a:cubicBezTo>
                  <a:pt x="9377980" y="2961099"/>
                  <a:pt x="9337930" y="2951087"/>
                  <a:pt x="9322912" y="2958595"/>
                </a:cubicBezTo>
                <a:cubicBezTo>
                  <a:pt x="9307893" y="2963602"/>
                  <a:pt x="9287869" y="2966105"/>
                  <a:pt x="9285366" y="2991135"/>
                </a:cubicBezTo>
                <a:cubicBezTo>
                  <a:pt x="9370469" y="3023675"/>
                  <a:pt x="9478102" y="2998644"/>
                  <a:pt x="9565709" y="3033687"/>
                </a:cubicBezTo>
                <a:cubicBezTo>
                  <a:pt x="9543182" y="3083748"/>
                  <a:pt x="9468090" y="3056214"/>
                  <a:pt x="9435550" y="3096263"/>
                </a:cubicBezTo>
                <a:cubicBezTo>
                  <a:pt x="9518151" y="3101269"/>
                  <a:pt x="9593243" y="3103772"/>
                  <a:pt x="9668335" y="3113784"/>
                </a:cubicBezTo>
                <a:cubicBezTo>
                  <a:pt x="9725905" y="3121294"/>
                  <a:pt x="9740924" y="3163845"/>
                  <a:pt x="9700875" y="3193882"/>
                </a:cubicBezTo>
                <a:cubicBezTo>
                  <a:pt x="9665832" y="3221415"/>
                  <a:pt x="9613268" y="3223918"/>
                  <a:pt x="9565709" y="3236434"/>
                </a:cubicBezTo>
                <a:cubicBezTo>
                  <a:pt x="9232801" y="3319034"/>
                  <a:pt x="8882372" y="3351573"/>
                  <a:pt x="8529440" y="3364088"/>
                </a:cubicBezTo>
                <a:cubicBezTo>
                  <a:pt x="7961245" y="3386616"/>
                  <a:pt x="7393049" y="3394125"/>
                  <a:pt x="6827357" y="3419155"/>
                </a:cubicBezTo>
                <a:cubicBezTo>
                  <a:pt x="6481933" y="3434173"/>
                  <a:pt x="6136510" y="3456701"/>
                  <a:pt x="5788584" y="3456701"/>
                </a:cubicBezTo>
                <a:cubicBezTo>
                  <a:pt x="5415628" y="3456701"/>
                  <a:pt x="5042671" y="3464210"/>
                  <a:pt x="4669714" y="3411646"/>
                </a:cubicBezTo>
                <a:cubicBezTo>
                  <a:pt x="4479481" y="3384113"/>
                  <a:pt x="4279236" y="3396628"/>
                  <a:pt x="4086500" y="3376603"/>
                </a:cubicBezTo>
                <a:cubicBezTo>
                  <a:pt x="3793641" y="3346568"/>
                  <a:pt x="3500782" y="3306518"/>
                  <a:pt x="3210426" y="3256458"/>
                </a:cubicBezTo>
                <a:cubicBezTo>
                  <a:pt x="3117813" y="3241439"/>
                  <a:pt x="3007678" y="3231428"/>
                  <a:pt x="2937592" y="3166348"/>
                </a:cubicBezTo>
                <a:cubicBezTo>
                  <a:pt x="2824954" y="3211403"/>
                  <a:pt x="2757372" y="3131305"/>
                  <a:pt x="2669765" y="3106275"/>
                </a:cubicBezTo>
                <a:cubicBezTo>
                  <a:pt x="2634722" y="3096263"/>
                  <a:pt x="2592169" y="3081245"/>
                  <a:pt x="2597176" y="3048705"/>
                </a:cubicBezTo>
                <a:cubicBezTo>
                  <a:pt x="2604685" y="3006154"/>
                  <a:pt x="2654746" y="2978620"/>
                  <a:pt x="2702304" y="2986130"/>
                </a:cubicBezTo>
                <a:cubicBezTo>
                  <a:pt x="2849986" y="3011160"/>
                  <a:pt x="2985150" y="2948584"/>
                  <a:pt x="3137838" y="2956093"/>
                </a:cubicBezTo>
                <a:cubicBezTo>
                  <a:pt x="3005175" y="2933565"/>
                  <a:pt x="2872513" y="2908535"/>
                  <a:pt x="2739850" y="2886007"/>
                </a:cubicBezTo>
                <a:cubicBezTo>
                  <a:pt x="2940095" y="2863480"/>
                  <a:pt x="3132831" y="2896020"/>
                  <a:pt x="3328071" y="2913541"/>
                </a:cubicBezTo>
                <a:cubicBezTo>
                  <a:pt x="3390647" y="2921050"/>
                  <a:pt x="3485763" y="2968608"/>
                  <a:pt x="3503285" y="2898523"/>
                </a:cubicBezTo>
                <a:cubicBezTo>
                  <a:pt x="3513297" y="2850965"/>
                  <a:pt x="3410671" y="2850965"/>
                  <a:pt x="3350598" y="2838450"/>
                </a:cubicBezTo>
                <a:cubicBezTo>
                  <a:pt x="3090279" y="2785886"/>
                  <a:pt x="2824954" y="2758353"/>
                  <a:pt x="2562133" y="2725813"/>
                </a:cubicBezTo>
                <a:cubicBezTo>
                  <a:pt x="2537102" y="2723310"/>
                  <a:pt x="2504562" y="2725813"/>
                  <a:pt x="2487041" y="2715801"/>
                </a:cubicBezTo>
                <a:cubicBezTo>
                  <a:pt x="2354378" y="2633200"/>
                  <a:pt x="2184170" y="2608170"/>
                  <a:pt x="1998943" y="2548097"/>
                </a:cubicBezTo>
                <a:cubicBezTo>
                  <a:pt x="2116587" y="2515558"/>
                  <a:pt x="2196685" y="2575630"/>
                  <a:pt x="2294304" y="2560612"/>
                </a:cubicBezTo>
                <a:cubicBezTo>
                  <a:pt x="2196685" y="2498036"/>
                  <a:pt x="2079041" y="2488024"/>
                  <a:pt x="1978918" y="2455485"/>
                </a:cubicBezTo>
                <a:cubicBezTo>
                  <a:pt x="1906330" y="2430454"/>
                  <a:pt x="1635999" y="2357866"/>
                  <a:pt x="1595950" y="2335339"/>
                </a:cubicBezTo>
                <a:cubicBezTo>
                  <a:pt x="1473299" y="2267756"/>
                  <a:pt x="1315606" y="2237720"/>
                  <a:pt x="1215483" y="2145108"/>
                </a:cubicBezTo>
                <a:cubicBezTo>
                  <a:pt x="1145398" y="2080028"/>
                  <a:pt x="1025251" y="2095047"/>
                  <a:pt x="942649" y="2049992"/>
                </a:cubicBezTo>
                <a:cubicBezTo>
                  <a:pt x="912613" y="2004937"/>
                  <a:pt x="972686" y="1994925"/>
                  <a:pt x="992711" y="1969894"/>
                </a:cubicBezTo>
                <a:cubicBezTo>
                  <a:pt x="1020244" y="1939858"/>
                  <a:pt x="972686" y="1922337"/>
                  <a:pt x="960170" y="1884791"/>
                </a:cubicBezTo>
                <a:cubicBezTo>
                  <a:pt x="1117863" y="1922337"/>
                  <a:pt x="1268048" y="1944864"/>
                  <a:pt x="1448268" y="1957380"/>
                </a:cubicBezTo>
                <a:cubicBezTo>
                  <a:pt x="1390698" y="1897306"/>
                  <a:pt x="1318109" y="1927343"/>
                  <a:pt x="1270551" y="1904815"/>
                </a:cubicBezTo>
                <a:cubicBezTo>
                  <a:pt x="1238011" y="1889797"/>
                  <a:pt x="1190453" y="1884791"/>
                  <a:pt x="1200466" y="1849749"/>
                </a:cubicBezTo>
                <a:cubicBezTo>
                  <a:pt x="1207974" y="1822216"/>
                  <a:pt x="1248023" y="1824718"/>
                  <a:pt x="1278060" y="1827221"/>
                </a:cubicBezTo>
                <a:cubicBezTo>
                  <a:pt x="1393201" y="1834730"/>
                  <a:pt x="1503336" y="1834730"/>
                  <a:pt x="1615974" y="1764645"/>
                </a:cubicBezTo>
                <a:cubicBezTo>
                  <a:pt x="1338134" y="1669530"/>
                  <a:pt x="1015238" y="1717087"/>
                  <a:pt x="767434" y="1576917"/>
                </a:cubicBezTo>
                <a:cubicBezTo>
                  <a:pt x="802477" y="1531862"/>
                  <a:pt x="852539" y="1554390"/>
                  <a:pt x="890085" y="1559396"/>
                </a:cubicBezTo>
                <a:cubicBezTo>
                  <a:pt x="1132882" y="1591936"/>
                  <a:pt x="2003949" y="1514341"/>
                  <a:pt x="2129102" y="1556893"/>
                </a:cubicBezTo>
                <a:cubicBezTo>
                  <a:pt x="2204195" y="1584426"/>
                  <a:pt x="2286796" y="1594439"/>
                  <a:pt x="2369396" y="1576917"/>
                </a:cubicBezTo>
                <a:cubicBezTo>
                  <a:pt x="2469519" y="1554390"/>
                  <a:pt x="1881298" y="1519347"/>
                  <a:pt x="1746133" y="1421728"/>
                </a:cubicBezTo>
                <a:cubicBezTo>
                  <a:pt x="1678551" y="1374170"/>
                  <a:pt x="1082821" y="1146394"/>
                  <a:pt x="819999" y="1083817"/>
                </a:cubicBezTo>
                <a:cubicBezTo>
                  <a:pt x="857545" y="1041266"/>
                  <a:pt x="952662" y="1066296"/>
                  <a:pt x="940146" y="993707"/>
                </a:cubicBezTo>
                <a:cubicBezTo>
                  <a:pt x="794969" y="956162"/>
                  <a:pt x="627263" y="961168"/>
                  <a:pt x="459558" y="903598"/>
                </a:cubicBezTo>
                <a:cubicBezTo>
                  <a:pt x="537153" y="858543"/>
                  <a:pt x="622257" y="883573"/>
                  <a:pt x="699852" y="868556"/>
                </a:cubicBezTo>
                <a:cubicBezTo>
                  <a:pt x="657300" y="813489"/>
                  <a:pt x="582208" y="823500"/>
                  <a:pt x="522134" y="813489"/>
                </a:cubicBezTo>
                <a:cubicBezTo>
                  <a:pt x="464564" y="803476"/>
                  <a:pt x="349423" y="708360"/>
                  <a:pt x="374453" y="713367"/>
                </a:cubicBezTo>
                <a:cubicBezTo>
                  <a:pt x="607238" y="750912"/>
                  <a:pt x="842526" y="735895"/>
                  <a:pt x="1075312" y="773440"/>
                </a:cubicBezTo>
                <a:cubicBezTo>
                  <a:pt x="1152907" y="785955"/>
                  <a:pt x="1238011" y="810986"/>
                  <a:pt x="1275557" y="728385"/>
                </a:cubicBezTo>
                <a:cubicBezTo>
                  <a:pt x="1285569" y="703355"/>
                  <a:pt x="1278060" y="695846"/>
                  <a:pt x="1385692" y="725882"/>
                </a:cubicBezTo>
                <a:cubicBezTo>
                  <a:pt x="1425741" y="738397"/>
                  <a:pt x="1483311" y="750912"/>
                  <a:pt x="1525863" y="718373"/>
                </a:cubicBezTo>
                <a:cubicBezTo>
                  <a:pt x="1498330" y="678325"/>
                  <a:pt x="1445765" y="690839"/>
                  <a:pt x="1408219" y="680828"/>
                </a:cubicBezTo>
                <a:cubicBezTo>
                  <a:pt x="1305594" y="653294"/>
                  <a:pt x="922624" y="548166"/>
                  <a:pt x="825005" y="518129"/>
                </a:cubicBezTo>
                <a:cubicBezTo>
                  <a:pt x="619754" y="453051"/>
                  <a:pt x="492098" y="475578"/>
                  <a:pt x="286846" y="405492"/>
                </a:cubicBezTo>
                <a:cubicBezTo>
                  <a:pt x="356932" y="407995"/>
                  <a:pt x="336907" y="380462"/>
                  <a:pt x="406993" y="380462"/>
                </a:cubicBezTo>
                <a:cubicBezTo>
                  <a:pt x="437030" y="380462"/>
                  <a:pt x="472073" y="372954"/>
                  <a:pt x="472073" y="342917"/>
                </a:cubicBezTo>
                <a:cubicBezTo>
                  <a:pt x="472073" y="315384"/>
                  <a:pt x="104123" y="170207"/>
                  <a:pt x="156686" y="155188"/>
                </a:cubicBezTo>
                <a:cubicBezTo>
                  <a:pt x="301865" y="115140"/>
                  <a:pt x="667312" y="227777"/>
                  <a:pt x="579705" y="175213"/>
                </a:cubicBezTo>
                <a:cubicBezTo>
                  <a:pt x="447042" y="92613"/>
                  <a:pt x="427018" y="77594"/>
                  <a:pt x="326895" y="67583"/>
                </a:cubicBezTo>
                <a:cubicBezTo>
                  <a:pt x="296858" y="62576"/>
                  <a:pt x="244294" y="35043"/>
                  <a:pt x="181717" y="0"/>
                </a:cubicBezTo>
                <a:close/>
              </a:path>
            </a:pathLst>
          </a:custGeom>
        </p:spPr>
      </p:pic>
      <p:cxnSp>
        <p:nvCxnSpPr>
          <p:cNvPr id="5" name="Straight Connector 4">
            <a:extLst>
              <a:ext uri="{FF2B5EF4-FFF2-40B4-BE49-F238E27FC236}">
                <a16:creationId xmlns:a16="http://schemas.microsoft.com/office/drawing/2014/main" id="{8EADFD7B-C695-6D2B-7BA2-E10F1EA8F307}"/>
              </a:ext>
            </a:extLst>
          </p:cNvPr>
          <p:cNvCxnSpPr>
            <a:cxnSpLocks/>
          </p:cNvCxnSpPr>
          <p:nvPr/>
        </p:nvCxnSpPr>
        <p:spPr>
          <a:xfrm>
            <a:off x="4567140" y="3830654"/>
            <a:ext cx="3256384" cy="27992"/>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489053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25">
            <a:extLst>
              <a:ext uri="{FF2B5EF4-FFF2-40B4-BE49-F238E27FC236}">
                <a16:creationId xmlns:a16="http://schemas.microsoft.com/office/drawing/2014/main" id="{AD8D8703-9EB7-42BC-86DE-8F2C26612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3" descr="A colorful light bulb with business icons">
            <a:extLst>
              <a:ext uri="{FF2B5EF4-FFF2-40B4-BE49-F238E27FC236}">
                <a16:creationId xmlns:a16="http://schemas.microsoft.com/office/drawing/2014/main" id="{7D8224CC-04EE-F52E-115D-C181443C7FBB}"/>
              </a:ext>
            </a:extLst>
          </p:cNvPr>
          <p:cNvPicPr>
            <a:picLocks noChangeAspect="1"/>
          </p:cNvPicPr>
          <p:nvPr/>
        </p:nvPicPr>
        <p:blipFill rotWithShape="1">
          <a:blip r:embed="rId2"/>
          <a:srcRect t="17342" r="2" b="17345"/>
          <a:stretch/>
        </p:blipFill>
        <p:spPr>
          <a:xfrm>
            <a:off x="7772965" y="1"/>
            <a:ext cx="4387749" cy="2006082"/>
          </a:xfrm>
          <a:custGeom>
            <a:avLst/>
            <a:gdLst/>
            <a:ahLst/>
            <a:cxnLst/>
            <a:rect l="l" t="t" r="r" b="b"/>
            <a:pathLst>
              <a:path w="7450687" h="3406460">
                <a:moveTo>
                  <a:pt x="6457914" y="0"/>
                </a:moveTo>
                <a:cubicBezTo>
                  <a:pt x="6560763" y="125085"/>
                  <a:pt x="6713644" y="161221"/>
                  <a:pt x="6844288" y="233492"/>
                </a:cubicBezTo>
                <a:cubicBezTo>
                  <a:pt x="6972153" y="289086"/>
                  <a:pt x="7336289" y="611527"/>
                  <a:pt x="7386323" y="717155"/>
                </a:cubicBezTo>
                <a:cubicBezTo>
                  <a:pt x="7475273" y="900613"/>
                  <a:pt x="7453035" y="1573293"/>
                  <a:pt x="7430798" y="1809564"/>
                </a:cubicBezTo>
                <a:cubicBezTo>
                  <a:pt x="7347408" y="2398855"/>
                  <a:pt x="7041645" y="3077093"/>
                  <a:pt x="7013848" y="3104890"/>
                </a:cubicBezTo>
                <a:cubicBezTo>
                  <a:pt x="6924899" y="3085432"/>
                  <a:pt x="6721983" y="3391196"/>
                  <a:pt x="6569101" y="3402314"/>
                </a:cubicBezTo>
                <a:cubicBezTo>
                  <a:pt x="6407881" y="3413434"/>
                  <a:pt x="4039604" y="3405095"/>
                  <a:pt x="3683807" y="3341162"/>
                </a:cubicBezTo>
                <a:cubicBezTo>
                  <a:pt x="1749158" y="2988144"/>
                  <a:pt x="1704683" y="2860279"/>
                  <a:pt x="1704683" y="2860279"/>
                </a:cubicBezTo>
                <a:cubicBezTo>
                  <a:pt x="1704683" y="2860279"/>
                  <a:pt x="1910378" y="2835262"/>
                  <a:pt x="2010446" y="2801907"/>
                </a:cubicBezTo>
                <a:cubicBezTo>
                  <a:pt x="1865904" y="2799126"/>
                  <a:pt x="1296072" y="2693500"/>
                  <a:pt x="1273834" y="2674041"/>
                </a:cubicBezTo>
                <a:cubicBezTo>
                  <a:pt x="1284954" y="2668482"/>
                  <a:pt x="1301632" y="2662923"/>
                  <a:pt x="1315530" y="2657363"/>
                </a:cubicBezTo>
                <a:cubicBezTo>
                  <a:pt x="1284954" y="2640686"/>
                  <a:pt x="1259936" y="2621228"/>
                  <a:pt x="1234919" y="2590651"/>
                </a:cubicBezTo>
                <a:cubicBezTo>
                  <a:pt x="1154309" y="2487804"/>
                  <a:pt x="1018105" y="2523940"/>
                  <a:pt x="904138" y="2485024"/>
                </a:cubicBezTo>
                <a:cubicBezTo>
                  <a:pt x="976410" y="2268210"/>
                  <a:pt x="1168208" y="2348820"/>
                  <a:pt x="1315530" y="2307126"/>
                </a:cubicBezTo>
                <a:cubicBezTo>
                  <a:pt x="929156" y="2179260"/>
                  <a:pt x="1004207" y="2112548"/>
                  <a:pt x="851326" y="2065294"/>
                </a:cubicBezTo>
                <a:cubicBezTo>
                  <a:pt x="659528" y="2006921"/>
                  <a:pt x="615053" y="2006921"/>
                  <a:pt x="615053" y="2006921"/>
                </a:cubicBezTo>
                <a:cubicBezTo>
                  <a:pt x="840206" y="1829023"/>
                  <a:pt x="1109834" y="2020820"/>
                  <a:pt x="1393361" y="1703937"/>
                </a:cubicBezTo>
                <a:cubicBezTo>
                  <a:pt x="1120952" y="1659463"/>
                  <a:pt x="306510" y="1637225"/>
                  <a:pt x="131391" y="1553835"/>
                </a:cubicBezTo>
                <a:cubicBezTo>
                  <a:pt x="198103" y="1584411"/>
                  <a:pt x="203663" y="1492682"/>
                  <a:pt x="234239" y="1492682"/>
                </a:cubicBezTo>
                <a:cubicBezTo>
                  <a:pt x="492748" y="1489903"/>
                  <a:pt x="756816" y="1542717"/>
                  <a:pt x="1018105" y="1509360"/>
                </a:cubicBezTo>
                <a:cubicBezTo>
                  <a:pt x="1065359" y="1506581"/>
                  <a:pt x="1140411" y="1531597"/>
                  <a:pt x="1148750" y="1462106"/>
                </a:cubicBezTo>
                <a:cubicBezTo>
                  <a:pt x="1157088" y="1375936"/>
                  <a:pt x="1059800" y="1395394"/>
                  <a:pt x="1018105" y="1387055"/>
                </a:cubicBezTo>
                <a:cubicBezTo>
                  <a:pt x="848545" y="1359258"/>
                  <a:pt x="681766" y="1348140"/>
                  <a:pt x="509426" y="1331461"/>
                </a:cubicBezTo>
                <a:cubicBezTo>
                  <a:pt x="437155" y="1323122"/>
                  <a:pt x="348206" y="1339800"/>
                  <a:pt x="376002" y="1206376"/>
                </a:cubicBezTo>
                <a:cubicBezTo>
                  <a:pt x="353764" y="1078512"/>
                  <a:pt x="220341" y="1122986"/>
                  <a:pt x="150849" y="1061833"/>
                </a:cubicBezTo>
                <a:cubicBezTo>
                  <a:pt x="184205" y="989562"/>
                  <a:pt x="278714" y="1039597"/>
                  <a:pt x="306510" y="942308"/>
                </a:cubicBezTo>
                <a:cubicBezTo>
                  <a:pt x="173086" y="972884"/>
                  <a:pt x="186985" y="761630"/>
                  <a:pt x="53560" y="764409"/>
                </a:cubicBezTo>
                <a:cubicBezTo>
                  <a:pt x="-57626" y="639324"/>
                  <a:pt x="22984" y="578171"/>
                  <a:pt x="125832" y="530917"/>
                </a:cubicBezTo>
                <a:cubicBezTo>
                  <a:pt x="259256" y="472544"/>
                  <a:pt x="406578" y="486442"/>
                  <a:pt x="551121" y="475324"/>
                </a:cubicBezTo>
                <a:cubicBezTo>
                  <a:pt x="742919" y="450306"/>
                  <a:pt x="926376" y="391934"/>
                  <a:pt x="1120952" y="394713"/>
                </a:cubicBezTo>
                <a:cubicBezTo>
                  <a:pt x="1304411" y="336340"/>
                  <a:pt x="1507326" y="400272"/>
                  <a:pt x="1693564" y="325221"/>
                </a:cubicBezTo>
                <a:cubicBezTo>
                  <a:pt x="1882582" y="325221"/>
                  <a:pt x="2074379" y="325221"/>
                  <a:pt x="2266175" y="325221"/>
                </a:cubicBezTo>
                <a:cubicBezTo>
                  <a:pt x="2321770" y="328001"/>
                  <a:pt x="2374582" y="328001"/>
                  <a:pt x="2430177" y="330781"/>
                </a:cubicBezTo>
                <a:cubicBezTo>
                  <a:pt x="2430177" y="330781"/>
                  <a:pt x="2432956" y="330781"/>
                  <a:pt x="2432956" y="330781"/>
                </a:cubicBezTo>
                <a:cubicBezTo>
                  <a:pt x="2672008" y="339120"/>
                  <a:pt x="2908279" y="344679"/>
                  <a:pt x="3144551" y="355798"/>
                </a:cubicBezTo>
                <a:cubicBezTo>
                  <a:pt x="3233500" y="355798"/>
                  <a:pt x="3319670" y="358577"/>
                  <a:pt x="3408619" y="358577"/>
                </a:cubicBezTo>
                <a:cubicBezTo>
                  <a:pt x="3597637" y="372475"/>
                  <a:pt x="3789434" y="380814"/>
                  <a:pt x="3981231" y="361357"/>
                </a:cubicBezTo>
                <a:cubicBezTo>
                  <a:pt x="4173028" y="378035"/>
                  <a:pt x="4359266" y="366917"/>
                  <a:pt x="4551063" y="350238"/>
                </a:cubicBezTo>
                <a:cubicBezTo>
                  <a:pt x="4745639" y="369696"/>
                  <a:pt x="4937437" y="341899"/>
                  <a:pt x="5129233" y="316882"/>
                </a:cubicBezTo>
                <a:cubicBezTo>
                  <a:pt x="5321031" y="328001"/>
                  <a:pt x="5512828" y="328001"/>
                  <a:pt x="5699065" y="272407"/>
                </a:cubicBezTo>
                <a:cubicBezTo>
                  <a:pt x="5840829" y="333560"/>
                  <a:pt x="5910321" y="133424"/>
                  <a:pt x="6063202" y="172339"/>
                </a:cubicBezTo>
                <a:cubicBezTo>
                  <a:pt x="6216084" y="214035"/>
                  <a:pt x="6324491" y="55593"/>
                  <a:pt x="6457914" y="0"/>
                </a:cubicBezTo>
                <a:close/>
              </a:path>
            </a:pathLst>
          </a:custGeom>
        </p:spPr>
      </p:pic>
      <p:sp>
        <p:nvSpPr>
          <p:cNvPr id="2" name="Title 1">
            <a:extLst>
              <a:ext uri="{FF2B5EF4-FFF2-40B4-BE49-F238E27FC236}">
                <a16:creationId xmlns:a16="http://schemas.microsoft.com/office/drawing/2014/main" id="{38564024-21C2-59F3-6F4A-E3A379E97B6D}"/>
              </a:ext>
            </a:extLst>
          </p:cNvPr>
          <p:cNvSpPr>
            <a:spLocks noGrp="1"/>
          </p:cNvSpPr>
          <p:nvPr>
            <p:ph type="ctrTitle"/>
          </p:nvPr>
        </p:nvSpPr>
        <p:spPr>
          <a:xfrm>
            <a:off x="836769" y="0"/>
            <a:ext cx="3183294" cy="1754376"/>
          </a:xfrm>
        </p:spPr>
        <p:txBody>
          <a:bodyPr>
            <a:normAutofit/>
          </a:bodyPr>
          <a:lstStyle/>
          <a:p>
            <a:r>
              <a:rPr lang="en-US" sz="3200" dirty="0">
                <a:latin typeface="Amasis MT Pro Black" panose="02040A04050005020304" pitchFamily="18" charset="0"/>
              </a:rPr>
              <a:t>October 2023</a:t>
            </a:r>
            <a:br>
              <a:rPr lang="en-US" sz="3700" dirty="0">
                <a:latin typeface="Amasis MT Pro Black" panose="02040A04050005020304" pitchFamily="18" charset="0"/>
              </a:rPr>
            </a:br>
            <a:endParaRPr lang="en-US" sz="3700" dirty="0">
              <a:latin typeface="Amasis MT Pro Black" panose="02040A04050005020304" pitchFamily="18" charset="0"/>
            </a:endParaRPr>
          </a:p>
        </p:txBody>
      </p:sp>
      <p:sp>
        <p:nvSpPr>
          <p:cNvPr id="3" name="Subtitle 2">
            <a:extLst>
              <a:ext uri="{FF2B5EF4-FFF2-40B4-BE49-F238E27FC236}">
                <a16:creationId xmlns:a16="http://schemas.microsoft.com/office/drawing/2014/main" id="{35559F26-7F62-71CF-D184-1FCF85F8437D}"/>
              </a:ext>
            </a:extLst>
          </p:cNvPr>
          <p:cNvSpPr>
            <a:spLocks noGrp="1"/>
          </p:cNvSpPr>
          <p:nvPr>
            <p:ph type="subTitle" idx="1"/>
          </p:nvPr>
        </p:nvSpPr>
        <p:spPr>
          <a:xfrm>
            <a:off x="1035698" y="1719352"/>
            <a:ext cx="10558894" cy="4601514"/>
          </a:xfrm>
        </p:spPr>
        <p:txBody>
          <a:bodyPr>
            <a:normAutofit/>
          </a:bodyPr>
          <a:lstStyle/>
          <a:p>
            <a:pPr algn="ctr">
              <a:lnSpc>
                <a:spcPct val="90000"/>
              </a:lnSpc>
            </a:pPr>
            <a:r>
              <a:rPr lang="en-US" sz="2000" dirty="0">
                <a:solidFill>
                  <a:srgbClr val="FF0000"/>
                </a:solidFill>
                <a:latin typeface="Berlin Sans FB Demi" panose="020E0802020502020306" pitchFamily="34" charset="0"/>
              </a:rPr>
              <a:t>8 Attendees, 7 from Essex County </a:t>
            </a:r>
          </a:p>
          <a:p>
            <a:pPr>
              <a:lnSpc>
                <a:spcPct val="90000"/>
              </a:lnSpc>
            </a:pPr>
            <a:r>
              <a:rPr lang="en-US" sz="1800" b="1" cap="none" dirty="0">
                <a:latin typeface="Tenorite" panose="00000500000000000000" pitchFamily="2" charset="0"/>
              </a:rPr>
              <a:t>Prostate Cancer Workshop </a:t>
            </a:r>
          </a:p>
          <a:p>
            <a:pPr marL="285750" indent="-285750">
              <a:lnSpc>
                <a:spcPct val="90000"/>
              </a:lnSpc>
              <a:buFont typeface="Arial" panose="020B0604020202020204" pitchFamily="34" charset="0"/>
              <a:buChar char="•"/>
            </a:pPr>
            <a:r>
              <a:rPr lang="en-US" sz="1600" cap="none" dirty="0">
                <a:latin typeface="Tenorite" panose="00000500000000000000" pitchFamily="2" charset="0"/>
              </a:rPr>
              <a:t>The committee received a presentation from Ryan Moulton, cancer specialist at Rutgers Cancer Institute of NJ. </a:t>
            </a:r>
          </a:p>
          <a:p>
            <a:pPr marL="285750" indent="-285750">
              <a:lnSpc>
                <a:spcPct val="90000"/>
              </a:lnSpc>
              <a:buFont typeface="Arial" panose="020B0604020202020204" pitchFamily="34" charset="0"/>
              <a:buChar char="•"/>
            </a:pPr>
            <a:r>
              <a:rPr lang="en-US" sz="1600" cap="none" dirty="0">
                <a:latin typeface="Tenorite" panose="00000500000000000000" pitchFamily="2" charset="0"/>
              </a:rPr>
              <a:t>Moulton began the workshop by stating that the goal of the presentation is to educate men of the importance of prostate cancer screening, the signs and symptoms of prostate cancer, the benefits of early detection, and how the institution can assist with linkage to care needs. </a:t>
            </a:r>
          </a:p>
          <a:p>
            <a:pPr marL="285750" indent="-285750">
              <a:lnSpc>
                <a:spcPct val="90000"/>
              </a:lnSpc>
              <a:buFont typeface="Arial" panose="020B0604020202020204" pitchFamily="34" charset="0"/>
              <a:buChar char="•"/>
            </a:pPr>
            <a:r>
              <a:rPr lang="en-US" sz="1600" cap="none" dirty="0">
                <a:latin typeface="Tenorite" panose="00000500000000000000" pitchFamily="2" charset="0"/>
              </a:rPr>
              <a:t>Moulton mentioned the state of new jersey has one of the highest reported cases of prostate cancer in the united states. It is suggested that routine examinations could potentially lower the number of advanced prostate cancer cases reported. </a:t>
            </a:r>
            <a:endParaRPr lang="en-US" sz="2000" cap="none" dirty="0">
              <a:solidFill>
                <a:srgbClr val="FF0000"/>
              </a:solidFill>
              <a:latin typeface="Tenorite" panose="00000500000000000000" pitchFamily="2" charset="0"/>
            </a:endParaRPr>
          </a:p>
        </p:txBody>
      </p:sp>
      <p:cxnSp>
        <p:nvCxnSpPr>
          <p:cNvPr id="5" name="Straight Connector 4">
            <a:extLst>
              <a:ext uri="{FF2B5EF4-FFF2-40B4-BE49-F238E27FC236}">
                <a16:creationId xmlns:a16="http://schemas.microsoft.com/office/drawing/2014/main" id="{8EADFD7B-C695-6D2B-7BA2-E10F1EA8F307}"/>
              </a:ext>
            </a:extLst>
          </p:cNvPr>
          <p:cNvCxnSpPr>
            <a:cxnSpLocks/>
          </p:cNvCxnSpPr>
          <p:nvPr/>
        </p:nvCxnSpPr>
        <p:spPr>
          <a:xfrm>
            <a:off x="800224" y="1311402"/>
            <a:ext cx="2719724" cy="0"/>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116761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25">
            <a:extLst>
              <a:ext uri="{FF2B5EF4-FFF2-40B4-BE49-F238E27FC236}">
                <a16:creationId xmlns:a16="http://schemas.microsoft.com/office/drawing/2014/main" id="{AD8D8703-9EB7-42BC-86DE-8F2C26612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3" descr="A colorful light bulb with business icons">
            <a:extLst>
              <a:ext uri="{FF2B5EF4-FFF2-40B4-BE49-F238E27FC236}">
                <a16:creationId xmlns:a16="http://schemas.microsoft.com/office/drawing/2014/main" id="{7D8224CC-04EE-F52E-115D-C181443C7FBB}"/>
              </a:ext>
            </a:extLst>
          </p:cNvPr>
          <p:cNvPicPr>
            <a:picLocks noChangeAspect="1"/>
          </p:cNvPicPr>
          <p:nvPr/>
        </p:nvPicPr>
        <p:blipFill rotWithShape="1">
          <a:blip r:embed="rId2"/>
          <a:srcRect t="17342" r="2" b="17345"/>
          <a:stretch/>
        </p:blipFill>
        <p:spPr>
          <a:xfrm>
            <a:off x="7772965" y="1"/>
            <a:ext cx="4387749" cy="2006082"/>
          </a:xfrm>
          <a:custGeom>
            <a:avLst/>
            <a:gdLst/>
            <a:ahLst/>
            <a:cxnLst/>
            <a:rect l="l" t="t" r="r" b="b"/>
            <a:pathLst>
              <a:path w="7450687" h="3406460">
                <a:moveTo>
                  <a:pt x="6457914" y="0"/>
                </a:moveTo>
                <a:cubicBezTo>
                  <a:pt x="6560763" y="125085"/>
                  <a:pt x="6713644" y="161221"/>
                  <a:pt x="6844288" y="233492"/>
                </a:cubicBezTo>
                <a:cubicBezTo>
                  <a:pt x="6972153" y="289086"/>
                  <a:pt x="7336289" y="611527"/>
                  <a:pt x="7386323" y="717155"/>
                </a:cubicBezTo>
                <a:cubicBezTo>
                  <a:pt x="7475273" y="900613"/>
                  <a:pt x="7453035" y="1573293"/>
                  <a:pt x="7430798" y="1809564"/>
                </a:cubicBezTo>
                <a:cubicBezTo>
                  <a:pt x="7347408" y="2398855"/>
                  <a:pt x="7041645" y="3077093"/>
                  <a:pt x="7013848" y="3104890"/>
                </a:cubicBezTo>
                <a:cubicBezTo>
                  <a:pt x="6924899" y="3085432"/>
                  <a:pt x="6721983" y="3391196"/>
                  <a:pt x="6569101" y="3402314"/>
                </a:cubicBezTo>
                <a:cubicBezTo>
                  <a:pt x="6407881" y="3413434"/>
                  <a:pt x="4039604" y="3405095"/>
                  <a:pt x="3683807" y="3341162"/>
                </a:cubicBezTo>
                <a:cubicBezTo>
                  <a:pt x="1749158" y="2988144"/>
                  <a:pt x="1704683" y="2860279"/>
                  <a:pt x="1704683" y="2860279"/>
                </a:cubicBezTo>
                <a:cubicBezTo>
                  <a:pt x="1704683" y="2860279"/>
                  <a:pt x="1910378" y="2835262"/>
                  <a:pt x="2010446" y="2801907"/>
                </a:cubicBezTo>
                <a:cubicBezTo>
                  <a:pt x="1865904" y="2799126"/>
                  <a:pt x="1296072" y="2693500"/>
                  <a:pt x="1273834" y="2674041"/>
                </a:cubicBezTo>
                <a:cubicBezTo>
                  <a:pt x="1284954" y="2668482"/>
                  <a:pt x="1301632" y="2662923"/>
                  <a:pt x="1315530" y="2657363"/>
                </a:cubicBezTo>
                <a:cubicBezTo>
                  <a:pt x="1284954" y="2640686"/>
                  <a:pt x="1259936" y="2621228"/>
                  <a:pt x="1234919" y="2590651"/>
                </a:cubicBezTo>
                <a:cubicBezTo>
                  <a:pt x="1154309" y="2487804"/>
                  <a:pt x="1018105" y="2523940"/>
                  <a:pt x="904138" y="2485024"/>
                </a:cubicBezTo>
                <a:cubicBezTo>
                  <a:pt x="976410" y="2268210"/>
                  <a:pt x="1168208" y="2348820"/>
                  <a:pt x="1315530" y="2307126"/>
                </a:cubicBezTo>
                <a:cubicBezTo>
                  <a:pt x="929156" y="2179260"/>
                  <a:pt x="1004207" y="2112548"/>
                  <a:pt x="851326" y="2065294"/>
                </a:cubicBezTo>
                <a:cubicBezTo>
                  <a:pt x="659528" y="2006921"/>
                  <a:pt x="615053" y="2006921"/>
                  <a:pt x="615053" y="2006921"/>
                </a:cubicBezTo>
                <a:cubicBezTo>
                  <a:pt x="840206" y="1829023"/>
                  <a:pt x="1109834" y="2020820"/>
                  <a:pt x="1393361" y="1703937"/>
                </a:cubicBezTo>
                <a:cubicBezTo>
                  <a:pt x="1120952" y="1659463"/>
                  <a:pt x="306510" y="1637225"/>
                  <a:pt x="131391" y="1553835"/>
                </a:cubicBezTo>
                <a:cubicBezTo>
                  <a:pt x="198103" y="1584411"/>
                  <a:pt x="203663" y="1492682"/>
                  <a:pt x="234239" y="1492682"/>
                </a:cubicBezTo>
                <a:cubicBezTo>
                  <a:pt x="492748" y="1489903"/>
                  <a:pt x="756816" y="1542717"/>
                  <a:pt x="1018105" y="1509360"/>
                </a:cubicBezTo>
                <a:cubicBezTo>
                  <a:pt x="1065359" y="1506581"/>
                  <a:pt x="1140411" y="1531597"/>
                  <a:pt x="1148750" y="1462106"/>
                </a:cubicBezTo>
                <a:cubicBezTo>
                  <a:pt x="1157088" y="1375936"/>
                  <a:pt x="1059800" y="1395394"/>
                  <a:pt x="1018105" y="1387055"/>
                </a:cubicBezTo>
                <a:cubicBezTo>
                  <a:pt x="848545" y="1359258"/>
                  <a:pt x="681766" y="1348140"/>
                  <a:pt x="509426" y="1331461"/>
                </a:cubicBezTo>
                <a:cubicBezTo>
                  <a:pt x="437155" y="1323122"/>
                  <a:pt x="348206" y="1339800"/>
                  <a:pt x="376002" y="1206376"/>
                </a:cubicBezTo>
                <a:cubicBezTo>
                  <a:pt x="353764" y="1078512"/>
                  <a:pt x="220341" y="1122986"/>
                  <a:pt x="150849" y="1061833"/>
                </a:cubicBezTo>
                <a:cubicBezTo>
                  <a:pt x="184205" y="989562"/>
                  <a:pt x="278714" y="1039597"/>
                  <a:pt x="306510" y="942308"/>
                </a:cubicBezTo>
                <a:cubicBezTo>
                  <a:pt x="173086" y="972884"/>
                  <a:pt x="186985" y="761630"/>
                  <a:pt x="53560" y="764409"/>
                </a:cubicBezTo>
                <a:cubicBezTo>
                  <a:pt x="-57626" y="639324"/>
                  <a:pt x="22984" y="578171"/>
                  <a:pt x="125832" y="530917"/>
                </a:cubicBezTo>
                <a:cubicBezTo>
                  <a:pt x="259256" y="472544"/>
                  <a:pt x="406578" y="486442"/>
                  <a:pt x="551121" y="475324"/>
                </a:cubicBezTo>
                <a:cubicBezTo>
                  <a:pt x="742919" y="450306"/>
                  <a:pt x="926376" y="391934"/>
                  <a:pt x="1120952" y="394713"/>
                </a:cubicBezTo>
                <a:cubicBezTo>
                  <a:pt x="1304411" y="336340"/>
                  <a:pt x="1507326" y="400272"/>
                  <a:pt x="1693564" y="325221"/>
                </a:cubicBezTo>
                <a:cubicBezTo>
                  <a:pt x="1882582" y="325221"/>
                  <a:pt x="2074379" y="325221"/>
                  <a:pt x="2266175" y="325221"/>
                </a:cubicBezTo>
                <a:cubicBezTo>
                  <a:pt x="2321770" y="328001"/>
                  <a:pt x="2374582" y="328001"/>
                  <a:pt x="2430177" y="330781"/>
                </a:cubicBezTo>
                <a:cubicBezTo>
                  <a:pt x="2430177" y="330781"/>
                  <a:pt x="2432956" y="330781"/>
                  <a:pt x="2432956" y="330781"/>
                </a:cubicBezTo>
                <a:cubicBezTo>
                  <a:pt x="2672008" y="339120"/>
                  <a:pt x="2908279" y="344679"/>
                  <a:pt x="3144551" y="355798"/>
                </a:cubicBezTo>
                <a:cubicBezTo>
                  <a:pt x="3233500" y="355798"/>
                  <a:pt x="3319670" y="358577"/>
                  <a:pt x="3408619" y="358577"/>
                </a:cubicBezTo>
                <a:cubicBezTo>
                  <a:pt x="3597637" y="372475"/>
                  <a:pt x="3789434" y="380814"/>
                  <a:pt x="3981231" y="361357"/>
                </a:cubicBezTo>
                <a:cubicBezTo>
                  <a:pt x="4173028" y="378035"/>
                  <a:pt x="4359266" y="366917"/>
                  <a:pt x="4551063" y="350238"/>
                </a:cubicBezTo>
                <a:cubicBezTo>
                  <a:pt x="4745639" y="369696"/>
                  <a:pt x="4937437" y="341899"/>
                  <a:pt x="5129233" y="316882"/>
                </a:cubicBezTo>
                <a:cubicBezTo>
                  <a:pt x="5321031" y="328001"/>
                  <a:pt x="5512828" y="328001"/>
                  <a:pt x="5699065" y="272407"/>
                </a:cubicBezTo>
                <a:cubicBezTo>
                  <a:pt x="5840829" y="333560"/>
                  <a:pt x="5910321" y="133424"/>
                  <a:pt x="6063202" y="172339"/>
                </a:cubicBezTo>
                <a:cubicBezTo>
                  <a:pt x="6216084" y="214035"/>
                  <a:pt x="6324491" y="55593"/>
                  <a:pt x="6457914" y="0"/>
                </a:cubicBezTo>
                <a:close/>
              </a:path>
            </a:pathLst>
          </a:custGeom>
        </p:spPr>
      </p:pic>
      <p:sp>
        <p:nvSpPr>
          <p:cNvPr id="2" name="Title 1">
            <a:extLst>
              <a:ext uri="{FF2B5EF4-FFF2-40B4-BE49-F238E27FC236}">
                <a16:creationId xmlns:a16="http://schemas.microsoft.com/office/drawing/2014/main" id="{38564024-21C2-59F3-6F4A-E3A379E97B6D}"/>
              </a:ext>
            </a:extLst>
          </p:cNvPr>
          <p:cNvSpPr>
            <a:spLocks noGrp="1"/>
          </p:cNvSpPr>
          <p:nvPr>
            <p:ph type="ctrTitle"/>
          </p:nvPr>
        </p:nvSpPr>
        <p:spPr>
          <a:xfrm>
            <a:off x="836768" y="0"/>
            <a:ext cx="4137567" cy="1754376"/>
          </a:xfrm>
        </p:spPr>
        <p:txBody>
          <a:bodyPr>
            <a:normAutofit/>
          </a:bodyPr>
          <a:lstStyle/>
          <a:p>
            <a:r>
              <a:rPr lang="en-US" sz="3200" dirty="0">
                <a:latin typeface="Amasis MT Pro Black" panose="02040A04050005020304" pitchFamily="18" charset="0"/>
              </a:rPr>
              <a:t>November 2023</a:t>
            </a:r>
            <a:br>
              <a:rPr lang="en-US" sz="3700" dirty="0">
                <a:latin typeface="Amasis MT Pro Black" panose="02040A04050005020304" pitchFamily="18" charset="0"/>
              </a:rPr>
            </a:br>
            <a:endParaRPr lang="en-US" sz="3700" dirty="0">
              <a:latin typeface="Amasis MT Pro Black" panose="02040A04050005020304" pitchFamily="18" charset="0"/>
            </a:endParaRPr>
          </a:p>
        </p:txBody>
      </p:sp>
      <p:sp>
        <p:nvSpPr>
          <p:cNvPr id="3" name="Subtitle 2">
            <a:extLst>
              <a:ext uri="{FF2B5EF4-FFF2-40B4-BE49-F238E27FC236}">
                <a16:creationId xmlns:a16="http://schemas.microsoft.com/office/drawing/2014/main" id="{35559F26-7F62-71CF-D184-1FCF85F8437D}"/>
              </a:ext>
            </a:extLst>
          </p:cNvPr>
          <p:cNvSpPr>
            <a:spLocks noGrp="1"/>
          </p:cNvSpPr>
          <p:nvPr>
            <p:ph type="subTitle" idx="1"/>
          </p:nvPr>
        </p:nvSpPr>
        <p:spPr>
          <a:xfrm>
            <a:off x="1035698" y="1719352"/>
            <a:ext cx="10558894" cy="4601514"/>
          </a:xfrm>
        </p:spPr>
        <p:txBody>
          <a:bodyPr>
            <a:normAutofit/>
          </a:bodyPr>
          <a:lstStyle/>
          <a:p>
            <a:pPr algn="ctr">
              <a:lnSpc>
                <a:spcPct val="90000"/>
              </a:lnSpc>
            </a:pPr>
            <a:r>
              <a:rPr lang="en-US" sz="2000" dirty="0">
                <a:solidFill>
                  <a:srgbClr val="FF0000"/>
                </a:solidFill>
                <a:latin typeface="Berlin Sans FB Demi" panose="020E0802020502020306" pitchFamily="34" charset="0"/>
              </a:rPr>
              <a:t>8 Attendees, 7 from Essex County </a:t>
            </a:r>
          </a:p>
          <a:p>
            <a:pPr>
              <a:lnSpc>
                <a:spcPct val="90000"/>
              </a:lnSpc>
            </a:pPr>
            <a:r>
              <a:rPr lang="en-US" sz="1800" b="1" cap="none" dirty="0">
                <a:latin typeface="Tenorite" panose="00000500000000000000" pitchFamily="2" charset="0"/>
              </a:rPr>
              <a:t>Overview of the Needs Assessment findings:</a:t>
            </a:r>
          </a:p>
          <a:p>
            <a:pPr>
              <a:lnSpc>
                <a:spcPct val="90000"/>
              </a:lnSpc>
            </a:pPr>
            <a:r>
              <a:rPr lang="en-US" sz="1600" cap="none" dirty="0" err="1">
                <a:latin typeface="Tenorite" panose="00000500000000000000" pitchFamily="2" charset="0"/>
              </a:rPr>
              <a:t>Postel</a:t>
            </a:r>
            <a:r>
              <a:rPr lang="en-US" sz="1600" cap="none" dirty="0">
                <a:latin typeface="Tenorite" panose="00000500000000000000" pitchFamily="2" charset="0"/>
              </a:rPr>
              <a:t> states that linkage to care for individuals with HIV/AIDS is a federal priority, and that the federal government has established 3 requirements for all Ryan White agencies: </a:t>
            </a:r>
          </a:p>
          <a:p>
            <a:pPr marL="228600" indent="-228600">
              <a:lnSpc>
                <a:spcPct val="90000"/>
              </a:lnSpc>
              <a:buAutoNum type="arabicParenR"/>
            </a:pPr>
            <a:r>
              <a:rPr lang="en-US" sz="1600" cap="none" dirty="0">
                <a:latin typeface="Tenorite" panose="00000500000000000000" pitchFamily="2" charset="0"/>
              </a:rPr>
              <a:t>Clinical quality management: all EMA, TGA along with part A and part B agencies must track the number of clients that are newly diagnosed within a year and have received medical treatment. </a:t>
            </a:r>
          </a:p>
          <a:p>
            <a:pPr marL="228600" indent="-228600">
              <a:lnSpc>
                <a:spcPct val="90000"/>
              </a:lnSpc>
              <a:buAutoNum type="arabicParenR"/>
            </a:pPr>
            <a:r>
              <a:rPr lang="en-US" sz="1600" cap="none" dirty="0">
                <a:latin typeface="Tenorite" panose="00000500000000000000" pitchFamily="2" charset="0"/>
              </a:rPr>
              <a:t>2) adhering to the national HIV/AIDS strategy: reaching the goal of 95% of newly diagnosed individuals will be linked to medical care within 30 days. </a:t>
            </a:r>
          </a:p>
          <a:p>
            <a:pPr marL="228600" indent="-228600">
              <a:lnSpc>
                <a:spcPct val="90000"/>
              </a:lnSpc>
              <a:buAutoNum type="arabicParenR"/>
            </a:pPr>
            <a:r>
              <a:rPr lang="en-US" sz="1600" cap="none" dirty="0">
                <a:latin typeface="Tenorite" panose="00000500000000000000" pitchFamily="2" charset="0"/>
              </a:rPr>
              <a:t>3) yearly reports: agencies must provide yearly reports of the date diagnosed and the date of the first medical visit of all newly diagnosed with </a:t>
            </a:r>
            <a:r>
              <a:rPr lang="en-US" sz="1600" cap="none" dirty="0" err="1">
                <a:latin typeface="Tenorite" panose="00000500000000000000" pitchFamily="2" charset="0"/>
              </a:rPr>
              <a:t>hiv</a:t>
            </a:r>
            <a:r>
              <a:rPr lang="en-US" sz="1600" cap="none" dirty="0">
                <a:latin typeface="Tenorite" panose="00000500000000000000" pitchFamily="2" charset="0"/>
              </a:rPr>
              <a:t>/aids.</a:t>
            </a:r>
          </a:p>
        </p:txBody>
      </p:sp>
      <p:cxnSp>
        <p:nvCxnSpPr>
          <p:cNvPr id="5" name="Straight Connector 4">
            <a:extLst>
              <a:ext uri="{FF2B5EF4-FFF2-40B4-BE49-F238E27FC236}">
                <a16:creationId xmlns:a16="http://schemas.microsoft.com/office/drawing/2014/main" id="{8EADFD7B-C695-6D2B-7BA2-E10F1EA8F307}"/>
              </a:ext>
            </a:extLst>
          </p:cNvPr>
          <p:cNvCxnSpPr>
            <a:cxnSpLocks/>
          </p:cNvCxnSpPr>
          <p:nvPr/>
        </p:nvCxnSpPr>
        <p:spPr>
          <a:xfrm>
            <a:off x="800224" y="1311402"/>
            <a:ext cx="2719724" cy="0"/>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1842845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25">
            <a:extLst>
              <a:ext uri="{FF2B5EF4-FFF2-40B4-BE49-F238E27FC236}">
                <a16:creationId xmlns:a16="http://schemas.microsoft.com/office/drawing/2014/main" id="{AD8D8703-9EB7-42BC-86DE-8F2C26612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3" descr="A colorful light bulb with business icons">
            <a:extLst>
              <a:ext uri="{FF2B5EF4-FFF2-40B4-BE49-F238E27FC236}">
                <a16:creationId xmlns:a16="http://schemas.microsoft.com/office/drawing/2014/main" id="{7D8224CC-04EE-F52E-115D-C181443C7FBB}"/>
              </a:ext>
            </a:extLst>
          </p:cNvPr>
          <p:cNvPicPr>
            <a:picLocks noChangeAspect="1"/>
          </p:cNvPicPr>
          <p:nvPr/>
        </p:nvPicPr>
        <p:blipFill rotWithShape="1">
          <a:blip r:embed="rId2"/>
          <a:srcRect t="17342" r="2" b="17345"/>
          <a:stretch/>
        </p:blipFill>
        <p:spPr>
          <a:xfrm>
            <a:off x="7772965" y="1"/>
            <a:ext cx="4387749" cy="2006082"/>
          </a:xfrm>
          <a:custGeom>
            <a:avLst/>
            <a:gdLst/>
            <a:ahLst/>
            <a:cxnLst/>
            <a:rect l="l" t="t" r="r" b="b"/>
            <a:pathLst>
              <a:path w="7450687" h="3406460">
                <a:moveTo>
                  <a:pt x="6457914" y="0"/>
                </a:moveTo>
                <a:cubicBezTo>
                  <a:pt x="6560763" y="125085"/>
                  <a:pt x="6713644" y="161221"/>
                  <a:pt x="6844288" y="233492"/>
                </a:cubicBezTo>
                <a:cubicBezTo>
                  <a:pt x="6972153" y="289086"/>
                  <a:pt x="7336289" y="611527"/>
                  <a:pt x="7386323" y="717155"/>
                </a:cubicBezTo>
                <a:cubicBezTo>
                  <a:pt x="7475273" y="900613"/>
                  <a:pt x="7453035" y="1573293"/>
                  <a:pt x="7430798" y="1809564"/>
                </a:cubicBezTo>
                <a:cubicBezTo>
                  <a:pt x="7347408" y="2398855"/>
                  <a:pt x="7041645" y="3077093"/>
                  <a:pt x="7013848" y="3104890"/>
                </a:cubicBezTo>
                <a:cubicBezTo>
                  <a:pt x="6924899" y="3085432"/>
                  <a:pt x="6721983" y="3391196"/>
                  <a:pt x="6569101" y="3402314"/>
                </a:cubicBezTo>
                <a:cubicBezTo>
                  <a:pt x="6407881" y="3413434"/>
                  <a:pt x="4039604" y="3405095"/>
                  <a:pt x="3683807" y="3341162"/>
                </a:cubicBezTo>
                <a:cubicBezTo>
                  <a:pt x="1749158" y="2988144"/>
                  <a:pt x="1704683" y="2860279"/>
                  <a:pt x="1704683" y="2860279"/>
                </a:cubicBezTo>
                <a:cubicBezTo>
                  <a:pt x="1704683" y="2860279"/>
                  <a:pt x="1910378" y="2835262"/>
                  <a:pt x="2010446" y="2801907"/>
                </a:cubicBezTo>
                <a:cubicBezTo>
                  <a:pt x="1865904" y="2799126"/>
                  <a:pt x="1296072" y="2693500"/>
                  <a:pt x="1273834" y="2674041"/>
                </a:cubicBezTo>
                <a:cubicBezTo>
                  <a:pt x="1284954" y="2668482"/>
                  <a:pt x="1301632" y="2662923"/>
                  <a:pt x="1315530" y="2657363"/>
                </a:cubicBezTo>
                <a:cubicBezTo>
                  <a:pt x="1284954" y="2640686"/>
                  <a:pt x="1259936" y="2621228"/>
                  <a:pt x="1234919" y="2590651"/>
                </a:cubicBezTo>
                <a:cubicBezTo>
                  <a:pt x="1154309" y="2487804"/>
                  <a:pt x="1018105" y="2523940"/>
                  <a:pt x="904138" y="2485024"/>
                </a:cubicBezTo>
                <a:cubicBezTo>
                  <a:pt x="976410" y="2268210"/>
                  <a:pt x="1168208" y="2348820"/>
                  <a:pt x="1315530" y="2307126"/>
                </a:cubicBezTo>
                <a:cubicBezTo>
                  <a:pt x="929156" y="2179260"/>
                  <a:pt x="1004207" y="2112548"/>
                  <a:pt x="851326" y="2065294"/>
                </a:cubicBezTo>
                <a:cubicBezTo>
                  <a:pt x="659528" y="2006921"/>
                  <a:pt x="615053" y="2006921"/>
                  <a:pt x="615053" y="2006921"/>
                </a:cubicBezTo>
                <a:cubicBezTo>
                  <a:pt x="840206" y="1829023"/>
                  <a:pt x="1109834" y="2020820"/>
                  <a:pt x="1393361" y="1703937"/>
                </a:cubicBezTo>
                <a:cubicBezTo>
                  <a:pt x="1120952" y="1659463"/>
                  <a:pt x="306510" y="1637225"/>
                  <a:pt x="131391" y="1553835"/>
                </a:cubicBezTo>
                <a:cubicBezTo>
                  <a:pt x="198103" y="1584411"/>
                  <a:pt x="203663" y="1492682"/>
                  <a:pt x="234239" y="1492682"/>
                </a:cubicBezTo>
                <a:cubicBezTo>
                  <a:pt x="492748" y="1489903"/>
                  <a:pt x="756816" y="1542717"/>
                  <a:pt x="1018105" y="1509360"/>
                </a:cubicBezTo>
                <a:cubicBezTo>
                  <a:pt x="1065359" y="1506581"/>
                  <a:pt x="1140411" y="1531597"/>
                  <a:pt x="1148750" y="1462106"/>
                </a:cubicBezTo>
                <a:cubicBezTo>
                  <a:pt x="1157088" y="1375936"/>
                  <a:pt x="1059800" y="1395394"/>
                  <a:pt x="1018105" y="1387055"/>
                </a:cubicBezTo>
                <a:cubicBezTo>
                  <a:pt x="848545" y="1359258"/>
                  <a:pt x="681766" y="1348140"/>
                  <a:pt x="509426" y="1331461"/>
                </a:cubicBezTo>
                <a:cubicBezTo>
                  <a:pt x="437155" y="1323122"/>
                  <a:pt x="348206" y="1339800"/>
                  <a:pt x="376002" y="1206376"/>
                </a:cubicBezTo>
                <a:cubicBezTo>
                  <a:pt x="353764" y="1078512"/>
                  <a:pt x="220341" y="1122986"/>
                  <a:pt x="150849" y="1061833"/>
                </a:cubicBezTo>
                <a:cubicBezTo>
                  <a:pt x="184205" y="989562"/>
                  <a:pt x="278714" y="1039597"/>
                  <a:pt x="306510" y="942308"/>
                </a:cubicBezTo>
                <a:cubicBezTo>
                  <a:pt x="173086" y="972884"/>
                  <a:pt x="186985" y="761630"/>
                  <a:pt x="53560" y="764409"/>
                </a:cubicBezTo>
                <a:cubicBezTo>
                  <a:pt x="-57626" y="639324"/>
                  <a:pt x="22984" y="578171"/>
                  <a:pt x="125832" y="530917"/>
                </a:cubicBezTo>
                <a:cubicBezTo>
                  <a:pt x="259256" y="472544"/>
                  <a:pt x="406578" y="486442"/>
                  <a:pt x="551121" y="475324"/>
                </a:cubicBezTo>
                <a:cubicBezTo>
                  <a:pt x="742919" y="450306"/>
                  <a:pt x="926376" y="391934"/>
                  <a:pt x="1120952" y="394713"/>
                </a:cubicBezTo>
                <a:cubicBezTo>
                  <a:pt x="1304411" y="336340"/>
                  <a:pt x="1507326" y="400272"/>
                  <a:pt x="1693564" y="325221"/>
                </a:cubicBezTo>
                <a:cubicBezTo>
                  <a:pt x="1882582" y="325221"/>
                  <a:pt x="2074379" y="325221"/>
                  <a:pt x="2266175" y="325221"/>
                </a:cubicBezTo>
                <a:cubicBezTo>
                  <a:pt x="2321770" y="328001"/>
                  <a:pt x="2374582" y="328001"/>
                  <a:pt x="2430177" y="330781"/>
                </a:cubicBezTo>
                <a:cubicBezTo>
                  <a:pt x="2430177" y="330781"/>
                  <a:pt x="2432956" y="330781"/>
                  <a:pt x="2432956" y="330781"/>
                </a:cubicBezTo>
                <a:cubicBezTo>
                  <a:pt x="2672008" y="339120"/>
                  <a:pt x="2908279" y="344679"/>
                  <a:pt x="3144551" y="355798"/>
                </a:cubicBezTo>
                <a:cubicBezTo>
                  <a:pt x="3233500" y="355798"/>
                  <a:pt x="3319670" y="358577"/>
                  <a:pt x="3408619" y="358577"/>
                </a:cubicBezTo>
                <a:cubicBezTo>
                  <a:pt x="3597637" y="372475"/>
                  <a:pt x="3789434" y="380814"/>
                  <a:pt x="3981231" y="361357"/>
                </a:cubicBezTo>
                <a:cubicBezTo>
                  <a:pt x="4173028" y="378035"/>
                  <a:pt x="4359266" y="366917"/>
                  <a:pt x="4551063" y="350238"/>
                </a:cubicBezTo>
                <a:cubicBezTo>
                  <a:pt x="4745639" y="369696"/>
                  <a:pt x="4937437" y="341899"/>
                  <a:pt x="5129233" y="316882"/>
                </a:cubicBezTo>
                <a:cubicBezTo>
                  <a:pt x="5321031" y="328001"/>
                  <a:pt x="5512828" y="328001"/>
                  <a:pt x="5699065" y="272407"/>
                </a:cubicBezTo>
                <a:cubicBezTo>
                  <a:pt x="5840829" y="333560"/>
                  <a:pt x="5910321" y="133424"/>
                  <a:pt x="6063202" y="172339"/>
                </a:cubicBezTo>
                <a:cubicBezTo>
                  <a:pt x="6216084" y="214035"/>
                  <a:pt x="6324491" y="55593"/>
                  <a:pt x="6457914" y="0"/>
                </a:cubicBezTo>
                <a:close/>
              </a:path>
            </a:pathLst>
          </a:custGeom>
        </p:spPr>
      </p:pic>
      <p:sp>
        <p:nvSpPr>
          <p:cNvPr id="2" name="Title 1">
            <a:extLst>
              <a:ext uri="{FF2B5EF4-FFF2-40B4-BE49-F238E27FC236}">
                <a16:creationId xmlns:a16="http://schemas.microsoft.com/office/drawing/2014/main" id="{38564024-21C2-59F3-6F4A-E3A379E97B6D}"/>
              </a:ext>
            </a:extLst>
          </p:cNvPr>
          <p:cNvSpPr>
            <a:spLocks noGrp="1"/>
          </p:cNvSpPr>
          <p:nvPr>
            <p:ph type="ctrTitle"/>
          </p:nvPr>
        </p:nvSpPr>
        <p:spPr>
          <a:xfrm>
            <a:off x="836768" y="0"/>
            <a:ext cx="4137567" cy="1754376"/>
          </a:xfrm>
        </p:spPr>
        <p:txBody>
          <a:bodyPr>
            <a:normAutofit/>
          </a:bodyPr>
          <a:lstStyle/>
          <a:p>
            <a:r>
              <a:rPr lang="en-US" sz="3200" dirty="0">
                <a:latin typeface="Amasis MT Pro Black" panose="02040A04050005020304" pitchFamily="18" charset="0"/>
              </a:rPr>
              <a:t>November 2023</a:t>
            </a:r>
            <a:br>
              <a:rPr lang="en-US" sz="3700" dirty="0">
                <a:latin typeface="Amasis MT Pro Black" panose="02040A04050005020304" pitchFamily="18" charset="0"/>
              </a:rPr>
            </a:br>
            <a:endParaRPr lang="en-US" sz="3700" dirty="0">
              <a:latin typeface="Amasis MT Pro Black" panose="02040A04050005020304" pitchFamily="18" charset="0"/>
            </a:endParaRPr>
          </a:p>
        </p:txBody>
      </p:sp>
      <p:sp>
        <p:nvSpPr>
          <p:cNvPr id="3" name="Subtitle 2">
            <a:extLst>
              <a:ext uri="{FF2B5EF4-FFF2-40B4-BE49-F238E27FC236}">
                <a16:creationId xmlns:a16="http://schemas.microsoft.com/office/drawing/2014/main" id="{35559F26-7F62-71CF-D184-1FCF85F8437D}"/>
              </a:ext>
            </a:extLst>
          </p:cNvPr>
          <p:cNvSpPr>
            <a:spLocks noGrp="1"/>
          </p:cNvSpPr>
          <p:nvPr>
            <p:ph type="subTitle" idx="1"/>
          </p:nvPr>
        </p:nvSpPr>
        <p:spPr>
          <a:xfrm>
            <a:off x="1035698" y="1719352"/>
            <a:ext cx="10558894" cy="4601514"/>
          </a:xfrm>
        </p:spPr>
        <p:txBody>
          <a:bodyPr>
            <a:normAutofit/>
          </a:bodyPr>
          <a:lstStyle/>
          <a:p>
            <a:pPr algn="ctr">
              <a:lnSpc>
                <a:spcPct val="90000"/>
              </a:lnSpc>
            </a:pPr>
            <a:r>
              <a:rPr lang="en-US" sz="2000" b="1" dirty="0">
                <a:solidFill>
                  <a:srgbClr val="FF0000"/>
                </a:solidFill>
                <a:latin typeface="Tenorite" panose="00000500000000000000" pitchFamily="2" charset="0"/>
              </a:rPr>
              <a:t>Continue</a:t>
            </a:r>
          </a:p>
          <a:p>
            <a:pPr>
              <a:lnSpc>
                <a:spcPct val="90000"/>
              </a:lnSpc>
            </a:pPr>
            <a:r>
              <a:rPr lang="en-US" sz="1800" b="1" cap="none" dirty="0">
                <a:latin typeface="Tenorite" panose="00000500000000000000" pitchFamily="2" charset="0"/>
              </a:rPr>
              <a:t>Overview of the needs assessment findings:</a:t>
            </a:r>
          </a:p>
          <a:p>
            <a:pPr marL="171450" indent="-171450">
              <a:lnSpc>
                <a:spcPct val="90000"/>
              </a:lnSpc>
              <a:buFont typeface="Arial" panose="020B0604020202020204" pitchFamily="34" charset="0"/>
              <a:buChar char="•"/>
            </a:pPr>
            <a:r>
              <a:rPr lang="en-US" sz="1600" cap="none" dirty="0" err="1">
                <a:latin typeface="Tenorite" panose="00000500000000000000" pitchFamily="2" charset="0"/>
              </a:rPr>
              <a:t>Postel</a:t>
            </a:r>
            <a:r>
              <a:rPr lang="en-US" sz="1600" cap="none" dirty="0">
                <a:latin typeface="Tenorite" panose="00000500000000000000" pitchFamily="2" charset="0"/>
              </a:rPr>
              <a:t> also discussed systemic barriers and client issues related to hospital and patient data, including cases where patients were not connected within the system. </a:t>
            </a:r>
            <a:r>
              <a:rPr lang="en-US" sz="1600" cap="none" dirty="0" err="1">
                <a:latin typeface="Tenorite" panose="00000500000000000000" pitchFamily="2" charset="0"/>
              </a:rPr>
              <a:t>Postel</a:t>
            </a:r>
            <a:r>
              <a:rPr lang="en-US" sz="1600" cap="none" dirty="0">
                <a:latin typeface="Tenorite" panose="00000500000000000000" pitchFamily="2" charset="0"/>
              </a:rPr>
              <a:t> explained that individuals with other health issues, family issues, or incarcerated, also influenced the percentage of linkage to care. </a:t>
            </a:r>
          </a:p>
          <a:p>
            <a:pPr marL="171450" indent="-171450">
              <a:lnSpc>
                <a:spcPct val="90000"/>
              </a:lnSpc>
              <a:buFont typeface="Arial" panose="020B0604020202020204" pitchFamily="34" charset="0"/>
              <a:buChar char="•"/>
            </a:pPr>
            <a:r>
              <a:rPr lang="en-US" sz="1600" cap="none" dirty="0" err="1">
                <a:latin typeface="Tenorite" panose="00000500000000000000" pitchFamily="2" charset="0"/>
              </a:rPr>
              <a:t>Postel</a:t>
            </a:r>
            <a:r>
              <a:rPr lang="en-US" sz="1600" cap="none" dirty="0">
                <a:latin typeface="Tenorite" panose="00000500000000000000" pitchFamily="2" charset="0"/>
              </a:rPr>
              <a:t> acknowledges that changes are necessary to ensure clients receive medical care promptly. </a:t>
            </a:r>
          </a:p>
          <a:p>
            <a:pPr marL="171450" indent="-171450">
              <a:lnSpc>
                <a:spcPct val="90000"/>
              </a:lnSpc>
              <a:buFont typeface="Arial" panose="020B0604020202020204" pitchFamily="34" charset="0"/>
              <a:buChar char="•"/>
            </a:pPr>
            <a:r>
              <a:rPr lang="en-US" sz="1600" cap="none" dirty="0">
                <a:latin typeface="Tenorite" panose="00000500000000000000" pitchFamily="2" charset="0"/>
              </a:rPr>
              <a:t>Suggested recommendations for improving linkage to care: </a:t>
            </a:r>
          </a:p>
          <a:p>
            <a:pPr marL="1085850" lvl="2" indent="-171450" algn="l">
              <a:lnSpc>
                <a:spcPct val="90000"/>
              </a:lnSpc>
              <a:buFont typeface="Arial" panose="020B0604020202020204" pitchFamily="34" charset="0"/>
              <a:buChar char="•"/>
            </a:pPr>
            <a:r>
              <a:rPr lang="en-US" sz="1600" dirty="0">
                <a:latin typeface="Tenorite" panose="00000500000000000000" pitchFamily="2" charset="0"/>
              </a:rPr>
              <a:t>A</a:t>
            </a:r>
            <a:r>
              <a:rPr lang="en-US" sz="1600" cap="none" dirty="0">
                <a:latin typeface="Tenorite" panose="00000500000000000000" pitchFamily="2" charset="0"/>
              </a:rPr>
              <a:t>gency follow up, </a:t>
            </a:r>
          </a:p>
          <a:p>
            <a:pPr marL="1085850" lvl="2" indent="-171450" algn="l">
              <a:lnSpc>
                <a:spcPct val="90000"/>
              </a:lnSpc>
              <a:buFont typeface="Arial" panose="020B0604020202020204" pitchFamily="34" charset="0"/>
              <a:buChar char="•"/>
            </a:pPr>
            <a:r>
              <a:rPr lang="en-US" sz="1600" dirty="0">
                <a:latin typeface="Tenorite" panose="00000500000000000000" pitchFamily="2" charset="0"/>
              </a:rPr>
              <a:t>F</a:t>
            </a:r>
            <a:r>
              <a:rPr lang="en-US" sz="1600" cap="none" dirty="0">
                <a:latin typeface="Tenorite" panose="00000500000000000000" pitchFamily="2" charset="0"/>
              </a:rPr>
              <a:t>ollowing agency specific protocols, </a:t>
            </a:r>
          </a:p>
          <a:p>
            <a:pPr marL="1085850" lvl="2" indent="-171450" algn="l">
              <a:lnSpc>
                <a:spcPct val="90000"/>
              </a:lnSpc>
              <a:buFont typeface="Arial" panose="020B0604020202020204" pitchFamily="34" charset="0"/>
              <a:buChar char="•"/>
            </a:pPr>
            <a:r>
              <a:rPr lang="en-US" sz="1600" dirty="0">
                <a:latin typeface="Tenorite" panose="00000500000000000000" pitchFamily="2" charset="0"/>
              </a:rPr>
              <a:t>T</a:t>
            </a:r>
            <a:r>
              <a:rPr lang="en-US" sz="1600" cap="none" dirty="0">
                <a:latin typeface="Tenorite" panose="00000500000000000000" pitchFamily="2" charset="0"/>
              </a:rPr>
              <a:t>raining opportunities within the health system, </a:t>
            </a:r>
          </a:p>
          <a:p>
            <a:pPr marL="1085850" lvl="2" indent="-171450" algn="l">
              <a:lnSpc>
                <a:spcPct val="90000"/>
              </a:lnSpc>
              <a:buFont typeface="Arial" panose="020B0604020202020204" pitchFamily="34" charset="0"/>
              <a:buChar char="•"/>
            </a:pPr>
            <a:r>
              <a:rPr lang="en-US" sz="1600" dirty="0">
                <a:latin typeface="Tenorite" panose="00000500000000000000" pitchFamily="2" charset="0"/>
              </a:rPr>
              <a:t>I</a:t>
            </a:r>
            <a:r>
              <a:rPr lang="en-US" sz="1600" cap="none" dirty="0">
                <a:latin typeface="Tenorite" panose="00000500000000000000" pitchFamily="2" charset="0"/>
              </a:rPr>
              <a:t>mproving EMA marketing campaigns, </a:t>
            </a:r>
          </a:p>
          <a:p>
            <a:pPr marL="1085850" lvl="2" indent="-171450" algn="l">
              <a:lnSpc>
                <a:spcPct val="90000"/>
              </a:lnSpc>
              <a:buFont typeface="Arial" panose="020B0604020202020204" pitchFamily="34" charset="0"/>
              <a:buChar char="•"/>
            </a:pPr>
            <a:r>
              <a:rPr lang="en-US" sz="1600" dirty="0">
                <a:latin typeface="Tenorite" panose="00000500000000000000" pitchFamily="2" charset="0"/>
              </a:rPr>
              <a:t>L</a:t>
            </a:r>
            <a:r>
              <a:rPr lang="en-US" sz="1600" cap="none" dirty="0">
                <a:latin typeface="Tenorite" panose="00000500000000000000" pitchFamily="2" charset="0"/>
              </a:rPr>
              <a:t>inking clients to care as soon as possible.</a:t>
            </a:r>
            <a:endParaRPr lang="en-US" sz="1600" b="1" cap="none" dirty="0">
              <a:latin typeface="Tenorite" panose="00000500000000000000" pitchFamily="2" charset="0"/>
            </a:endParaRPr>
          </a:p>
        </p:txBody>
      </p:sp>
      <p:cxnSp>
        <p:nvCxnSpPr>
          <p:cNvPr id="5" name="Straight Connector 4">
            <a:extLst>
              <a:ext uri="{FF2B5EF4-FFF2-40B4-BE49-F238E27FC236}">
                <a16:creationId xmlns:a16="http://schemas.microsoft.com/office/drawing/2014/main" id="{8EADFD7B-C695-6D2B-7BA2-E10F1EA8F307}"/>
              </a:ext>
            </a:extLst>
          </p:cNvPr>
          <p:cNvCxnSpPr>
            <a:cxnSpLocks/>
          </p:cNvCxnSpPr>
          <p:nvPr/>
        </p:nvCxnSpPr>
        <p:spPr>
          <a:xfrm>
            <a:off x="800224" y="1311402"/>
            <a:ext cx="2719724" cy="0"/>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1029291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C93D702E-F4E0-47FC-A74C-ECD9647A81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8564024-21C2-59F3-6F4A-E3A379E97B6D}"/>
              </a:ext>
            </a:extLst>
          </p:cNvPr>
          <p:cNvSpPr>
            <a:spLocks noGrp="1"/>
          </p:cNvSpPr>
          <p:nvPr>
            <p:ph type="ctrTitle"/>
          </p:nvPr>
        </p:nvSpPr>
        <p:spPr>
          <a:xfrm>
            <a:off x="3045512" y="48074"/>
            <a:ext cx="10129713" cy="1367771"/>
          </a:xfrm>
        </p:spPr>
        <p:txBody>
          <a:bodyPr>
            <a:normAutofit/>
          </a:bodyPr>
          <a:lstStyle/>
          <a:p>
            <a:pPr algn="ctr"/>
            <a:r>
              <a:rPr lang="en-US" sz="3200" dirty="0">
                <a:latin typeface="Amasis MT Pro Black"/>
              </a:rPr>
              <a:t>December 2023</a:t>
            </a:r>
            <a:br>
              <a:rPr lang="en-US" sz="3700" dirty="0">
                <a:latin typeface="Amasis MT Pro Black" panose="02040A04050005020304" pitchFamily="18" charset="0"/>
              </a:rPr>
            </a:br>
            <a:endParaRPr lang="en-US" sz="3700" dirty="0">
              <a:latin typeface="Amasis MT Pro Black" panose="02040A04050005020304" pitchFamily="18" charset="0"/>
            </a:endParaRPr>
          </a:p>
        </p:txBody>
      </p:sp>
      <p:sp>
        <p:nvSpPr>
          <p:cNvPr id="3" name="Subtitle 2">
            <a:extLst>
              <a:ext uri="{FF2B5EF4-FFF2-40B4-BE49-F238E27FC236}">
                <a16:creationId xmlns:a16="http://schemas.microsoft.com/office/drawing/2014/main" id="{35559F26-7F62-71CF-D184-1FCF85F8437D}"/>
              </a:ext>
            </a:extLst>
          </p:cNvPr>
          <p:cNvSpPr>
            <a:spLocks noGrp="1"/>
          </p:cNvSpPr>
          <p:nvPr>
            <p:ph type="subTitle" idx="1"/>
          </p:nvPr>
        </p:nvSpPr>
        <p:spPr>
          <a:xfrm>
            <a:off x="4085898" y="1064651"/>
            <a:ext cx="7386524" cy="5745275"/>
          </a:xfrm>
        </p:spPr>
        <p:txBody>
          <a:bodyPr>
            <a:normAutofit/>
          </a:bodyPr>
          <a:lstStyle/>
          <a:p>
            <a:pPr algn="ctr"/>
            <a:r>
              <a:rPr lang="en-US" sz="2000" dirty="0">
                <a:solidFill>
                  <a:srgbClr val="FF0000"/>
                </a:solidFill>
                <a:latin typeface="Berlin Sans FB Demi" panose="020E0802020502020306" pitchFamily="34" charset="0"/>
              </a:rPr>
              <a:t>4 Attendees, 3 from Essex County </a:t>
            </a:r>
          </a:p>
          <a:p>
            <a:pPr algn="ctr"/>
            <a:endParaRPr lang="en-US" sz="2400" dirty="0">
              <a:solidFill>
                <a:srgbClr val="FF0000"/>
              </a:solidFill>
              <a:latin typeface="Berlin Sans FB Demi" panose="020E0802020502020306" pitchFamily="34" charset="0"/>
            </a:endParaRPr>
          </a:p>
          <a:p>
            <a:r>
              <a:rPr lang="en-US" sz="1800" cap="none" dirty="0">
                <a:latin typeface="Tenorite" panose="00000500000000000000" pitchFamily="2" charset="0"/>
              </a:rPr>
              <a:t>       </a:t>
            </a:r>
            <a:r>
              <a:rPr lang="en-US" sz="1800" b="1" cap="none" dirty="0">
                <a:latin typeface="Tenorite" panose="00000500000000000000" pitchFamily="2" charset="0"/>
              </a:rPr>
              <a:t>EMA Wide Holiday Party </a:t>
            </a:r>
          </a:p>
          <a:p>
            <a:pPr marL="742950" lvl="1" indent="-285750" algn="l">
              <a:buFont typeface="Arial" panose="020B0604020202020204" pitchFamily="34" charset="0"/>
              <a:buChar char="•"/>
            </a:pPr>
            <a:r>
              <a:rPr lang="en-US" sz="1600" cap="none" dirty="0">
                <a:latin typeface="Tenorite" panose="00000500000000000000" pitchFamily="2" charset="0"/>
              </a:rPr>
              <a:t>In celebration of the holiday season, the CIA committee enjoyed a virtual holiday event. Attendees played a holiday trivia</a:t>
            </a:r>
          </a:p>
          <a:p>
            <a:pPr lvl="1" algn="l"/>
            <a:r>
              <a:rPr lang="en-US" sz="1800" b="1" dirty="0">
                <a:latin typeface="Tenorite" panose="00000500000000000000" pitchFamily="2" charset="0"/>
              </a:rPr>
              <a:t>Community Christmas Brunch</a:t>
            </a:r>
          </a:p>
          <a:p>
            <a:pPr marL="742950" lvl="1" indent="-285750" algn="l">
              <a:buFont typeface="Arial" panose="020B0604020202020204" pitchFamily="34" charset="0"/>
              <a:buChar char="•"/>
            </a:pPr>
            <a:r>
              <a:rPr lang="en-US" sz="1600" dirty="0">
                <a:latin typeface="Tenorite" panose="00000500000000000000" pitchFamily="2" charset="0"/>
              </a:rPr>
              <a:t>Event was on </a:t>
            </a:r>
            <a:r>
              <a:rPr lang="en-US" sz="1600" cap="none" dirty="0">
                <a:latin typeface="Tenorite" panose="00000500000000000000" pitchFamily="2" charset="0"/>
              </a:rPr>
              <a:t>December 24, 2024, at 11:00am, unity fellowship church        service, 45 commerce street, Newark, NJ. </a:t>
            </a:r>
          </a:p>
        </p:txBody>
      </p:sp>
      <p:cxnSp>
        <p:nvCxnSpPr>
          <p:cNvPr id="5" name="Straight Connector 4">
            <a:extLst>
              <a:ext uri="{FF2B5EF4-FFF2-40B4-BE49-F238E27FC236}">
                <a16:creationId xmlns:a16="http://schemas.microsoft.com/office/drawing/2014/main" id="{8EADFD7B-C695-6D2B-7BA2-E10F1EA8F307}"/>
              </a:ext>
            </a:extLst>
          </p:cNvPr>
          <p:cNvCxnSpPr>
            <a:cxnSpLocks/>
          </p:cNvCxnSpPr>
          <p:nvPr/>
        </p:nvCxnSpPr>
        <p:spPr>
          <a:xfrm flipV="1">
            <a:off x="5827587" y="902189"/>
            <a:ext cx="4557038" cy="11422"/>
          </a:xfrm>
          <a:prstGeom prst="line">
            <a:avLst/>
          </a:prstGeom>
        </p:spPr>
        <p:style>
          <a:lnRef idx="3">
            <a:schemeClr val="dk1"/>
          </a:lnRef>
          <a:fillRef idx="0">
            <a:schemeClr val="dk1"/>
          </a:fillRef>
          <a:effectRef idx="2">
            <a:schemeClr val="dk1"/>
          </a:effectRef>
          <a:fontRef idx="minor">
            <a:schemeClr val="tx1"/>
          </a:fontRef>
        </p:style>
      </p:cxnSp>
      <p:pic>
        <p:nvPicPr>
          <p:cNvPr id="6" name="Picture 3" descr="A colorful light bulb with business icons">
            <a:extLst>
              <a:ext uri="{FF2B5EF4-FFF2-40B4-BE49-F238E27FC236}">
                <a16:creationId xmlns:a16="http://schemas.microsoft.com/office/drawing/2014/main" id="{C4711DDB-7173-DF78-C656-CCFA01F72B1B}"/>
              </a:ext>
            </a:extLst>
          </p:cNvPr>
          <p:cNvPicPr>
            <a:picLocks noChangeAspect="1"/>
          </p:cNvPicPr>
          <p:nvPr/>
        </p:nvPicPr>
        <p:blipFill rotWithShape="1">
          <a:blip r:embed="rId2"/>
          <a:srcRect l="15476" r="23662" b="1"/>
          <a:stretch/>
        </p:blipFill>
        <p:spPr>
          <a:xfrm>
            <a:off x="-1469613" y="10"/>
            <a:ext cx="5555509"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2228577705"/>
      </p:ext>
    </p:extLst>
  </p:cSld>
  <p:clrMapOvr>
    <a:masterClrMapping/>
  </p:clrMapOvr>
</p:sld>
</file>

<file path=ppt/theme/theme1.xml><?xml version="1.0" encoding="utf-8"?>
<a:theme xmlns:a="http://schemas.openxmlformats.org/drawingml/2006/main" name="BrushVTI">
  <a:themeElements>
    <a:clrScheme name="AnalogousFromRegularSeedRightStep">
      <a:dk1>
        <a:srgbClr val="000000"/>
      </a:dk1>
      <a:lt1>
        <a:srgbClr val="FFFFFF"/>
      </a:lt1>
      <a:dk2>
        <a:srgbClr val="412724"/>
      </a:dk2>
      <a:lt2>
        <a:srgbClr val="E2E8E4"/>
      </a:lt2>
      <a:accent1>
        <a:srgbClr val="D739AE"/>
      </a:accent1>
      <a:accent2>
        <a:srgbClr val="C5275A"/>
      </a:accent2>
      <a:accent3>
        <a:srgbClr val="D74839"/>
      </a:accent3>
      <a:accent4>
        <a:srgbClr val="C57827"/>
      </a:accent4>
      <a:accent5>
        <a:srgbClr val="B0A72F"/>
      </a:accent5>
      <a:accent6>
        <a:srgbClr val="81B223"/>
      </a:accent6>
      <a:hlink>
        <a:srgbClr val="31944B"/>
      </a:hlink>
      <a:folHlink>
        <a:srgbClr val="7F7F7F"/>
      </a:folHlink>
    </a:clrScheme>
    <a:fontScheme name="Custom 3">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C29B5D8C38DF94A85FC1D0C26503716" ma:contentTypeVersion="4" ma:contentTypeDescription="Create a new document." ma:contentTypeScope="" ma:versionID="4abbc993c45a4dd5fd0fc990a7056346">
  <xsd:schema xmlns:xsd="http://www.w3.org/2001/XMLSchema" xmlns:xs="http://www.w3.org/2001/XMLSchema" xmlns:p="http://schemas.microsoft.com/office/2006/metadata/properties" xmlns:ns3="145b5de3-8d9e-4f99-afbd-c83259d60fc3" targetNamespace="http://schemas.microsoft.com/office/2006/metadata/properties" ma:root="true" ma:fieldsID="c1a7bf17324ba3665ce682219e0a30e8" ns3:_="">
    <xsd:import namespace="145b5de3-8d9e-4f99-afbd-c83259d60fc3"/>
    <xsd:element name="properties">
      <xsd:complexType>
        <xsd:sequence>
          <xsd:element name="documentManagement">
            <xsd:complexType>
              <xsd:all>
                <xsd:element ref="ns3:MediaServiceMetadata" minOccurs="0"/>
                <xsd:element ref="ns3:MediaServiceFastMetadata" minOccurs="0"/>
                <xsd:element ref="ns3:MediaServiceSearchPropertie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5b5de3-8d9e-4f99-afbd-c83259d60f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4B7F831-4ED6-4487-931A-D3E216F5E1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45b5de3-8d9e-4f99-afbd-c83259d60fc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9CC297F-C944-477D-B02E-840DB6486AEE}">
  <ds:schemaRefs>
    <ds:schemaRef ds:uri="http://www.w3.org/XML/1998/namespace"/>
    <ds:schemaRef ds:uri="http://purl.org/dc/elements/1.1/"/>
    <ds:schemaRef ds:uri="http://schemas.microsoft.com/office/2006/documentManagement/types"/>
    <ds:schemaRef ds:uri="145b5de3-8d9e-4f99-afbd-c83259d60fc3"/>
    <ds:schemaRef ds:uri="http://purl.org/dc/dcmitype/"/>
    <ds:schemaRef ds:uri="http://schemas.openxmlformats.org/package/2006/metadata/core-properties"/>
    <ds:schemaRef ds:uri="http://schemas.microsoft.com/office/2006/metadata/properties"/>
    <ds:schemaRef ds:uri="http://schemas.microsoft.com/office/infopath/2007/PartnerControls"/>
    <ds:schemaRef ds:uri="http://purl.org/dc/terms/"/>
  </ds:schemaRefs>
</ds:datastoreItem>
</file>

<file path=customXml/itemProps3.xml><?xml version="1.0" encoding="utf-8"?>
<ds:datastoreItem xmlns:ds="http://schemas.openxmlformats.org/officeDocument/2006/customXml" ds:itemID="{8D5440D6-189F-49C7-B034-79F26650C30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675</TotalTime>
  <Words>1088</Words>
  <Application>Microsoft Office PowerPoint</Application>
  <PresentationFormat>Widescreen</PresentationFormat>
  <Paragraphs>71</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Amasis MT Pro Black</vt:lpstr>
      <vt:lpstr>Arial</vt:lpstr>
      <vt:lpstr>Berlin Sans FB Demi</vt:lpstr>
      <vt:lpstr>Century Gothic</vt:lpstr>
      <vt:lpstr>Tenorite</vt:lpstr>
      <vt:lpstr>BrushVTI</vt:lpstr>
      <vt:lpstr>One Year Consumer Feedback Presentation </vt:lpstr>
      <vt:lpstr>March 2023 </vt:lpstr>
      <vt:lpstr>May 2023 </vt:lpstr>
      <vt:lpstr>July 2023 </vt:lpstr>
      <vt:lpstr>August 2023 </vt:lpstr>
      <vt:lpstr>October 2023 </vt:lpstr>
      <vt:lpstr>November 2023 </vt:lpstr>
      <vt:lpstr>November 2023 </vt:lpstr>
      <vt:lpstr>December 2023 </vt:lpstr>
      <vt:lpstr>2024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Year Consumer Feedback Presentation</dc:title>
  <dc:creator>Carla-Ann Alexander</dc:creator>
  <cp:lastModifiedBy>Roberto Benoit</cp:lastModifiedBy>
  <cp:revision>6</cp:revision>
  <dcterms:created xsi:type="dcterms:W3CDTF">2023-05-11T16:25:14Z</dcterms:created>
  <dcterms:modified xsi:type="dcterms:W3CDTF">2024-05-10T14:29:21Z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0x0101006C29B5D8C38DF94A85FC1D0C26503716</vt:lpwstr>
  </property>
</Properties>
</file>