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Roboto Bold" charset="1" panose="02000000000000000000"/>
      <p:regular r:id="rId19"/>
    </p:embeddedFont>
    <p:embeddedFont>
      <p:font typeface="Bricolage Grotesque Bold" charset="1" panose="020B0605040402000204"/>
      <p:regular r:id="rId20"/>
    </p:embeddedFont>
    <p:embeddedFont>
      <p:font typeface="Bricolage Grotesque" charset="1" panose="020B0605040402000204"/>
      <p:regular r:id="rId21"/>
    </p:embeddedFont>
    <p:embeddedFont>
      <p:font typeface="Inter Bold" charset="1" panose="020B0802030000000004"/>
      <p:regular r:id="rId22"/>
    </p:embeddedFont>
    <p:embeddedFont>
      <p:font typeface="Inter" charset="1" panose="020B0502030000000004"/>
      <p:regular r:id="rId23"/>
    </p:embeddedFont>
    <p:embeddedFont>
      <p:font typeface="Canva Sans Italics" charset="1" panose="020B0503030501040103"/>
      <p:regular r:id="rId24"/>
    </p:embeddedFont>
    <p:embeddedFont>
      <p:font typeface="Yeseva One" charset="1" panose="00000500000000000000"/>
      <p:regular r:id="rId25"/>
    </p:embeddedFont>
    <p:embeddedFont>
      <p:font typeface="Canva Sans" charset="1" panose="020B0503030501040103"/>
      <p:regular r:id="rId26"/>
    </p:embeddedFont>
    <p:embeddedFont>
      <p:font typeface="Arapey" charset="1" panose="020000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2.png" Type="http://schemas.openxmlformats.org/officeDocument/2006/relationships/image"/><Relationship Id="rId8" Target="../media/image33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jpeg" Type="http://schemas.openxmlformats.org/officeDocument/2006/relationships/image"/><Relationship Id="rId2" Target="../media/image15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2.png" Type="http://schemas.openxmlformats.org/officeDocument/2006/relationships/image"/><Relationship Id="rId8" Target="../media/image34.png" Type="http://schemas.openxmlformats.org/officeDocument/2006/relationships/image"/><Relationship Id="rId9" Target="../media/image35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Relationship Id="rId9" Target="../media/image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2.png" Type="http://schemas.openxmlformats.org/officeDocument/2006/relationships/image"/><Relationship Id="rId8" Target="../media/image14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png" Type="http://schemas.openxmlformats.org/officeDocument/2006/relationships/image"/><Relationship Id="rId12" Target="../media/image20.png" Type="http://schemas.openxmlformats.org/officeDocument/2006/relationships/image"/><Relationship Id="rId2" Target="../media/image15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jpeg" Type="http://schemas.openxmlformats.org/officeDocument/2006/relationships/image"/><Relationship Id="rId2" Target="../media/image13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6.jpeg" Type="http://schemas.openxmlformats.org/officeDocument/2006/relationships/image"/><Relationship Id="rId12" Target="../media/image27.png" Type="http://schemas.openxmlformats.org/officeDocument/2006/relationships/image"/><Relationship Id="rId2" Target="../media/image25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jpeg" Type="http://schemas.openxmlformats.org/officeDocument/2006/relationships/image"/><Relationship Id="rId2" Target="../media/image13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jpeg" Type="http://schemas.openxmlformats.org/officeDocument/2006/relationships/image"/><Relationship Id="rId2" Target="../media/image15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31.jpeg" Type="http://schemas.openxmlformats.org/officeDocument/2006/relationships/image"/><Relationship Id="rId2" Target="../media/image13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2.png" Type="http://schemas.openxmlformats.org/officeDocument/2006/relationships/image"/><Relationship Id="rId8" Target="../media/image23.png" Type="http://schemas.openxmlformats.org/officeDocument/2006/relationships/image"/><Relationship Id="rId9" Target="../media/image3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028700"/>
            <a:ext cx="17259300" cy="8537979"/>
          </a:xfrm>
          <a:custGeom>
            <a:avLst/>
            <a:gdLst/>
            <a:ahLst/>
            <a:cxnLst/>
            <a:rect r="r" b="b" t="t" l="l"/>
            <a:pathLst>
              <a:path h="8537979" w="17259300">
                <a:moveTo>
                  <a:pt x="0" y="0"/>
                </a:moveTo>
                <a:lnTo>
                  <a:pt x="17259300" y="0"/>
                </a:lnTo>
                <a:lnTo>
                  <a:pt x="17259300" y="8537979"/>
                </a:lnTo>
                <a:lnTo>
                  <a:pt x="0" y="8537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 l="-2117" t="-97690" r="0" b="-9407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767147" y="6325773"/>
            <a:ext cx="4840703" cy="5825791"/>
          </a:xfrm>
          <a:custGeom>
            <a:avLst/>
            <a:gdLst/>
            <a:ahLst/>
            <a:cxnLst/>
            <a:rect r="r" b="b" t="t" l="l"/>
            <a:pathLst>
              <a:path h="5825791" w="4840703">
                <a:moveTo>
                  <a:pt x="0" y="0"/>
                </a:moveTo>
                <a:lnTo>
                  <a:pt x="4840703" y="0"/>
                </a:lnTo>
                <a:lnTo>
                  <a:pt x="4840703" y="5825791"/>
                </a:lnTo>
                <a:lnTo>
                  <a:pt x="0" y="5825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309854" y="8450558"/>
            <a:ext cx="2998802" cy="514243"/>
            <a:chOff x="0" y="0"/>
            <a:chExt cx="789808" cy="1354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89808" cy="135438"/>
            </a:xfrm>
            <a:custGeom>
              <a:avLst/>
              <a:gdLst/>
              <a:ahLst/>
              <a:cxnLst/>
              <a:rect r="r" b="b" t="t" l="l"/>
              <a:pathLst>
                <a:path h="135438" w="789808">
                  <a:moveTo>
                    <a:pt x="46470" y="0"/>
                  </a:moveTo>
                  <a:lnTo>
                    <a:pt x="743338" y="0"/>
                  </a:lnTo>
                  <a:cubicBezTo>
                    <a:pt x="755662" y="0"/>
                    <a:pt x="767482" y="4896"/>
                    <a:pt x="776197" y="13611"/>
                  </a:cubicBezTo>
                  <a:cubicBezTo>
                    <a:pt x="784912" y="22326"/>
                    <a:pt x="789808" y="34145"/>
                    <a:pt x="789808" y="46470"/>
                  </a:cubicBezTo>
                  <a:lnTo>
                    <a:pt x="789808" y="88968"/>
                  </a:lnTo>
                  <a:cubicBezTo>
                    <a:pt x="789808" y="101293"/>
                    <a:pt x="784912" y="113113"/>
                    <a:pt x="776197" y="121828"/>
                  </a:cubicBezTo>
                  <a:cubicBezTo>
                    <a:pt x="767482" y="130542"/>
                    <a:pt x="755662" y="135438"/>
                    <a:pt x="743338" y="135438"/>
                  </a:cubicBezTo>
                  <a:lnTo>
                    <a:pt x="46470" y="135438"/>
                  </a:lnTo>
                  <a:cubicBezTo>
                    <a:pt x="34145" y="135438"/>
                    <a:pt x="22326" y="130542"/>
                    <a:pt x="13611" y="121828"/>
                  </a:cubicBezTo>
                  <a:cubicBezTo>
                    <a:pt x="4896" y="113113"/>
                    <a:pt x="0" y="101293"/>
                    <a:pt x="0" y="88968"/>
                  </a:cubicBezTo>
                  <a:lnTo>
                    <a:pt x="0" y="46470"/>
                  </a:lnTo>
                  <a:cubicBezTo>
                    <a:pt x="0" y="34145"/>
                    <a:pt x="4896" y="22326"/>
                    <a:pt x="13611" y="13611"/>
                  </a:cubicBezTo>
                  <a:cubicBezTo>
                    <a:pt x="22326" y="4896"/>
                    <a:pt x="34145" y="0"/>
                    <a:pt x="4647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789808" cy="1735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507644" y="8515194"/>
            <a:ext cx="408212" cy="408212"/>
          </a:xfrm>
          <a:custGeom>
            <a:avLst/>
            <a:gdLst/>
            <a:ahLst/>
            <a:cxnLst/>
            <a:rect r="r" b="b" t="t" l="l"/>
            <a:pathLst>
              <a:path h="408212" w="408212">
                <a:moveTo>
                  <a:pt x="0" y="0"/>
                </a:moveTo>
                <a:lnTo>
                  <a:pt x="408212" y="0"/>
                </a:lnTo>
                <a:lnTo>
                  <a:pt x="408212" y="408212"/>
                </a:lnTo>
                <a:lnTo>
                  <a:pt x="0" y="4082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19175" y="8542619"/>
            <a:ext cx="315262" cy="315262"/>
          </a:xfrm>
          <a:custGeom>
            <a:avLst/>
            <a:gdLst/>
            <a:ahLst/>
            <a:cxnLst/>
            <a:rect r="r" b="b" t="t" l="l"/>
            <a:pathLst>
              <a:path h="315262" w="315262">
                <a:moveTo>
                  <a:pt x="0" y="0"/>
                </a:moveTo>
                <a:lnTo>
                  <a:pt x="315262" y="0"/>
                </a:lnTo>
                <a:lnTo>
                  <a:pt x="315262" y="315263"/>
                </a:lnTo>
                <a:lnTo>
                  <a:pt x="0" y="3152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280662" y="6325773"/>
            <a:ext cx="1273444" cy="720075"/>
          </a:xfrm>
          <a:custGeom>
            <a:avLst/>
            <a:gdLst/>
            <a:ahLst/>
            <a:cxnLst/>
            <a:rect r="r" b="b" t="t" l="l"/>
            <a:pathLst>
              <a:path h="720075" w="1273444">
                <a:moveTo>
                  <a:pt x="0" y="0"/>
                </a:moveTo>
                <a:lnTo>
                  <a:pt x="1273444" y="0"/>
                </a:lnTo>
                <a:lnTo>
                  <a:pt x="1273444" y="720075"/>
                </a:lnTo>
                <a:lnTo>
                  <a:pt x="0" y="7200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694486" y="5579321"/>
            <a:ext cx="2704184" cy="2871238"/>
          </a:xfrm>
          <a:custGeom>
            <a:avLst/>
            <a:gdLst/>
            <a:ahLst/>
            <a:cxnLst/>
            <a:rect r="r" b="b" t="t" l="l"/>
            <a:pathLst>
              <a:path h="2871238" w="2704184">
                <a:moveTo>
                  <a:pt x="0" y="0"/>
                </a:moveTo>
                <a:lnTo>
                  <a:pt x="2704184" y="0"/>
                </a:lnTo>
                <a:lnTo>
                  <a:pt x="2704184" y="2871237"/>
                </a:lnTo>
                <a:lnTo>
                  <a:pt x="0" y="28712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2160472"/>
            <a:ext cx="13398281" cy="1170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00"/>
              </a:lnSpc>
            </a:pPr>
            <a:r>
              <a:rPr lang="en-US" sz="8866" b="true">
                <a:solidFill>
                  <a:srgbClr val="8D140B"/>
                </a:solidFill>
                <a:latin typeface="Roboto Bold"/>
                <a:ea typeface="Roboto Bold"/>
                <a:cs typeface="Roboto Bold"/>
                <a:sym typeface="Roboto Bold"/>
              </a:rPr>
              <a:t>OVA BALANCE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3604847"/>
            <a:ext cx="15158798" cy="81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15"/>
              </a:lnSpc>
            </a:pPr>
            <a:r>
              <a:rPr lang="en-US" sz="6201" b="true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EMPOWERING WOMEN WITH PCOS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6029725"/>
            <a:ext cx="2654628" cy="296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2309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Presented By 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6563898"/>
            <a:ext cx="5504797" cy="48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8"/>
              </a:lnSpc>
            </a:pPr>
            <a:r>
              <a:rPr lang="en-US" sz="3782" b="true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Pristine Health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834083" y="418087"/>
            <a:ext cx="2469121" cy="290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5"/>
              </a:lnSpc>
            </a:pPr>
            <a:r>
              <a:rPr lang="en-US" sz="1730" spc="181" b="true">
                <a:solidFill>
                  <a:srgbClr val="1F2B5B"/>
                </a:solidFill>
                <a:latin typeface="Roboto Bold"/>
                <a:ea typeface="Roboto Bold"/>
                <a:cs typeface="Roboto Bold"/>
                <a:sym typeface="Roboto Bold"/>
              </a:rPr>
              <a:t>Ova Boost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343962" y="8450558"/>
            <a:ext cx="2649207" cy="467662"/>
            <a:chOff x="0" y="0"/>
            <a:chExt cx="697734" cy="12317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97734" cy="123170"/>
            </a:xfrm>
            <a:custGeom>
              <a:avLst/>
              <a:gdLst/>
              <a:ahLst/>
              <a:cxnLst/>
              <a:rect r="r" b="b" t="t" l="l"/>
              <a:pathLst>
                <a:path h="123170" w="697734">
                  <a:moveTo>
                    <a:pt x="52602" y="0"/>
                  </a:moveTo>
                  <a:lnTo>
                    <a:pt x="645131" y="0"/>
                  </a:lnTo>
                  <a:cubicBezTo>
                    <a:pt x="659082" y="0"/>
                    <a:pt x="672462" y="5542"/>
                    <a:pt x="682327" y="15407"/>
                  </a:cubicBezTo>
                  <a:cubicBezTo>
                    <a:pt x="692192" y="25272"/>
                    <a:pt x="697734" y="38651"/>
                    <a:pt x="697734" y="52602"/>
                  </a:cubicBezTo>
                  <a:lnTo>
                    <a:pt x="697734" y="70568"/>
                  </a:lnTo>
                  <a:cubicBezTo>
                    <a:pt x="697734" y="84519"/>
                    <a:pt x="692192" y="97899"/>
                    <a:pt x="682327" y="107763"/>
                  </a:cubicBezTo>
                  <a:cubicBezTo>
                    <a:pt x="672462" y="117628"/>
                    <a:pt x="659082" y="123170"/>
                    <a:pt x="645131" y="123170"/>
                  </a:cubicBezTo>
                  <a:lnTo>
                    <a:pt x="52602" y="123170"/>
                  </a:lnTo>
                  <a:cubicBezTo>
                    <a:pt x="23551" y="123170"/>
                    <a:pt x="0" y="99619"/>
                    <a:pt x="0" y="70568"/>
                  </a:cubicBezTo>
                  <a:lnTo>
                    <a:pt x="0" y="52602"/>
                  </a:lnTo>
                  <a:cubicBezTo>
                    <a:pt x="0" y="38651"/>
                    <a:pt x="5542" y="25272"/>
                    <a:pt x="15407" y="15407"/>
                  </a:cubicBezTo>
                  <a:cubicBezTo>
                    <a:pt x="25272" y="5542"/>
                    <a:pt x="38651" y="0"/>
                    <a:pt x="526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697734" cy="1612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477375" y="8623404"/>
            <a:ext cx="2515795" cy="191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1533" b="true">
                <a:solidFill>
                  <a:srgbClr val="234346"/>
                </a:solidFill>
                <a:latin typeface="Inter Bold"/>
                <a:ea typeface="Inter Bold"/>
                <a:cs typeface="Inter Bold"/>
                <a:sym typeface="Inter Bold"/>
              </a:rPr>
              <a:t>www.pristinehealth.com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058731" y="8666089"/>
            <a:ext cx="1584002" cy="191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1533" b="true">
                <a:solidFill>
                  <a:srgbClr val="234346"/>
                </a:solidFill>
                <a:latin typeface="Inter Bold"/>
                <a:ea typeface="Inter Bold"/>
                <a:cs typeface="Inter Bold"/>
                <a:sym typeface="Inter Bold"/>
              </a:rPr>
              <a:t>123-456-7890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666" r="0" b="-11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836577" y="308106"/>
            <a:ext cx="2422723" cy="491534"/>
            <a:chOff x="0" y="0"/>
            <a:chExt cx="697734" cy="1415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97734" cy="141560"/>
            </a:xfrm>
            <a:custGeom>
              <a:avLst/>
              <a:gdLst/>
              <a:ahLst/>
              <a:cxnLst/>
              <a:rect r="r" b="b" t="t" l="l"/>
              <a:pathLst>
                <a:path h="141560" w="697734">
                  <a:moveTo>
                    <a:pt x="57520" y="0"/>
                  </a:moveTo>
                  <a:lnTo>
                    <a:pt x="640214" y="0"/>
                  </a:lnTo>
                  <a:cubicBezTo>
                    <a:pt x="655469" y="0"/>
                    <a:pt x="670099" y="6060"/>
                    <a:pt x="680886" y="16847"/>
                  </a:cubicBezTo>
                  <a:cubicBezTo>
                    <a:pt x="691673" y="27634"/>
                    <a:pt x="697734" y="42265"/>
                    <a:pt x="697734" y="57520"/>
                  </a:cubicBezTo>
                  <a:lnTo>
                    <a:pt x="697734" y="84040"/>
                  </a:lnTo>
                  <a:cubicBezTo>
                    <a:pt x="697734" y="115807"/>
                    <a:pt x="671981" y="141560"/>
                    <a:pt x="640214" y="141560"/>
                  </a:cubicBezTo>
                  <a:lnTo>
                    <a:pt x="57520" y="141560"/>
                  </a:lnTo>
                  <a:cubicBezTo>
                    <a:pt x="42265" y="141560"/>
                    <a:pt x="27634" y="135499"/>
                    <a:pt x="16847" y="124712"/>
                  </a:cubicBezTo>
                  <a:cubicBezTo>
                    <a:pt x="6060" y="113925"/>
                    <a:pt x="0" y="99295"/>
                    <a:pt x="0" y="84040"/>
                  </a:cubicBezTo>
                  <a:lnTo>
                    <a:pt x="0" y="57520"/>
                  </a:lnTo>
                  <a:cubicBezTo>
                    <a:pt x="0" y="42265"/>
                    <a:pt x="6060" y="27634"/>
                    <a:pt x="16847" y="16847"/>
                  </a:cubicBezTo>
                  <a:cubicBezTo>
                    <a:pt x="27634" y="6060"/>
                    <a:pt x="42265" y="0"/>
                    <a:pt x="575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97734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098365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3" y="0"/>
                </a:lnTo>
                <a:lnTo>
                  <a:pt x="373313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398410" y="308106"/>
            <a:ext cx="3227888" cy="491534"/>
            <a:chOff x="0" y="0"/>
            <a:chExt cx="929618" cy="1415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9617" cy="141560"/>
            </a:xfrm>
            <a:custGeom>
              <a:avLst/>
              <a:gdLst/>
              <a:ahLst/>
              <a:cxnLst/>
              <a:rect r="r" b="b" t="t" l="l"/>
              <a:pathLst>
                <a:path h="141560" w="929617">
                  <a:moveTo>
                    <a:pt x="43172" y="0"/>
                  </a:moveTo>
                  <a:lnTo>
                    <a:pt x="886445" y="0"/>
                  </a:lnTo>
                  <a:cubicBezTo>
                    <a:pt x="897895" y="0"/>
                    <a:pt x="908876" y="4548"/>
                    <a:pt x="916973" y="12645"/>
                  </a:cubicBezTo>
                  <a:cubicBezTo>
                    <a:pt x="925069" y="20741"/>
                    <a:pt x="929617" y="31722"/>
                    <a:pt x="929617" y="43172"/>
                  </a:cubicBezTo>
                  <a:lnTo>
                    <a:pt x="929617" y="98388"/>
                  </a:lnTo>
                  <a:cubicBezTo>
                    <a:pt x="929617" y="122231"/>
                    <a:pt x="910289" y="141560"/>
                    <a:pt x="886445" y="141560"/>
                  </a:cubicBezTo>
                  <a:lnTo>
                    <a:pt x="43172" y="141560"/>
                  </a:lnTo>
                  <a:cubicBezTo>
                    <a:pt x="31722" y="141560"/>
                    <a:pt x="20741" y="137011"/>
                    <a:pt x="12645" y="128915"/>
                  </a:cubicBezTo>
                  <a:cubicBezTo>
                    <a:pt x="4548" y="120818"/>
                    <a:pt x="0" y="109837"/>
                    <a:pt x="0" y="98388"/>
                  </a:cubicBezTo>
                  <a:lnTo>
                    <a:pt x="0" y="43172"/>
                  </a:lnTo>
                  <a:cubicBezTo>
                    <a:pt x="0" y="31722"/>
                    <a:pt x="4548" y="20741"/>
                    <a:pt x="12645" y="12645"/>
                  </a:cubicBezTo>
                  <a:cubicBezTo>
                    <a:pt x="20741" y="4548"/>
                    <a:pt x="31722" y="0"/>
                    <a:pt x="431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929618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626402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4" y="0"/>
                </a:lnTo>
                <a:lnTo>
                  <a:pt x="373314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18081" y="1028700"/>
            <a:ext cx="17533581" cy="8792520"/>
          </a:xfrm>
          <a:custGeom>
            <a:avLst/>
            <a:gdLst/>
            <a:ahLst/>
            <a:cxnLst/>
            <a:rect r="r" b="b" t="t" l="l"/>
            <a:pathLst>
              <a:path h="8792520" w="17533581">
                <a:moveTo>
                  <a:pt x="0" y="0"/>
                </a:moveTo>
                <a:lnTo>
                  <a:pt x="17533581" y="0"/>
                </a:lnTo>
                <a:lnTo>
                  <a:pt x="17533581" y="8792520"/>
                </a:lnTo>
                <a:lnTo>
                  <a:pt x="0" y="87925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4000"/>
            </a:blip>
            <a:stretch>
              <a:fillRect l="0" t="-200677" r="-77874" b="-200677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2761295"/>
            <a:ext cx="12925459" cy="6745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25"/>
              </a:lnSpc>
            </a:pPr>
            <a:r>
              <a:rPr lang="en-US" sz="38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H</a:t>
            </a:r>
            <a:r>
              <a:rPr lang="en-US" sz="38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ealth Outcomes:</a:t>
            </a:r>
          </a:p>
          <a:p>
            <a:pPr algn="l">
              <a:lnSpc>
                <a:spcPts val="5325"/>
              </a:lnSpc>
            </a:pPr>
            <a:r>
              <a:rPr lang="en-US" sz="38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 Improved metabolic and hormonal health</a:t>
            </a:r>
          </a:p>
          <a:p>
            <a:pPr algn="l">
              <a:lnSpc>
                <a:spcPts val="5325"/>
              </a:lnSpc>
            </a:pPr>
            <a:r>
              <a:rPr lang="en-US" sz="38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 Enhanced quality of life</a:t>
            </a:r>
          </a:p>
          <a:p>
            <a:pPr algn="l">
              <a:lnSpc>
                <a:spcPts val="5325"/>
              </a:lnSpc>
            </a:pPr>
            <a:r>
              <a:rPr lang="en-US" sz="38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</a:p>
          <a:p>
            <a:pPr algn="l">
              <a:lnSpc>
                <a:spcPts val="5325"/>
              </a:lnSpc>
            </a:pPr>
            <a:r>
              <a:rPr lang="en-US" sz="38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Social Benefits:</a:t>
            </a:r>
          </a:p>
          <a:p>
            <a:pPr algn="l">
              <a:lnSpc>
                <a:spcPts val="5325"/>
              </a:lnSpc>
            </a:pPr>
            <a:r>
              <a:rPr lang="en-US" sz="38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•Empowering underserved demographic</a:t>
            </a:r>
          </a:p>
          <a:p>
            <a:pPr algn="l">
              <a:lnSpc>
                <a:spcPts val="5325"/>
              </a:lnSpc>
            </a:pPr>
            <a:r>
              <a:rPr lang="en-US" sz="38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•Reducing healthcare burden</a:t>
            </a:r>
          </a:p>
          <a:p>
            <a:pPr algn="l">
              <a:lnSpc>
                <a:spcPts val="5325"/>
              </a:lnSpc>
            </a:pPr>
            <a:r>
              <a:rPr lang="en-US" sz="38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</a:p>
          <a:p>
            <a:pPr algn="l">
              <a:lnSpc>
                <a:spcPts val="5325"/>
              </a:lnSpc>
            </a:pPr>
            <a:r>
              <a:rPr lang="en-US" sz="38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Scalability:</a:t>
            </a:r>
          </a:p>
          <a:p>
            <a:pPr algn="l" marL="839204" indent="-419602" lvl="1">
              <a:lnSpc>
                <a:spcPts val="5325"/>
              </a:lnSpc>
              <a:buFont typeface="Arial"/>
              <a:buChar char="•"/>
            </a:pPr>
            <a:r>
              <a:rPr lang="en-US" sz="3887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Global Expansion potential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2012930" y="3307449"/>
            <a:ext cx="5246370" cy="5246370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8"/>
              <a:stretch>
                <a:fillRect l="-25046" t="0" r="-25046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028700" y="1831127"/>
            <a:ext cx="9218186" cy="639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75"/>
              </a:lnSpc>
            </a:pPr>
            <a:r>
              <a:rPr lang="en-US" sz="4923" b="true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IMPACT &amp; SCALABILITY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548928" y="486854"/>
            <a:ext cx="1448584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123-456-7890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117734" y="484762"/>
            <a:ext cx="2300717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www.ovabalance.co.za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666" r="0" b="-11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836577" y="308106"/>
            <a:ext cx="2422723" cy="491534"/>
            <a:chOff x="0" y="0"/>
            <a:chExt cx="697734" cy="1415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97734" cy="141560"/>
            </a:xfrm>
            <a:custGeom>
              <a:avLst/>
              <a:gdLst/>
              <a:ahLst/>
              <a:cxnLst/>
              <a:rect r="r" b="b" t="t" l="l"/>
              <a:pathLst>
                <a:path h="141560" w="697734">
                  <a:moveTo>
                    <a:pt x="57520" y="0"/>
                  </a:moveTo>
                  <a:lnTo>
                    <a:pt x="640214" y="0"/>
                  </a:lnTo>
                  <a:cubicBezTo>
                    <a:pt x="655469" y="0"/>
                    <a:pt x="670099" y="6060"/>
                    <a:pt x="680886" y="16847"/>
                  </a:cubicBezTo>
                  <a:cubicBezTo>
                    <a:pt x="691673" y="27634"/>
                    <a:pt x="697734" y="42265"/>
                    <a:pt x="697734" y="57520"/>
                  </a:cubicBezTo>
                  <a:lnTo>
                    <a:pt x="697734" y="84040"/>
                  </a:lnTo>
                  <a:cubicBezTo>
                    <a:pt x="697734" y="115807"/>
                    <a:pt x="671981" y="141560"/>
                    <a:pt x="640214" y="141560"/>
                  </a:cubicBezTo>
                  <a:lnTo>
                    <a:pt x="57520" y="141560"/>
                  </a:lnTo>
                  <a:cubicBezTo>
                    <a:pt x="42265" y="141560"/>
                    <a:pt x="27634" y="135499"/>
                    <a:pt x="16847" y="124712"/>
                  </a:cubicBezTo>
                  <a:cubicBezTo>
                    <a:pt x="6060" y="113925"/>
                    <a:pt x="0" y="99295"/>
                    <a:pt x="0" y="84040"/>
                  </a:cubicBezTo>
                  <a:lnTo>
                    <a:pt x="0" y="57520"/>
                  </a:lnTo>
                  <a:cubicBezTo>
                    <a:pt x="0" y="42265"/>
                    <a:pt x="6060" y="27634"/>
                    <a:pt x="16847" y="16847"/>
                  </a:cubicBezTo>
                  <a:cubicBezTo>
                    <a:pt x="27634" y="6060"/>
                    <a:pt x="42265" y="0"/>
                    <a:pt x="575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97734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098365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3" y="0"/>
                </a:lnTo>
                <a:lnTo>
                  <a:pt x="373313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398410" y="308106"/>
            <a:ext cx="3227888" cy="491534"/>
            <a:chOff x="0" y="0"/>
            <a:chExt cx="929618" cy="1415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9617" cy="141560"/>
            </a:xfrm>
            <a:custGeom>
              <a:avLst/>
              <a:gdLst/>
              <a:ahLst/>
              <a:cxnLst/>
              <a:rect r="r" b="b" t="t" l="l"/>
              <a:pathLst>
                <a:path h="141560" w="929617">
                  <a:moveTo>
                    <a:pt x="43172" y="0"/>
                  </a:moveTo>
                  <a:lnTo>
                    <a:pt x="886445" y="0"/>
                  </a:lnTo>
                  <a:cubicBezTo>
                    <a:pt x="897895" y="0"/>
                    <a:pt x="908876" y="4548"/>
                    <a:pt x="916973" y="12645"/>
                  </a:cubicBezTo>
                  <a:cubicBezTo>
                    <a:pt x="925069" y="20741"/>
                    <a:pt x="929617" y="31722"/>
                    <a:pt x="929617" y="43172"/>
                  </a:cubicBezTo>
                  <a:lnTo>
                    <a:pt x="929617" y="98388"/>
                  </a:lnTo>
                  <a:cubicBezTo>
                    <a:pt x="929617" y="122231"/>
                    <a:pt x="910289" y="141560"/>
                    <a:pt x="886445" y="141560"/>
                  </a:cubicBezTo>
                  <a:lnTo>
                    <a:pt x="43172" y="141560"/>
                  </a:lnTo>
                  <a:cubicBezTo>
                    <a:pt x="31722" y="141560"/>
                    <a:pt x="20741" y="137011"/>
                    <a:pt x="12645" y="128915"/>
                  </a:cubicBezTo>
                  <a:cubicBezTo>
                    <a:pt x="4548" y="120818"/>
                    <a:pt x="0" y="109837"/>
                    <a:pt x="0" y="98388"/>
                  </a:cubicBezTo>
                  <a:lnTo>
                    <a:pt x="0" y="43172"/>
                  </a:lnTo>
                  <a:cubicBezTo>
                    <a:pt x="0" y="31722"/>
                    <a:pt x="4548" y="20741"/>
                    <a:pt x="12645" y="12645"/>
                  </a:cubicBezTo>
                  <a:cubicBezTo>
                    <a:pt x="20741" y="4548"/>
                    <a:pt x="31722" y="0"/>
                    <a:pt x="431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929618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626402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4" y="0"/>
                </a:lnTo>
                <a:lnTo>
                  <a:pt x="373314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18081" y="1028700"/>
            <a:ext cx="18069919" cy="9061476"/>
          </a:xfrm>
          <a:custGeom>
            <a:avLst/>
            <a:gdLst/>
            <a:ahLst/>
            <a:cxnLst/>
            <a:rect r="r" b="b" t="t" l="l"/>
            <a:pathLst>
              <a:path h="9061476" w="18069919">
                <a:moveTo>
                  <a:pt x="0" y="0"/>
                </a:moveTo>
                <a:lnTo>
                  <a:pt x="18069919" y="0"/>
                </a:lnTo>
                <a:lnTo>
                  <a:pt x="18069919" y="9061476"/>
                </a:lnTo>
                <a:lnTo>
                  <a:pt x="0" y="90614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4000"/>
            </a:blip>
            <a:stretch>
              <a:fillRect l="0" t="-200677" r="-77874" b="-200677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28700" y="2876691"/>
            <a:ext cx="6905031" cy="6848940"/>
            <a:chOff x="0" y="0"/>
            <a:chExt cx="806652" cy="8001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06653" cy="792480"/>
            </a:xfrm>
            <a:custGeom>
              <a:avLst/>
              <a:gdLst/>
              <a:ahLst/>
              <a:cxnLst/>
              <a:rect r="r" b="b" t="t" l="l"/>
              <a:pathLst>
                <a:path h="792480" w="806653">
                  <a:moveTo>
                    <a:pt x="403326" y="0"/>
                  </a:moveTo>
                  <a:lnTo>
                    <a:pt x="727248" y="157480"/>
                  </a:lnTo>
                  <a:lnTo>
                    <a:pt x="806653" y="509270"/>
                  </a:lnTo>
                  <a:lnTo>
                    <a:pt x="582302" y="792480"/>
                  </a:lnTo>
                  <a:lnTo>
                    <a:pt x="224350" y="792480"/>
                  </a:lnTo>
                  <a:lnTo>
                    <a:pt x="0" y="509270"/>
                  </a:lnTo>
                  <a:lnTo>
                    <a:pt x="79405" y="157480"/>
                  </a:lnTo>
                  <a:close/>
                </a:path>
              </a:pathLst>
            </a:custGeom>
            <a:solidFill>
              <a:srgbClr val="F2AD8E"/>
            </a:solidFill>
            <a:ln w="38100" cap="sq">
              <a:solidFill>
                <a:srgbClr val="F94E4B"/>
              </a:solidFill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126039" y="101600"/>
              <a:ext cx="554574" cy="584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2014780" y="1770257"/>
            <a:ext cx="15244520" cy="639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75"/>
              </a:lnSpc>
            </a:pPr>
            <a:r>
              <a:rPr lang="en-US" sz="4923" b="true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CASE STUDIES: REAL WOMEN, REAL RESULTS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548928" y="486854"/>
            <a:ext cx="1448584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123-456-7890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120778" y="3896893"/>
            <a:ext cx="4720875" cy="5575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7"/>
              </a:lnSpc>
            </a:pPr>
            <a:r>
              <a:rPr lang="en-US" sz="3548">
                <a:solidFill>
                  <a:srgbClr val="000000"/>
                </a:solidFill>
                <a:latin typeface="Arapey"/>
                <a:ea typeface="Arapey"/>
                <a:cs typeface="Arapey"/>
                <a:sym typeface="Arapey"/>
              </a:rPr>
              <a:t>Case Study 1: </a:t>
            </a:r>
          </a:p>
          <a:p>
            <a:pPr algn="ctr">
              <a:lnSpc>
                <a:spcPts val="4967"/>
              </a:lnSpc>
            </a:pPr>
            <a:r>
              <a:rPr lang="en-US" sz="3548">
                <a:solidFill>
                  <a:srgbClr val="000000"/>
                </a:solidFill>
                <a:latin typeface="Arapey"/>
                <a:ea typeface="Arapey"/>
                <a:cs typeface="Arapey"/>
                <a:sym typeface="Arapey"/>
              </a:rPr>
              <a:t>'</a:t>
            </a:r>
            <a:r>
              <a:rPr lang="en-US" sz="3548">
                <a:solidFill>
                  <a:srgbClr val="000000"/>
                </a:solidFill>
                <a:latin typeface="Arapey"/>
                <a:ea typeface="Arapey"/>
                <a:cs typeface="Arapey"/>
                <a:sym typeface="Arapey"/>
              </a:rPr>
              <a:t>Angela', 42</a:t>
            </a:r>
          </a:p>
          <a:p>
            <a:pPr algn="ctr">
              <a:lnSpc>
                <a:spcPts val="4967"/>
              </a:lnSpc>
            </a:pPr>
            <a:r>
              <a:rPr lang="en-US" sz="3548">
                <a:solidFill>
                  <a:srgbClr val="000000"/>
                </a:solidFill>
                <a:latin typeface="Arapey"/>
                <a:ea typeface="Arapey"/>
                <a:cs typeface="Arapey"/>
                <a:sym typeface="Arapey"/>
              </a:rPr>
              <a:t>- Struggled with insulin resistance and fatigue</a:t>
            </a:r>
          </a:p>
          <a:p>
            <a:pPr algn="ctr">
              <a:lnSpc>
                <a:spcPts val="4967"/>
              </a:lnSpc>
            </a:pPr>
            <a:r>
              <a:rPr lang="en-US" sz="3548">
                <a:solidFill>
                  <a:srgbClr val="000000"/>
                </a:solidFill>
                <a:latin typeface="Arapey"/>
                <a:ea typeface="Arapey"/>
                <a:cs typeface="Arapey"/>
                <a:sym typeface="Arapey"/>
              </a:rPr>
              <a:t>- After 3 months on OvaBalance: improved fasting glucose, more energy</a:t>
            </a:r>
          </a:p>
          <a:p>
            <a:pPr algn="ctr">
              <a:lnSpc>
                <a:spcPts val="4967"/>
              </a:lnSpc>
            </a:pPr>
          </a:p>
        </p:txBody>
      </p:sp>
      <p:grpSp>
        <p:nvGrpSpPr>
          <p:cNvPr name="Group 18" id="18"/>
          <p:cNvGrpSpPr/>
          <p:nvPr/>
        </p:nvGrpSpPr>
        <p:grpSpPr>
          <a:xfrm rot="0">
            <a:off x="10332029" y="2876691"/>
            <a:ext cx="7193025" cy="6848940"/>
            <a:chOff x="0" y="0"/>
            <a:chExt cx="806652" cy="76806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06653" cy="760751"/>
            </a:xfrm>
            <a:custGeom>
              <a:avLst/>
              <a:gdLst/>
              <a:ahLst/>
              <a:cxnLst/>
              <a:rect r="r" b="b" t="t" l="l"/>
              <a:pathLst>
                <a:path h="760751" w="806653">
                  <a:moveTo>
                    <a:pt x="403326" y="0"/>
                  </a:moveTo>
                  <a:lnTo>
                    <a:pt x="727248" y="151175"/>
                  </a:lnTo>
                  <a:lnTo>
                    <a:pt x="806653" y="488880"/>
                  </a:lnTo>
                  <a:lnTo>
                    <a:pt x="582302" y="760751"/>
                  </a:lnTo>
                  <a:lnTo>
                    <a:pt x="224350" y="760751"/>
                  </a:lnTo>
                  <a:lnTo>
                    <a:pt x="0" y="488880"/>
                  </a:lnTo>
                  <a:lnTo>
                    <a:pt x="79405" y="151175"/>
                  </a:lnTo>
                  <a:close/>
                </a:path>
              </a:pathLst>
            </a:custGeom>
            <a:solidFill>
              <a:srgbClr val="F2AD8E"/>
            </a:solidFill>
            <a:ln w="38100" cap="sq">
              <a:solidFill>
                <a:srgbClr val="F94E4B"/>
              </a:solidFill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126039" y="96007"/>
              <a:ext cx="554574" cy="5623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1426833" y="3887368"/>
            <a:ext cx="5003416" cy="556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900"/>
              </a:lnSpc>
              <a:spcBef>
                <a:spcPct val="0"/>
              </a:spcBef>
            </a:pPr>
            <a:r>
              <a:rPr lang="en-US" sz="3500" strike="noStrike" u="none">
                <a:solidFill>
                  <a:srgbClr val="000000"/>
                </a:solidFill>
                <a:latin typeface="Arapey"/>
                <a:ea typeface="Arapey"/>
                <a:cs typeface="Arapey"/>
                <a:sym typeface="Arapey"/>
              </a:rPr>
              <a:t>Case Study 2:</a:t>
            </a:r>
          </a:p>
          <a:p>
            <a:pPr algn="ctr" marL="0" indent="0" lvl="0">
              <a:lnSpc>
                <a:spcPts val="4900"/>
              </a:lnSpc>
              <a:spcBef>
                <a:spcPct val="0"/>
              </a:spcBef>
            </a:pPr>
            <a:r>
              <a:rPr lang="en-US" sz="3500" strike="noStrike" u="none">
                <a:solidFill>
                  <a:srgbClr val="000000"/>
                </a:solidFill>
                <a:latin typeface="Arapey"/>
                <a:ea typeface="Arapey"/>
                <a:cs typeface="Arapey"/>
                <a:sym typeface="Arapey"/>
              </a:rPr>
              <a:t> 'Linda', 50</a:t>
            </a:r>
          </a:p>
          <a:p>
            <a:pPr algn="ctr" marL="0" indent="0" lvl="0">
              <a:lnSpc>
                <a:spcPts val="4900"/>
              </a:lnSpc>
              <a:spcBef>
                <a:spcPct val="0"/>
              </a:spcBef>
            </a:pPr>
            <a:r>
              <a:rPr lang="en-US" sz="3500" strike="noStrike" u="none">
                <a:solidFill>
                  <a:srgbClr val="000000"/>
                </a:solidFill>
                <a:latin typeface="Arapey"/>
                <a:ea typeface="Arapey"/>
                <a:cs typeface="Arapey"/>
                <a:sym typeface="Arapey"/>
              </a:rPr>
              <a:t>- Experienced chronic inflammation and weight gain</a:t>
            </a:r>
          </a:p>
          <a:p>
            <a:pPr algn="ctr" marL="0" indent="0" lvl="0">
              <a:lnSpc>
                <a:spcPts val="4900"/>
              </a:lnSpc>
              <a:spcBef>
                <a:spcPct val="0"/>
              </a:spcBef>
            </a:pPr>
            <a:r>
              <a:rPr lang="en-US" sz="3500" strike="noStrike" u="none">
                <a:solidFill>
                  <a:srgbClr val="000000"/>
                </a:solidFill>
                <a:latin typeface="Arapey"/>
                <a:ea typeface="Arapey"/>
                <a:cs typeface="Arapey"/>
                <a:sym typeface="Arapey"/>
              </a:rPr>
              <a:t>- After 4 months: reduced CRP levels, lost 8 lbs, improved mood</a:t>
            </a:r>
          </a:p>
          <a:p>
            <a:pPr algn="ctr" marL="0" indent="0" lvl="0">
              <a:lnSpc>
                <a:spcPts val="4900"/>
              </a:lnSpc>
              <a:spcBef>
                <a:spcPct val="0"/>
              </a:spcBef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2117734" y="484762"/>
            <a:ext cx="2300717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www.ovabalance.co.za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666" r="0" b="-11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836577" y="308106"/>
            <a:ext cx="2422723" cy="491534"/>
            <a:chOff x="0" y="0"/>
            <a:chExt cx="697734" cy="1415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97734" cy="141560"/>
            </a:xfrm>
            <a:custGeom>
              <a:avLst/>
              <a:gdLst/>
              <a:ahLst/>
              <a:cxnLst/>
              <a:rect r="r" b="b" t="t" l="l"/>
              <a:pathLst>
                <a:path h="141560" w="697734">
                  <a:moveTo>
                    <a:pt x="57520" y="0"/>
                  </a:moveTo>
                  <a:lnTo>
                    <a:pt x="640214" y="0"/>
                  </a:lnTo>
                  <a:cubicBezTo>
                    <a:pt x="655469" y="0"/>
                    <a:pt x="670099" y="6060"/>
                    <a:pt x="680886" y="16847"/>
                  </a:cubicBezTo>
                  <a:cubicBezTo>
                    <a:pt x="691673" y="27634"/>
                    <a:pt x="697734" y="42265"/>
                    <a:pt x="697734" y="57520"/>
                  </a:cubicBezTo>
                  <a:lnTo>
                    <a:pt x="697734" y="84040"/>
                  </a:lnTo>
                  <a:cubicBezTo>
                    <a:pt x="697734" y="115807"/>
                    <a:pt x="671981" y="141560"/>
                    <a:pt x="640214" y="141560"/>
                  </a:cubicBezTo>
                  <a:lnTo>
                    <a:pt x="57520" y="141560"/>
                  </a:lnTo>
                  <a:cubicBezTo>
                    <a:pt x="42265" y="141560"/>
                    <a:pt x="27634" y="135499"/>
                    <a:pt x="16847" y="124712"/>
                  </a:cubicBezTo>
                  <a:cubicBezTo>
                    <a:pt x="6060" y="113925"/>
                    <a:pt x="0" y="99295"/>
                    <a:pt x="0" y="84040"/>
                  </a:cubicBezTo>
                  <a:lnTo>
                    <a:pt x="0" y="57520"/>
                  </a:lnTo>
                  <a:cubicBezTo>
                    <a:pt x="0" y="42265"/>
                    <a:pt x="6060" y="27634"/>
                    <a:pt x="16847" y="16847"/>
                  </a:cubicBezTo>
                  <a:cubicBezTo>
                    <a:pt x="27634" y="6060"/>
                    <a:pt x="42265" y="0"/>
                    <a:pt x="575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97734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098365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3" y="0"/>
                </a:lnTo>
                <a:lnTo>
                  <a:pt x="373313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398410" y="308106"/>
            <a:ext cx="3227888" cy="491534"/>
            <a:chOff x="0" y="0"/>
            <a:chExt cx="929618" cy="1415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9617" cy="141560"/>
            </a:xfrm>
            <a:custGeom>
              <a:avLst/>
              <a:gdLst/>
              <a:ahLst/>
              <a:cxnLst/>
              <a:rect r="r" b="b" t="t" l="l"/>
              <a:pathLst>
                <a:path h="141560" w="929617">
                  <a:moveTo>
                    <a:pt x="43172" y="0"/>
                  </a:moveTo>
                  <a:lnTo>
                    <a:pt x="886445" y="0"/>
                  </a:lnTo>
                  <a:cubicBezTo>
                    <a:pt x="897895" y="0"/>
                    <a:pt x="908876" y="4548"/>
                    <a:pt x="916973" y="12645"/>
                  </a:cubicBezTo>
                  <a:cubicBezTo>
                    <a:pt x="925069" y="20741"/>
                    <a:pt x="929617" y="31722"/>
                    <a:pt x="929617" y="43172"/>
                  </a:cubicBezTo>
                  <a:lnTo>
                    <a:pt x="929617" y="98388"/>
                  </a:lnTo>
                  <a:cubicBezTo>
                    <a:pt x="929617" y="122231"/>
                    <a:pt x="910289" y="141560"/>
                    <a:pt x="886445" y="141560"/>
                  </a:cubicBezTo>
                  <a:lnTo>
                    <a:pt x="43172" y="141560"/>
                  </a:lnTo>
                  <a:cubicBezTo>
                    <a:pt x="31722" y="141560"/>
                    <a:pt x="20741" y="137011"/>
                    <a:pt x="12645" y="128915"/>
                  </a:cubicBezTo>
                  <a:cubicBezTo>
                    <a:pt x="4548" y="120818"/>
                    <a:pt x="0" y="109837"/>
                    <a:pt x="0" y="98388"/>
                  </a:cubicBezTo>
                  <a:lnTo>
                    <a:pt x="0" y="43172"/>
                  </a:lnTo>
                  <a:cubicBezTo>
                    <a:pt x="0" y="31722"/>
                    <a:pt x="4548" y="20741"/>
                    <a:pt x="12645" y="12645"/>
                  </a:cubicBezTo>
                  <a:cubicBezTo>
                    <a:pt x="20741" y="4548"/>
                    <a:pt x="31722" y="0"/>
                    <a:pt x="431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929618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626402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4" y="0"/>
                </a:lnTo>
                <a:lnTo>
                  <a:pt x="373314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1106789"/>
            <a:ext cx="17751662" cy="8901881"/>
          </a:xfrm>
          <a:custGeom>
            <a:avLst/>
            <a:gdLst/>
            <a:ahLst/>
            <a:cxnLst/>
            <a:rect r="r" b="b" t="t" l="l"/>
            <a:pathLst>
              <a:path h="8901881" w="17751662">
                <a:moveTo>
                  <a:pt x="0" y="0"/>
                </a:moveTo>
                <a:lnTo>
                  <a:pt x="17751662" y="0"/>
                </a:lnTo>
                <a:lnTo>
                  <a:pt x="17751662" y="8901880"/>
                </a:lnTo>
                <a:lnTo>
                  <a:pt x="0" y="89018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4000"/>
            </a:blip>
            <a:stretch>
              <a:fillRect l="0" t="-200677" r="-77874" b="-200677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89322" y="1526936"/>
            <a:ext cx="12476762" cy="847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40"/>
              </a:lnSpc>
            </a:pPr>
          </a:p>
          <a:p>
            <a:pPr algn="l">
              <a:lnSpc>
                <a:spcPts val="5140"/>
              </a:lnSpc>
            </a:pPr>
            <a:r>
              <a:rPr lang="en-US" sz="375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Join us in transforming PCOS care for middle aged women</a:t>
            </a:r>
          </a:p>
          <a:p>
            <a:pPr algn="l">
              <a:lnSpc>
                <a:spcPts val="5140"/>
              </a:lnSpc>
            </a:pPr>
          </a:p>
          <a:p>
            <a:pPr algn="l">
              <a:lnSpc>
                <a:spcPts val="5140"/>
              </a:lnSpc>
            </a:pPr>
            <a:r>
              <a:rPr lang="en-US" sz="375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Fund Requirements: S</a:t>
            </a:r>
            <a:r>
              <a:rPr lang="en-US" sz="375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eeking $300K seed funding to launch and scale</a:t>
            </a:r>
          </a:p>
          <a:p>
            <a:pPr algn="l">
              <a:lnSpc>
                <a:spcPts val="5140"/>
              </a:lnSpc>
            </a:pPr>
          </a:p>
          <a:p>
            <a:pPr algn="l">
              <a:lnSpc>
                <a:spcPts val="5140"/>
              </a:lnSpc>
            </a:pPr>
            <a:r>
              <a:rPr lang="en-US" sz="375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Goal : To </a:t>
            </a:r>
            <a:r>
              <a:rPr lang="en-US" sz="375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empower women with science backed wellness</a:t>
            </a:r>
          </a:p>
          <a:p>
            <a:pPr algn="l">
              <a:lnSpc>
                <a:spcPts val="5140"/>
              </a:lnSpc>
            </a:pPr>
          </a:p>
          <a:p>
            <a:pPr algn="l">
              <a:lnSpc>
                <a:spcPts val="5140"/>
              </a:lnSpc>
            </a:pPr>
            <a:r>
              <a:rPr lang="en-US" sz="375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Conta</a:t>
            </a:r>
            <a:r>
              <a:rPr lang="en-US" sz="375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ct: </a:t>
            </a:r>
          </a:p>
          <a:p>
            <a:pPr algn="l">
              <a:lnSpc>
                <a:spcPts val="5140"/>
              </a:lnSpc>
            </a:pPr>
            <a:r>
              <a:rPr lang="en-US" sz="375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invest@</a:t>
            </a:r>
            <a:r>
              <a:rPr lang="en-US" sz="3752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ovabalance.com</a:t>
            </a:r>
          </a:p>
          <a:p>
            <a:pPr algn="l">
              <a:lnSpc>
                <a:spcPts val="5140"/>
              </a:lnSpc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3308784" y="1106789"/>
            <a:ext cx="4480289" cy="3875450"/>
          </a:xfrm>
          <a:custGeom>
            <a:avLst/>
            <a:gdLst/>
            <a:ahLst/>
            <a:cxnLst/>
            <a:rect r="r" b="b" t="t" l="l"/>
            <a:pathLst>
              <a:path h="3875450" w="4480289">
                <a:moveTo>
                  <a:pt x="0" y="0"/>
                </a:moveTo>
                <a:lnTo>
                  <a:pt x="4480289" y="0"/>
                </a:lnTo>
                <a:lnTo>
                  <a:pt x="4480289" y="3875450"/>
                </a:lnTo>
                <a:lnTo>
                  <a:pt x="0" y="38754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5165888" y="7375801"/>
            <a:ext cx="2623185" cy="2623185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67881" y="0"/>
                  </a:moveTo>
                  <a:lnTo>
                    <a:pt x="744919" y="0"/>
                  </a:lnTo>
                  <a:cubicBezTo>
                    <a:pt x="782409" y="0"/>
                    <a:pt x="812800" y="30391"/>
                    <a:pt x="812800" y="67881"/>
                  </a:cubicBezTo>
                  <a:lnTo>
                    <a:pt x="812800" y="744919"/>
                  </a:lnTo>
                  <a:cubicBezTo>
                    <a:pt x="812800" y="782409"/>
                    <a:pt x="782409" y="812800"/>
                    <a:pt x="744919" y="812800"/>
                  </a:cubicBezTo>
                  <a:lnTo>
                    <a:pt x="67881" y="812800"/>
                  </a:lnTo>
                  <a:cubicBezTo>
                    <a:pt x="30391" y="812800"/>
                    <a:pt x="0" y="782409"/>
                    <a:pt x="0" y="744919"/>
                  </a:cubicBezTo>
                  <a:lnTo>
                    <a:pt x="0" y="67881"/>
                  </a:lnTo>
                  <a:cubicBezTo>
                    <a:pt x="0" y="30391"/>
                    <a:pt x="30391" y="0"/>
                    <a:pt x="67881" y="0"/>
                  </a:cubicBezTo>
                  <a:close/>
                </a:path>
              </a:pathLst>
            </a:custGeom>
            <a:blipFill>
              <a:blip r:embed="rId10"/>
              <a:stretch>
                <a:fillRect l="-25046" t="0" r="-25046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5548928" y="486854"/>
            <a:ext cx="1448584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123-456-7890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117734" y="484762"/>
            <a:ext cx="2300717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www.ovabalance.co.za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649281" y="3900227"/>
            <a:ext cx="5638719" cy="6786204"/>
          </a:xfrm>
          <a:custGeom>
            <a:avLst/>
            <a:gdLst/>
            <a:ahLst/>
            <a:cxnLst/>
            <a:rect r="r" b="b" t="t" l="l"/>
            <a:pathLst>
              <a:path h="6786204" w="5638719">
                <a:moveTo>
                  <a:pt x="0" y="0"/>
                </a:moveTo>
                <a:lnTo>
                  <a:pt x="5638719" y="0"/>
                </a:lnTo>
                <a:lnTo>
                  <a:pt x="5638719" y="6786204"/>
                </a:lnTo>
                <a:lnTo>
                  <a:pt x="0" y="67862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078634" y="8450558"/>
            <a:ext cx="2649207" cy="537484"/>
            <a:chOff x="0" y="0"/>
            <a:chExt cx="697734" cy="1415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97734" cy="141560"/>
            </a:xfrm>
            <a:custGeom>
              <a:avLst/>
              <a:gdLst/>
              <a:ahLst/>
              <a:cxnLst/>
              <a:rect r="r" b="b" t="t" l="l"/>
              <a:pathLst>
                <a:path h="141560" w="697734">
                  <a:moveTo>
                    <a:pt x="52602" y="0"/>
                  </a:moveTo>
                  <a:lnTo>
                    <a:pt x="645131" y="0"/>
                  </a:lnTo>
                  <a:cubicBezTo>
                    <a:pt x="659082" y="0"/>
                    <a:pt x="672462" y="5542"/>
                    <a:pt x="682327" y="15407"/>
                  </a:cubicBezTo>
                  <a:cubicBezTo>
                    <a:pt x="692192" y="25272"/>
                    <a:pt x="697734" y="38651"/>
                    <a:pt x="697734" y="52602"/>
                  </a:cubicBezTo>
                  <a:lnTo>
                    <a:pt x="697734" y="88957"/>
                  </a:lnTo>
                  <a:cubicBezTo>
                    <a:pt x="697734" y="118009"/>
                    <a:pt x="674183" y="141560"/>
                    <a:pt x="645131" y="141560"/>
                  </a:cubicBezTo>
                  <a:lnTo>
                    <a:pt x="52602" y="141560"/>
                  </a:lnTo>
                  <a:cubicBezTo>
                    <a:pt x="38651" y="141560"/>
                    <a:pt x="25272" y="136018"/>
                    <a:pt x="15407" y="126153"/>
                  </a:cubicBezTo>
                  <a:cubicBezTo>
                    <a:pt x="5542" y="116288"/>
                    <a:pt x="0" y="102908"/>
                    <a:pt x="0" y="88957"/>
                  </a:cubicBezTo>
                  <a:lnTo>
                    <a:pt x="0" y="52602"/>
                  </a:lnTo>
                  <a:cubicBezTo>
                    <a:pt x="0" y="38651"/>
                    <a:pt x="5542" y="25272"/>
                    <a:pt x="15407" y="15407"/>
                  </a:cubicBezTo>
                  <a:cubicBezTo>
                    <a:pt x="25272" y="5542"/>
                    <a:pt x="38651" y="0"/>
                    <a:pt x="5260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697734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5364894" y="8515194"/>
            <a:ext cx="408212" cy="408212"/>
          </a:xfrm>
          <a:custGeom>
            <a:avLst/>
            <a:gdLst/>
            <a:ahLst/>
            <a:cxnLst/>
            <a:rect r="r" b="b" t="t" l="l"/>
            <a:pathLst>
              <a:path h="408212" w="408212">
                <a:moveTo>
                  <a:pt x="0" y="0"/>
                </a:moveTo>
                <a:lnTo>
                  <a:pt x="408212" y="0"/>
                </a:lnTo>
                <a:lnTo>
                  <a:pt x="408212" y="408212"/>
                </a:lnTo>
                <a:lnTo>
                  <a:pt x="0" y="408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28700" y="8450558"/>
            <a:ext cx="3529642" cy="537484"/>
            <a:chOff x="0" y="0"/>
            <a:chExt cx="929618" cy="14156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29617" cy="141560"/>
            </a:xfrm>
            <a:custGeom>
              <a:avLst/>
              <a:gdLst/>
              <a:ahLst/>
              <a:cxnLst/>
              <a:rect r="r" b="b" t="t" l="l"/>
              <a:pathLst>
                <a:path h="141560" w="929617">
                  <a:moveTo>
                    <a:pt x="39481" y="0"/>
                  </a:moveTo>
                  <a:lnTo>
                    <a:pt x="890136" y="0"/>
                  </a:lnTo>
                  <a:cubicBezTo>
                    <a:pt x="911941" y="0"/>
                    <a:pt x="929617" y="17676"/>
                    <a:pt x="929617" y="39481"/>
                  </a:cubicBezTo>
                  <a:lnTo>
                    <a:pt x="929617" y="102078"/>
                  </a:lnTo>
                  <a:cubicBezTo>
                    <a:pt x="929617" y="123883"/>
                    <a:pt x="911941" y="141560"/>
                    <a:pt x="890136" y="141560"/>
                  </a:cubicBezTo>
                  <a:lnTo>
                    <a:pt x="39481" y="141560"/>
                  </a:lnTo>
                  <a:cubicBezTo>
                    <a:pt x="17676" y="141560"/>
                    <a:pt x="0" y="123883"/>
                    <a:pt x="0" y="102078"/>
                  </a:cubicBezTo>
                  <a:lnTo>
                    <a:pt x="0" y="39481"/>
                  </a:lnTo>
                  <a:cubicBezTo>
                    <a:pt x="0" y="17676"/>
                    <a:pt x="17676" y="0"/>
                    <a:pt x="394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29618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278006" y="8515195"/>
            <a:ext cx="408212" cy="408212"/>
          </a:xfrm>
          <a:custGeom>
            <a:avLst/>
            <a:gdLst/>
            <a:ahLst/>
            <a:cxnLst/>
            <a:rect r="r" b="b" t="t" l="l"/>
            <a:pathLst>
              <a:path h="408212" w="408212">
                <a:moveTo>
                  <a:pt x="0" y="0"/>
                </a:moveTo>
                <a:lnTo>
                  <a:pt x="408211" y="0"/>
                </a:lnTo>
                <a:lnTo>
                  <a:pt x="408211" y="408211"/>
                </a:lnTo>
                <a:lnTo>
                  <a:pt x="0" y="4082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230282" y="6945086"/>
            <a:ext cx="3029018" cy="1712772"/>
          </a:xfrm>
          <a:custGeom>
            <a:avLst/>
            <a:gdLst/>
            <a:ahLst/>
            <a:cxnLst/>
            <a:rect r="r" b="b" t="t" l="l"/>
            <a:pathLst>
              <a:path h="1712772" w="3029018">
                <a:moveTo>
                  <a:pt x="0" y="0"/>
                </a:moveTo>
                <a:lnTo>
                  <a:pt x="3029018" y="0"/>
                </a:lnTo>
                <a:lnTo>
                  <a:pt x="3029018" y="1712772"/>
                </a:lnTo>
                <a:lnTo>
                  <a:pt x="0" y="17127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2383" y="2302040"/>
            <a:ext cx="12744763" cy="19987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821"/>
              </a:lnSpc>
            </a:pPr>
            <a:r>
              <a:rPr lang="en-US" sz="15279" b="true">
                <a:solidFill>
                  <a:srgbClr val="8D140B"/>
                </a:solidFill>
                <a:latin typeface="Roboto Bold"/>
                <a:ea typeface="Roboto Bold"/>
                <a:cs typeface="Roboto Bold"/>
                <a:sym typeface="Roboto Bold"/>
              </a:rPr>
              <a:t>THANK YOU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6029725"/>
            <a:ext cx="2654628" cy="296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2309">
                <a:solidFill>
                  <a:srgbClr val="000000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Presented By 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857578" y="8642454"/>
            <a:ext cx="1584002" cy="191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1533" b="true">
                <a:solidFill>
                  <a:srgbClr val="234346"/>
                </a:solidFill>
                <a:latin typeface="Inter Bold"/>
                <a:ea typeface="Inter Bold"/>
                <a:cs typeface="Inter Bold"/>
                <a:sym typeface="Inter Bold"/>
              </a:rPr>
              <a:t>123-456-7890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807645" y="8642454"/>
            <a:ext cx="2515795" cy="191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80"/>
              </a:lnSpc>
            </a:pPr>
            <a:r>
              <a:rPr lang="en-US" sz="1533" b="true">
                <a:solidFill>
                  <a:srgbClr val="234346"/>
                </a:solidFill>
                <a:latin typeface="Inter Bold"/>
                <a:ea typeface="Inter Bold"/>
                <a:cs typeface="Inter Bold"/>
                <a:sym typeface="Inter Bold"/>
              </a:rPr>
              <a:t>www.pristinehealth.com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6563898"/>
            <a:ext cx="5504797" cy="48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8"/>
              </a:lnSpc>
            </a:pPr>
            <a:r>
              <a:rPr lang="en-US" sz="3782" b="true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Pristine Health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632" t="-29130" r="-1496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836577" y="308106"/>
            <a:ext cx="2422723" cy="491534"/>
            <a:chOff x="0" y="0"/>
            <a:chExt cx="697734" cy="1415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97734" cy="141560"/>
            </a:xfrm>
            <a:custGeom>
              <a:avLst/>
              <a:gdLst/>
              <a:ahLst/>
              <a:cxnLst/>
              <a:rect r="r" b="b" t="t" l="l"/>
              <a:pathLst>
                <a:path h="141560" w="697734">
                  <a:moveTo>
                    <a:pt x="57520" y="0"/>
                  </a:moveTo>
                  <a:lnTo>
                    <a:pt x="640214" y="0"/>
                  </a:lnTo>
                  <a:cubicBezTo>
                    <a:pt x="655469" y="0"/>
                    <a:pt x="670099" y="6060"/>
                    <a:pt x="680886" y="16847"/>
                  </a:cubicBezTo>
                  <a:cubicBezTo>
                    <a:pt x="691673" y="27634"/>
                    <a:pt x="697734" y="42265"/>
                    <a:pt x="697734" y="57520"/>
                  </a:cubicBezTo>
                  <a:lnTo>
                    <a:pt x="697734" y="84040"/>
                  </a:lnTo>
                  <a:cubicBezTo>
                    <a:pt x="697734" y="115807"/>
                    <a:pt x="671981" y="141560"/>
                    <a:pt x="640214" y="141560"/>
                  </a:cubicBezTo>
                  <a:lnTo>
                    <a:pt x="57520" y="141560"/>
                  </a:lnTo>
                  <a:cubicBezTo>
                    <a:pt x="42265" y="141560"/>
                    <a:pt x="27634" y="135499"/>
                    <a:pt x="16847" y="124712"/>
                  </a:cubicBezTo>
                  <a:cubicBezTo>
                    <a:pt x="6060" y="113925"/>
                    <a:pt x="0" y="99295"/>
                    <a:pt x="0" y="84040"/>
                  </a:cubicBezTo>
                  <a:lnTo>
                    <a:pt x="0" y="57520"/>
                  </a:lnTo>
                  <a:cubicBezTo>
                    <a:pt x="0" y="42265"/>
                    <a:pt x="6060" y="27634"/>
                    <a:pt x="16847" y="16847"/>
                  </a:cubicBezTo>
                  <a:cubicBezTo>
                    <a:pt x="27634" y="6060"/>
                    <a:pt x="42265" y="0"/>
                    <a:pt x="575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97734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098365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3" y="0"/>
                </a:lnTo>
                <a:lnTo>
                  <a:pt x="373313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398410" y="308106"/>
            <a:ext cx="3227888" cy="491534"/>
            <a:chOff x="0" y="0"/>
            <a:chExt cx="929618" cy="1415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9617" cy="141560"/>
            </a:xfrm>
            <a:custGeom>
              <a:avLst/>
              <a:gdLst/>
              <a:ahLst/>
              <a:cxnLst/>
              <a:rect r="r" b="b" t="t" l="l"/>
              <a:pathLst>
                <a:path h="141560" w="929617">
                  <a:moveTo>
                    <a:pt x="43172" y="0"/>
                  </a:moveTo>
                  <a:lnTo>
                    <a:pt x="886445" y="0"/>
                  </a:lnTo>
                  <a:cubicBezTo>
                    <a:pt x="897895" y="0"/>
                    <a:pt x="908876" y="4548"/>
                    <a:pt x="916973" y="12645"/>
                  </a:cubicBezTo>
                  <a:cubicBezTo>
                    <a:pt x="925069" y="20741"/>
                    <a:pt x="929617" y="31722"/>
                    <a:pt x="929617" y="43172"/>
                  </a:cubicBezTo>
                  <a:lnTo>
                    <a:pt x="929617" y="98388"/>
                  </a:lnTo>
                  <a:cubicBezTo>
                    <a:pt x="929617" y="122231"/>
                    <a:pt x="910289" y="141560"/>
                    <a:pt x="886445" y="141560"/>
                  </a:cubicBezTo>
                  <a:lnTo>
                    <a:pt x="43172" y="141560"/>
                  </a:lnTo>
                  <a:cubicBezTo>
                    <a:pt x="31722" y="141560"/>
                    <a:pt x="20741" y="137011"/>
                    <a:pt x="12645" y="128915"/>
                  </a:cubicBezTo>
                  <a:cubicBezTo>
                    <a:pt x="4548" y="120818"/>
                    <a:pt x="0" y="109837"/>
                    <a:pt x="0" y="98388"/>
                  </a:cubicBezTo>
                  <a:lnTo>
                    <a:pt x="0" y="43172"/>
                  </a:lnTo>
                  <a:cubicBezTo>
                    <a:pt x="0" y="31722"/>
                    <a:pt x="4548" y="20741"/>
                    <a:pt x="12645" y="12645"/>
                  </a:cubicBezTo>
                  <a:cubicBezTo>
                    <a:pt x="20741" y="4548"/>
                    <a:pt x="31722" y="0"/>
                    <a:pt x="431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929618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626402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4" y="0"/>
                </a:lnTo>
                <a:lnTo>
                  <a:pt x="373314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0" y="1028700"/>
            <a:ext cx="18881157" cy="9468286"/>
          </a:xfrm>
          <a:custGeom>
            <a:avLst/>
            <a:gdLst/>
            <a:ahLst/>
            <a:cxnLst/>
            <a:rect r="r" b="b" t="t" l="l"/>
            <a:pathLst>
              <a:path h="9468286" w="18881157">
                <a:moveTo>
                  <a:pt x="0" y="0"/>
                </a:moveTo>
                <a:lnTo>
                  <a:pt x="18881157" y="0"/>
                </a:lnTo>
                <a:lnTo>
                  <a:pt x="18881157" y="9468286"/>
                </a:lnTo>
                <a:lnTo>
                  <a:pt x="0" y="94682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6000"/>
            </a:blip>
            <a:stretch>
              <a:fillRect l="0" t="-200677" r="-77874" b="-200677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-694786" y="7885931"/>
            <a:ext cx="3086100" cy="3086100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C6E5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028700" y="2749141"/>
            <a:ext cx="6240749" cy="5596749"/>
            <a:chOff x="0" y="0"/>
            <a:chExt cx="9030311" cy="809844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030311" cy="8098448"/>
            </a:xfrm>
            <a:custGeom>
              <a:avLst/>
              <a:gdLst/>
              <a:ahLst/>
              <a:cxnLst/>
              <a:rect r="r" b="b" t="t" l="l"/>
              <a:pathLst>
                <a:path h="8098448" w="9030311">
                  <a:moveTo>
                    <a:pt x="4515155" y="0"/>
                  </a:moveTo>
                  <a:cubicBezTo>
                    <a:pt x="1966822" y="0"/>
                    <a:pt x="0" y="1459340"/>
                    <a:pt x="0" y="3720427"/>
                  </a:cubicBezTo>
                  <a:cubicBezTo>
                    <a:pt x="0" y="5325539"/>
                    <a:pt x="0" y="8098448"/>
                    <a:pt x="0" y="8098448"/>
                  </a:cubicBezTo>
                  <a:lnTo>
                    <a:pt x="4515155" y="8098448"/>
                  </a:lnTo>
                  <a:lnTo>
                    <a:pt x="9030311" y="8098448"/>
                  </a:lnTo>
                  <a:cubicBezTo>
                    <a:pt x="9030311" y="8098448"/>
                    <a:pt x="9030311" y="5325540"/>
                    <a:pt x="9030311" y="3720427"/>
                  </a:cubicBezTo>
                  <a:cubicBezTo>
                    <a:pt x="9030311" y="1459340"/>
                    <a:pt x="7063489" y="0"/>
                    <a:pt x="4515155" y="0"/>
                  </a:cubicBezTo>
                  <a:close/>
                </a:path>
              </a:pathLst>
            </a:custGeom>
            <a:blipFill>
              <a:blip r:embed="rId8"/>
              <a:stretch>
                <a:fillRect l="-11530" t="0" r="-11530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5548928" y="486854"/>
            <a:ext cx="1448584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123-456-7890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117734" y="484762"/>
            <a:ext cx="2300717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www.reallygreatsite.com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723409" y="2110038"/>
            <a:ext cx="9492853" cy="639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75"/>
              </a:lnSpc>
            </a:pPr>
            <a:r>
              <a:rPr lang="en-US" sz="4923" b="true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PCOS IN MIDDLE AGED WOMEN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723409" y="3374924"/>
            <a:ext cx="10164578" cy="7061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00"/>
              </a:lnSpc>
            </a:pPr>
            <a:r>
              <a:rPr lang="en-US" sz="343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▪️Po</a:t>
            </a:r>
            <a:r>
              <a:rPr lang="en-US" sz="343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lycystic Ovary Syndrome (PCOS) affects up to 1 in 10 women globally</a:t>
            </a:r>
          </a:p>
          <a:p>
            <a:pPr algn="l">
              <a:lnSpc>
                <a:spcPts val="4700"/>
              </a:lnSpc>
            </a:pPr>
          </a:p>
          <a:p>
            <a:pPr algn="l">
              <a:lnSpc>
                <a:spcPts val="4700"/>
              </a:lnSpc>
            </a:pPr>
            <a:r>
              <a:rPr lang="en-US" sz="343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▪️Symptoms worsen with age, including insulin resistance, weight gain, and hormonal imbalance</a:t>
            </a:r>
          </a:p>
          <a:p>
            <a:pPr algn="l">
              <a:lnSpc>
                <a:spcPts val="4700"/>
              </a:lnSpc>
            </a:pPr>
          </a:p>
          <a:p>
            <a:pPr algn="l">
              <a:lnSpc>
                <a:spcPts val="4700"/>
              </a:lnSpc>
            </a:pPr>
            <a:r>
              <a:rPr lang="en-US" sz="343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▪️Middle aged women are underserved in the PCOS supplement market</a:t>
            </a:r>
          </a:p>
          <a:p>
            <a:pPr algn="l">
              <a:lnSpc>
                <a:spcPts val="4700"/>
              </a:lnSpc>
            </a:pPr>
          </a:p>
          <a:p>
            <a:pPr algn="l">
              <a:lnSpc>
                <a:spcPts val="4700"/>
              </a:lnSpc>
            </a:pPr>
            <a:r>
              <a:rPr lang="en-US" sz="3431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▪️There is a critical need for targeted, effective, and safe solutions.</a:t>
            </a:r>
          </a:p>
          <a:p>
            <a:pPr algn="l">
              <a:lnSpc>
                <a:spcPts val="4700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500029" y="420179"/>
            <a:ext cx="2469121" cy="290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5"/>
              </a:lnSpc>
            </a:pPr>
            <a:r>
              <a:rPr lang="en-US" sz="1730" spc="181" b="true">
                <a:solidFill>
                  <a:srgbClr val="1F2B5B"/>
                </a:solidFill>
                <a:latin typeface="Roboto Bold"/>
                <a:ea typeface="Roboto Bold"/>
                <a:cs typeface="Roboto Bold"/>
                <a:sym typeface="Roboto Bold"/>
              </a:rPr>
              <a:t>Ova Boost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666" r="0" b="-11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836577" y="308106"/>
            <a:ext cx="2422723" cy="491534"/>
            <a:chOff x="0" y="0"/>
            <a:chExt cx="697734" cy="1415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97734" cy="141560"/>
            </a:xfrm>
            <a:custGeom>
              <a:avLst/>
              <a:gdLst/>
              <a:ahLst/>
              <a:cxnLst/>
              <a:rect r="r" b="b" t="t" l="l"/>
              <a:pathLst>
                <a:path h="141560" w="697734">
                  <a:moveTo>
                    <a:pt x="57520" y="0"/>
                  </a:moveTo>
                  <a:lnTo>
                    <a:pt x="640214" y="0"/>
                  </a:lnTo>
                  <a:cubicBezTo>
                    <a:pt x="655469" y="0"/>
                    <a:pt x="670099" y="6060"/>
                    <a:pt x="680886" y="16847"/>
                  </a:cubicBezTo>
                  <a:cubicBezTo>
                    <a:pt x="691673" y="27634"/>
                    <a:pt x="697734" y="42265"/>
                    <a:pt x="697734" y="57520"/>
                  </a:cubicBezTo>
                  <a:lnTo>
                    <a:pt x="697734" y="84040"/>
                  </a:lnTo>
                  <a:cubicBezTo>
                    <a:pt x="697734" y="115807"/>
                    <a:pt x="671981" y="141560"/>
                    <a:pt x="640214" y="141560"/>
                  </a:cubicBezTo>
                  <a:lnTo>
                    <a:pt x="57520" y="141560"/>
                  </a:lnTo>
                  <a:cubicBezTo>
                    <a:pt x="42265" y="141560"/>
                    <a:pt x="27634" y="135499"/>
                    <a:pt x="16847" y="124712"/>
                  </a:cubicBezTo>
                  <a:cubicBezTo>
                    <a:pt x="6060" y="113925"/>
                    <a:pt x="0" y="99295"/>
                    <a:pt x="0" y="84040"/>
                  </a:cubicBezTo>
                  <a:lnTo>
                    <a:pt x="0" y="57520"/>
                  </a:lnTo>
                  <a:cubicBezTo>
                    <a:pt x="0" y="42265"/>
                    <a:pt x="6060" y="27634"/>
                    <a:pt x="16847" y="16847"/>
                  </a:cubicBezTo>
                  <a:cubicBezTo>
                    <a:pt x="27634" y="6060"/>
                    <a:pt x="42265" y="0"/>
                    <a:pt x="575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97734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098365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3" y="0"/>
                </a:lnTo>
                <a:lnTo>
                  <a:pt x="373313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398410" y="308106"/>
            <a:ext cx="3227888" cy="491534"/>
            <a:chOff x="0" y="0"/>
            <a:chExt cx="929618" cy="1415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9617" cy="141560"/>
            </a:xfrm>
            <a:custGeom>
              <a:avLst/>
              <a:gdLst/>
              <a:ahLst/>
              <a:cxnLst/>
              <a:rect r="r" b="b" t="t" l="l"/>
              <a:pathLst>
                <a:path h="141560" w="929617">
                  <a:moveTo>
                    <a:pt x="43172" y="0"/>
                  </a:moveTo>
                  <a:lnTo>
                    <a:pt x="886445" y="0"/>
                  </a:lnTo>
                  <a:cubicBezTo>
                    <a:pt x="897895" y="0"/>
                    <a:pt x="908876" y="4548"/>
                    <a:pt x="916973" y="12645"/>
                  </a:cubicBezTo>
                  <a:cubicBezTo>
                    <a:pt x="925069" y="20741"/>
                    <a:pt x="929617" y="31722"/>
                    <a:pt x="929617" y="43172"/>
                  </a:cubicBezTo>
                  <a:lnTo>
                    <a:pt x="929617" y="98388"/>
                  </a:lnTo>
                  <a:cubicBezTo>
                    <a:pt x="929617" y="122231"/>
                    <a:pt x="910289" y="141560"/>
                    <a:pt x="886445" y="141560"/>
                  </a:cubicBezTo>
                  <a:lnTo>
                    <a:pt x="43172" y="141560"/>
                  </a:lnTo>
                  <a:cubicBezTo>
                    <a:pt x="31722" y="141560"/>
                    <a:pt x="20741" y="137011"/>
                    <a:pt x="12645" y="128915"/>
                  </a:cubicBezTo>
                  <a:cubicBezTo>
                    <a:pt x="4548" y="120818"/>
                    <a:pt x="0" y="109837"/>
                    <a:pt x="0" y="98388"/>
                  </a:cubicBezTo>
                  <a:lnTo>
                    <a:pt x="0" y="43172"/>
                  </a:lnTo>
                  <a:cubicBezTo>
                    <a:pt x="0" y="31722"/>
                    <a:pt x="4548" y="20741"/>
                    <a:pt x="12645" y="12645"/>
                  </a:cubicBezTo>
                  <a:cubicBezTo>
                    <a:pt x="20741" y="4548"/>
                    <a:pt x="31722" y="0"/>
                    <a:pt x="431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929618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626402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4" y="0"/>
                </a:lnTo>
                <a:lnTo>
                  <a:pt x="373314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3666343" y="1028700"/>
            <a:ext cx="7332686" cy="9249948"/>
          </a:xfrm>
          <a:custGeom>
            <a:avLst/>
            <a:gdLst/>
            <a:ahLst/>
            <a:cxnLst/>
            <a:rect r="r" b="b" t="t" l="l"/>
            <a:pathLst>
              <a:path h="9249948" w="7332686">
                <a:moveTo>
                  <a:pt x="0" y="0"/>
                </a:moveTo>
                <a:lnTo>
                  <a:pt x="7332686" y="0"/>
                </a:lnTo>
                <a:lnTo>
                  <a:pt x="7332686" y="9249948"/>
                </a:lnTo>
                <a:lnTo>
                  <a:pt x="0" y="9249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8264" y="1028700"/>
            <a:ext cx="16411036" cy="8229600"/>
          </a:xfrm>
          <a:custGeom>
            <a:avLst/>
            <a:gdLst/>
            <a:ahLst/>
            <a:cxnLst/>
            <a:rect r="r" b="b" t="t" l="l"/>
            <a:pathLst>
              <a:path h="8229600" w="16411036">
                <a:moveTo>
                  <a:pt x="0" y="0"/>
                </a:moveTo>
                <a:lnTo>
                  <a:pt x="16411036" y="0"/>
                </a:lnTo>
                <a:lnTo>
                  <a:pt x="164110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4000"/>
            </a:blip>
            <a:stretch>
              <a:fillRect l="0" t="-200677" r="-77874" b="-200677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028700" y="262156"/>
            <a:ext cx="2080680" cy="537484"/>
            <a:chOff x="0" y="0"/>
            <a:chExt cx="547998" cy="14156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47998" cy="141560"/>
            </a:xfrm>
            <a:custGeom>
              <a:avLst/>
              <a:gdLst/>
              <a:ahLst/>
              <a:cxnLst/>
              <a:rect r="r" b="b" t="t" l="l"/>
              <a:pathLst>
                <a:path h="141560" w="547998">
                  <a:moveTo>
                    <a:pt x="66975" y="0"/>
                  </a:moveTo>
                  <a:lnTo>
                    <a:pt x="481022" y="0"/>
                  </a:lnTo>
                  <a:cubicBezTo>
                    <a:pt x="518012" y="0"/>
                    <a:pt x="547998" y="29986"/>
                    <a:pt x="547998" y="66975"/>
                  </a:cubicBezTo>
                  <a:lnTo>
                    <a:pt x="547998" y="74584"/>
                  </a:lnTo>
                  <a:cubicBezTo>
                    <a:pt x="547998" y="111574"/>
                    <a:pt x="518012" y="141560"/>
                    <a:pt x="481022" y="141560"/>
                  </a:cubicBezTo>
                  <a:lnTo>
                    <a:pt x="66975" y="141560"/>
                  </a:lnTo>
                  <a:cubicBezTo>
                    <a:pt x="29986" y="141560"/>
                    <a:pt x="0" y="111574"/>
                    <a:pt x="0" y="74584"/>
                  </a:cubicBezTo>
                  <a:lnTo>
                    <a:pt x="0" y="66975"/>
                  </a:lnTo>
                  <a:cubicBezTo>
                    <a:pt x="0" y="29986"/>
                    <a:pt x="29986" y="0"/>
                    <a:pt x="6697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547998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2408217" y="3477460"/>
            <a:ext cx="8516710" cy="1421395"/>
          </a:xfrm>
          <a:custGeom>
            <a:avLst/>
            <a:gdLst/>
            <a:ahLst/>
            <a:cxnLst/>
            <a:rect r="r" b="b" t="t" l="l"/>
            <a:pathLst>
              <a:path h="1421395" w="8516710">
                <a:moveTo>
                  <a:pt x="0" y="0"/>
                </a:moveTo>
                <a:lnTo>
                  <a:pt x="8516709" y="0"/>
                </a:lnTo>
                <a:lnTo>
                  <a:pt x="8516709" y="1421395"/>
                </a:lnTo>
                <a:lnTo>
                  <a:pt x="0" y="14213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7000"/>
            </a:blip>
            <a:stretch>
              <a:fillRect l="-62041" t="-772686" r="-30766" b="-861292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457540" y="5143500"/>
            <a:ext cx="5466524" cy="738671"/>
          </a:xfrm>
          <a:custGeom>
            <a:avLst/>
            <a:gdLst/>
            <a:ahLst/>
            <a:cxnLst/>
            <a:rect r="r" b="b" t="t" l="l"/>
            <a:pathLst>
              <a:path h="738671" w="5466524">
                <a:moveTo>
                  <a:pt x="0" y="0"/>
                </a:moveTo>
                <a:lnTo>
                  <a:pt x="5466523" y="0"/>
                </a:lnTo>
                <a:lnTo>
                  <a:pt x="5466523" y="738671"/>
                </a:lnTo>
                <a:lnTo>
                  <a:pt x="0" y="738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2041" t="-977857" r="-30766" b="-1063784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408217" y="6139346"/>
            <a:ext cx="12218082" cy="2165054"/>
          </a:xfrm>
          <a:custGeom>
            <a:avLst/>
            <a:gdLst/>
            <a:ahLst/>
            <a:cxnLst/>
            <a:rect r="r" b="b" t="t" l="l"/>
            <a:pathLst>
              <a:path h="2165054" w="12218082">
                <a:moveTo>
                  <a:pt x="0" y="0"/>
                </a:moveTo>
                <a:lnTo>
                  <a:pt x="12218082" y="0"/>
                </a:lnTo>
                <a:lnTo>
                  <a:pt x="12218082" y="2165054"/>
                </a:lnTo>
                <a:lnTo>
                  <a:pt x="0" y="21650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28000"/>
            </a:blip>
            <a:stretch>
              <a:fillRect l="-62041" t="-745674" r="-30766" b="-787455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5548928" y="486854"/>
            <a:ext cx="1448584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123-456-7890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117734" y="484762"/>
            <a:ext cx="2300717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www.ovabalance.co.za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457540" y="1626030"/>
            <a:ext cx="11960911" cy="1569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16"/>
              </a:lnSpc>
            </a:pPr>
            <a:r>
              <a:rPr lang="en-US" sz="6203" b="true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OUR SOLUTION : OVA BALANCE SUPPLEMENT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709756" y="3574811"/>
            <a:ext cx="7464569" cy="1188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571" indent="-248285" lvl="1">
              <a:lnSpc>
                <a:spcPts val="3151"/>
              </a:lnSpc>
              <a:buFont typeface="Arial"/>
              <a:buChar char="•"/>
            </a:pPr>
            <a:r>
              <a:rPr lang="en-US" b="true" sz="2300">
                <a:solidFill>
                  <a:srgbClr val="1F2B5B"/>
                </a:solidFill>
                <a:latin typeface="Inter Bold"/>
                <a:ea typeface="Inter Bold"/>
                <a:cs typeface="Inter Bold"/>
                <a:sym typeface="Inter Bold"/>
              </a:rPr>
              <a:t>Introducing Ova balance : a science-backed supplement designed to alleviate PCOS symptoms in women aged 35-55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709756" y="5337005"/>
            <a:ext cx="6905103" cy="414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24656" indent="-262328" lvl="1">
              <a:lnSpc>
                <a:spcPts val="3329"/>
              </a:lnSpc>
              <a:buFont typeface="Arial"/>
              <a:buChar char="•"/>
            </a:pPr>
            <a:r>
              <a:rPr lang="en-US" b="true" sz="2430">
                <a:solidFill>
                  <a:srgbClr val="1F2B5B"/>
                </a:solidFill>
                <a:latin typeface="Inter Bold"/>
                <a:ea typeface="Inter Bold"/>
                <a:cs typeface="Inter Bold"/>
                <a:sym typeface="Inter Bold"/>
              </a:rPr>
              <a:t>Key Ingredients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709756" y="6259614"/>
            <a:ext cx="6434244" cy="2341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8880" indent="-244440" lvl="1">
              <a:lnSpc>
                <a:spcPts val="3102"/>
              </a:lnSpc>
              <a:buFont typeface="Arial"/>
              <a:buChar char="•"/>
            </a:pPr>
            <a:r>
              <a:rPr lang="en-US" b="true" sz="2264">
                <a:solidFill>
                  <a:srgbClr val="1F2B5B"/>
                </a:solidFill>
                <a:latin typeface="Inter Bold"/>
                <a:ea typeface="Inter Bold"/>
                <a:cs typeface="Inter Bold"/>
                <a:sym typeface="Inter Bold"/>
              </a:rPr>
              <a:t>Inositol: Improves insulin sensitivity</a:t>
            </a:r>
          </a:p>
          <a:p>
            <a:pPr algn="l" marL="488880" indent="-244440" lvl="1">
              <a:lnSpc>
                <a:spcPts val="3102"/>
              </a:lnSpc>
              <a:buFont typeface="Arial"/>
              <a:buChar char="•"/>
            </a:pPr>
            <a:r>
              <a:rPr lang="en-US" b="true" sz="2264">
                <a:solidFill>
                  <a:srgbClr val="1F2B5B"/>
                </a:solidFill>
                <a:latin typeface="Inter Bold"/>
                <a:ea typeface="Inter Bold"/>
                <a:cs typeface="Inter Bold"/>
                <a:sym typeface="Inter Bold"/>
              </a:rPr>
              <a:t>Berberine: Supports metabolic health</a:t>
            </a:r>
          </a:p>
          <a:p>
            <a:pPr algn="l" marL="488880" indent="-244440" lvl="1">
              <a:lnSpc>
                <a:spcPts val="3102"/>
              </a:lnSpc>
              <a:buFont typeface="Arial"/>
              <a:buChar char="•"/>
            </a:pPr>
            <a:r>
              <a:rPr lang="en-US" b="true" sz="2264">
                <a:solidFill>
                  <a:srgbClr val="1F2B5B"/>
                </a:solidFill>
                <a:latin typeface="Inter Bold"/>
                <a:ea typeface="Inter Bold"/>
                <a:cs typeface="Inter Bold"/>
                <a:sym typeface="Inter Bold"/>
              </a:rPr>
              <a:t>Omega 3s: Reduces inflammation</a:t>
            </a:r>
          </a:p>
          <a:p>
            <a:pPr algn="l" marL="488880" indent="-244440" lvl="1">
              <a:lnSpc>
                <a:spcPts val="3102"/>
              </a:lnSpc>
              <a:buFont typeface="Arial"/>
              <a:buChar char="•"/>
            </a:pPr>
            <a:r>
              <a:rPr lang="en-US" b="true" sz="2264">
                <a:solidFill>
                  <a:srgbClr val="1F2B5B"/>
                </a:solidFill>
                <a:latin typeface="Inter Bold"/>
                <a:ea typeface="Inter Bold"/>
                <a:cs typeface="Inter Bold"/>
                <a:sym typeface="Inter Bold"/>
              </a:rPr>
              <a:t>Vitamin D &amp; Magnesium: Hormonal balance</a:t>
            </a:r>
          </a:p>
          <a:p>
            <a:pPr algn="l">
              <a:lnSpc>
                <a:spcPts val="3102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1173656" y="392048"/>
            <a:ext cx="2469121" cy="290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35"/>
              </a:lnSpc>
            </a:pPr>
            <a:r>
              <a:rPr lang="en-US" b="true" sz="1730" spc="181">
                <a:solidFill>
                  <a:srgbClr val="1F2B5B"/>
                </a:solidFill>
                <a:latin typeface="Roboto Bold"/>
                <a:ea typeface="Roboto Bold"/>
                <a:cs typeface="Roboto Bold"/>
                <a:sym typeface="Roboto Bold"/>
              </a:rPr>
              <a:t>Ova Boost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632" t="-29130" r="-1496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836577" y="308106"/>
            <a:ext cx="2422723" cy="491534"/>
            <a:chOff x="0" y="0"/>
            <a:chExt cx="697734" cy="1415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97734" cy="141560"/>
            </a:xfrm>
            <a:custGeom>
              <a:avLst/>
              <a:gdLst/>
              <a:ahLst/>
              <a:cxnLst/>
              <a:rect r="r" b="b" t="t" l="l"/>
              <a:pathLst>
                <a:path h="141560" w="697734">
                  <a:moveTo>
                    <a:pt x="57520" y="0"/>
                  </a:moveTo>
                  <a:lnTo>
                    <a:pt x="640214" y="0"/>
                  </a:lnTo>
                  <a:cubicBezTo>
                    <a:pt x="655469" y="0"/>
                    <a:pt x="670099" y="6060"/>
                    <a:pt x="680886" y="16847"/>
                  </a:cubicBezTo>
                  <a:cubicBezTo>
                    <a:pt x="691673" y="27634"/>
                    <a:pt x="697734" y="42265"/>
                    <a:pt x="697734" y="57520"/>
                  </a:cubicBezTo>
                  <a:lnTo>
                    <a:pt x="697734" y="84040"/>
                  </a:lnTo>
                  <a:cubicBezTo>
                    <a:pt x="697734" y="115807"/>
                    <a:pt x="671981" y="141560"/>
                    <a:pt x="640214" y="141560"/>
                  </a:cubicBezTo>
                  <a:lnTo>
                    <a:pt x="57520" y="141560"/>
                  </a:lnTo>
                  <a:cubicBezTo>
                    <a:pt x="42265" y="141560"/>
                    <a:pt x="27634" y="135499"/>
                    <a:pt x="16847" y="124712"/>
                  </a:cubicBezTo>
                  <a:cubicBezTo>
                    <a:pt x="6060" y="113925"/>
                    <a:pt x="0" y="99295"/>
                    <a:pt x="0" y="84040"/>
                  </a:cubicBezTo>
                  <a:lnTo>
                    <a:pt x="0" y="57520"/>
                  </a:lnTo>
                  <a:cubicBezTo>
                    <a:pt x="0" y="42265"/>
                    <a:pt x="6060" y="27634"/>
                    <a:pt x="16847" y="16847"/>
                  </a:cubicBezTo>
                  <a:cubicBezTo>
                    <a:pt x="27634" y="6060"/>
                    <a:pt x="42265" y="0"/>
                    <a:pt x="575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97734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098365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3" y="0"/>
                </a:lnTo>
                <a:lnTo>
                  <a:pt x="373313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398410" y="308106"/>
            <a:ext cx="3227888" cy="491534"/>
            <a:chOff x="0" y="0"/>
            <a:chExt cx="929618" cy="1415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9617" cy="141560"/>
            </a:xfrm>
            <a:custGeom>
              <a:avLst/>
              <a:gdLst/>
              <a:ahLst/>
              <a:cxnLst/>
              <a:rect r="r" b="b" t="t" l="l"/>
              <a:pathLst>
                <a:path h="141560" w="929617">
                  <a:moveTo>
                    <a:pt x="43172" y="0"/>
                  </a:moveTo>
                  <a:lnTo>
                    <a:pt x="886445" y="0"/>
                  </a:lnTo>
                  <a:cubicBezTo>
                    <a:pt x="897895" y="0"/>
                    <a:pt x="908876" y="4548"/>
                    <a:pt x="916973" y="12645"/>
                  </a:cubicBezTo>
                  <a:cubicBezTo>
                    <a:pt x="925069" y="20741"/>
                    <a:pt x="929617" y="31722"/>
                    <a:pt x="929617" y="43172"/>
                  </a:cubicBezTo>
                  <a:lnTo>
                    <a:pt x="929617" y="98388"/>
                  </a:lnTo>
                  <a:cubicBezTo>
                    <a:pt x="929617" y="122231"/>
                    <a:pt x="910289" y="141560"/>
                    <a:pt x="886445" y="141560"/>
                  </a:cubicBezTo>
                  <a:lnTo>
                    <a:pt x="43172" y="141560"/>
                  </a:lnTo>
                  <a:cubicBezTo>
                    <a:pt x="31722" y="141560"/>
                    <a:pt x="20741" y="137011"/>
                    <a:pt x="12645" y="128915"/>
                  </a:cubicBezTo>
                  <a:cubicBezTo>
                    <a:pt x="4548" y="120818"/>
                    <a:pt x="0" y="109837"/>
                    <a:pt x="0" y="98388"/>
                  </a:cubicBezTo>
                  <a:lnTo>
                    <a:pt x="0" y="43172"/>
                  </a:lnTo>
                  <a:cubicBezTo>
                    <a:pt x="0" y="31722"/>
                    <a:pt x="4548" y="20741"/>
                    <a:pt x="12645" y="12645"/>
                  </a:cubicBezTo>
                  <a:cubicBezTo>
                    <a:pt x="20741" y="4548"/>
                    <a:pt x="31722" y="0"/>
                    <a:pt x="431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929618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626402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4" y="0"/>
                </a:lnTo>
                <a:lnTo>
                  <a:pt x="373314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913215" y="1028700"/>
            <a:ext cx="9365976" cy="9297860"/>
          </a:xfrm>
          <a:custGeom>
            <a:avLst/>
            <a:gdLst/>
            <a:ahLst/>
            <a:cxnLst/>
            <a:rect r="r" b="b" t="t" l="l"/>
            <a:pathLst>
              <a:path h="9297860" w="9365976">
                <a:moveTo>
                  <a:pt x="9365977" y="0"/>
                </a:moveTo>
                <a:lnTo>
                  <a:pt x="0" y="0"/>
                </a:lnTo>
                <a:lnTo>
                  <a:pt x="0" y="9297860"/>
                </a:lnTo>
                <a:lnTo>
                  <a:pt x="9365977" y="9297860"/>
                </a:lnTo>
                <a:lnTo>
                  <a:pt x="9365977" y="0"/>
                </a:lnTo>
                <a:close/>
              </a:path>
            </a:pathLst>
          </a:custGeom>
          <a:blipFill>
            <a:blip r:embed="rId7">
              <a:alphaModFix amt="8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8264" y="118263"/>
            <a:ext cx="18226582" cy="9140037"/>
          </a:xfrm>
          <a:custGeom>
            <a:avLst/>
            <a:gdLst/>
            <a:ahLst/>
            <a:cxnLst/>
            <a:rect r="r" b="b" t="t" l="l"/>
            <a:pathLst>
              <a:path h="9140037" w="18226582">
                <a:moveTo>
                  <a:pt x="0" y="0"/>
                </a:moveTo>
                <a:lnTo>
                  <a:pt x="18226582" y="0"/>
                </a:lnTo>
                <a:lnTo>
                  <a:pt x="18226582" y="9140037"/>
                </a:lnTo>
                <a:lnTo>
                  <a:pt x="0" y="9140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6000"/>
            </a:blip>
            <a:stretch>
              <a:fillRect l="0" t="-200677" r="-77874" b="-200677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028700" y="5996480"/>
            <a:ext cx="2777362" cy="4310300"/>
          </a:xfrm>
          <a:custGeom>
            <a:avLst/>
            <a:gdLst/>
            <a:ahLst/>
            <a:cxnLst/>
            <a:rect r="r" b="b" t="t" l="l"/>
            <a:pathLst>
              <a:path h="4310300" w="2777362">
                <a:moveTo>
                  <a:pt x="0" y="4310300"/>
                </a:moveTo>
                <a:lnTo>
                  <a:pt x="2777362" y="4310300"/>
                </a:lnTo>
                <a:lnTo>
                  <a:pt x="2777362" y="0"/>
                </a:lnTo>
                <a:lnTo>
                  <a:pt x="0" y="0"/>
                </a:lnTo>
                <a:lnTo>
                  <a:pt x="0" y="4310300"/>
                </a:lnTo>
                <a:close/>
              </a:path>
            </a:pathLst>
          </a:custGeom>
          <a:blipFill>
            <a:blip r:embed="rId10">
              <a:alphaModFix amt="57000"/>
            </a:blip>
            <a:stretch>
              <a:fillRect l="-55194" t="0" r="0" b="0"/>
            </a:stretch>
          </a:blipFill>
        </p:spPr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197960" y="1714779"/>
            <a:ext cx="6436851" cy="6436851"/>
            <a:chOff x="0" y="0"/>
            <a:chExt cx="13884457" cy="1388445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31116" y="-70"/>
              <a:ext cx="13946687" cy="13884594"/>
            </a:xfrm>
            <a:custGeom>
              <a:avLst/>
              <a:gdLst/>
              <a:ahLst/>
              <a:cxnLst/>
              <a:rect r="r" b="b" t="t" l="l"/>
              <a:pathLst>
                <a:path h="13884594" w="13946687">
                  <a:moveTo>
                    <a:pt x="6973343" y="70"/>
                  </a:moveTo>
                  <a:cubicBezTo>
                    <a:pt x="4485729" y="-11055"/>
                    <a:pt x="2182303" y="1309688"/>
                    <a:pt x="935272" y="3462190"/>
                  </a:cubicBezTo>
                  <a:cubicBezTo>
                    <a:pt x="-311758" y="5614693"/>
                    <a:pt x="-311758" y="8269902"/>
                    <a:pt x="935272" y="10422404"/>
                  </a:cubicBezTo>
                  <a:cubicBezTo>
                    <a:pt x="2182303" y="12574907"/>
                    <a:pt x="4485729" y="13895650"/>
                    <a:pt x="6973343" y="13884525"/>
                  </a:cubicBezTo>
                  <a:cubicBezTo>
                    <a:pt x="9460958" y="13895650"/>
                    <a:pt x="11764384" y="12574907"/>
                    <a:pt x="13011414" y="10422404"/>
                  </a:cubicBezTo>
                  <a:cubicBezTo>
                    <a:pt x="14258444" y="8269902"/>
                    <a:pt x="14258444" y="5614693"/>
                    <a:pt x="13011414" y="3462190"/>
                  </a:cubicBezTo>
                  <a:cubicBezTo>
                    <a:pt x="11764384" y="1309688"/>
                    <a:pt x="9460958" y="-11055"/>
                    <a:pt x="6973343" y="70"/>
                  </a:cubicBezTo>
                  <a:close/>
                </a:path>
              </a:pathLst>
            </a:custGeom>
            <a:solidFill>
              <a:srgbClr val="BC79B1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53489" y="84159"/>
              <a:ext cx="13777477" cy="13716138"/>
            </a:xfrm>
            <a:custGeom>
              <a:avLst/>
              <a:gdLst/>
              <a:ahLst/>
              <a:cxnLst/>
              <a:rect r="r" b="b" t="t" l="l"/>
              <a:pathLst>
                <a:path h="13716138" w="13777477">
                  <a:moveTo>
                    <a:pt x="6888738" y="69"/>
                  </a:moveTo>
                  <a:cubicBezTo>
                    <a:pt x="4431305" y="-10921"/>
                    <a:pt x="2155826" y="1293797"/>
                    <a:pt x="923925" y="3420184"/>
                  </a:cubicBezTo>
                  <a:cubicBezTo>
                    <a:pt x="-307975" y="5546572"/>
                    <a:pt x="-307975" y="8169565"/>
                    <a:pt x="923925" y="10295952"/>
                  </a:cubicBezTo>
                  <a:cubicBezTo>
                    <a:pt x="2155826" y="12422340"/>
                    <a:pt x="4431305" y="13727058"/>
                    <a:pt x="6888738" y="13716068"/>
                  </a:cubicBezTo>
                  <a:cubicBezTo>
                    <a:pt x="9346172" y="13727058"/>
                    <a:pt x="11621651" y="12422340"/>
                    <a:pt x="12853552" y="10295952"/>
                  </a:cubicBezTo>
                  <a:cubicBezTo>
                    <a:pt x="14085453" y="8169565"/>
                    <a:pt x="14085453" y="5546572"/>
                    <a:pt x="12853552" y="3420184"/>
                  </a:cubicBezTo>
                  <a:cubicBezTo>
                    <a:pt x="11621651" y="1293797"/>
                    <a:pt x="9346172" y="-10921"/>
                    <a:pt x="6888738" y="69"/>
                  </a:cubicBezTo>
                  <a:close/>
                </a:path>
              </a:pathLst>
            </a:custGeom>
            <a:blipFill>
              <a:blip r:embed="rId11"/>
              <a:stretch>
                <a:fillRect l="-24712" t="0" r="-24712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5548928" y="486854"/>
            <a:ext cx="1448584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123-456-7890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117734" y="484762"/>
            <a:ext cx="2300717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www.ovabalance.co.za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209800" y="2479560"/>
            <a:ext cx="9049500" cy="639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75"/>
              </a:lnSpc>
            </a:pPr>
            <a:r>
              <a:rPr lang="en-US" sz="4923" b="true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MARKET OPPORTUNITY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209800" y="3135630"/>
            <a:ext cx="9892007" cy="6122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19"/>
              </a:lnSpc>
            </a:pPr>
            <a:r>
              <a:rPr lang="en-US" sz="33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•PCOS </a:t>
            </a:r>
            <a:r>
              <a:rPr lang="en-US" sz="33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affects over 116 million women globally (WHO)</a:t>
            </a:r>
          </a:p>
          <a:p>
            <a:pPr algn="l">
              <a:lnSpc>
                <a:spcPts val="6119"/>
              </a:lnSpc>
            </a:pPr>
            <a:r>
              <a:rPr lang="en-US" sz="33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•Supplement market for women's health projected to reach $75B by 2028.</a:t>
            </a:r>
          </a:p>
          <a:p>
            <a:pPr algn="l">
              <a:lnSpc>
                <a:spcPts val="6119"/>
              </a:lnSpc>
            </a:pPr>
            <a:r>
              <a:rPr lang="en-US" sz="33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•Target demographic: 35-55 year old women, health conscious, underserved by current products.</a:t>
            </a:r>
          </a:p>
          <a:p>
            <a:pPr algn="l">
              <a:lnSpc>
                <a:spcPts val="6119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666" r="0" b="-11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836577" y="308106"/>
            <a:ext cx="2422723" cy="491534"/>
            <a:chOff x="0" y="0"/>
            <a:chExt cx="697734" cy="1415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97734" cy="141560"/>
            </a:xfrm>
            <a:custGeom>
              <a:avLst/>
              <a:gdLst/>
              <a:ahLst/>
              <a:cxnLst/>
              <a:rect r="r" b="b" t="t" l="l"/>
              <a:pathLst>
                <a:path h="141560" w="697734">
                  <a:moveTo>
                    <a:pt x="57520" y="0"/>
                  </a:moveTo>
                  <a:lnTo>
                    <a:pt x="640214" y="0"/>
                  </a:lnTo>
                  <a:cubicBezTo>
                    <a:pt x="655469" y="0"/>
                    <a:pt x="670099" y="6060"/>
                    <a:pt x="680886" y="16847"/>
                  </a:cubicBezTo>
                  <a:cubicBezTo>
                    <a:pt x="691673" y="27634"/>
                    <a:pt x="697734" y="42265"/>
                    <a:pt x="697734" y="57520"/>
                  </a:cubicBezTo>
                  <a:lnTo>
                    <a:pt x="697734" y="84040"/>
                  </a:lnTo>
                  <a:cubicBezTo>
                    <a:pt x="697734" y="115807"/>
                    <a:pt x="671981" y="141560"/>
                    <a:pt x="640214" y="141560"/>
                  </a:cubicBezTo>
                  <a:lnTo>
                    <a:pt x="57520" y="141560"/>
                  </a:lnTo>
                  <a:cubicBezTo>
                    <a:pt x="42265" y="141560"/>
                    <a:pt x="27634" y="135499"/>
                    <a:pt x="16847" y="124712"/>
                  </a:cubicBezTo>
                  <a:cubicBezTo>
                    <a:pt x="6060" y="113925"/>
                    <a:pt x="0" y="99295"/>
                    <a:pt x="0" y="84040"/>
                  </a:cubicBezTo>
                  <a:lnTo>
                    <a:pt x="0" y="57520"/>
                  </a:lnTo>
                  <a:cubicBezTo>
                    <a:pt x="0" y="42265"/>
                    <a:pt x="6060" y="27634"/>
                    <a:pt x="16847" y="16847"/>
                  </a:cubicBezTo>
                  <a:cubicBezTo>
                    <a:pt x="27634" y="6060"/>
                    <a:pt x="42265" y="0"/>
                    <a:pt x="575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97734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098365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3" y="0"/>
                </a:lnTo>
                <a:lnTo>
                  <a:pt x="373313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398410" y="308106"/>
            <a:ext cx="3227888" cy="491534"/>
            <a:chOff x="0" y="0"/>
            <a:chExt cx="929618" cy="1415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9617" cy="141560"/>
            </a:xfrm>
            <a:custGeom>
              <a:avLst/>
              <a:gdLst/>
              <a:ahLst/>
              <a:cxnLst/>
              <a:rect r="r" b="b" t="t" l="l"/>
              <a:pathLst>
                <a:path h="141560" w="929617">
                  <a:moveTo>
                    <a:pt x="43172" y="0"/>
                  </a:moveTo>
                  <a:lnTo>
                    <a:pt x="886445" y="0"/>
                  </a:lnTo>
                  <a:cubicBezTo>
                    <a:pt x="897895" y="0"/>
                    <a:pt x="908876" y="4548"/>
                    <a:pt x="916973" y="12645"/>
                  </a:cubicBezTo>
                  <a:cubicBezTo>
                    <a:pt x="925069" y="20741"/>
                    <a:pt x="929617" y="31722"/>
                    <a:pt x="929617" y="43172"/>
                  </a:cubicBezTo>
                  <a:lnTo>
                    <a:pt x="929617" y="98388"/>
                  </a:lnTo>
                  <a:cubicBezTo>
                    <a:pt x="929617" y="122231"/>
                    <a:pt x="910289" y="141560"/>
                    <a:pt x="886445" y="141560"/>
                  </a:cubicBezTo>
                  <a:lnTo>
                    <a:pt x="43172" y="141560"/>
                  </a:lnTo>
                  <a:cubicBezTo>
                    <a:pt x="31722" y="141560"/>
                    <a:pt x="20741" y="137011"/>
                    <a:pt x="12645" y="128915"/>
                  </a:cubicBezTo>
                  <a:cubicBezTo>
                    <a:pt x="4548" y="120818"/>
                    <a:pt x="0" y="109837"/>
                    <a:pt x="0" y="98388"/>
                  </a:cubicBezTo>
                  <a:lnTo>
                    <a:pt x="0" y="43172"/>
                  </a:lnTo>
                  <a:cubicBezTo>
                    <a:pt x="0" y="31722"/>
                    <a:pt x="4548" y="20741"/>
                    <a:pt x="12645" y="12645"/>
                  </a:cubicBezTo>
                  <a:cubicBezTo>
                    <a:pt x="20741" y="4548"/>
                    <a:pt x="31722" y="0"/>
                    <a:pt x="431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929618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626402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4" y="0"/>
                </a:lnTo>
                <a:lnTo>
                  <a:pt x="373314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3910306" y="2216419"/>
            <a:ext cx="7019686" cy="8855108"/>
          </a:xfrm>
          <a:custGeom>
            <a:avLst/>
            <a:gdLst/>
            <a:ahLst/>
            <a:cxnLst/>
            <a:rect r="r" b="b" t="t" l="l"/>
            <a:pathLst>
              <a:path h="8855108" w="7019686">
                <a:moveTo>
                  <a:pt x="0" y="0"/>
                </a:moveTo>
                <a:lnTo>
                  <a:pt x="7019686" y="0"/>
                </a:lnTo>
                <a:lnTo>
                  <a:pt x="7019686" y="8855108"/>
                </a:lnTo>
                <a:lnTo>
                  <a:pt x="0" y="88551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0307" y="740529"/>
            <a:ext cx="18014390" cy="9033630"/>
          </a:xfrm>
          <a:custGeom>
            <a:avLst/>
            <a:gdLst/>
            <a:ahLst/>
            <a:cxnLst/>
            <a:rect r="r" b="b" t="t" l="l"/>
            <a:pathLst>
              <a:path h="9033630" w="18014390">
                <a:moveTo>
                  <a:pt x="0" y="0"/>
                </a:moveTo>
                <a:lnTo>
                  <a:pt x="18014391" y="0"/>
                </a:lnTo>
                <a:lnTo>
                  <a:pt x="18014391" y="9033631"/>
                </a:lnTo>
                <a:lnTo>
                  <a:pt x="0" y="90336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4000"/>
            </a:blip>
            <a:stretch>
              <a:fillRect l="0" t="-200677" r="-77874" b="-200677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028700" y="262156"/>
            <a:ext cx="2080680" cy="537484"/>
            <a:chOff x="0" y="0"/>
            <a:chExt cx="547998" cy="14156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47998" cy="141560"/>
            </a:xfrm>
            <a:custGeom>
              <a:avLst/>
              <a:gdLst/>
              <a:ahLst/>
              <a:cxnLst/>
              <a:rect r="r" b="b" t="t" l="l"/>
              <a:pathLst>
                <a:path h="141560" w="547998">
                  <a:moveTo>
                    <a:pt x="66975" y="0"/>
                  </a:moveTo>
                  <a:lnTo>
                    <a:pt x="481022" y="0"/>
                  </a:lnTo>
                  <a:cubicBezTo>
                    <a:pt x="518012" y="0"/>
                    <a:pt x="547998" y="29986"/>
                    <a:pt x="547998" y="66975"/>
                  </a:cubicBezTo>
                  <a:lnTo>
                    <a:pt x="547998" y="74584"/>
                  </a:lnTo>
                  <a:cubicBezTo>
                    <a:pt x="547998" y="111574"/>
                    <a:pt x="518012" y="141560"/>
                    <a:pt x="481022" y="141560"/>
                  </a:cubicBezTo>
                  <a:lnTo>
                    <a:pt x="66975" y="141560"/>
                  </a:lnTo>
                  <a:cubicBezTo>
                    <a:pt x="29986" y="141560"/>
                    <a:pt x="0" y="111574"/>
                    <a:pt x="0" y="74584"/>
                  </a:cubicBezTo>
                  <a:lnTo>
                    <a:pt x="0" y="66975"/>
                  </a:lnTo>
                  <a:cubicBezTo>
                    <a:pt x="0" y="29986"/>
                    <a:pt x="29986" y="0"/>
                    <a:pt x="6697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547998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true" flipV="true" rot="0">
            <a:off x="14130747" y="8191188"/>
            <a:ext cx="5385209" cy="8357525"/>
          </a:xfrm>
          <a:custGeom>
            <a:avLst/>
            <a:gdLst/>
            <a:ahLst/>
            <a:cxnLst/>
            <a:rect r="r" b="b" t="t" l="l"/>
            <a:pathLst>
              <a:path h="8357525" w="5385209">
                <a:moveTo>
                  <a:pt x="5385209" y="8357525"/>
                </a:moveTo>
                <a:lnTo>
                  <a:pt x="0" y="8357525"/>
                </a:lnTo>
                <a:lnTo>
                  <a:pt x="0" y="0"/>
                </a:lnTo>
                <a:lnTo>
                  <a:pt x="5385209" y="0"/>
                </a:lnTo>
                <a:lnTo>
                  <a:pt x="5385209" y="8357525"/>
                </a:lnTo>
                <a:close/>
              </a:path>
            </a:pathLst>
          </a:custGeom>
          <a:blipFill>
            <a:blip r:embed="rId10">
              <a:alphaModFix amt="43999"/>
            </a:blip>
            <a:stretch>
              <a:fillRect l="-55194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49683" y="3586859"/>
            <a:ext cx="7756539" cy="5271701"/>
          </a:xfrm>
          <a:custGeom>
            <a:avLst/>
            <a:gdLst/>
            <a:ahLst/>
            <a:cxnLst/>
            <a:rect r="r" b="b" t="t" l="l"/>
            <a:pathLst>
              <a:path h="5271701" w="7756539">
                <a:moveTo>
                  <a:pt x="0" y="0"/>
                </a:moveTo>
                <a:lnTo>
                  <a:pt x="7756538" y="0"/>
                </a:lnTo>
                <a:lnTo>
                  <a:pt x="7756538" y="5271701"/>
                </a:lnTo>
                <a:lnTo>
                  <a:pt x="0" y="5271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800285" y="3586859"/>
            <a:ext cx="9030750" cy="5271701"/>
          </a:xfrm>
          <a:custGeom>
            <a:avLst/>
            <a:gdLst/>
            <a:ahLst/>
            <a:cxnLst/>
            <a:rect r="r" b="b" t="t" l="l"/>
            <a:pathLst>
              <a:path h="5271701" w="9030750">
                <a:moveTo>
                  <a:pt x="0" y="0"/>
                </a:moveTo>
                <a:lnTo>
                  <a:pt x="9030750" y="0"/>
                </a:lnTo>
                <a:lnTo>
                  <a:pt x="9030750" y="5271701"/>
                </a:lnTo>
                <a:lnTo>
                  <a:pt x="0" y="52717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857302" y="1797803"/>
            <a:ext cx="10859876" cy="639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75"/>
              </a:lnSpc>
            </a:pPr>
            <a:r>
              <a:rPr lang="en-US" sz="4923" b="true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PCOS PREVALENCE OVER TIME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548928" y="486854"/>
            <a:ext cx="1448584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123-456-7890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57790" y="9229725"/>
            <a:ext cx="2622500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i="true">
                <a:solidFill>
                  <a:srgbClr val="00000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Reference : science direct.com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165302" y="508310"/>
            <a:ext cx="2300717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www.ovabalance.co.za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632" t="-29130" r="-1496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836577" y="308106"/>
            <a:ext cx="2422723" cy="491534"/>
            <a:chOff x="0" y="0"/>
            <a:chExt cx="697734" cy="1415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97734" cy="141560"/>
            </a:xfrm>
            <a:custGeom>
              <a:avLst/>
              <a:gdLst/>
              <a:ahLst/>
              <a:cxnLst/>
              <a:rect r="r" b="b" t="t" l="l"/>
              <a:pathLst>
                <a:path h="141560" w="697734">
                  <a:moveTo>
                    <a:pt x="57520" y="0"/>
                  </a:moveTo>
                  <a:lnTo>
                    <a:pt x="640214" y="0"/>
                  </a:lnTo>
                  <a:cubicBezTo>
                    <a:pt x="655469" y="0"/>
                    <a:pt x="670099" y="6060"/>
                    <a:pt x="680886" y="16847"/>
                  </a:cubicBezTo>
                  <a:cubicBezTo>
                    <a:pt x="691673" y="27634"/>
                    <a:pt x="697734" y="42265"/>
                    <a:pt x="697734" y="57520"/>
                  </a:cubicBezTo>
                  <a:lnTo>
                    <a:pt x="697734" y="84040"/>
                  </a:lnTo>
                  <a:cubicBezTo>
                    <a:pt x="697734" y="115807"/>
                    <a:pt x="671981" y="141560"/>
                    <a:pt x="640214" y="141560"/>
                  </a:cubicBezTo>
                  <a:lnTo>
                    <a:pt x="57520" y="141560"/>
                  </a:lnTo>
                  <a:cubicBezTo>
                    <a:pt x="42265" y="141560"/>
                    <a:pt x="27634" y="135499"/>
                    <a:pt x="16847" y="124712"/>
                  </a:cubicBezTo>
                  <a:cubicBezTo>
                    <a:pt x="6060" y="113925"/>
                    <a:pt x="0" y="99295"/>
                    <a:pt x="0" y="84040"/>
                  </a:cubicBezTo>
                  <a:lnTo>
                    <a:pt x="0" y="57520"/>
                  </a:lnTo>
                  <a:cubicBezTo>
                    <a:pt x="0" y="42265"/>
                    <a:pt x="6060" y="27634"/>
                    <a:pt x="16847" y="16847"/>
                  </a:cubicBezTo>
                  <a:cubicBezTo>
                    <a:pt x="27634" y="6060"/>
                    <a:pt x="42265" y="0"/>
                    <a:pt x="575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97734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098365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3" y="0"/>
                </a:lnTo>
                <a:lnTo>
                  <a:pt x="373313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398410" y="308106"/>
            <a:ext cx="3227888" cy="491534"/>
            <a:chOff x="0" y="0"/>
            <a:chExt cx="929618" cy="1415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9617" cy="141560"/>
            </a:xfrm>
            <a:custGeom>
              <a:avLst/>
              <a:gdLst/>
              <a:ahLst/>
              <a:cxnLst/>
              <a:rect r="r" b="b" t="t" l="l"/>
              <a:pathLst>
                <a:path h="141560" w="929617">
                  <a:moveTo>
                    <a:pt x="43172" y="0"/>
                  </a:moveTo>
                  <a:lnTo>
                    <a:pt x="886445" y="0"/>
                  </a:lnTo>
                  <a:cubicBezTo>
                    <a:pt x="897895" y="0"/>
                    <a:pt x="908876" y="4548"/>
                    <a:pt x="916973" y="12645"/>
                  </a:cubicBezTo>
                  <a:cubicBezTo>
                    <a:pt x="925069" y="20741"/>
                    <a:pt x="929617" y="31722"/>
                    <a:pt x="929617" y="43172"/>
                  </a:cubicBezTo>
                  <a:lnTo>
                    <a:pt x="929617" y="98388"/>
                  </a:lnTo>
                  <a:cubicBezTo>
                    <a:pt x="929617" y="122231"/>
                    <a:pt x="910289" y="141560"/>
                    <a:pt x="886445" y="141560"/>
                  </a:cubicBezTo>
                  <a:lnTo>
                    <a:pt x="43172" y="141560"/>
                  </a:lnTo>
                  <a:cubicBezTo>
                    <a:pt x="31722" y="141560"/>
                    <a:pt x="20741" y="137011"/>
                    <a:pt x="12645" y="128915"/>
                  </a:cubicBezTo>
                  <a:cubicBezTo>
                    <a:pt x="4548" y="120818"/>
                    <a:pt x="0" y="109837"/>
                    <a:pt x="0" y="98388"/>
                  </a:cubicBezTo>
                  <a:lnTo>
                    <a:pt x="0" y="43172"/>
                  </a:lnTo>
                  <a:cubicBezTo>
                    <a:pt x="0" y="31722"/>
                    <a:pt x="4548" y="20741"/>
                    <a:pt x="12645" y="12645"/>
                  </a:cubicBezTo>
                  <a:cubicBezTo>
                    <a:pt x="20741" y="4548"/>
                    <a:pt x="31722" y="0"/>
                    <a:pt x="431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929618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626402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4" y="0"/>
                </a:lnTo>
                <a:lnTo>
                  <a:pt x="373314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913215" y="1028700"/>
            <a:ext cx="9365976" cy="9297860"/>
          </a:xfrm>
          <a:custGeom>
            <a:avLst/>
            <a:gdLst/>
            <a:ahLst/>
            <a:cxnLst/>
            <a:rect r="r" b="b" t="t" l="l"/>
            <a:pathLst>
              <a:path h="9297860" w="9365976">
                <a:moveTo>
                  <a:pt x="9365977" y="0"/>
                </a:moveTo>
                <a:lnTo>
                  <a:pt x="0" y="0"/>
                </a:lnTo>
                <a:lnTo>
                  <a:pt x="0" y="9297860"/>
                </a:lnTo>
                <a:lnTo>
                  <a:pt x="9365977" y="9297860"/>
                </a:lnTo>
                <a:lnTo>
                  <a:pt x="9365977" y="0"/>
                </a:lnTo>
                <a:close/>
              </a:path>
            </a:pathLst>
          </a:custGeom>
          <a:blipFill>
            <a:blip r:embed="rId7">
              <a:alphaModFix amt="8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55039" y="882450"/>
            <a:ext cx="17295904" cy="8673333"/>
          </a:xfrm>
          <a:custGeom>
            <a:avLst/>
            <a:gdLst/>
            <a:ahLst/>
            <a:cxnLst/>
            <a:rect r="r" b="b" t="t" l="l"/>
            <a:pathLst>
              <a:path h="8673333" w="17295904">
                <a:moveTo>
                  <a:pt x="0" y="0"/>
                </a:moveTo>
                <a:lnTo>
                  <a:pt x="17295904" y="0"/>
                </a:lnTo>
                <a:lnTo>
                  <a:pt x="17295904" y="8673333"/>
                </a:lnTo>
                <a:lnTo>
                  <a:pt x="0" y="86733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6000"/>
            </a:blip>
            <a:stretch>
              <a:fillRect l="0" t="-200677" r="-77874" b="-200677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1074362" y="7710565"/>
            <a:ext cx="3439540" cy="5152869"/>
          </a:xfrm>
          <a:custGeom>
            <a:avLst/>
            <a:gdLst/>
            <a:ahLst/>
            <a:cxnLst/>
            <a:rect r="r" b="b" t="t" l="l"/>
            <a:pathLst>
              <a:path h="5152869" w="3439540">
                <a:moveTo>
                  <a:pt x="0" y="0"/>
                </a:moveTo>
                <a:lnTo>
                  <a:pt x="3439540" y="0"/>
                </a:lnTo>
                <a:lnTo>
                  <a:pt x="3439540" y="5152870"/>
                </a:lnTo>
                <a:lnTo>
                  <a:pt x="0" y="51528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7000"/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504741" y="1677446"/>
            <a:ext cx="6220181" cy="6220181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11"/>
              <a:stretch>
                <a:fillRect l="-25046" t="0" r="-25046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7066633" y="2619117"/>
            <a:ext cx="9638729" cy="3653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4143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Cur</a:t>
            </a:r>
            <a:r>
              <a:rPr lang="en-US" sz="2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rent PCOS supplements in the market</a:t>
            </a:r>
          </a:p>
          <a:p>
            <a:pPr algn="l" marL="604519" indent="-302260" lvl="1">
              <a:lnSpc>
                <a:spcPts val="4143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Generic multivitamins sometimes used as an alternative </a:t>
            </a:r>
          </a:p>
          <a:p>
            <a:pPr algn="l" marL="604519" indent="-302260" lvl="1">
              <a:lnSpc>
                <a:spcPts val="4143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Fertility focused products masking the solution to the fundamental problems</a:t>
            </a:r>
          </a:p>
          <a:p>
            <a:pPr algn="l" marL="604519" indent="-302260" lvl="1">
              <a:lnSpc>
                <a:spcPts val="4143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Lack of age specific solutions</a:t>
            </a:r>
          </a:p>
          <a:p>
            <a:pPr algn="l">
              <a:lnSpc>
                <a:spcPts val="4143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5548928" y="486854"/>
            <a:ext cx="1448584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123-456-7890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724922" y="1782221"/>
            <a:ext cx="9492853" cy="639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75"/>
              </a:lnSpc>
            </a:pPr>
            <a:r>
              <a:rPr lang="en-US" sz="4923" b="true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COMPETITIVE LANDSCAPE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066633" y="6329549"/>
            <a:ext cx="9492853" cy="426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04"/>
              </a:lnSpc>
            </a:pPr>
            <a:r>
              <a:rPr lang="en-US" sz="3200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OVA BALANCE ADVANTAGE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066633" y="6789678"/>
            <a:ext cx="9638729" cy="2969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473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OvaBalance Advantage:</a:t>
            </a:r>
          </a:p>
          <a:p>
            <a:pPr algn="l" marL="604519" indent="-302260" lvl="1">
              <a:lnSpc>
                <a:spcPts val="473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Tailored for middle-aged women</a:t>
            </a:r>
          </a:p>
          <a:p>
            <a:pPr algn="l" marL="604519" indent="-302260" lvl="1">
              <a:lnSpc>
                <a:spcPts val="473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Comprehensive symptom coverage</a:t>
            </a:r>
          </a:p>
          <a:p>
            <a:pPr algn="l" marL="604519" indent="-302260" lvl="1">
              <a:lnSpc>
                <a:spcPts val="473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Backed by clinical research</a:t>
            </a:r>
          </a:p>
          <a:p>
            <a:pPr algn="l">
              <a:lnSpc>
                <a:spcPts val="4731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2325582" y="538862"/>
            <a:ext cx="2300717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www.ovabalance.co.za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666" r="0" b="-11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836577" y="308106"/>
            <a:ext cx="2422723" cy="491534"/>
            <a:chOff x="0" y="0"/>
            <a:chExt cx="697734" cy="1415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97734" cy="141560"/>
            </a:xfrm>
            <a:custGeom>
              <a:avLst/>
              <a:gdLst/>
              <a:ahLst/>
              <a:cxnLst/>
              <a:rect r="r" b="b" t="t" l="l"/>
              <a:pathLst>
                <a:path h="141560" w="697734">
                  <a:moveTo>
                    <a:pt x="57520" y="0"/>
                  </a:moveTo>
                  <a:lnTo>
                    <a:pt x="640214" y="0"/>
                  </a:lnTo>
                  <a:cubicBezTo>
                    <a:pt x="655469" y="0"/>
                    <a:pt x="670099" y="6060"/>
                    <a:pt x="680886" y="16847"/>
                  </a:cubicBezTo>
                  <a:cubicBezTo>
                    <a:pt x="691673" y="27634"/>
                    <a:pt x="697734" y="42265"/>
                    <a:pt x="697734" y="57520"/>
                  </a:cubicBezTo>
                  <a:lnTo>
                    <a:pt x="697734" y="84040"/>
                  </a:lnTo>
                  <a:cubicBezTo>
                    <a:pt x="697734" y="115807"/>
                    <a:pt x="671981" y="141560"/>
                    <a:pt x="640214" y="141560"/>
                  </a:cubicBezTo>
                  <a:lnTo>
                    <a:pt x="57520" y="141560"/>
                  </a:lnTo>
                  <a:cubicBezTo>
                    <a:pt x="42265" y="141560"/>
                    <a:pt x="27634" y="135499"/>
                    <a:pt x="16847" y="124712"/>
                  </a:cubicBezTo>
                  <a:cubicBezTo>
                    <a:pt x="6060" y="113925"/>
                    <a:pt x="0" y="99295"/>
                    <a:pt x="0" y="84040"/>
                  </a:cubicBezTo>
                  <a:lnTo>
                    <a:pt x="0" y="57520"/>
                  </a:lnTo>
                  <a:cubicBezTo>
                    <a:pt x="0" y="42265"/>
                    <a:pt x="6060" y="27634"/>
                    <a:pt x="16847" y="16847"/>
                  </a:cubicBezTo>
                  <a:cubicBezTo>
                    <a:pt x="27634" y="6060"/>
                    <a:pt x="42265" y="0"/>
                    <a:pt x="575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97734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098365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3" y="0"/>
                </a:lnTo>
                <a:lnTo>
                  <a:pt x="373313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398410" y="308106"/>
            <a:ext cx="3227888" cy="491534"/>
            <a:chOff x="0" y="0"/>
            <a:chExt cx="929618" cy="1415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9617" cy="141560"/>
            </a:xfrm>
            <a:custGeom>
              <a:avLst/>
              <a:gdLst/>
              <a:ahLst/>
              <a:cxnLst/>
              <a:rect r="r" b="b" t="t" l="l"/>
              <a:pathLst>
                <a:path h="141560" w="929617">
                  <a:moveTo>
                    <a:pt x="43172" y="0"/>
                  </a:moveTo>
                  <a:lnTo>
                    <a:pt x="886445" y="0"/>
                  </a:lnTo>
                  <a:cubicBezTo>
                    <a:pt x="897895" y="0"/>
                    <a:pt x="908876" y="4548"/>
                    <a:pt x="916973" y="12645"/>
                  </a:cubicBezTo>
                  <a:cubicBezTo>
                    <a:pt x="925069" y="20741"/>
                    <a:pt x="929617" y="31722"/>
                    <a:pt x="929617" y="43172"/>
                  </a:cubicBezTo>
                  <a:lnTo>
                    <a:pt x="929617" y="98388"/>
                  </a:lnTo>
                  <a:cubicBezTo>
                    <a:pt x="929617" y="122231"/>
                    <a:pt x="910289" y="141560"/>
                    <a:pt x="886445" y="141560"/>
                  </a:cubicBezTo>
                  <a:lnTo>
                    <a:pt x="43172" y="141560"/>
                  </a:lnTo>
                  <a:cubicBezTo>
                    <a:pt x="31722" y="141560"/>
                    <a:pt x="20741" y="137011"/>
                    <a:pt x="12645" y="128915"/>
                  </a:cubicBezTo>
                  <a:cubicBezTo>
                    <a:pt x="4548" y="120818"/>
                    <a:pt x="0" y="109837"/>
                    <a:pt x="0" y="98388"/>
                  </a:cubicBezTo>
                  <a:lnTo>
                    <a:pt x="0" y="43172"/>
                  </a:lnTo>
                  <a:cubicBezTo>
                    <a:pt x="0" y="31722"/>
                    <a:pt x="4548" y="20741"/>
                    <a:pt x="12645" y="12645"/>
                  </a:cubicBezTo>
                  <a:cubicBezTo>
                    <a:pt x="20741" y="4548"/>
                    <a:pt x="31722" y="0"/>
                    <a:pt x="431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929618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626402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4" y="0"/>
                </a:lnTo>
                <a:lnTo>
                  <a:pt x="373314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3666343" y="1028700"/>
            <a:ext cx="7332686" cy="9249948"/>
          </a:xfrm>
          <a:custGeom>
            <a:avLst/>
            <a:gdLst/>
            <a:ahLst/>
            <a:cxnLst/>
            <a:rect r="r" b="b" t="t" l="l"/>
            <a:pathLst>
              <a:path h="9249948" w="7332686">
                <a:moveTo>
                  <a:pt x="0" y="0"/>
                </a:moveTo>
                <a:lnTo>
                  <a:pt x="7332686" y="0"/>
                </a:lnTo>
                <a:lnTo>
                  <a:pt x="7332686" y="9249948"/>
                </a:lnTo>
                <a:lnTo>
                  <a:pt x="0" y="92499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8264" y="1028700"/>
            <a:ext cx="16411036" cy="8229600"/>
          </a:xfrm>
          <a:custGeom>
            <a:avLst/>
            <a:gdLst/>
            <a:ahLst/>
            <a:cxnLst/>
            <a:rect r="r" b="b" t="t" l="l"/>
            <a:pathLst>
              <a:path h="8229600" w="16411036">
                <a:moveTo>
                  <a:pt x="0" y="0"/>
                </a:moveTo>
                <a:lnTo>
                  <a:pt x="16411036" y="0"/>
                </a:lnTo>
                <a:lnTo>
                  <a:pt x="164110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4000"/>
            </a:blip>
            <a:stretch>
              <a:fillRect l="0" t="-200677" r="-77874" b="-200677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816002" y="2693923"/>
            <a:ext cx="9174198" cy="5862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42"/>
              </a:lnSpc>
            </a:pPr>
            <a:r>
              <a:rPr lang="en-US" sz="309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Pr</a:t>
            </a:r>
            <a:r>
              <a:rPr lang="en-US" sz="309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icing: $39.99/month subscription</a:t>
            </a:r>
          </a:p>
          <a:p>
            <a:pPr algn="l">
              <a:lnSpc>
                <a:spcPts val="4242"/>
              </a:lnSpc>
            </a:pPr>
          </a:p>
          <a:p>
            <a:pPr algn="l">
              <a:lnSpc>
                <a:spcPts val="4242"/>
              </a:lnSpc>
            </a:pPr>
            <a:r>
              <a:rPr lang="en-US" sz="309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Distribution: DTC via e-commerce, Amazon, health retailers</a:t>
            </a:r>
          </a:p>
          <a:p>
            <a:pPr algn="l">
              <a:lnSpc>
                <a:spcPts val="4242"/>
              </a:lnSpc>
            </a:pPr>
          </a:p>
          <a:p>
            <a:pPr algn="l">
              <a:lnSpc>
                <a:spcPts val="4242"/>
              </a:lnSpc>
            </a:pPr>
            <a:r>
              <a:rPr lang="en-US" sz="309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Revenue Streams:</a:t>
            </a:r>
          </a:p>
          <a:p>
            <a:pPr algn="l">
              <a:lnSpc>
                <a:spcPts val="4242"/>
              </a:lnSpc>
            </a:pPr>
          </a:p>
          <a:p>
            <a:pPr algn="l">
              <a:lnSpc>
                <a:spcPts val="4242"/>
              </a:lnSpc>
            </a:pPr>
            <a:r>
              <a:rPr lang="en-US" sz="309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Monthly subscriptions</a:t>
            </a:r>
          </a:p>
          <a:p>
            <a:pPr algn="l">
              <a:lnSpc>
                <a:spcPts val="4242"/>
              </a:lnSpc>
            </a:pPr>
            <a:r>
              <a:rPr lang="en-US" sz="309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One time purchases</a:t>
            </a:r>
          </a:p>
          <a:p>
            <a:pPr algn="l">
              <a:lnSpc>
                <a:spcPts val="4242"/>
              </a:lnSpc>
            </a:pPr>
            <a:r>
              <a:rPr lang="en-US" sz="309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Affiliate partnerships</a:t>
            </a:r>
          </a:p>
          <a:p>
            <a:pPr algn="l">
              <a:lnSpc>
                <a:spcPts val="4242"/>
              </a:lnSpc>
            </a:pP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1813059" y="1706553"/>
            <a:ext cx="5022644" cy="6749668"/>
            <a:chOff x="0" y="0"/>
            <a:chExt cx="3663950" cy="49237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10"/>
              <a:stretch>
                <a:fillRect l="-51090" t="0" r="-5109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662687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2687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AC6E52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5548928" y="486854"/>
            <a:ext cx="1448584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123-456-7890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816002" y="1811328"/>
            <a:ext cx="9492853" cy="639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75"/>
              </a:lnSpc>
            </a:pPr>
            <a:r>
              <a:rPr lang="en-US" sz="4923" b="true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BUSINESS MODEL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117734" y="484762"/>
            <a:ext cx="2300717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www.ovabalance.co.za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632" t="-29130" r="-14966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836577" y="308106"/>
            <a:ext cx="2422723" cy="491534"/>
            <a:chOff x="0" y="0"/>
            <a:chExt cx="697734" cy="1415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97734" cy="141560"/>
            </a:xfrm>
            <a:custGeom>
              <a:avLst/>
              <a:gdLst/>
              <a:ahLst/>
              <a:cxnLst/>
              <a:rect r="r" b="b" t="t" l="l"/>
              <a:pathLst>
                <a:path h="141560" w="697734">
                  <a:moveTo>
                    <a:pt x="57520" y="0"/>
                  </a:moveTo>
                  <a:lnTo>
                    <a:pt x="640214" y="0"/>
                  </a:lnTo>
                  <a:cubicBezTo>
                    <a:pt x="655469" y="0"/>
                    <a:pt x="670099" y="6060"/>
                    <a:pt x="680886" y="16847"/>
                  </a:cubicBezTo>
                  <a:cubicBezTo>
                    <a:pt x="691673" y="27634"/>
                    <a:pt x="697734" y="42265"/>
                    <a:pt x="697734" y="57520"/>
                  </a:cubicBezTo>
                  <a:lnTo>
                    <a:pt x="697734" y="84040"/>
                  </a:lnTo>
                  <a:cubicBezTo>
                    <a:pt x="697734" y="115807"/>
                    <a:pt x="671981" y="141560"/>
                    <a:pt x="640214" y="141560"/>
                  </a:cubicBezTo>
                  <a:lnTo>
                    <a:pt x="57520" y="141560"/>
                  </a:lnTo>
                  <a:cubicBezTo>
                    <a:pt x="42265" y="141560"/>
                    <a:pt x="27634" y="135499"/>
                    <a:pt x="16847" y="124712"/>
                  </a:cubicBezTo>
                  <a:cubicBezTo>
                    <a:pt x="6060" y="113925"/>
                    <a:pt x="0" y="99295"/>
                    <a:pt x="0" y="84040"/>
                  </a:cubicBezTo>
                  <a:lnTo>
                    <a:pt x="0" y="57520"/>
                  </a:lnTo>
                  <a:cubicBezTo>
                    <a:pt x="0" y="42265"/>
                    <a:pt x="6060" y="27634"/>
                    <a:pt x="16847" y="16847"/>
                  </a:cubicBezTo>
                  <a:cubicBezTo>
                    <a:pt x="27634" y="6060"/>
                    <a:pt x="42265" y="0"/>
                    <a:pt x="575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97734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098365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3" y="0"/>
                </a:lnTo>
                <a:lnTo>
                  <a:pt x="373313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398410" y="308106"/>
            <a:ext cx="3227888" cy="491534"/>
            <a:chOff x="0" y="0"/>
            <a:chExt cx="929618" cy="1415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9617" cy="141560"/>
            </a:xfrm>
            <a:custGeom>
              <a:avLst/>
              <a:gdLst/>
              <a:ahLst/>
              <a:cxnLst/>
              <a:rect r="r" b="b" t="t" l="l"/>
              <a:pathLst>
                <a:path h="141560" w="929617">
                  <a:moveTo>
                    <a:pt x="43172" y="0"/>
                  </a:moveTo>
                  <a:lnTo>
                    <a:pt x="886445" y="0"/>
                  </a:lnTo>
                  <a:cubicBezTo>
                    <a:pt x="897895" y="0"/>
                    <a:pt x="908876" y="4548"/>
                    <a:pt x="916973" y="12645"/>
                  </a:cubicBezTo>
                  <a:cubicBezTo>
                    <a:pt x="925069" y="20741"/>
                    <a:pt x="929617" y="31722"/>
                    <a:pt x="929617" y="43172"/>
                  </a:cubicBezTo>
                  <a:lnTo>
                    <a:pt x="929617" y="98388"/>
                  </a:lnTo>
                  <a:cubicBezTo>
                    <a:pt x="929617" y="122231"/>
                    <a:pt x="910289" y="141560"/>
                    <a:pt x="886445" y="141560"/>
                  </a:cubicBezTo>
                  <a:lnTo>
                    <a:pt x="43172" y="141560"/>
                  </a:lnTo>
                  <a:cubicBezTo>
                    <a:pt x="31722" y="141560"/>
                    <a:pt x="20741" y="137011"/>
                    <a:pt x="12645" y="128915"/>
                  </a:cubicBezTo>
                  <a:cubicBezTo>
                    <a:pt x="4548" y="120818"/>
                    <a:pt x="0" y="109837"/>
                    <a:pt x="0" y="98388"/>
                  </a:cubicBezTo>
                  <a:lnTo>
                    <a:pt x="0" y="43172"/>
                  </a:lnTo>
                  <a:cubicBezTo>
                    <a:pt x="0" y="31722"/>
                    <a:pt x="4548" y="20741"/>
                    <a:pt x="12645" y="12645"/>
                  </a:cubicBezTo>
                  <a:cubicBezTo>
                    <a:pt x="20741" y="4548"/>
                    <a:pt x="31722" y="0"/>
                    <a:pt x="431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929618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626402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4" y="0"/>
                </a:lnTo>
                <a:lnTo>
                  <a:pt x="373314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3913215" y="1028700"/>
            <a:ext cx="9365976" cy="9297860"/>
          </a:xfrm>
          <a:custGeom>
            <a:avLst/>
            <a:gdLst/>
            <a:ahLst/>
            <a:cxnLst/>
            <a:rect r="r" b="b" t="t" l="l"/>
            <a:pathLst>
              <a:path h="9297860" w="9365976">
                <a:moveTo>
                  <a:pt x="9365977" y="0"/>
                </a:moveTo>
                <a:lnTo>
                  <a:pt x="0" y="0"/>
                </a:lnTo>
                <a:lnTo>
                  <a:pt x="0" y="9297860"/>
                </a:lnTo>
                <a:lnTo>
                  <a:pt x="9365977" y="9297860"/>
                </a:lnTo>
                <a:lnTo>
                  <a:pt x="9365977" y="0"/>
                </a:lnTo>
                <a:close/>
              </a:path>
            </a:pathLst>
          </a:custGeom>
          <a:blipFill>
            <a:blip r:embed="rId7">
              <a:alphaModFix amt="1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8264" y="1028700"/>
            <a:ext cx="16411036" cy="8229600"/>
          </a:xfrm>
          <a:custGeom>
            <a:avLst/>
            <a:gdLst/>
            <a:ahLst/>
            <a:cxnLst/>
            <a:rect r="r" b="b" t="t" l="l"/>
            <a:pathLst>
              <a:path h="8229600" w="16411036">
                <a:moveTo>
                  <a:pt x="0" y="0"/>
                </a:moveTo>
                <a:lnTo>
                  <a:pt x="16411036" y="0"/>
                </a:lnTo>
                <a:lnTo>
                  <a:pt x="164110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6000"/>
            </a:blip>
            <a:stretch>
              <a:fillRect l="0" t="-200677" r="-77874" b="-200677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true" rot="0">
            <a:off x="1028700" y="4217811"/>
            <a:ext cx="3923455" cy="6088969"/>
          </a:xfrm>
          <a:custGeom>
            <a:avLst/>
            <a:gdLst/>
            <a:ahLst/>
            <a:cxnLst/>
            <a:rect r="r" b="b" t="t" l="l"/>
            <a:pathLst>
              <a:path h="6088969" w="3923455">
                <a:moveTo>
                  <a:pt x="0" y="6088969"/>
                </a:moveTo>
                <a:lnTo>
                  <a:pt x="3923455" y="6088969"/>
                </a:lnTo>
                <a:lnTo>
                  <a:pt x="3923455" y="0"/>
                </a:lnTo>
                <a:lnTo>
                  <a:pt x="0" y="0"/>
                </a:lnTo>
                <a:lnTo>
                  <a:pt x="0" y="6088969"/>
                </a:lnTo>
                <a:close/>
              </a:path>
            </a:pathLst>
          </a:custGeom>
          <a:blipFill>
            <a:blip r:embed="rId10">
              <a:alphaModFix amt="57000"/>
            </a:blip>
            <a:stretch>
              <a:fillRect l="-55194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413719" y="3940182"/>
            <a:ext cx="6769364" cy="4965429"/>
            <a:chOff x="0" y="0"/>
            <a:chExt cx="4198620" cy="307975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-5484" y="-27"/>
              <a:ext cx="4207914" cy="3081047"/>
            </a:xfrm>
            <a:custGeom>
              <a:avLst/>
              <a:gdLst/>
              <a:ahLst/>
              <a:cxnLst/>
              <a:rect r="r" b="b" t="t" l="l"/>
              <a:pathLst>
                <a:path h="3081047" w="4207914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11"/>
              <a:stretch>
                <a:fillRect l="-4846" t="0" r="-4846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5548928" y="486854"/>
            <a:ext cx="1448584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123-456-7890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144000" y="2071414"/>
            <a:ext cx="9049500" cy="639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75"/>
              </a:lnSpc>
            </a:pPr>
            <a:r>
              <a:rPr lang="en-US" sz="4923" b="true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MARKET STRATEGY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144000" y="3359562"/>
            <a:ext cx="12070140" cy="5220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43"/>
              </a:lnSpc>
              <a:spcBef>
                <a:spcPct val="0"/>
              </a:spcBef>
            </a:pPr>
            <a:r>
              <a:rPr lang="en-US" sz="295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Marketing Channels:</a:t>
            </a:r>
          </a:p>
          <a:p>
            <a:pPr algn="just">
              <a:lnSpc>
                <a:spcPts val="4143"/>
              </a:lnSpc>
              <a:spcBef>
                <a:spcPct val="0"/>
              </a:spcBef>
            </a:pPr>
          </a:p>
          <a:p>
            <a:pPr algn="just">
              <a:lnSpc>
                <a:spcPts val="4143"/>
              </a:lnSpc>
              <a:spcBef>
                <a:spcPct val="0"/>
              </a:spcBef>
            </a:pPr>
            <a:r>
              <a:rPr lang="en-US" sz="295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• Influencer campaigns</a:t>
            </a:r>
          </a:p>
          <a:p>
            <a:pPr algn="just">
              <a:lnSpc>
                <a:spcPts val="4143"/>
              </a:lnSpc>
              <a:spcBef>
                <a:spcPct val="0"/>
              </a:spcBef>
            </a:pPr>
            <a:r>
              <a:rPr lang="en-US" sz="295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• SEO &amp; content marketing</a:t>
            </a:r>
          </a:p>
          <a:p>
            <a:pPr algn="just">
              <a:lnSpc>
                <a:spcPts val="4143"/>
              </a:lnSpc>
              <a:spcBef>
                <a:spcPct val="0"/>
              </a:spcBef>
            </a:pPr>
            <a:r>
              <a:rPr lang="en-US" sz="295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• Webinars with health experts</a:t>
            </a:r>
          </a:p>
          <a:p>
            <a:pPr algn="just">
              <a:lnSpc>
                <a:spcPts val="4143"/>
              </a:lnSpc>
              <a:spcBef>
                <a:spcPct val="0"/>
              </a:spcBef>
            </a:pPr>
            <a:r>
              <a:rPr lang="en-US" sz="295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algn="just">
              <a:lnSpc>
                <a:spcPts val="4143"/>
              </a:lnSpc>
              <a:spcBef>
                <a:spcPct val="0"/>
              </a:spcBef>
            </a:pPr>
            <a:r>
              <a:rPr lang="en-US" sz="295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•Partnerships:</a:t>
            </a:r>
          </a:p>
          <a:p>
            <a:pPr algn="just">
              <a:lnSpc>
                <a:spcPts val="4143"/>
              </a:lnSpc>
              <a:spcBef>
                <a:spcPct val="0"/>
              </a:spcBef>
            </a:pPr>
            <a:r>
              <a:rPr lang="en-US" sz="295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• Gynecologists &amp; endocrinologists</a:t>
            </a:r>
          </a:p>
          <a:p>
            <a:pPr algn="just">
              <a:lnSpc>
                <a:spcPts val="4143"/>
              </a:lnSpc>
              <a:spcBef>
                <a:spcPct val="0"/>
              </a:spcBef>
            </a:pPr>
            <a:r>
              <a:rPr lang="en-US" sz="295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• Women's health clinics</a:t>
            </a:r>
          </a:p>
          <a:p>
            <a:pPr algn="just">
              <a:lnSpc>
                <a:spcPts val="4143"/>
              </a:lnSpc>
              <a:spcBef>
                <a:spcPct val="0"/>
              </a:spcBef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2117734" y="484762"/>
            <a:ext cx="2300717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www.ovabalance.co.za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666" r="0" b="-11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4836577" y="308106"/>
            <a:ext cx="2422723" cy="491534"/>
            <a:chOff x="0" y="0"/>
            <a:chExt cx="697734" cy="1415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97734" cy="141560"/>
            </a:xfrm>
            <a:custGeom>
              <a:avLst/>
              <a:gdLst/>
              <a:ahLst/>
              <a:cxnLst/>
              <a:rect r="r" b="b" t="t" l="l"/>
              <a:pathLst>
                <a:path h="141560" w="697734">
                  <a:moveTo>
                    <a:pt x="57520" y="0"/>
                  </a:moveTo>
                  <a:lnTo>
                    <a:pt x="640214" y="0"/>
                  </a:lnTo>
                  <a:cubicBezTo>
                    <a:pt x="655469" y="0"/>
                    <a:pt x="670099" y="6060"/>
                    <a:pt x="680886" y="16847"/>
                  </a:cubicBezTo>
                  <a:cubicBezTo>
                    <a:pt x="691673" y="27634"/>
                    <a:pt x="697734" y="42265"/>
                    <a:pt x="697734" y="57520"/>
                  </a:cubicBezTo>
                  <a:lnTo>
                    <a:pt x="697734" y="84040"/>
                  </a:lnTo>
                  <a:cubicBezTo>
                    <a:pt x="697734" y="115807"/>
                    <a:pt x="671981" y="141560"/>
                    <a:pt x="640214" y="141560"/>
                  </a:cubicBezTo>
                  <a:lnTo>
                    <a:pt x="57520" y="141560"/>
                  </a:lnTo>
                  <a:cubicBezTo>
                    <a:pt x="42265" y="141560"/>
                    <a:pt x="27634" y="135499"/>
                    <a:pt x="16847" y="124712"/>
                  </a:cubicBezTo>
                  <a:cubicBezTo>
                    <a:pt x="6060" y="113925"/>
                    <a:pt x="0" y="99295"/>
                    <a:pt x="0" y="84040"/>
                  </a:cubicBezTo>
                  <a:lnTo>
                    <a:pt x="0" y="57520"/>
                  </a:lnTo>
                  <a:cubicBezTo>
                    <a:pt x="0" y="42265"/>
                    <a:pt x="6060" y="27634"/>
                    <a:pt x="16847" y="16847"/>
                  </a:cubicBezTo>
                  <a:cubicBezTo>
                    <a:pt x="27634" y="6060"/>
                    <a:pt x="42265" y="0"/>
                    <a:pt x="575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97734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098365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3" y="0"/>
                </a:lnTo>
                <a:lnTo>
                  <a:pt x="373313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398410" y="308106"/>
            <a:ext cx="3227888" cy="491534"/>
            <a:chOff x="0" y="0"/>
            <a:chExt cx="929618" cy="1415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9617" cy="141560"/>
            </a:xfrm>
            <a:custGeom>
              <a:avLst/>
              <a:gdLst/>
              <a:ahLst/>
              <a:cxnLst/>
              <a:rect r="r" b="b" t="t" l="l"/>
              <a:pathLst>
                <a:path h="141560" w="929617">
                  <a:moveTo>
                    <a:pt x="43172" y="0"/>
                  </a:moveTo>
                  <a:lnTo>
                    <a:pt x="886445" y="0"/>
                  </a:lnTo>
                  <a:cubicBezTo>
                    <a:pt x="897895" y="0"/>
                    <a:pt x="908876" y="4548"/>
                    <a:pt x="916973" y="12645"/>
                  </a:cubicBezTo>
                  <a:cubicBezTo>
                    <a:pt x="925069" y="20741"/>
                    <a:pt x="929617" y="31722"/>
                    <a:pt x="929617" y="43172"/>
                  </a:cubicBezTo>
                  <a:lnTo>
                    <a:pt x="929617" y="98388"/>
                  </a:lnTo>
                  <a:cubicBezTo>
                    <a:pt x="929617" y="122231"/>
                    <a:pt x="910289" y="141560"/>
                    <a:pt x="886445" y="141560"/>
                  </a:cubicBezTo>
                  <a:lnTo>
                    <a:pt x="43172" y="141560"/>
                  </a:lnTo>
                  <a:cubicBezTo>
                    <a:pt x="31722" y="141560"/>
                    <a:pt x="20741" y="137011"/>
                    <a:pt x="12645" y="128915"/>
                  </a:cubicBezTo>
                  <a:cubicBezTo>
                    <a:pt x="4548" y="120818"/>
                    <a:pt x="0" y="109837"/>
                    <a:pt x="0" y="98388"/>
                  </a:cubicBezTo>
                  <a:lnTo>
                    <a:pt x="0" y="43172"/>
                  </a:lnTo>
                  <a:cubicBezTo>
                    <a:pt x="0" y="31722"/>
                    <a:pt x="4548" y="20741"/>
                    <a:pt x="12645" y="12645"/>
                  </a:cubicBezTo>
                  <a:cubicBezTo>
                    <a:pt x="20741" y="4548"/>
                    <a:pt x="31722" y="0"/>
                    <a:pt x="4317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929618" cy="1796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626402" y="367216"/>
            <a:ext cx="373313" cy="373313"/>
          </a:xfrm>
          <a:custGeom>
            <a:avLst/>
            <a:gdLst/>
            <a:ahLst/>
            <a:cxnLst/>
            <a:rect r="r" b="b" t="t" l="l"/>
            <a:pathLst>
              <a:path h="373313" w="373313">
                <a:moveTo>
                  <a:pt x="0" y="0"/>
                </a:moveTo>
                <a:lnTo>
                  <a:pt x="373314" y="0"/>
                </a:lnTo>
                <a:lnTo>
                  <a:pt x="373314" y="373313"/>
                </a:lnTo>
                <a:lnTo>
                  <a:pt x="0" y="373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55227" y="1028700"/>
            <a:ext cx="16904073" cy="8476842"/>
          </a:xfrm>
          <a:custGeom>
            <a:avLst/>
            <a:gdLst/>
            <a:ahLst/>
            <a:cxnLst/>
            <a:rect r="r" b="b" t="t" l="l"/>
            <a:pathLst>
              <a:path h="8476842" w="16904073">
                <a:moveTo>
                  <a:pt x="0" y="0"/>
                </a:moveTo>
                <a:lnTo>
                  <a:pt x="16904073" y="0"/>
                </a:lnTo>
                <a:lnTo>
                  <a:pt x="16904073" y="8476842"/>
                </a:lnTo>
                <a:lnTo>
                  <a:pt x="0" y="84768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4000"/>
            </a:blip>
            <a:stretch>
              <a:fillRect l="0" t="-200677" r="-77874" b="-200677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true" rot="0">
            <a:off x="12117734" y="2307596"/>
            <a:ext cx="4777460" cy="7414334"/>
          </a:xfrm>
          <a:custGeom>
            <a:avLst/>
            <a:gdLst/>
            <a:ahLst/>
            <a:cxnLst/>
            <a:rect r="r" b="b" t="t" l="l"/>
            <a:pathLst>
              <a:path h="7414334" w="4777460">
                <a:moveTo>
                  <a:pt x="4777460" y="7414334"/>
                </a:moveTo>
                <a:lnTo>
                  <a:pt x="0" y="7414334"/>
                </a:lnTo>
                <a:lnTo>
                  <a:pt x="0" y="0"/>
                </a:lnTo>
                <a:lnTo>
                  <a:pt x="4777460" y="0"/>
                </a:lnTo>
                <a:lnTo>
                  <a:pt x="4777460" y="7414334"/>
                </a:lnTo>
                <a:close/>
              </a:path>
            </a:pathLst>
          </a:custGeom>
          <a:blipFill>
            <a:blip r:embed="rId8">
              <a:alphaModFix amt="43999"/>
            </a:blip>
            <a:stretch>
              <a:fillRect l="-55194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763058" y="3356690"/>
            <a:ext cx="12925459" cy="5988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25"/>
              </a:lnSpc>
            </a:pPr>
            <a:r>
              <a:rPr lang="en-US" sz="388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Y</a:t>
            </a:r>
            <a:r>
              <a:rPr lang="en-US" sz="388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ear 1: $250K</a:t>
            </a:r>
          </a:p>
          <a:p>
            <a:pPr algn="l">
              <a:lnSpc>
                <a:spcPts val="5325"/>
              </a:lnSpc>
            </a:pPr>
            <a:r>
              <a:rPr lang="en-US" sz="388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•Year 2: $1.2M</a:t>
            </a:r>
          </a:p>
          <a:p>
            <a:pPr algn="l">
              <a:lnSpc>
                <a:spcPts val="5325"/>
              </a:lnSpc>
            </a:pPr>
            <a:r>
              <a:rPr lang="en-US" sz="388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•Year 3: $3.5M</a:t>
            </a:r>
          </a:p>
          <a:p>
            <a:pPr algn="l">
              <a:lnSpc>
                <a:spcPts val="5325"/>
              </a:lnSpc>
            </a:pPr>
            <a:r>
              <a:rPr lang="en-US" sz="388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•Year 4: $6.8M</a:t>
            </a:r>
          </a:p>
          <a:p>
            <a:pPr algn="l">
              <a:lnSpc>
                <a:spcPts val="5325"/>
              </a:lnSpc>
            </a:pPr>
            <a:r>
              <a:rPr lang="en-US" sz="388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•Year 5: $10M</a:t>
            </a:r>
          </a:p>
          <a:p>
            <a:pPr algn="l">
              <a:lnSpc>
                <a:spcPts val="5325"/>
              </a:lnSpc>
            </a:pPr>
            <a:r>
              <a:rPr lang="en-US" sz="388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</a:p>
          <a:p>
            <a:pPr algn="l">
              <a:lnSpc>
                <a:spcPts val="5325"/>
              </a:lnSpc>
            </a:pPr>
            <a:r>
              <a:rPr lang="en-US" sz="388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•Break even: Year 2, Q3</a:t>
            </a:r>
          </a:p>
          <a:p>
            <a:pPr algn="l">
              <a:lnSpc>
                <a:spcPts val="5325"/>
              </a:lnSpc>
            </a:pPr>
            <a:r>
              <a:rPr lang="en-US" sz="3886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•Gross Margin: 65%</a:t>
            </a:r>
          </a:p>
          <a:p>
            <a:pPr algn="l">
              <a:lnSpc>
                <a:spcPts val="5325"/>
              </a:lnSpc>
            </a:pPr>
          </a:p>
        </p:txBody>
      </p:sp>
      <p:grpSp>
        <p:nvGrpSpPr>
          <p:cNvPr name="Group 14" id="14"/>
          <p:cNvGrpSpPr/>
          <p:nvPr/>
        </p:nvGrpSpPr>
        <p:grpSpPr>
          <a:xfrm rot="0">
            <a:off x="8562438" y="3047055"/>
            <a:ext cx="8899833" cy="6674875"/>
            <a:chOff x="0" y="0"/>
            <a:chExt cx="812800" cy="6096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609600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812800" y="609600"/>
                  </a:lnTo>
                  <a:lnTo>
                    <a:pt x="609600" y="0"/>
                  </a:lnTo>
                  <a:close/>
                </a:path>
              </a:pathLst>
            </a:custGeom>
            <a:blipFill>
              <a:blip r:embed="rId9"/>
              <a:stretch>
                <a:fillRect l="-6179" t="0" r="-6179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763058" y="2040432"/>
            <a:ext cx="9218186" cy="639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75"/>
              </a:lnSpc>
            </a:pPr>
            <a:r>
              <a:rPr lang="en-US" sz="4923" b="true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FINANCIAL PROJECTIONS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548928" y="486854"/>
            <a:ext cx="1448584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123-456-7890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117734" y="484762"/>
            <a:ext cx="2300717" cy="17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2"/>
              </a:lnSpc>
            </a:pPr>
            <a:r>
              <a:rPr lang="en-US" sz="1402" b="true">
                <a:solidFill>
                  <a:srgbClr val="234346"/>
                </a:solidFill>
                <a:latin typeface="Roboto Bold"/>
                <a:ea typeface="Roboto Bold"/>
                <a:cs typeface="Roboto Bold"/>
                <a:sym typeface="Roboto Bold"/>
              </a:rPr>
              <a:t>www.ovabalance.co.za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DAG92L_r7Mo</dc:identifier>
  <dcterms:modified xsi:type="dcterms:W3CDTF">2011-08-01T06:04:30Z</dcterms:modified>
  <cp:revision>1</cp:revision>
  <dc:title>Ova Boost</dc:title>
</cp:coreProperties>
</file>