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39" r:id="rId2"/>
    <p:sldId id="278" r:id="rId3"/>
    <p:sldId id="365" r:id="rId4"/>
    <p:sldId id="366" r:id="rId5"/>
    <p:sldId id="367" r:id="rId6"/>
    <p:sldId id="279" r:id="rId7"/>
    <p:sldId id="280" r:id="rId8"/>
    <p:sldId id="281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283" r:id="rId23"/>
    <p:sldId id="284" r:id="rId24"/>
    <p:sldId id="386" r:id="rId25"/>
    <p:sldId id="388" r:id="rId26"/>
    <p:sldId id="389" r:id="rId27"/>
    <p:sldId id="383" r:id="rId28"/>
    <p:sldId id="390" r:id="rId29"/>
    <p:sldId id="391" r:id="rId30"/>
    <p:sldId id="39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3901E-3689-4579-8198-BABF8C4506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2B57D6-E61E-43D3-AFC3-C867EF90D93E}">
      <dgm:prSet phldrT="[Text]" custT="1"/>
      <dgm:spPr/>
      <dgm:t>
        <a:bodyPr/>
        <a:lstStyle/>
        <a:p>
          <a:r>
            <a:rPr lang="en-GB" sz="4000" dirty="0" smtClean="0"/>
            <a:t>A</a:t>
          </a:r>
          <a:endParaRPr lang="en-GB" sz="4000" dirty="0"/>
        </a:p>
      </dgm:t>
    </dgm:pt>
    <dgm:pt modelId="{208A12E0-2153-475E-89A5-568C92CB6137}" type="parTrans" cxnId="{5266832A-D2AC-4054-98D5-2FF122870970}">
      <dgm:prSet/>
      <dgm:spPr/>
      <dgm:t>
        <a:bodyPr/>
        <a:lstStyle/>
        <a:p>
          <a:endParaRPr lang="en-GB"/>
        </a:p>
      </dgm:t>
    </dgm:pt>
    <dgm:pt modelId="{57501C26-C39A-40BF-B5E3-4DEF2FAE788E}" type="sibTrans" cxnId="{5266832A-D2AC-4054-98D5-2FF122870970}">
      <dgm:prSet/>
      <dgm:spPr/>
      <dgm:t>
        <a:bodyPr/>
        <a:lstStyle/>
        <a:p>
          <a:endParaRPr lang="en-GB"/>
        </a:p>
      </dgm:t>
    </dgm:pt>
    <dgm:pt modelId="{9D71CA5D-2D4C-474A-9F90-DCFD4054EFC3}">
      <dgm:prSet phldrT="[Text]" custT="1"/>
      <dgm:spPr/>
      <dgm:t>
        <a:bodyPr/>
        <a:lstStyle/>
        <a:p>
          <a:r>
            <a:rPr lang="en-GB" sz="2800" b="1" dirty="0" smtClean="0"/>
            <a:t>Diet and Exercise</a:t>
          </a:r>
          <a:endParaRPr lang="en-GB" sz="2800" b="1" dirty="0"/>
        </a:p>
      </dgm:t>
    </dgm:pt>
    <dgm:pt modelId="{E10B97F9-99C8-4906-9570-998D50F8B169}" type="parTrans" cxnId="{101339B9-771E-4A23-8AAE-3EB165E1B87A}">
      <dgm:prSet/>
      <dgm:spPr/>
      <dgm:t>
        <a:bodyPr/>
        <a:lstStyle/>
        <a:p>
          <a:endParaRPr lang="en-GB"/>
        </a:p>
      </dgm:t>
    </dgm:pt>
    <dgm:pt modelId="{3508E122-DAFB-4A17-B55B-820FEE57F80F}" type="sibTrans" cxnId="{101339B9-771E-4A23-8AAE-3EB165E1B87A}">
      <dgm:prSet/>
      <dgm:spPr/>
      <dgm:t>
        <a:bodyPr/>
        <a:lstStyle/>
        <a:p>
          <a:endParaRPr lang="en-GB"/>
        </a:p>
      </dgm:t>
    </dgm:pt>
    <dgm:pt modelId="{442AEE3A-2325-444D-A5B0-2B8416201B42}">
      <dgm:prSet phldrT="[Text]" custT="1"/>
      <dgm:spPr/>
      <dgm:t>
        <a:bodyPr/>
        <a:lstStyle/>
        <a:p>
          <a:r>
            <a:rPr lang="en-GB" sz="4000" dirty="0" smtClean="0"/>
            <a:t>B</a:t>
          </a:r>
          <a:endParaRPr lang="en-GB" sz="4000" dirty="0"/>
        </a:p>
      </dgm:t>
    </dgm:pt>
    <dgm:pt modelId="{91D3BA36-7AF2-48CA-8C7D-56C5DA35701C}" type="parTrans" cxnId="{B098FE56-0F98-40EC-A4E0-177A66B1AD47}">
      <dgm:prSet/>
      <dgm:spPr/>
      <dgm:t>
        <a:bodyPr/>
        <a:lstStyle/>
        <a:p>
          <a:endParaRPr lang="en-GB"/>
        </a:p>
      </dgm:t>
    </dgm:pt>
    <dgm:pt modelId="{5BA4DAD8-C893-4486-B00F-AC25326A843B}" type="sibTrans" cxnId="{B098FE56-0F98-40EC-A4E0-177A66B1AD47}">
      <dgm:prSet/>
      <dgm:spPr/>
      <dgm:t>
        <a:bodyPr/>
        <a:lstStyle/>
        <a:p>
          <a:endParaRPr lang="en-GB"/>
        </a:p>
      </dgm:t>
    </dgm:pt>
    <dgm:pt modelId="{E1630971-D794-46B5-984C-87E3C175239F}">
      <dgm:prSet phldrT="[Text]" custT="1"/>
      <dgm:spPr/>
      <dgm:t>
        <a:bodyPr/>
        <a:lstStyle/>
        <a:p>
          <a:r>
            <a:rPr lang="en-GB" sz="2400" b="1" dirty="0" smtClean="0"/>
            <a:t>Oral hypoglycaemic therapy</a:t>
          </a:r>
          <a:endParaRPr lang="en-GB" sz="2400" b="1" dirty="0"/>
        </a:p>
      </dgm:t>
    </dgm:pt>
    <dgm:pt modelId="{A7E9AE8F-174D-4A5B-AAAE-26A6A937FF6C}" type="parTrans" cxnId="{7DBF0DDC-3FA7-474F-9D19-6F2E29C827D4}">
      <dgm:prSet/>
      <dgm:spPr/>
      <dgm:t>
        <a:bodyPr/>
        <a:lstStyle/>
        <a:p>
          <a:endParaRPr lang="en-GB"/>
        </a:p>
      </dgm:t>
    </dgm:pt>
    <dgm:pt modelId="{1768F54D-DD80-4660-8820-A98EED645A6C}" type="sibTrans" cxnId="{7DBF0DDC-3FA7-474F-9D19-6F2E29C827D4}">
      <dgm:prSet/>
      <dgm:spPr/>
      <dgm:t>
        <a:bodyPr/>
        <a:lstStyle/>
        <a:p>
          <a:endParaRPr lang="en-GB"/>
        </a:p>
      </dgm:t>
    </dgm:pt>
    <dgm:pt modelId="{78D1CD3B-CBEC-4647-9FED-D1B4BC3B1027}">
      <dgm:prSet phldrT="[Text]" custT="1"/>
      <dgm:spPr/>
      <dgm:t>
        <a:bodyPr/>
        <a:lstStyle/>
        <a:p>
          <a:r>
            <a:rPr lang="en-GB" sz="4000" dirty="0" smtClean="0"/>
            <a:t>C</a:t>
          </a:r>
          <a:endParaRPr lang="en-GB" sz="4000" dirty="0"/>
        </a:p>
      </dgm:t>
    </dgm:pt>
    <dgm:pt modelId="{372EE42B-7536-48F2-BA36-69F94BFEE717}" type="parTrans" cxnId="{6ADE8904-00C5-4A37-AFDC-14FD27E9B676}">
      <dgm:prSet/>
      <dgm:spPr/>
      <dgm:t>
        <a:bodyPr/>
        <a:lstStyle/>
        <a:p>
          <a:endParaRPr lang="en-GB"/>
        </a:p>
      </dgm:t>
    </dgm:pt>
    <dgm:pt modelId="{D370FEE5-A00E-4DB3-8E4F-8051F53586DB}" type="sibTrans" cxnId="{6ADE8904-00C5-4A37-AFDC-14FD27E9B676}">
      <dgm:prSet/>
      <dgm:spPr/>
      <dgm:t>
        <a:bodyPr/>
        <a:lstStyle/>
        <a:p>
          <a:endParaRPr lang="en-GB"/>
        </a:p>
      </dgm:t>
    </dgm:pt>
    <dgm:pt modelId="{D433AE71-C6CF-41BD-8316-64D62B8AE387}">
      <dgm:prSet phldrT="[Text]" custT="1"/>
      <dgm:spPr/>
      <dgm:t>
        <a:bodyPr/>
        <a:lstStyle/>
        <a:p>
          <a:r>
            <a:rPr lang="en-GB" sz="2800" b="1" dirty="0" smtClean="0"/>
            <a:t>Insulin Therapy</a:t>
          </a:r>
          <a:endParaRPr lang="en-GB" sz="2800" b="1" dirty="0"/>
        </a:p>
      </dgm:t>
    </dgm:pt>
    <dgm:pt modelId="{078B03C1-0D78-4215-80C3-733322572782}" type="parTrans" cxnId="{0741E1E9-6A92-46AB-9775-45F5376CA5EE}">
      <dgm:prSet/>
      <dgm:spPr/>
      <dgm:t>
        <a:bodyPr/>
        <a:lstStyle/>
        <a:p>
          <a:endParaRPr lang="en-GB"/>
        </a:p>
      </dgm:t>
    </dgm:pt>
    <dgm:pt modelId="{92A2B5D0-66D7-457D-AB05-EB9C133B793D}" type="sibTrans" cxnId="{0741E1E9-6A92-46AB-9775-45F5376CA5EE}">
      <dgm:prSet/>
      <dgm:spPr/>
      <dgm:t>
        <a:bodyPr/>
        <a:lstStyle/>
        <a:p>
          <a:endParaRPr lang="en-GB"/>
        </a:p>
      </dgm:t>
    </dgm:pt>
    <dgm:pt modelId="{FA2C6789-8DC1-4511-9A8B-AAE8477728FA}" type="pres">
      <dgm:prSet presAssocID="{07D3901E-3689-4579-8198-BABF8C4506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C836AE-42C7-4464-802A-114302FD82B5}" type="pres">
      <dgm:prSet presAssocID="{FA2B57D6-E61E-43D3-AFC3-C867EF90D93E}" presName="linNode" presStyleCnt="0"/>
      <dgm:spPr/>
    </dgm:pt>
    <dgm:pt modelId="{EBFBFF5E-C974-4E57-BCB5-CBDA5EE5A984}" type="pres">
      <dgm:prSet presAssocID="{FA2B57D6-E61E-43D3-AFC3-C867EF90D93E}" presName="parentText" presStyleLbl="node1" presStyleIdx="0" presStyleCnt="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0C72B-EF74-43C6-84A5-B4D185B57222}" type="pres">
      <dgm:prSet presAssocID="{FA2B57D6-E61E-43D3-AFC3-C867EF90D93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BA5F2F-3366-47BA-B372-48CA519F6A9F}" type="pres">
      <dgm:prSet presAssocID="{57501C26-C39A-40BF-B5E3-4DEF2FAE788E}" presName="sp" presStyleCnt="0"/>
      <dgm:spPr/>
    </dgm:pt>
    <dgm:pt modelId="{8CB23CB1-5254-457E-AFA5-0C0EB218D73B}" type="pres">
      <dgm:prSet presAssocID="{442AEE3A-2325-444D-A5B0-2B8416201B42}" presName="linNode" presStyleCnt="0"/>
      <dgm:spPr/>
    </dgm:pt>
    <dgm:pt modelId="{DAE41590-67E8-42A5-928C-78828B64B39C}" type="pres">
      <dgm:prSet presAssocID="{442AEE3A-2325-444D-A5B0-2B8416201B4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F5BC1-149D-4253-9116-91CEDD18B30D}" type="pres">
      <dgm:prSet presAssocID="{442AEE3A-2325-444D-A5B0-2B8416201B4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E9FEAB-F79F-497C-8B0E-2A4F047389EC}" type="pres">
      <dgm:prSet presAssocID="{5BA4DAD8-C893-4486-B00F-AC25326A843B}" presName="sp" presStyleCnt="0"/>
      <dgm:spPr/>
    </dgm:pt>
    <dgm:pt modelId="{DF83231E-DC5E-4CDC-8075-8DB2B083DC9B}" type="pres">
      <dgm:prSet presAssocID="{78D1CD3B-CBEC-4647-9FED-D1B4BC3B1027}" presName="linNode" presStyleCnt="0"/>
      <dgm:spPr/>
    </dgm:pt>
    <dgm:pt modelId="{02C39ACF-544C-4178-8CED-AA3C68B7C48F}" type="pres">
      <dgm:prSet presAssocID="{78D1CD3B-CBEC-4647-9FED-D1B4BC3B102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CA5C2-C9F6-47A3-91D8-9C4A48B587F4}" type="pres">
      <dgm:prSet presAssocID="{78D1CD3B-CBEC-4647-9FED-D1B4BC3B102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DBF0DDC-3FA7-474F-9D19-6F2E29C827D4}" srcId="{442AEE3A-2325-444D-A5B0-2B8416201B42}" destId="{E1630971-D794-46B5-984C-87E3C175239F}" srcOrd="0" destOrd="0" parTransId="{A7E9AE8F-174D-4A5B-AAAE-26A6A937FF6C}" sibTransId="{1768F54D-DD80-4660-8820-A98EED645A6C}"/>
    <dgm:cxn modelId="{EAE59B6C-5B64-4432-A6BE-A79AF818078F}" type="presOf" srcId="{E1630971-D794-46B5-984C-87E3C175239F}" destId="{61FF5BC1-149D-4253-9116-91CEDD18B30D}" srcOrd="0" destOrd="0" presId="urn:microsoft.com/office/officeart/2005/8/layout/vList5"/>
    <dgm:cxn modelId="{5266832A-D2AC-4054-98D5-2FF122870970}" srcId="{07D3901E-3689-4579-8198-BABF8C45065E}" destId="{FA2B57D6-E61E-43D3-AFC3-C867EF90D93E}" srcOrd="0" destOrd="0" parTransId="{208A12E0-2153-475E-89A5-568C92CB6137}" sibTransId="{57501C26-C39A-40BF-B5E3-4DEF2FAE788E}"/>
    <dgm:cxn modelId="{EBEB794E-C39C-4773-85D1-B148A3A6DB06}" type="presOf" srcId="{442AEE3A-2325-444D-A5B0-2B8416201B42}" destId="{DAE41590-67E8-42A5-928C-78828B64B39C}" srcOrd="0" destOrd="0" presId="urn:microsoft.com/office/officeart/2005/8/layout/vList5"/>
    <dgm:cxn modelId="{58D9293F-1186-4683-8346-05B991FD3A93}" type="presOf" srcId="{FA2B57D6-E61E-43D3-AFC3-C867EF90D93E}" destId="{EBFBFF5E-C974-4E57-BCB5-CBDA5EE5A984}" srcOrd="0" destOrd="0" presId="urn:microsoft.com/office/officeart/2005/8/layout/vList5"/>
    <dgm:cxn modelId="{8D5EDA03-B23A-4FD3-819A-D71C2297FB93}" type="presOf" srcId="{9D71CA5D-2D4C-474A-9F90-DCFD4054EFC3}" destId="{F460C72B-EF74-43C6-84A5-B4D185B57222}" srcOrd="0" destOrd="0" presId="urn:microsoft.com/office/officeart/2005/8/layout/vList5"/>
    <dgm:cxn modelId="{101339B9-771E-4A23-8AAE-3EB165E1B87A}" srcId="{FA2B57D6-E61E-43D3-AFC3-C867EF90D93E}" destId="{9D71CA5D-2D4C-474A-9F90-DCFD4054EFC3}" srcOrd="0" destOrd="0" parTransId="{E10B97F9-99C8-4906-9570-998D50F8B169}" sibTransId="{3508E122-DAFB-4A17-B55B-820FEE57F80F}"/>
    <dgm:cxn modelId="{FF1CF29A-B950-4352-A303-E520BC81CDD7}" type="presOf" srcId="{78D1CD3B-CBEC-4647-9FED-D1B4BC3B1027}" destId="{02C39ACF-544C-4178-8CED-AA3C68B7C48F}" srcOrd="0" destOrd="0" presId="urn:microsoft.com/office/officeart/2005/8/layout/vList5"/>
    <dgm:cxn modelId="{B098FE56-0F98-40EC-A4E0-177A66B1AD47}" srcId="{07D3901E-3689-4579-8198-BABF8C45065E}" destId="{442AEE3A-2325-444D-A5B0-2B8416201B42}" srcOrd="1" destOrd="0" parTransId="{91D3BA36-7AF2-48CA-8C7D-56C5DA35701C}" sibTransId="{5BA4DAD8-C893-4486-B00F-AC25326A843B}"/>
    <dgm:cxn modelId="{6ADE8904-00C5-4A37-AFDC-14FD27E9B676}" srcId="{07D3901E-3689-4579-8198-BABF8C45065E}" destId="{78D1CD3B-CBEC-4647-9FED-D1B4BC3B1027}" srcOrd="2" destOrd="0" parTransId="{372EE42B-7536-48F2-BA36-69F94BFEE717}" sibTransId="{D370FEE5-A00E-4DB3-8E4F-8051F53586DB}"/>
    <dgm:cxn modelId="{A85A05A2-F3B1-4C82-82B0-CF4305F34A66}" type="presOf" srcId="{07D3901E-3689-4579-8198-BABF8C45065E}" destId="{FA2C6789-8DC1-4511-9A8B-AAE8477728FA}" srcOrd="0" destOrd="0" presId="urn:microsoft.com/office/officeart/2005/8/layout/vList5"/>
    <dgm:cxn modelId="{0741E1E9-6A92-46AB-9775-45F5376CA5EE}" srcId="{78D1CD3B-CBEC-4647-9FED-D1B4BC3B1027}" destId="{D433AE71-C6CF-41BD-8316-64D62B8AE387}" srcOrd="0" destOrd="0" parTransId="{078B03C1-0D78-4215-80C3-733322572782}" sibTransId="{92A2B5D0-66D7-457D-AB05-EB9C133B793D}"/>
    <dgm:cxn modelId="{AA09C34C-5674-4B66-8F79-9154422DF0C1}" type="presOf" srcId="{D433AE71-C6CF-41BD-8316-64D62B8AE387}" destId="{F89CA5C2-C9F6-47A3-91D8-9C4A48B587F4}" srcOrd="0" destOrd="0" presId="urn:microsoft.com/office/officeart/2005/8/layout/vList5"/>
    <dgm:cxn modelId="{353D1EF4-E401-4C84-B641-A242F2E5CA26}" type="presParOf" srcId="{FA2C6789-8DC1-4511-9A8B-AAE8477728FA}" destId="{ABC836AE-42C7-4464-802A-114302FD82B5}" srcOrd="0" destOrd="0" presId="urn:microsoft.com/office/officeart/2005/8/layout/vList5"/>
    <dgm:cxn modelId="{EDF93F1F-97D6-460F-9E88-30294FCC0030}" type="presParOf" srcId="{ABC836AE-42C7-4464-802A-114302FD82B5}" destId="{EBFBFF5E-C974-4E57-BCB5-CBDA5EE5A984}" srcOrd="0" destOrd="0" presId="urn:microsoft.com/office/officeart/2005/8/layout/vList5"/>
    <dgm:cxn modelId="{CEB2FEC3-6018-462A-B63E-EB387DEB3398}" type="presParOf" srcId="{ABC836AE-42C7-4464-802A-114302FD82B5}" destId="{F460C72B-EF74-43C6-84A5-B4D185B57222}" srcOrd="1" destOrd="0" presId="urn:microsoft.com/office/officeart/2005/8/layout/vList5"/>
    <dgm:cxn modelId="{66115B8E-83E5-4263-8C73-6EC166E87A45}" type="presParOf" srcId="{FA2C6789-8DC1-4511-9A8B-AAE8477728FA}" destId="{60BA5F2F-3366-47BA-B372-48CA519F6A9F}" srcOrd="1" destOrd="0" presId="urn:microsoft.com/office/officeart/2005/8/layout/vList5"/>
    <dgm:cxn modelId="{7DFB7BDF-C669-42A9-ADD9-FF334B139B8E}" type="presParOf" srcId="{FA2C6789-8DC1-4511-9A8B-AAE8477728FA}" destId="{8CB23CB1-5254-457E-AFA5-0C0EB218D73B}" srcOrd="2" destOrd="0" presId="urn:microsoft.com/office/officeart/2005/8/layout/vList5"/>
    <dgm:cxn modelId="{03F25747-3A97-4531-ADC6-534415F1DF7C}" type="presParOf" srcId="{8CB23CB1-5254-457E-AFA5-0C0EB218D73B}" destId="{DAE41590-67E8-42A5-928C-78828B64B39C}" srcOrd="0" destOrd="0" presId="urn:microsoft.com/office/officeart/2005/8/layout/vList5"/>
    <dgm:cxn modelId="{EE2BD53D-6336-4D48-A9DD-1702693B3B52}" type="presParOf" srcId="{8CB23CB1-5254-457E-AFA5-0C0EB218D73B}" destId="{61FF5BC1-149D-4253-9116-91CEDD18B30D}" srcOrd="1" destOrd="0" presId="urn:microsoft.com/office/officeart/2005/8/layout/vList5"/>
    <dgm:cxn modelId="{C545620B-59A1-4FAB-9E68-09C0E9632C05}" type="presParOf" srcId="{FA2C6789-8DC1-4511-9A8B-AAE8477728FA}" destId="{13E9FEAB-F79F-497C-8B0E-2A4F047389EC}" srcOrd="3" destOrd="0" presId="urn:microsoft.com/office/officeart/2005/8/layout/vList5"/>
    <dgm:cxn modelId="{4778BCAB-5E5E-44AF-A398-96332E5701B5}" type="presParOf" srcId="{FA2C6789-8DC1-4511-9A8B-AAE8477728FA}" destId="{DF83231E-DC5E-4CDC-8075-8DB2B083DC9B}" srcOrd="4" destOrd="0" presId="urn:microsoft.com/office/officeart/2005/8/layout/vList5"/>
    <dgm:cxn modelId="{7E42C524-8418-48DD-9F41-B105AC3C104E}" type="presParOf" srcId="{DF83231E-DC5E-4CDC-8075-8DB2B083DC9B}" destId="{02C39ACF-544C-4178-8CED-AA3C68B7C48F}" srcOrd="0" destOrd="0" presId="urn:microsoft.com/office/officeart/2005/8/layout/vList5"/>
    <dgm:cxn modelId="{A4FF5DF4-7D67-4221-9E4F-30568A952562}" type="presParOf" srcId="{DF83231E-DC5E-4CDC-8075-8DB2B083DC9B}" destId="{F89CA5C2-C9F6-47A3-91D8-9C4A48B587F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0C72B-EF74-43C6-84A5-B4D185B57222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b="1" kern="1200" dirty="0" smtClean="0"/>
            <a:t>Diet and Exercise</a:t>
          </a:r>
          <a:endParaRPr lang="en-GB" sz="2800" b="1" kern="1200" dirty="0"/>
        </a:p>
      </dsp:txBody>
      <dsp:txXfrm rot="-5400000">
        <a:off x="2194561" y="184100"/>
        <a:ext cx="3850293" cy="945456"/>
      </dsp:txXfrm>
    </dsp:sp>
    <dsp:sp modelId="{EBFBFF5E-C974-4E57-BCB5-CBDA5EE5A984}">
      <dsp:nvSpPr>
        <dsp:cNvPr id="0" name=""/>
        <dsp:cNvSpPr/>
      </dsp:nvSpPr>
      <dsp:spPr>
        <a:xfrm>
          <a:off x="0" y="6"/>
          <a:ext cx="2194560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A</a:t>
          </a:r>
          <a:endParaRPr lang="en-GB" sz="4000" kern="1200" dirty="0"/>
        </a:p>
      </dsp:txBody>
      <dsp:txXfrm>
        <a:off x="63934" y="63940"/>
        <a:ext cx="2066692" cy="1181819"/>
      </dsp:txXfrm>
    </dsp:sp>
    <dsp:sp modelId="{61FF5BC1-149D-4253-9116-91CEDD18B30D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Oral hypoglycaemic therapy</a:t>
          </a:r>
          <a:endParaRPr lang="en-GB" sz="2400" b="1" kern="1200" dirty="0"/>
        </a:p>
      </dsp:txBody>
      <dsp:txXfrm rot="-5400000">
        <a:off x="2194561" y="1559271"/>
        <a:ext cx="3850293" cy="945456"/>
      </dsp:txXfrm>
    </dsp:sp>
    <dsp:sp modelId="{DAE41590-67E8-42A5-928C-78828B64B39C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B</a:t>
          </a:r>
          <a:endParaRPr lang="en-GB" sz="4000" kern="1200" dirty="0"/>
        </a:p>
      </dsp:txBody>
      <dsp:txXfrm>
        <a:off x="63934" y="1441090"/>
        <a:ext cx="2066692" cy="1181819"/>
      </dsp:txXfrm>
    </dsp:sp>
    <dsp:sp modelId="{F89CA5C2-C9F6-47A3-91D8-9C4A48B587F4}">
      <dsp:nvSpPr>
        <dsp:cNvPr id="0" name=""/>
        <dsp:cNvSpPr/>
      </dsp:nvSpPr>
      <dsp:spPr>
        <a:xfrm rot="5400000">
          <a:off x="3621405" y="1456451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b="1" kern="1200" dirty="0" smtClean="0"/>
            <a:t>Insulin Therapy</a:t>
          </a:r>
          <a:endParaRPr lang="en-GB" sz="2800" b="1" kern="1200" dirty="0"/>
        </a:p>
      </dsp:txBody>
      <dsp:txXfrm rot="-5400000">
        <a:off x="2194561" y="2934443"/>
        <a:ext cx="3850293" cy="945456"/>
      </dsp:txXfrm>
    </dsp:sp>
    <dsp:sp modelId="{02C39ACF-544C-4178-8CED-AA3C68B7C48F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C</a:t>
          </a:r>
          <a:endParaRPr lang="en-GB" sz="4000" kern="1200" dirty="0"/>
        </a:p>
      </dsp:txBody>
      <dsp:txXfrm>
        <a:off x="63934" y="2816262"/>
        <a:ext cx="2066692" cy="1181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7F8CE7F-3402-4BF0-9F20-740CBF5DD893}" type="datetimeFigureOut">
              <a:rPr lang="ar-JO" smtClean="0"/>
              <a:pPr/>
              <a:t>28/04/1442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C74E4E7-38D0-4673-A3F3-E1C9195B978A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68272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B776C9-5D1B-4CA8-A2DA-DCE325500B0A}" type="slidenum">
              <a:rPr lang="en-GB">
                <a:latin typeface="Calibri" panose="020F0502020204030204" pitchFamily="34" charset="0"/>
              </a:rPr>
              <a:pPr/>
              <a:t>1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6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F10D80-7AC5-4101-A4D4-4DF82CC04B18}" type="slidenum">
              <a:rPr lang="en-GB">
                <a:latin typeface="Calibri" panose="020F0502020204030204" pitchFamily="34" charset="0"/>
              </a:rPr>
              <a:pPr/>
              <a:t>14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3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0D7E12-CFC9-4D79-81A0-5B355C583954}" type="slidenum">
              <a:rPr lang="en-GB">
                <a:latin typeface="Calibri" panose="020F0502020204030204" pitchFamily="34" charset="0"/>
              </a:rPr>
              <a:pPr/>
              <a:t>15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13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8FC8E2-1116-440A-8A57-181A7C0170F9}" type="slidenum">
              <a:rPr lang="en-GB">
                <a:latin typeface="Calibri" panose="020F0502020204030204" pitchFamily="34" charset="0"/>
              </a:rPr>
              <a:pPr/>
              <a:t>16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2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DC4FB7-0C51-46AA-864D-DC422BAA5AA3}" type="slidenum">
              <a:rPr lang="en-GB">
                <a:latin typeface="Calibri" panose="020F0502020204030204" pitchFamily="34" charset="0"/>
              </a:rPr>
              <a:pPr/>
              <a:t>17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1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F3F198-CC5A-454F-9C76-E38E411954EA}" type="slidenum">
              <a:rPr lang="en-GB">
                <a:latin typeface="Calibri" panose="020F0502020204030204" pitchFamily="34" charset="0"/>
              </a:rPr>
              <a:pPr/>
              <a:t>18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48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E67AB9-B98B-4CB0-B180-088E0A569919}" type="slidenum">
              <a:rPr lang="en-GB">
                <a:latin typeface="Calibri" panose="020F0502020204030204" pitchFamily="34" charset="0"/>
              </a:rPr>
              <a:pPr/>
              <a:t>19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14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D6DDB0-CE7B-49A6-92A0-3792B7223503}" type="slidenum">
              <a:rPr lang="en-GB">
                <a:latin typeface="Calibri" panose="020F0502020204030204" pitchFamily="34" charset="0"/>
              </a:rPr>
              <a:pPr/>
              <a:t>20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4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E5F876-0853-46AB-A136-FE1E191DA1DA}" type="slidenum">
              <a:rPr lang="en-GB">
                <a:latin typeface="Calibri" panose="020F0502020204030204" pitchFamily="34" charset="0"/>
              </a:rPr>
              <a:pPr/>
              <a:t>21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D7509F-684B-46CA-B977-7E8D3D76096D}" type="slidenum">
              <a:rPr lang="en-GB">
                <a:latin typeface="Calibri" panose="020F0502020204030204" pitchFamily="34" charset="0"/>
              </a:rPr>
              <a:pPr/>
              <a:t>3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9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CDDF73-B00A-48E5-A4C2-96C02C76B1E5}" type="slidenum">
              <a:rPr lang="en-GB">
                <a:latin typeface="Calibri" panose="020F0502020204030204" pitchFamily="34" charset="0"/>
              </a:rPr>
              <a:pPr/>
              <a:t>4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8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C633A8-B7BE-4130-9BA8-80C5B01CB877}" type="slidenum">
              <a:rPr lang="en-GB">
                <a:latin typeface="Calibri" panose="020F0502020204030204" pitchFamily="34" charset="0"/>
              </a:rPr>
              <a:pPr/>
              <a:t>5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9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C9B634-F969-4CA3-92F2-3A5A85CF042C}" type="slidenum">
              <a:rPr lang="en-GB">
                <a:latin typeface="Calibri" panose="020F0502020204030204" pitchFamily="34" charset="0"/>
              </a:rPr>
              <a:pPr/>
              <a:t>9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6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26D4E5-FFB6-4AF9-AB97-4A2ED62473B2}" type="slidenum">
              <a:rPr lang="en-GB">
                <a:latin typeface="Calibri" panose="020F0502020204030204" pitchFamily="34" charset="0"/>
              </a:rPr>
              <a:pPr/>
              <a:t>10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8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AD5C3A-CA7A-4F04-A0FA-363EF397D707}" type="slidenum">
              <a:rPr lang="en-GB">
                <a:latin typeface="Calibri" panose="020F0502020204030204" pitchFamily="34" charset="0"/>
              </a:rPr>
              <a:pPr/>
              <a:t>11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27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20596F-ABA1-4D7D-87CB-427169567CC9}" type="slidenum">
              <a:rPr lang="en-GB">
                <a:latin typeface="Calibri" panose="020F0502020204030204" pitchFamily="34" charset="0"/>
              </a:rPr>
              <a:pPr/>
              <a:t>12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2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BDED43-DCA8-488B-AD59-C8DCE5A16AAE}" type="slidenum">
              <a:rPr lang="en-GB">
                <a:latin typeface="Calibri" panose="020F0502020204030204" pitchFamily="34" charset="0"/>
              </a:rPr>
              <a:pPr/>
              <a:t>13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6E38F9-94A0-4106-A844-7924BD2909F5}" type="datetime1">
              <a:rPr lang="en-US" smtClean="0"/>
              <a:t>12/13/2020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F6D204-8848-4FA5-8D76-101821ED18A2}" type="datetime1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94FBA-22FD-4D84-B086-3FC31CE735A6}" type="datetime1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4BC647-36B4-4525-AEAD-AFE836A20736}" type="datetime1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B87EA4-1AAB-446A-B909-EA69FF1CA82D}" type="datetime1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E10D37-D581-4E6C-B663-BF4E68376916}" type="datetime1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D1DC14-2269-4120-B6A7-6ACDEA174D17}" type="datetime1">
              <a:rPr lang="en-US" smtClean="0"/>
              <a:t>12/13/2020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73180-7477-4E7E-B410-FC73D7CBC26D}" type="datetime1">
              <a:rPr lang="en-US" smtClean="0"/>
              <a:t>12/13/2020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0F436-7D4B-4BC8-BE58-2B968987CB1E}" type="datetime1">
              <a:rPr lang="en-US" smtClean="0"/>
              <a:t>12/13/2020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19A92D2-12E5-4354-BB4C-DF2396FAD224}" type="datetime1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7A42D63-DB75-4763-8A5E-2A6E867EC6C3}" type="datetime1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3CBDE0D-5C0D-4B7D-B099-39E75747C89D}" type="datetime1">
              <a:rPr lang="en-US" smtClean="0"/>
              <a:t>12/13/2020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hyperlink" Target="https://en.wikipedia.org/wiki/Cushing_syndrom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171451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Diabetes Mellitus</a:t>
            </a:r>
            <a:endParaRPr lang="en-GB" dirty="0"/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>
              <a:lnSpc>
                <a:spcPct val="90000"/>
              </a:lnSpc>
            </a:pPr>
            <a:r>
              <a:rPr lang="en-GB" sz="3300" smtClean="0"/>
              <a:t>Dr. Maha Subih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643563"/>
            <a:ext cx="221456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2"/>
    </mc:Choice>
    <mc:Fallback xmlns=""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500688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GB" dirty="0" smtClean="0"/>
              <a:t>Secondary causes of Diabetes mellitus include: 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Acromegaly, </a:t>
            </a:r>
          </a:p>
          <a:p>
            <a:pPr eaLnBrk="1" hangingPunct="1"/>
            <a:r>
              <a:rPr lang="en-GB" dirty="0" smtClean="0"/>
              <a:t>Cushing syndrome, </a:t>
            </a:r>
          </a:p>
          <a:p>
            <a:pPr eaLnBrk="1" hangingPunct="1"/>
            <a:r>
              <a:rPr lang="en-GB" dirty="0" smtClean="0"/>
              <a:t>Thyrotoxicosis, </a:t>
            </a:r>
          </a:p>
          <a:p>
            <a:pPr eaLnBrk="1" hangingPunct="1"/>
            <a:r>
              <a:rPr lang="en-GB" dirty="0" smtClean="0"/>
              <a:t>Pheochromocytoma</a:t>
            </a:r>
          </a:p>
          <a:p>
            <a:pPr eaLnBrk="1" hangingPunct="1"/>
            <a:r>
              <a:rPr lang="en-GB" dirty="0" smtClean="0"/>
              <a:t>Chronic pancreatitis, </a:t>
            </a:r>
          </a:p>
          <a:p>
            <a:pPr eaLnBrk="1" hangingPunct="1"/>
            <a:r>
              <a:rPr lang="en-GB" dirty="0" smtClean="0"/>
              <a:t>Cancer</a:t>
            </a:r>
          </a:p>
          <a:p>
            <a:pPr eaLnBrk="1" hangingPunct="1"/>
            <a:r>
              <a:rPr lang="en-GB" dirty="0" smtClean="0"/>
              <a:t>Drug induced </a:t>
            </a:r>
            <a:r>
              <a:rPr lang="en-GB" dirty="0" err="1" smtClean="0"/>
              <a:t>hyperglycemia</a:t>
            </a:r>
            <a:r>
              <a:rPr lang="en-GB" dirty="0" smtClean="0"/>
              <a:t>:</a:t>
            </a:r>
          </a:p>
          <a:p>
            <a:pPr lvl="1" eaLnBrk="1" hangingPunct="1"/>
            <a:r>
              <a:rPr lang="en-GB" dirty="0" smtClean="0"/>
              <a:t>Atypical Antipsychotics –</a:t>
            </a:r>
            <a:r>
              <a:rPr lang="en-GB" dirty="0" smtClean="0">
                <a:solidFill>
                  <a:srgbClr val="FF0000"/>
                </a:solidFill>
              </a:rPr>
              <a:t>Beta blockers </a:t>
            </a:r>
            <a:r>
              <a:rPr lang="en-GB" dirty="0" smtClean="0"/>
              <a:t>–</a:t>
            </a:r>
            <a:r>
              <a:rPr lang="en-GB" dirty="0" smtClean="0">
                <a:solidFill>
                  <a:srgbClr val="FF0000"/>
                </a:solidFill>
              </a:rPr>
              <a:t>Calcium Channel Blockers -Corticosteroids </a:t>
            </a:r>
            <a:r>
              <a:rPr lang="en-GB" dirty="0" smtClean="0"/>
              <a:t>-Thiazide Diuretics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Secondary DM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9"/>
    </mc:Choice>
    <mc:Fallback xmlns="">
      <p:transition spd="slow" advTm="6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000625"/>
          </a:xfrm>
        </p:spPr>
        <p:txBody>
          <a:bodyPr>
            <a:normAutofit fontScale="775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sz="3300" dirty="0" err="1" smtClean="0"/>
              <a:t>Prediabetes</a:t>
            </a:r>
            <a:r>
              <a:rPr lang="en-GB" sz="3300" dirty="0" smtClean="0"/>
              <a:t> is a term used to distinguish people who are at </a:t>
            </a:r>
            <a:r>
              <a:rPr lang="en-GB" sz="3300" dirty="0" smtClean="0">
                <a:solidFill>
                  <a:srgbClr val="FF0000"/>
                </a:solidFill>
              </a:rPr>
              <a:t>increased risk of developing </a:t>
            </a:r>
            <a:r>
              <a:rPr lang="en-GB" sz="3300" dirty="0" smtClean="0"/>
              <a:t>diabetes. People with </a:t>
            </a:r>
            <a:r>
              <a:rPr lang="en-GB" sz="3300" dirty="0" err="1" smtClean="0"/>
              <a:t>prediabetes</a:t>
            </a:r>
            <a:r>
              <a:rPr lang="en-GB" sz="3300" dirty="0" smtClean="0"/>
              <a:t> have </a:t>
            </a:r>
            <a:r>
              <a:rPr lang="en-GB" sz="3300" dirty="0" smtClean="0">
                <a:solidFill>
                  <a:srgbClr val="FF0000"/>
                </a:solidFill>
              </a:rPr>
              <a:t>impaired fasting glucose (IFG) or impaired glucose tolerance (IGT).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sz="3300" dirty="0" smtClean="0"/>
              <a:t>IFG the fasting blood sugar (100 to 125 mg/</a:t>
            </a:r>
            <a:r>
              <a:rPr lang="en-GB" sz="3300" dirty="0" err="1" smtClean="0"/>
              <a:t>dL</a:t>
            </a:r>
            <a:r>
              <a:rPr lang="en-GB" sz="3300" dirty="0" smtClean="0"/>
              <a:t>) after an overnight fast but is not high enough to be classified as diabetes.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GB" sz="33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sz="3300" dirty="0" smtClean="0"/>
              <a:t>IGT the blood sugar (140 to 199 mg/</a:t>
            </a:r>
            <a:r>
              <a:rPr lang="en-GB" sz="3300" dirty="0" err="1" smtClean="0"/>
              <a:t>dL</a:t>
            </a:r>
            <a:r>
              <a:rPr lang="en-GB" sz="3300" dirty="0" smtClean="0"/>
              <a:t> after a 2-hour oral glucose tolerance test), but is not high enough to be classified as diabetes.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sz="3300" dirty="0" smtClean="0">
                <a:solidFill>
                  <a:srgbClr val="FF0000"/>
                </a:solidFill>
              </a:rPr>
              <a:t>HbA1c 5.7-6.4%.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GB" sz="33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err="1" smtClean="0"/>
              <a:t>Prediabetes</a:t>
            </a:r>
            <a:r>
              <a:rPr lang="en-GB" sz="3200" dirty="0" smtClean="0"/>
              <a:t>: Impaired glucose tolerance and impaired fasting glucose </a:t>
            </a:r>
            <a:br>
              <a:rPr lang="en-GB" sz="3200" dirty="0" smtClean="0"/>
            </a:b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2"/>
    </mc:Choice>
    <mc:Fallback xmlns="">
      <p:transition spd="slow" advTm="10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2926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Progression to diabetes among those with </a:t>
            </a:r>
            <a:r>
              <a:rPr lang="en-GB" sz="2400" dirty="0" err="1" smtClean="0"/>
              <a:t>prediabetes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is not inevitable</a:t>
            </a:r>
            <a:r>
              <a:rPr lang="en-GB" sz="2400" dirty="0" smtClean="0"/>
              <a:t>. Studies suggest that </a:t>
            </a:r>
            <a:r>
              <a:rPr lang="en-GB" sz="2400" dirty="0" smtClean="0">
                <a:solidFill>
                  <a:srgbClr val="FF0000"/>
                </a:solidFill>
              </a:rPr>
              <a:t>weight loss and increased physical activity </a:t>
            </a:r>
            <a:r>
              <a:rPr lang="en-GB" sz="2400" dirty="0" smtClean="0"/>
              <a:t>among people with </a:t>
            </a:r>
            <a:r>
              <a:rPr lang="en-GB" sz="2400" dirty="0" err="1" smtClean="0"/>
              <a:t>prediabetes</a:t>
            </a:r>
            <a:r>
              <a:rPr lang="en-GB" sz="2400" dirty="0" smtClean="0"/>
              <a:t> prevent or delay diabetes and may return blood glucose levels to normal. 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r>
              <a:rPr lang="en-GB" sz="2400" dirty="0" smtClean="0"/>
              <a:t>People with </a:t>
            </a:r>
            <a:r>
              <a:rPr lang="en-GB" sz="2400" dirty="0" err="1" smtClean="0"/>
              <a:t>prediabetes</a:t>
            </a:r>
            <a:r>
              <a:rPr lang="en-GB" sz="2400" dirty="0" smtClean="0"/>
              <a:t> are already at increased </a:t>
            </a:r>
            <a:r>
              <a:rPr lang="en-GB" sz="2400" dirty="0" smtClean="0">
                <a:solidFill>
                  <a:srgbClr val="FF0000"/>
                </a:solidFill>
              </a:rPr>
              <a:t>risk for other adverse health outcomes such as heart disease and stroke. </a:t>
            </a:r>
          </a:p>
          <a:p>
            <a:pPr eaLnBrk="1" hangingPunct="1"/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Prediabetes</a:t>
            </a:r>
            <a:r>
              <a:rPr lang="en-GB" sz="2800" dirty="0" smtClean="0"/>
              <a:t> (cont.)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69"/>
    </mc:Choice>
    <mc:Fallback xmlns="">
      <p:transition spd="slow" advTm="54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721225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Research studies have found that lifestyle changes </a:t>
            </a:r>
            <a:r>
              <a:rPr lang="en-GB" dirty="0" smtClean="0">
                <a:solidFill>
                  <a:srgbClr val="FF0000"/>
                </a:solidFill>
              </a:rPr>
              <a:t>can prevent or delay the onset of type 2 diabetes among high-risk adults. 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GB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Lifestyle interventions included </a:t>
            </a:r>
            <a:r>
              <a:rPr lang="en-GB" dirty="0" smtClean="0">
                <a:solidFill>
                  <a:srgbClr val="FF0000"/>
                </a:solidFill>
              </a:rPr>
              <a:t>diet and moderate-intensity physical activity </a:t>
            </a:r>
            <a:r>
              <a:rPr lang="en-GB" dirty="0" smtClean="0"/>
              <a:t>(such as walking for 2 1/2 hours each week).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/>
              <a:t>Prevention or delay of diabetes: </a:t>
            </a:r>
            <a:br>
              <a:rPr lang="en-GB" sz="3200" dirty="0" smtClean="0"/>
            </a:br>
            <a:r>
              <a:rPr lang="en-GB" sz="3200" dirty="0" smtClean="0">
                <a:solidFill>
                  <a:srgbClr val="FF0000"/>
                </a:solidFill>
              </a:rPr>
              <a:t>Life style modification </a:t>
            </a:r>
            <a:br>
              <a:rPr lang="en-GB" sz="3200" dirty="0" smtClean="0">
                <a:solidFill>
                  <a:srgbClr val="FF0000"/>
                </a:solidFill>
              </a:rPr>
            </a:b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5"/>
    </mc:Choice>
    <mc:Fallback xmlns="">
      <p:transition spd="slow" advTm="3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019675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Studies have shown that medications have been successful in preventing diabetes in some population groups. </a:t>
            </a:r>
          </a:p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treated with the drug </a:t>
            </a:r>
            <a:r>
              <a:rPr lang="en-GB" dirty="0" smtClean="0">
                <a:solidFill>
                  <a:srgbClr val="FF0000"/>
                </a:solidFill>
              </a:rPr>
              <a:t>metformin</a:t>
            </a:r>
            <a:r>
              <a:rPr lang="en-GB" dirty="0" smtClean="0"/>
              <a:t> reduced their risk of developing diabetes by 31% over 3 years. </a:t>
            </a:r>
          </a:p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Treatment with metformin was most effective among </a:t>
            </a:r>
            <a:r>
              <a:rPr lang="en-GB" dirty="0" smtClean="0">
                <a:solidFill>
                  <a:srgbClr val="FF0000"/>
                </a:solidFill>
              </a:rPr>
              <a:t>younger, heavier people </a:t>
            </a:r>
            <a:r>
              <a:rPr lang="en-GB" dirty="0" smtClean="0"/>
              <a:t>(those 25-40 years of age who were 20 to 32 </a:t>
            </a:r>
            <a:r>
              <a:rPr lang="en-GB" dirty="0" err="1" smtClean="0"/>
              <a:t>kgm</a:t>
            </a:r>
            <a:r>
              <a:rPr lang="en-GB" dirty="0" smtClean="0"/>
              <a:t> overweight) and </a:t>
            </a:r>
            <a:r>
              <a:rPr lang="en-GB" dirty="0" smtClean="0">
                <a:solidFill>
                  <a:srgbClr val="FF0000"/>
                </a:solidFill>
              </a:rPr>
              <a:t>less effective among older people and people who were not as overweight.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/>
              <a:t>Prevention or delay of diabetes: </a:t>
            </a:r>
            <a:r>
              <a:rPr lang="en-GB" sz="3200" dirty="0" smtClean="0">
                <a:solidFill>
                  <a:srgbClr val="FF0000"/>
                </a:solidFill>
              </a:rPr>
              <a:t>Medications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55"/>
    </mc:Choice>
    <mc:Fallback xmlns="">
      <p:transition spd="slow" advTm="7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792662"/>
          </a:xfrm>
        </p:spPr>
        <p:txBody>
          <a:bodyPr/>
          <a:lstStyle/>
          <a:p>
            <a:pPr eaLnBrk="1" hangingPunct="1"/>
            <a:r>
              <a:rPr lang="en-GB" smtClean="0"/>
              <a:t>The major components of the treatment of diabetes are: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GB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Management of DM</a:t>
            </a:r>
            <a:endParaRPr lang="en-GB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1500166" y="22859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4"/>
    </mc:Choice>
    <mc:Fallback xmlns="">
      <p:transition spd="slow" advTm="2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Diet is a basic part of management in every case. </a:t>
            </a:r>
            <a:r>
              <a:rPr lang="en-GB" dirty="0" smtClean="0">
                <a:solidFill>
                  <a:srgbClr val="FF0000"/>
                </a:solidFill>
              </a:rPr>
              <a:t>Treatment cannot be effective unless adequate attention is given to ensuring appropriate nutrition.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GB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Dietary treatment should aim at: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GB" dirty="0" smtClean="0"/>
              <a:t>ensuring </a:t>
            </a:r>
            <a:r>
              <a:rPr lang="en-GB" dirty="0" smtClean="0">
                <a:solidFill>
                  <a:srgbClr val="FF0000"/>
                </a:solidFill>
              </a:rPr>
              <a:t>weight</a:t>
            </a:r>
            <a:r>
              <a:rPr lang="en-GB" dirty="0" smtClean="0"/>
              <a:t> control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GB" dirty="0" smtClean="0"/>
              <a:t>providing </a:t>
            </a:r>
            <a:r>
              <a:rPr lang="en-GB" dirty="0" smtClean="0">
                <a:solidFill>
                  <a:srgbClr val="FF0000"/>
                </a:solidFill>
              </a:rPr>
              <a:t>nutritional requirements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GB" dirty="0" smtClean="0"/>
              <a:t>allowing </a:t>
            </a:r>
            <a:r>
              <a:rPr lang="en-GB" dirty="0" smtClean="0">
                <a:solidFill>
                  <a:srgbClr val="FF0000"/>
                </a:solidFill>
              </a:rPr>
              <a:t>good </a:t>
            </a:r>
            <a:r>
              <a:rPr lang="en-GB" dirty="0" err="1" smtClean="0">
                <a:solidFill>
                  <a:srgbClr val="FF0000"/>
                </a:solidFill>
              </a:rPr>
              <a:t>glycaemic</a:t>
            </a:r>
            <a:r>
              <a:rPr lang="en-GB" dirty="0" smtClean="0">
                <a:solidFill>
                  <a:srgbClr val="FF0000"/>
                </a:solidFill>
              </a:rPr>
              <a:t> control </a:t>
            </a:r>
            <a:r>
              <a:rPr lang="en-GB" dirty="0" smtClean="0"/>
              <a:t>with blood glucose levels as close to normal as possible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GB" dirty="0" smtClean="0"/>
              <a:t>correcting any associated blood </a:t>
            </a:r>
            <a:r>
              <a:rPr lang="en-GB" dirty="0" smtClean="0">
                <a:solidFill>
                  <a:srgbClr val="FF0000"/>
                </a:solidFill>
              </a:rPr>
              <a:t>lipid abnormalities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 smtClean="0"/>
              <a:t>A. Diet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41"/>
    </mc:Choice>
    <mc:Fallback xmlns="">
      <p:transition spd="slow" advTm="12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Physical activity promotes </a:t>
            </a:r>
            <a:r>
              <a:rPr lang="en-GB" dirty="0" smtClean="0">
                <a:solidFill>
                  <a:srgbClr val="FF0000"/>
                </a:solidFill>
              </a:rPr>
              <a:t>weight reduction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FF0000"/>
                </a:solidFill>
              </a:rPr>
              <a:t>improves insulin sensitivity</a:t>
            </a:r>
            <a:r>
              <a:rPr lang="en-GB" dirty="0" smtClean="0"/>
              <a:t>, thus lowering blood glucose levels.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GB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People should, however, be educated about the potential </a:t>
            </a:r>
            <a:r>
              <a:rPr lang="en-GB" dirty="0" smtClean="0">
                <a:solidFill>
                  <a:srgbClr val="FF0000"/>
                </a:solidFill>
              </a:rPr>
              <a:t>risk of hypoglycaemia </a:t>
            </a:r>
            <a:r>
              <a:rPr lang="en-GB" dirty="0" smtClean="0"/>
              <a:t>and how to avoid it.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Exercise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59"/>
    </mc:Choice>
    <mc:Fallback xmlns="">
      <p:transition spd="slow" advTm="1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4525962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GB" b="1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If glycaemic control is not achieved (HbA1c &gt; 6.5%) with lifestyle modification within 1 –3 months, </a:t>
            </a:r>
            <a:r>
              <a:rPr lang="en-GB" dirty="0" smtClean="0">
                <a:solidFill>
                  <a:srgbClr val="FF0000"/>
                </a:solidFill>
              </a:rPr>
              <a:t>ORAL ANTI-DIABETIC AGENT </a:t>
            </a:r>
            <a:r>
              <a:rPr lang="en-GB" dirty="0" smtClean="0"/>
              <a:t>should be initiated.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GB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In the presence of marked hyperglycaemia in newly diagnosed symptomatic </a:t>
            </a:r>
            <a:r>
              <a:rPr lang="en-GB" dirty="0" smtClean="0">
                <a:solidFill>
                  <a:srgbClr val="FF0000"/>
                </a:solidFill>
              </a:rPr>
              <a:t>type 2 </a:t>
            </a:r>
            <a:r>
              <a:rPr lang="en-GB" dirty="0" smtClean="0"/>
              <a:t>diabetes (HbA1c &gt; 8%), oral anti-diabetic agents can be considered at the outset together with lifestyle modification.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>B.1 Oral Agent </a:t>
            </a:r>
            <a:r>
              <a:rPr lang="en-GB" sz="3600" dirty="0" err="1" smtClean="0"/>
              <a:t>Monotherapy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4"/>
    </mc:Choice>
    <mc:Fallback xmlns="">
      <p:transition spd="slow" advTm="6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GB" dirty="0" smtClean="0">
                <a:solidFill>
                  <a:srgbClr val="FF0000"/>
                </a:solidFill>
              </a:rPr>
              <a:t>Combination</a:t>
            </a:r>
            <a:r>
              <a:rPr lang="en-GB" dirty="0" smtClean="0"/>
              <a:t> oral agents is indicated in: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Newly diagnosed symptomatic patients with </a:t>
            </a:r>
            <a:r>
              <a:rPr lang="en-GB" dirty="0" smtClean="0">
                <a:solidFill>
                  <a:srgbClr val="FF0000"/>
                </a:solidFill>
              </a:rPr>
              <a:t>HbA1c &gt;10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Patients who are not reaching targets after </a:t>
            </a:r>
            <a:r>
              <a:rPr lang="en-GB" dirty="0" smtClean="0">
                <a:solidFill>
                  <a:srgbClr val="FF0000"/>
                </a:solidFill>
              </a:rPr>
              <a:t>3 months on monotherapy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>B.2 Combination Oral Agents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1"/>
    </mc:Choice>
    <mc:Fallback xmlns="">
      <p:transition spd="slow" advTm="1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DM is a metabolic disorder characterized by </a:t>
            </a:r>
            <a:r>
              <a:rPr lang="en-A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hyperglycemia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and results from </a:t>
            </a:r>
            <a:r>
              <a:rPr lang="en-A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defective insulin </a:t>
            </a:r>
            <a:r>
              <a:rPr lang="en-A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production, secretion, or utilization</a:t>
            </a:r>
            <a:r>
              <a:rPr lang="en-AU" u="sng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GB" dirty="0" smtClean="0"/>
              <a:t>disturbances </a:t>
            </a:r>
            <a:r>
              <a:rPr lang="en-GB" dirty="0"/>
              <a:t>of carbohydrate, fat and protein metabolism </a:t>
            </a:r>
            <a:r>
              <a:rPr lang="en-GB" dirty="0" smtClean="0"/>
              <a:t>.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A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Types of D.M</a:t>
            </a:r>
          </a:p>
          <a:p>
            <a:pPr>
              <a:buNone/>
            </a:pP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1.  Etiology of </a:t>
            </a:r>
            <a:r>
              <a:rPr lang="en-AU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Insulin Dependant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 DM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—viral, </a:t>
            </a:r>
            <a:r>
              <a:rPr lang="en-A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autoimmune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A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environmental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theories are under review. </a:t>
            </a:r>
          </a:p>
          <a:p>
            <a:pPr>
              <a:buNone/>
            </a:pP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2. Etiology of </a:t>
            </a:r>
            <a:r>
              <a:rPr lang="en-AU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Non Insulin Dependant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 DM 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en-A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heredity/genetics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A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obesity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play a major role</a:t>
            </a:r>
          </a:p>
          <a:p>
            <a:pPr>
              <a:buNone/>
            </a:pP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Gestational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DM: </a:t>
            </a:r>
            <a:r>
              <a:rPr lang="en-US" dirty="0" smtClean="0"/>
              <a:t>develops </a:t>
            </a:r>
            <a:r>
              <a:rPr lang="en-US" dirty="0"/>
              <a:t>only during pregnancy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 associated with other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illnesses(secondary DM)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pancreatitis, </a:t>
            </a:r>
            <a:r>
              <a:rPr lang="en-US" u="sng" dirty="0">
                <a:hlinkClick r:id="rId4" tooltip="Cushing syndrome"/>
              </a:rPr>
              <a:t>Cushing syndrome</a:t>
            </a:r>
            <a:endParaRPr lang="en-US" dirty="0"/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en-A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 smtClean="0"/>
              <a:t>DIABETES MELLITUS 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3"/>
    </mc:Choice>
    <mc:Fallback xmlns="">
      <p:transition spd="slow" advTm="110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48237"/>
          </a:xfrm>
        </p:spPr>
        <p:txBody>
          <a:bodyPr/>
          <a:lstStyle/>
          <a:p>
            <a:pPr eaLnBrk="1" hangingPunct="1"/>
            <a:r>
              <a:rPr lang="en-GB" dirty="0" smtClean="0"/>
              <a:t>If targets have not been reached after optimal dose of combination therapy </a:t>
            </a:r>
            <a:r>
              <a:rPr lang="en-GB" dirty="0" smtClean="0">
                <a:solidFill>
                  <a:srgbClr val="FF0000"/>
                </a:solidFill>
              </a:rPr>
              <a:t>for 3 months</a:t>
            </a:r>
            <a:r>
              <a:rPr lang="en-GB" dirty="0" smtClean="0"/>
              <a:t>, consider </a:t>
            </a:r>
            <a:r>
              <a:rPr lang="en-GB" dirty="0" smtClean="0">
                <a:solidFill>
                  <a:srgbClr val="FF0000"/>
                </a:solidFill>
              </a:rPr>
              <a:t>adding intermediate-acting/long-acting insulin.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GB" dirty="0" smtClean="0"/>
          </a:p>
          <a:p>
            <a:pPr lvl="1" eaLnBrk="1" hangingPunct="1"/>
            <a:endParaRPr lang="en-GB" dirty="0" smtClean="0"/>
          </a:p>
          <a:p>
            <a:pPr eaLnBrk="1" hangingPunct="1"/>
            <a:r>
              <a:rPr lang="en-GB" dirty="0" smtClean="0"/>
              <a:t>Insulin dose can be increased until target FPG is achieved.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>B.3 Combination Oral Agents and Insulin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3"/>
    </mc:Choice>
    <mc:Fallback xmlns="">
      <p:transition spd="slow" advTm="3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071563"/>
            <a:ext cx="8115300" cy="55006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The majority of patients will require </a:t>
            </a:r>
            <a:r>
              <a:rPr lang="en-GB" dirty="0" smtClean="0">
                <a:solidFill>
                  <a:srgbClr val="FF0000"/>
                </a:solidFill>
              </a:rPr>
              <a:t>more than one daily injection</a:t>
            </a:r>
            <a:r>
              <a:rPr lang="en-GB" dirty="0" smtClean="0"/>
              <a:t> if good </a:t>
            </a:r>
            <a:r>
              <a:rPr lang="en-GB" dirty="0" err="1" smtClean="0"/>
              <a:t>glycaemic</a:t>
            </a:r>
            <a:r>
              <a:rPr lang="en-GB" dirty="0" smtClean="0"/>
              <a:t> control is to be achieved. However, </a:t>
            </a:r>
            <a:r>
              <a:rPr lang="en-GB" dirty="0" smtClean="0">
                <a:solidFill>
                  <a:srgbClr val="FF0000"/>
                </a:solidFill>
              </a:rPr>
              <a:t>a once-daily injection of an intermediate acting preparation may </a:t>
            </a:r>
            <a:r>
              <a:rPr lang="en-GB" b="1" dirty="0" smtClean="0">
                <a:solidFill>
                  <a:srgbClr val="FF0000"/>
                </a:solidFill>
              </a:rPr>
              <a:t>be effectively used in some patients.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GB" b="1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>
                <a:solidFill>
                  <a:srgbClr val="FF0000"/>
                </a:solidFill>
              </a:rPr>
              <a:t>Twice-daily mixtures </a:t>
            </a:r>
            <a:r>
              <a:rPr lang="en-GB" dirty="0" smtClean="0"/>
              <a:t>of </a:t>
            </a:r>
            <a:r>
              <a:rPr lang="en-GB" dirty="0" smtClean="0">
                <a:solidFill>
                  <a:srgbClr val="FF0000"/>
                </a:solidFill>
              </a:rPr>
              <a:t>short- and intermediate-acting insulin </a:t>
            </a:r>
            <a:r>
              <a:rPr lang="en-GB" dirty="0" smtClean="0"/>
              <a:t>is a commonly used regimen the </a:t>
            </a:r>
            <a:r>
              <a:rPr lang="en-GB" dirty="0" smtClean="0">
                <a:solidFill>
                  <a:srgbClr val="FF0000"/>
                </a:solidFill>
              </a:rPr>
              <a:t>morning</a:t>
            </a:r>
            <a:r>
              <a:rPr lang="en-GB" dirty="0" smtClean="0"/>
              <a:t>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Further </a:t>
            </a:r>
            <a:r>
              <a:rPr lang="en-GB" dirty="0" smtClean="0">
                <a:solidFill>
                  <a:srgbClr val="FF0000"/>
                </a:solidFill>
              </a:rPr>
              <a:t>doses</a:t>
            </a:r>
            <a:r>
              <a:rPr lang="en-GB" dirty="0" smtClean="0"/>
              <a:t> of </a:t>
            </a:r>
            <a:r>
              <a:rPr lang="en-GB" dirty="0" smtClean="0">
                <a:solidFill>
                  <a:srgbClr val="FF0000"/>
                </a:solidFill>
              </a:rPr>
              <a:t>short-acting</a:t>
            </a:r>
            <a:r>
              <a:rPr lang="en-GB" dirty="0" smtClean="0"/>
              <a:t> insulin are given </a:t>
            </a:r>
            <a:r>
              <a:rPr lang="en-GB" dirty="0" smtClean="0">
                <a:solidFill>
                  <a:srgbClr val="FF0000"/>
                </a:solidFill>
              </a:rPr>
              <a:t>before lunch </a:t>
            </a:r>
            <a:r>
              <a:rPr lang="en-GB" dirty="0" smtClean="0"/>
              <a:t>and the </a:t>
            </a:r>
            <a:r>
              <a:rPr lang="en-GB" dirty="0" smtClean="0">
                <a:solidFill>
                  <a:srgbClr val="FF0000"/>
                </a:solidFill>
              </a:rPr>
              <a:t>evening meal </a:t>
            </a:r>
            <a:r>
              <a:rPr lang="en-GB" dirty="0" smtClean="0"/>
              <a:t>and an evening dose of i</a:t>
            </a:r>
            <a:r>
              <a:rPr lang="en-GB" dirty="0" smtClean="0">
                <a:solidFill>
                  <a:srgbClr val="FF0000"/>
                </a:solidFill>
              </a:rPr>
              <a:t>ntermediate-acting </a:t>
            </a:r>
            <a:r>
              <a:rPr lang="en-GB" dirty="0" smtClean="0"/>
              <a:t>insulin is given at </a:t>
            </a:r>
            <a:r>
              <a:rPr lang="en-GB" dirty="0" smtClean="0">
                <a:solidFill>
                  <a:srgbClr val="FF0000"/>
                </a:solidFill>
              </a:rPr>
              <a:t>bedtime.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Insulin regimens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30"/>
    </mc:Choice>
    <mc:Fallback xmlns="">
      <p:transition spd="slow" advTm="86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80451"/>
              </p:ext>
            </p:extLst>
          </p:nvPr>
        </p:nvGraphicFramePr>
        <p:xfrm>
          <a:off x="152400" y="457200"/>
          <a:ext cx="8534400" cy="6176130"/>
        </p:xfrm>
        <a:graphic>
          <a:graphicData uri="http://schemas.openxmlformats.org/drawingml/2006/table">
            <a:tbl>
              <a:tblPr/>
              <a:tblGrid>
                <a:gridCol w="2362199"/>
                <a:gridCol w="1905001"/>
                <a:gridCol w="2133600"/>
                <a:gridCol w="2133600"/>
              </a:tblGrid>
              <a:tr h="9013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Comparison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Short acting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Intermediate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Long acting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4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Onset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0.5-2hrs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3-4hrs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6-8hrs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4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Peak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2-6hrs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8-12hrs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14-20hrs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4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Duration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6-12hrs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20-40hrs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&gt;32hrs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4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Appearance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Clear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Whit milky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Vary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latin typeface="Calibri"/>
                          <a:ea typeface="Calibri"/>
                          <a:cs typeface="Arial"/>
                        </a:rPr>
                        <a:t>Administration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20-30min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rial"/>
                        </a:rPr>
                        <a:t>after meals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0.5 </a:t>
                      </a:r>
                      <a:r>
                        <a:rPr lang="en-US" sz="2800" b="1" dirty="0" err="1">
                          <a:latin typeface="Calibri"/>
                          <a:ea typeface="Calibri"/>
                          <a:cs typeface="Arial"/>
                        </a:rPr>
                        <a:t>hr</a:t>
                      </a:r>
                      <a:r>
                        <a:rPr lang="en-US" sz="2800" b="1" dirty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rial"/>
                        </a:rPr>
                        <a:t>before meal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rial"/>
                        </a:rPr>
                        <a:t>At any time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36"/>
    </mc:Choice>
    <mc:Fallback xmlns="">
      <p:transition spd="slow" advTm="11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Complications of DM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Acute</a:t>
            </a:r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Hypoglycemia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DKA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HHS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Chronic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 and macro vascular changes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Retinopathy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Nephropathy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Neuropathy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2"/>
    </mc:Choice>
    <mc:Fallback xmlns="">
      <p:transition spd="slow" advTm="5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1"/>
          <p:cNvSpPr>
            <a:spLocks/>
          </p:cNvSpPr>
          <p:nvPr/>
        </p:nvSpPr>
        <p:spPr bwMode="auto">
          <a:xfrm>
            <a:off x="-9525" y="-6350"/>
            <a:ext cx="9163050" cy="1039813"/>
          </a:xfrm>
          <a:custGeom>
            <a:avLst/>
            <a:gdLst>
              <a:gd name="T0" fmla="*/ 9333 w 21600"/>
              <a:gd name="T1" fmla="*/ 3177 h 21600"/>
              <a:gd name="T2" fmla="*/ 4035560 w 21600"/>
              <a:gd name="T3" fmla="*/ 0 h 21600"/>
              <a:gd name="T4" fmla="*/ 6943556 w 21600"/>
              <a:gd name="T5" fmla="*/ 581718 h 21600"/>
              <a:gd name="T6" fmla="*/ 9153717 w 21600"/>
              <a:gd name="T7" fmla="*/ 87181 h 21600"/>
              <a:gd name="T8" fmla="*/ 9163050 w 21600"/>
              <a:gd name="T9" fmla="*/ 337602 h 21600"/>
              <a:gd name="T10" fmla="*/ 6829442 w 21600"/>
              <a:gd name="T11" fmla="*/ 695856 h 21600"/>
              <a:gd name="T12" fmla="*/ 2362031 w 21600"/>
              <a:gd name="T13" fmla="*/ 318587 h 21600"/>
              <a:gd name="T14" fmla="*/ 0 w 21600"/>
              <a:gd name="T15" fmla="*/ 1039813 h 21600"/>
              <a:gd name="T16" fmla="*/ 9333 w 21600"/>
              <a:gd name="T17" fmla="*/ 3177 h 21600"/>
              <a:gd name="T18" fmla="*/ 9333 w 21600"/>
              <a:gd name="T19" fmla="*/ 317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  <a:moveTo>
                  <a:pt x="22" y="66"/>
                </a:moveTo>
              </a:path>
            </a:pathLst>
          </a:custGeom>
          <a:gradFill rotWithShape="0">
            <a:gsLst>
              <a:gs pos="0">
                <a:srgbClr val="00729E">
                  <a:alpha val="45000"/>
                </a:srgbClr>
              </a:gs>
              <a:gs pos="100000">
                <a:srgbClr val="00C5CE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sp>
        <p:nvSpPr>
          <p:cNvPr id="52227" name="Freeform 2"/>
          <p:cNvSpPr>
            <a:spLocks/>
          </p:cNvSpPr>
          <p:nvPr/>
        </p:nvSpPr>
        <p:spPr bwMode="auto">
          <a:xfrm>
            <a:off x="4381500" y="-4763"/>
            <a:ext cx="4762500" cy="603251"/>
          </a:xfrm>
          <a:custGeom>
            <a:avLst/>
            <a:gdLst>
              <a:gd name="T0" fmla="*/ 0 w 21600"/>
              <a:gd name="T1" fmla="*/ 0 h 20552"/>
              <a:gd name="T2" fmla="*/ 2648038 w 21600"/>
              <a:gd name="T3" fmla="*/ 600991 h 20552"/>
              <a:gd name="T4" fmla="*/ 4762500 w 21600"/>
              <a:gd name="T5" fmla="*/ 198188 h 20552"/>
              <a:gd name="T6" fmla="*/ 4762500 w 21600"/>
              <a:gd name="T7" fmla="*/ 6399 h 20552"/>
              <a:gd name="T8" fmla="*/ 0 w 21600"/>
              <a:gd name="T9" fmla="*/ 0 h 20552"/>
              <a:gd name="T10" fmla="*/ 0 w 21600"/>
              <a:gd name="T11" fmla="*/ 0 h 20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0552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009FA6">
                  <a:alpha val="29999"/>
                </a:srgbClr>
              </a:gs>
              <a:gs pos="100000">
                <a:srgbClr val="0089BE">
                  <a:alpha val="4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grpSp>
        <p:nvGrpSpPr>
          <p:cNvPr id="52228" name="Group 3"/>
          <p:cNvGrpSpPr>
            <a:grpSpLocks/>
          </p:cNvGrpSpPr>
          <p:nvPr/>
        </p:nvGrpSpPr>
        <p:grpSpPr bwMode="auto">
          <a:xfrm>
            <a:off x="-28575" y="-15875"/>
            <a:ext cx="9196388" cy="1098550"/>
            <a:chOff x="0" y="0"/>
            <a:chExt cx="5793" cy="693"/>
          </a:xfrm>
        </p:grpSpPr>
        <p:sp>
          <p:nvSpPr>
            <p:cNvPr id="52232" name="Freeform 4"/>
            <p:cNvSpPr>
              <a:spLocks/>
            </p:cNvSpPr>
            <p:nvPr/>
          </p:nvSpPr>
          <p:spPr bwMode="auto">
            <a:xfrm rot="-180000">
              <a:off x="6" y="150"/>
              <a:ext cx="5772" cy="392"/>
            </a:xfrm>
            <a:custGeom>
              <a:avLst/>
              <a:gdLst>
                <a:gd name="T0" fmla="*/ 0 w 21600"/>
                <a:gd name="T1" fmla="*/ 375 h 20681"/>
                <a:gd name="T2" fmla="*/ 1608 w 21600"/>
                <a:gd name="T3" fmla="*/ 109 h 20681"/>
                <a:gd name="T4" fmla="*/ 4110 w 21600"/>
                <a:gd name="T5" fmla="*/ 391 h 20681"/>
                <a:gd name="T6" fmla="*/ 5772 w 21600"/>
                <a:gd name="T7" fmla="*/ 0 h 20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1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4A0BE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  <p:sp>
          <p:nvSpPr>
            <p:cNvPr id="52233" name="Freeform 5"/>
            <p:cNvSpPr>
              <a:spLocks/>
            </p:cNvSpPr>
            <p:nvPr/>
          </p:nvSpPr>
          <p:spPr bwMode="auto">
            <a:xfrm rot="-180000">
              <a:off x="9" y="197"/>
              <a:ext cx="5780" cy="319"/>
            </a:xfrm>
            <a:custGeom>
              <a:avLst/>
              <a:gdLst>
                <a:gd name="T0" fmla="*/ 0 w 21600"/>
                <a:gd name="T1" fmla="*/ 286 h 20682"/>
                <a:gd name="T2" fmla="*/ 1642 w 21600"/>
                <a:gd name="T3" fmla="*/ 89 h 20682"/>
                <a:gd name="T4" fmla="*/ 4132 w 21600"/>
                <a:gd name="T5" fmla="*/ 318 h 20682"/>
                <a:gd name="T6" fmla="*/ 5780 w 21600"/>
                <a:gd name="T7" fmla="*/ 0 h 20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2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8B6BA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</p:grpSp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73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Hypoglycemia</a:t>
            </a:r>
            <a:endParaRPr lang="en-US" sz="3600" dirty="0"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5223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4310" y="1224757"/>
            <a:ext cx="8229600" cy="5183187"/>
          </a:xfrm>
        </p:spPr>
        <p:txBody>
          <a:bodyPr>
            <a:normAutofit/>
          </a:bodyPr>
          <a:lstStyle/>
          <a:p>
            <a:pPr marL="234950" indent="-234950" eaLnBrk="1" hangingPunct="1">
              <a:spcBef>
                <a:spcPct val="0"/>
              </a:spcBef>
            </a:pP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abnormally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low blood glucose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is an acute complication of several diabetes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treatments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. </a:t>
            </a:r>
          </a:p>
          <a:p>
            <a:pPr marL="234950" indent="-234950" eaLnBrk="1" hangingPunct="1">
              <a:spcBef>
                <a:spcPct val="0"/>
              </a:spcBef>
            </a:pP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C/M: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agitated, sweaty, 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and have many symptoms of sympathetic activation of the autonomic nervous system resulting in feelings akin to dread and immobilized panic.</a:t>
            </a:r>
          </a:p>
          <a:p>
            <a:pPr marL="234950" indent="-234950" eaLnBrk="1" hangingPunct="1">
              <a:spcBef>
                <a:spcPct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Consciousness can be altered 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or even lost in extreme cases, leading to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coma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seizures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or even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brain damage and death.</a:t>
            </a:r>
          </a:p>
          <a:p>
            <a:pPr marL="234950" indent="-234950" eaLnBrk="1" hangingPunct="1">
              <a:spcBef>
                <a:spcPct val="0"/>
              </a:spcBef>
            </a:pP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In patients with diabetes, this may be caused by several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factors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such as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too much or incorrectly timed insulin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too much or incorrectly timed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exercise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(exercise decreases insulin requirements) or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not enough food 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(specifically glucose containing carbohydrates). </a:t>
            </a:r>
          </a:p>
          <a:p>
            <a:pPr marL="234950" indent="-234950" eaLnBrk="1" hangingPunct="1">
              <a:spcBef>
                <a:spcPct val="0"/>
              </a:spcBef>
            </a:pP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Hypoglycemia is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treated with sugary drinks or food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. In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severe cases, an injection of glucagon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is used or an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intravenous infusion of dextrose </a:t>
            </a:r>
            <a:r>
              <a:rPr lang="en-US" sz="20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is used for treatment, but usually only if the person is 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unconscious.</a:t>
            </a:r>
            <a:endParaRPr lang="en-US" sz="2000" dirty="0" smtClean="0">
              <a:solidFill>
                <a:srgbClr val="FF0000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56557"/>
      </p:ext>
    </p:extLst>
  </p:cSld>
  <p:clrMapOvr>
    <a:masterClrMapping/>
  </p:clrMapOvr>
  <p:transition advTm="1723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1"/>
          <p:cNvSpPr>
            <a:spLocks/>
          </p:cNvSpPr>
          <p:nvPr/>
        </p:nvSpPr>
        <p:spPr bwMode="auto">
          <a:xfrm>
            <a:off x="-9525" y="-6350"/>
            <a:ext cx="9163050" cy="1039813"/>
          </a:xfrm>
          <a:custGeom>
            <a:avLst/>
            <a:gdLst>
              <a:gd name="T0" fmla="*/ 9333 w 21600"/>
              <a:gd name="T1" fmla="*/ 3177 h 21600"/>
              <a:gd name="T2" fmla="*/ 4035560 w 21600"/>
              <a:gd name="T3" fmla="*/ 0 h 21600"/>
              <a:gd name="T4" fmla="*/ 6943556 w 21600"/>
              <a:gd name="T5" fmla="*/ 581718 h 21600"/>
              <a:gd name="T6" fmla="*/ 9153717 w 21600"/>
              <a:gd name="T7" fmla="*/ 87181 h 21600"/>
              <a:gd name="T8" fmla="*/ 9163050 w 21600"/>
              <a:gd name="T9" fmla="*/ 337602 h 21600"/>
              <a:gd name="T10" fmla="*/ 6829442 w 21600"/>
              <a:gd name="T11" fmla="*/ 695856 h 21600"/>
              <a:gd name="T12" fmla="*/ 2362031 w 21600"/>
              <a:gd name="T13" fmla="*/ 318587 h 21600"/>
              <a:gd name="T14" fmla="*/ 0 w 21600"/>
              <a:gd name="T15" fmla="*/ 1039813 h 21600"/>
              <a:gd name="T16" fmla="*/ 9333 w 21600"/>
              <a:gd name="T17" fmla="*/ 3177 h 21600"/>
              <a:gd name="T18" fmla="*/ 9333 w 21600"/>
              <a:gd name="T19" fmla="*/ 317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  <a:moveTo>
                  <a:pt x="22" y="66"/>
                </a:moveTo>
              </a:path>
            </a:pathLst>
          </a:custGeom>
          <a:gradFill rotWithShape="0">
            <a:gsLst>
              <a:gs pos="0">
                <a:srgbClr val="00729E">
                  <a:alpha val="45000"/>
                </a:srgbClr>
              </a:gs>
              <a:gs pos="100000">
                <a:srgbClr val="00C5CE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sp>
        <p:nvSpPr>
          <p:cNvPr id="55299" name="Freeform 2"/>
          <p:cNvSpPr>
            <a:spLocks/>
          </p:cNvSpPr>
          <p:nvPr/>
        </p:nvSpPr>
        <p:spPr bwMode="auto">
          <a:xfrm>
            <a:off x="4381500" y="-4763"/>
            <a:ext cx="4762500" cy="603251"/>
          </a:xfrm>
          <a:custGeom>
            <a:avLst/>
            <a:gdLst>
              <a:gd name="T0" fmla="*/ 0 w 21600"/>
              <a:gd name="T1" fmla="*/ 0 h 20552"/>
              <a:gd name="T2" fmla="*/ 2648038 w 21600"/>
              <a:gd name="T3" fmla="*/ 600991 h 20552"/>
              <a:gd name="T4" fmla="*/ 4762500 w 21600"/>
              <a:gd name="T5" fmla="*/ 198188 h 20552"/>
              <a:gd name="T6" fmla="*/ 4762500 w 21600"/>
              <a:gd name="T7" fmla="*/ 6399 h 20552"/>
              <a:gd name="T8" fmla="*/ 0 w 21600"/>
              <a:gd name="T9" fmla="*/ 0 h 20552"/>
              <a:gd name="T10" fmla="*/ 0 w 21600"/>
              <a:gd name="T11" fmla="*/ 0 h 20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0552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009FA6">
                  <a:alpha val="29999"/>
                </a:srgbClr>
              </a:gs>
              <a:gs pos="100000">
                <a:srgbClr val="0089BE">
                  <a:alpha val="4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grpSp>
        <p:nvGrpSpPr>
          <p:cNvPr id="55300" name="Group 3"/>
          <p:cNvGrpSpPr>
            <a:grpSpLocks/>
          </p:cNvGrpSpPr>
          <p:nvPr/>
        </p:nvGrpSpPr>
        <p:grpSpPr bwMode="auto">
          <a:xfrm>
            <a:off x="-28575" y="-15875"/>
            <a:ext cx="9196388" cy="1098550"/>
            <a:chOff x="0" y="0"/>
            <a:chExt cx="5793" cy="693"/>
          </a:xfrm>
        </p:grpSpPr>
        <p:sp>
          <p:nvSpPr>
            <p:cNvPr id="55305" name="Freeform 4"/>
            <p:cNvSpPr>
              <a:spLocks/>
            </p:cNvSpPr>
            <p:nvPr/>
          </p:nvSpPr>
          <p:spPr bwMode="auto">
            <a:xfrm rot="-180000">
              <a:off x="6" y="150"/>
              <a:ext cx="5772" cy="392"/>
            </a:xfrm>
            <a:custGeom>
              <a:avLst/>
              <a:gdLst>
                <a:gd name="T0" fmla="*/ 0 w 21600"/>
                <a:gd name="T1" fmla="*/ 375 h 20681"/>
                <a:gd name="T2" fmla="*/ 1608 w 21600"/>
                <a:gd name="T3" fmla="*/ 109 h 20681"/>
                <a:gd name="T4" fmla="*/ 4110 w 21600"/>
                <a:gd name="T5" fmla="*/ 391 h 20681"/>
                <a:gd name="T6" fmla="*/ 5772 w 21600"/>
                <a:gd name="T7" fmla="*/ 0 h 20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1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4A0BE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  <p:sp>
          <p:nvSpPr>
            <p:cNvPr id="55306" name="Freeform 5"/>
            <p:cNvSpPr>
              <a:spLocks/>
            </p:cNvSpPr>
            <p:nvPr/>
          </p:nvSpPr>
          <p:spPr bwMode="auto">
            <a:xfrm rot="-180000">
              <a:off x="9" y="197"/>
              <a:ext cx="5780" cy="319"/>
            </a:xfrm>
            <a:custGeom>
              <a:avLst/>
              <a:gdLst>
                <a:gd name="T0" fmla="*/ 0 w 21600"/>
                <a:gd name="T1" fmla="*/ 286 h 20682"/>
                <a:gd name="T2" fmla="*/ 1642 w 21600"/>
                <a:gd name="T3" fmla="*/ 89 h 20682"/>
                <a:gd name="T4" fmla="*/ 4132 w 21600"/>
                <a:gd name="T5" fmla="*/ 318 h 20682"/>
                <a:gd name="T6" fmla="*/ 5780 w 21600"/>
                <a:gd name="T7" fmla="*/ 0 h 20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2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8B6BA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</p:grp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Diabetic retinopathy</a:t>
            </a:r>
            <a:endParaRPr lang="en-US" sz="3600"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5530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751013"/>
            <a:ext cx="8229600" cy="5106987"/>
          </a:xfrm>
        </p:spPr>
        <p:txBody>
          <a:bodyPr/>
          <a:lstStyle/>
          <a:p>
            <a:pPr marL="234950" indent="-234950" eaLnBrk="1" hangingPunct="1">
              <a:spcBef>
                <a:spcPct val="0"/>
              </a:spcBef>
            </a:pPr>
            <a:r>
              <a:rPr lang="en-US" sz="16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   </a:t>
            </a:r>
            <a:r>
              <a:rPr lang="en-US" sz="18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Growth of </a:t>
            </a:r>
            <a:r>
              <a:rPr lang="en-US" sz="18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friable and poor-quality new blood vessels </a:t>
            </a:r>
            <a:r>
              <a:rPr lang="en-US" sz="18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in the retina as well as </a:t>
            </a:r>
            <a:r>
              <a:rPr lang="en-US" sz="18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macular edema </a:t>
            </a:r>
            <a:r>
              <a:rPr lang="en-US" sz="18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(swelling of the macula), which can lead to </a:t>
            </a:r>
            <a:r>
              <a:rPr lang="en-US" sz="18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severe vision loss or blindness. </a:t>
            </a:r>
            <a:endParaRPr lang="en-US" sz="1800" dirty="0" smtClean="0">
              <a:solidFill>
                <a:srgbClr val="FF0000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55303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0"/>
            <a:ext cx="83264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4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487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39139"/>
      </p:ext>
    </p:extLst>
  </p:cSld>
  <p:clrMapOvr>
    <a:masterClrMapping/>
  </p:clrMapOvr>
  <p:transition advTm="41139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1"/>
          <p:cNvSpPr>
            <a:spLocks/>
          </p:cNvSpPr>
          <p:nvPr/>
        </p:nvSpPr>
        <p:spPr bwMode="auto">
          <a:xfrm>
            <a:off x="-9525" y="-6350"/>
            <a:ext cx="9163050" cy="1039813"/>
          </a:xfrm>
          <a:custGeom>
            <a:avLst/>
            <a:gdLst>
              <a:gd name="T0" fmla="*/ 9333 w 21600"/>
              <a:gd name="T1" fmla="*/ 3177 h 21600"/>
              <a:gd name="T2" fmla="*/ 4035560 w 21600"/>
              <a:gd name="T3" fmla="*/ 0 h 21600"/>
              <a:gd name="T4" fmla="*/ 6943556 w 21600"/>
              <a:gd name="T5" fmla="*/ 581718 h 21600"/>
              <a:gd name="T6" fmla="*/ 9153717 w 21600"/>
              <a:gd name="T7" fmla="*/ 87181 h 21600"/>
              <a:gd name="T8" fmla="*/ 9163050 w 21600"/>
              <a:gd name="T9" fmla="*/ 337602 h 21600"/>
              <a:gd name="T10" fmla="*/ 6829442 w 21600"/>
              <a:gd name="T11" fmla="*/ 695856 h 21600"/>
              <a:gd name="T12" fmla="*/ 2362031 w 21600"/>
              <a:gd name="T13" fmla="*/ 318587 h 21600"/>
              <a:gd name="T14" fmla="*/ 0 w 21600"/>
              <a:gd name="T15" fmla="*/ 1039813 h 21600"/>
              <a:gd name="T16" fmla="*/ 9333 w 21600"/>
              <a:gd name="T17" fmla="*/ 3177 h 21600"/>
              <a:gd name="T18" fmla="*/ 9333 w 21600"/>
              <a:gd name="T19" fmla="*/ 317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  <a:moveTo>
                  <a:pt x="22" y="66"/>
                </a:moveTo>
              </a:path>
            </a:pathLst>
          </a:custGeom>
          <a:gradFill rotWithShape="0">
            <a:gsLst>
              <a:gs pos="0">
                <a:srgbClr val="00729E">
                  <a:alpha val="45000"/>
                </a:srgbClr>
              </a:gs>
              <a:gs pos="100000">
                <a:srgbClr val="00C5CE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sp>
        <p:nvSpPr>
          <p:cNvPr id="54275" name="Freeform 2"/>
          <p:cNvSpPr>
            <a:spLocks/>
          </p:cNvSpPr>
          <p:nvPr/>
        </p:nvSpPr>
        <p:spPr bwMode="auto">
          <a:xfrm>
            <a:off x="4381500" y="-4763"/>
            <a:ext cx="4762500" cy="603251"/>
          </a:xfrm>
          <a:custGeom>
            <a:avLst/>
            <a:gdLst>
              <a:gd name="T0" fmla="*/ 0 w 21600"/>
              <a:gd name="T1" fmla="*/ 0 h 20552"/>
              <a:gd name="T2" fmla="*/ 2648038 w 21600"/>
              <a:gd name="T3" fmla="*/ 600991 h 20552"/>
              <a:gd name="T4" fmla="*/ 4762500 w 21600"/>
              <a:gd name="T5" fmla="*/ 198188 h 20552"/>
              <a:gd name="T6" fmla="*/ 4762500 w 21600"/>
              <a:gd name="T7" fmla="*/ 6399 h 20552"/>
              <a:gd name="T8" fmla="*/ 0 w 21600"/>
              <a:gd name="T9" fmla="*/ 0 h 20552"/>
              <a:gd name="T10" fmla="*/ 0 w 21600"/>
              <a:gd name="T11" fmla="*/ 0 h 20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0552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009FA6">
                  <a:alpha val="29999"/>
                </a:srgbClr>
              </a:gs>
              <a:gs pos="100000">
                <a:srgbClr val="0089BE">
                  <a:alpha val="4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grpSp>
        <p:nvGrpSpPr>
          <p:cNvPr id="54276" name="Group 3"/>
          <p:cNvGrpSpPr>
            <a:grpSpLocks/>
          </p:cNvGrpSpPr>
          <p:nvPr/>
        </p:nvGrpSpPr>
        <p:grpSpPr bwMode="auto">
          <a:xfrm>
            <a:off x="-28575" y="-15875"/>
            <a:ext cx="9196388" cy="1098550"/>
            <a:chOff x="0" y="0"/>
            <a:chExt cx="5793" cy="693"/>
          </a:xfrm>
        </p:grpSpPr>
        <p:sp>
          <p:nvSpPr>
            <p:cNvPr id="54281" name="Freeform 4"/>
            <p:cNvSpPr>
              <a:spLocks/>
            </p:cNvSpPr>
            <p:nvPr/>
          </p:nvSpPr>
          <p:spPr bwMode="auto">
            <a:xfrm rot="-180000">
              <a:off x="6" y="150"/>
              <a:ext cx="5772" cy="392"/>
            </a:xfrm>
            <a:custGeom>
              <a:avLst/>
              <a:gdLst>
                <a:gd name="T0" fmla="*/ 0 w 21600"/>
                <a:gd name="T1" fmla="*/ 375 h 20681"/>
                <a:gd name="T2" fmla="*/ 1608 w 21600"/>
                <a:gd name="T3" fmla="*/ 109 h 20681"/>
                <a:gd name="T4" fmla="*/ 4110 w 21600"/>
                <a:gd name="T5" fmla="*/ 391 h 20681"/>
                <a:gd name="T6" fmla="*/ 5772 w 21600"/>
                <a:gd name="T7" fmla="*/ 0 h 20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1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4A0BE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  <p:sp>
          <p:nvSpPr>
            <p:cNvPr id="54282" name="Freeform 5"/>
            <p:cNvSpPr>
              <a:spLocks/>
            </p:cNvSpPr>
            <p:nvPr/>
          </p:nvSpPr>
          <p:spPr bwMode="auto">
            <a:xfrm rot="-180000">
              <a:off x="9" y="197"/>
              <a:ext cx="5780" cy="319"/>
            </a:xfrm>
            <a:custGeom>
              <a:avLst/>
              <a:gdLst>
                <a:gd name="T0" fmla="*/ 0 w 21600"/>
                <a:gd name="T1" fmla="*/ 286 h 20682"/>
                <a:gd name="T2" fmla="*/ 1642 w 21600"/>
                <a:gd name="T3" fmla="*/ 89 h 20682"/>
                <a:gd name="T4" fmla="*/ 4132 w 21600"/>
                <a:gd name="T5" fmla="*/ 318 h 20682"/>
                <a:gd name="T6" fmla="*/ 5780 w 21600"/>
                <a:gd name="T7" fmla="*/ 0 h 20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2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8B6BA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</p:grp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/>
              <a:t>Diabetic Nephropathy</a:t>
            </a:r>
          </a:p>
        </p:txBody>
      </p:sp>
      <p:sp>
        <p:nvSpPr>
          <p:cNvPr id="5427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751013"/>
            <a:ext cx="8229600" cy="5106987"/>
          </a:xfrm>
        </p:spPr>
        <p:txBody>
          <a:bodyPr/>
          <a:lstStyle/>
          <a:p>
            <a:pPr marL="234950" indent="-234950" eaLnBrk="1" hangingPunct="1">
              <a:spcBef>
                <a:spcPct val="0"/>
              </a:spcBef>
            </a:pPr>
            <a:r>
              <a:rPr lang="en-US" sz="16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    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Damage to the kidney which can lead to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chronic renal failure, 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eventually requiring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dialysis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. </a:t>
            </a:r>
            <a:endParaRPr lang="en-US" sz="2400" dirty="0" smtClean="0"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54279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0"/>
            <a:ext cx="83264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80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0"/>
            <a:ext cx="5562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8739"/>
      </p:ext>
    </p:extLst>
  </p:cSld>
  <p:clrMapOvr>
    <a:masterClrMapping/>
  </p:clrMapOvr>
  <p:transition advTm="2014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1"/>
          <p:cNvSpPr>
            <a:spLocks/>
          </p:cNvSpPr>
          <p:nvPr/>
        </p:nvSpPr>
        <p:spPr bwMode="auto">
          <a:xfrm>
            <a:off x="-9525" y="-6350"/>
            <a:ext cx="9163050" cy="1039813"/>
          </a:xfrm>
          <a:custGeom>
            <a:avLst/>
            <a:gdLst>
              <a:gd name="T0" fmla="*/ 9333 w 21600"/>
              <a:gd name="T1" fmla="*/ 3177 h 21600"/>
              <a:gd name="T2" fmla="*/ 4035560 w 21600"/>
              <a:gd name="T3" fmla="*/ 0 h 21600"/>
              <a:gd name="T4" fmla="*/ 6943556 w 21600"/>
              <a:gd name="T5" fmla="*/ 581718 h 21600"/>
              <a:gd name="T6" fmla="*/ 9153717 w 21600"/>
              <a:gd name="T7" fmla="*/ 87181 h 21600"/>
              <a:gd name="T8" fmla="*/ 9163050 w 21600"/>
              <a:gd name="T9" fmla="*/ 337602 h 21600"/>
              <a:gd name="T10" fmla="*/ 6829442 w 21600"/>
              <a:gd name="T11" fmla="*/ 695856 h 21600"/>
              <a:gd name="T12" fmla="*/ 2362031 w 21600"/>
              <a:gd name="T13" fmla="*/ 318587 h 21600"/>
              <a:gd name="T14" fmla="*/ 0 w 21600"/>
              <a:gd name="T15" fmla="*/ 1039813 h 21600"/>
              <a:gd name="T16" fmla="*/ 9333 w 21600"/>
              <a:gd name="T17" fmla="*/ 3177 h 21600"/>
              <a:gd name="T18" fmla="*/ 9333 w 21600"/>
              <a:gd name="T19" fmla="*/ 317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  <a:moveTo>
                  <a:pt x="22" y="66"/>
                </a:moveTo>
              </a:path>
            </a:pathLst>
          </a:custGeom>
          <a:gradFill rotWithShape="0">
            <a:gsLst>
              <a:gs pos="0">
                <a:srgbClr val="00729E">
                  <a:alpha val="45000"/>
                </a:srgbClr>
              </a:gs>
              <a:gs pos="100000">
                <a:srgbClr val="00C5CE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sp>
        <p:nvSpPr>
          <p:cNvPr id="53251" name="Freeform 2"/>
          <p:cNvSpPr>
            <a:spLocks/>
          </p:cNvSpPr>
          <p:nvPr/>
        </p:nvSpPr>
        <p:spPr bwMode="auto">
          <a:xfrm>
            <a:off x="4381500" y="-4763"/>
            <a:ext cx="4762500" cy="603251"/>
          </a:xfrm>
          <a:custGeom>
            <a:avLst/>
            <a:gdLst>
              <a:gd name="T0" fmla="*/ 0 w 21600"/>
              <a:gd name="T1" fmla="*/ 0 h 20552"/>
              <a:gd name="T2" fmla="*/ 2648038 w 21600"/>
              <a:gd name="T3" fmla="*/ 600991 h 20552"/>
              <a:gd name="T4" fmla="*/ 4762500 w 21600"/>
              <a:gd name="T5" fmla="*/ 198188 h 20552"/>
              <a:gd name="T6" fmla="*/ 4762500 w 21600"/>
              <a:gd name="T7" fmla="*/ 6399 h 20552"/>
              <a:gd name="T8" fmla="*/ 0 w 21600"/>
              <a:gd name="T9" fmla="*/ 0 h 20552"/>
              <a:gd name="T10" fmla="*/ 0 w 21600"/>
              <a:gd name="T11" fmla="*/ 0 h 20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0552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009FA6">
                  <a:alpha val="29999"/>
                </a:srgbClr>
              </a:gs>
              <a:gs pos="100000">
                <a:srgbClr val="0089BE">
                  <a:alpha val="4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ar-JO"/>
          </a:p>
        </p:txBody>
      </p:sp>
      <p:grpSp>
        <p:nvGrpSpPr>
          <p:cNvPr id="53252" name="Group 3"/>
          <p:cNvGrpSpPr>
            <a:grpSpLocks/>
          </p:cNvGrpSpPr>
          <p:nvPr/>
        </p:nvGrpSpPr>
        <p:grpSpPr bwMode="auto">
          <a:xfrm>
            <a:off x="-28575" y="-15875"/>
            <a:ext cx="9196388" cy="1098550"/>
            <a:chOff x="0" y="0"/>
            <a:chExt cx="5793" cy="693"/>
          </a:xfrm>
        </p:grpSpPr>
        <p:sp>
          <p:nvSpPr>
            <p:cNvPr id="53257" name="Freeform 4"/>
            <p:cNvSpPr>
              <a:spLocks/>
            </p:cNvSpPr>
            <p:nvPr/>
          </p:nvSpPr>
          <p:spPr bwMode="auto">
            <a:xfrm rot="-180000">
              <a:off x="6" y="150"/>
              <a:ext cx="5772" cy="392"/>
            </a:xfrm>
            <a:custGeom>
              <a:avLst/>
              <a:gdLst>
                <a:gd name="T0" fmla="*/ 0 w 21600"/>
                <a:gd name="T1" fmla="*/ 375 h 20681"/>
                <a:gd name="T2" fmla="*/ 1608 w 21600"/>
                <a:gd name="T3" fmla="*/ 109 h 20681"/>
                <a:gd name="T4" fmla="*/ 4110 w 21600"/>
                <a:gd name="T5" fmla="*/ 391 h 20681"/>
                <a:gd name="T6" fmla="*/ 5772 w 21600"/>
                <a:gd name="T7" fmla="*/ 0 h 20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1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4A0BE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  <p:sp>
          <p:nvSpPr>
            <p:cNvPr id="53258" name="Freeform 5"/>
            <p:cNvSpPr>
              <a:spLocks/>
            </p:cNvSpPr>
            <p:nvPr/>
          </p:nvSpPr>
          <p:spPr bwMode="auto">
            <a:xfrm rot="-180000">
              <a:off x="9" y="197"/>
              <a:ext cx="5780" cy="319"/>
            </a:xfrm>
            <a:custGeom>
              <a:avLst/>
              <a:gdLst>
                <a:gd name="T0" fmla="*/ 0 w 21600"/>
                <a:gd name="T1" fmla="*/ 286 h 20682"/>
                <a:gd name="T2" fmla="*/ 1642 w 21600"/>
                <a:gd name="T3" fmla="*/ 89 h 20682"/>
                <a:gd name="T4" fmla="*/ 4132 w 21600"/>
                <a:gd name="T5" fmla="*/ 318 h 20682"/>
                <a:gd name="T6" fmla="*/ 5780 w 21600"/>
                <a:gd name="T7" fmla="*/ 0 h 20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82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8B6BA">
                  <a:alpha val="78038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ar-JO"/>
            </a:p>
          </p:txBody>
        </p:sp>
      </p:grpSp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Diabetic Neuropathy</a:t>
            </a:r>
            <a:endParaRPr lang="en-US" sz="4000"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5325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305800" cy="5029200"/>
          </a:xfrm>
        </p:spPr>
        <p:txBody>
          <a:bodyPr/>
          <a:lstStyle/>
          <a:p>
            <a:pPr marL="234950" indent="-234950" eaLnBrk="1" hangingPunct="1">
              <a:spcBef>
                <a:spcPct val="0"/>
              </a:spcBef>
            </a:pPr>
            <a:r>
              <a:rPr lang="en-US" sz="18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Abnormal and decreased sensation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starting with the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feet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but potentially in other nerves, later often fingers and hands. When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combined with damaged blood vessels this can lead to diabetic foot</a:t>
            </a:r>
            <a:endParaRPr lang="en-US" sz="2400" dirty="0" smtClean="0">
              <a:solidFill>
                <a:srgbClr val="FF0000"/>
              </a:solidFill>
              <a:latin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53255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0"/>
            <a:ext cx="83264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6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16275"/>
            <a:ext cx="35036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62672"/>
      </p:ext>
    </p:extLst>
  </p:cSld>
  <p:clrMapOvr>
    <a:masterClrMapping/>
  </p:clrMapOvr>
  <p:transition spd="slow" advTm="84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</a:rPr>
              <a:t>Diabetes Mellitus</a:t>
            </a:r>
            <a:r>
              <a:rPr lang="en-US" b="1" dirty="0">
                <a:solidFill>
                  <a:srgbClr val="FFCCCC"/>
                </a:solidFill>
              </a:rPr>
              <a:t/>
            </a:r>
            <a:br>
              <a:rPr lang="en-US" b="1" dirty="0">
                <a:solidFill>
                  <a:srgbClr val="FFCCCC"/>
                </a:solidFill>
              </a:rPr>
            </a:br>
            <a:r>
              <a:rPr lang="en-US" sz="4000" b="1" dirty="0">
                <a:solidFill>
                  <a:srgbClr val="66FFFF"/>
                </a:solidFill>
              </a:rPr>
              <a:t>Nursing Management</a:t>
            </a:r>
            <a:br>
              <a:rPr lang="en-US" sz="4000" b="1" dirty="0">
                <a:solidFill>
                  <a:srgbClr val="66FFFF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Nursing Diagnoses</a:t>
            </a:r>
            <a:endParaRPr lang="en-US" sz="4000" b="1" dirty="0">
              <a:solidFill>
                <a:srgbClr val="66FFFF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743200"/>
            <a:ext cx="8077200" cy="4114800"/>
          </a:xfrm>
          <a:effectLst>
            <a:outerShdw dist="35921" dir="2700000" algn="ctr" rotWithShape="0">
              <a:schemeClr val="tx1"/>
            </a:outerShdw>
          </a:effectLst>
        </p:spPr>
        <p:txBody>
          <a:bodyPr rtlCol="0">
            <a:normAutofit/>
          </a:bodyPr>
          <a:lstStyle/>
          <a:p>
            <a:pPr algn="l" rtl="0" fontAlgn="auto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Ineffective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therapeutic regimen management</a:t>
            </a:r>
          </a:p>
          <a:p>
            <a:pPr algn="l" rtl="0" fontAlgn="auto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</a:p>
          <a:p>
            <a:pPr algn="l" rtl="0" fontAlgn="auto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Risk for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4"/>
    </mc:Choice>
    <mc:Fallback xmlns="">
      <p:transition spd="slow" advTm="4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>
                <a:solidFill>
                  <a:srgbClr val="FFFF00"/>
                </a:solidFill>
              </a:rPr>
              <a:t>Diabetes Mellitus</a:t>
            </a:r>
            <a:r>
              <a:rPr lang="en-US" b="1">
                <a:solidFill>
                  <a:srgbClr val="FFCCCC"/>
                </a:solidFill>
              </a:rPr>
              <a:t/>
            </a:r>
            <a:br>
              <a:rPr lang="en-US" b="1">
                <a:solidFill>
                  <a:srgbClr val="FFCCCC"/>
                </a:solidFill>
              </a:rPr>
            </a:br>
            <a:r>
              <a:rPr lang="en-US" sz="4000" b="1">
                <a:solidFill>
                  <a:srgbClr val="66FFFF"/>
                </a:solidFill>
              </a:rPr>
              <a:t>Nursing Management: Planning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133600"/>
            <a:ext cx="8077200" cy="4114800"/>
          </a:xfrm>
          <a:effectLst>
            <a:outerShdw dist="35921" dir="2700000" algn="ctr" rotWithShape="0">
              <a:schemeClr val="tx1"/>
            </a:outerShdw>
          </a:effectLst>
        </p:spPr>
        <p:txBody>
          <a:bodyPr rtlCol="0">
            <a:normAutofit fontScale="92500"/>
          </a:bodyPr>
          <a:lstStyle/>
          <a:p>
            <a:pPr algn="l" rtl="0" fontAlgn="auto">
              <a:defRPr/>
            </a:pPr>
            <a:r>
              <a:rPr lang="en-US" b="1" dirty="0"/>
              <a:t>Overall goals:</a:t>
            </a:r>
          </a:p>
          <a:p>
            <a:pPr lvl="1" algn="l" rtl="0" fontAlgn="auto">
              <a:defRPr/>
            </a:pPr>
            <a:r>
              <a:rPr lang="en-US" sz="3200" b="1" dirty="0"/>
              <a:t>Active patient participation</a:t>
            </a:r>
          </a:p>
          <a:p>
            <a:pPr lvl="1" algn="l" rtl="0" fontAlgn="auto">
              <a:defRPr/>
            </a:pPr>
            <a:r>
              <a:rPr lang="en-US" sz="3200" b="1" dirty="0"/>
              <a:t>No episodes of acute hyperglycemic emergencies or hypoglycemia</a:t>
            </a:r>
          </a:p>
          <a:p>
            <a:pPr lvl="1" algn="l" rtl="0" fontAlgn="auto">
              <a:defRPr/>
            </a:pPr>
            <a:r>
              <a:rPr lang="en-US" sz="3200" b="1" dirty="0"/>
              <a:t>Maintain normal blood glucose levels</a:t>
            </a:r>
          </a:p>
          <a:p>
            <a:pPr lvl="1" algn="l" rtl="0" fontAlgn="auto">
              <a:defRPr/>
            </a:pPr>
            <a:r>
              <a:rPr lang="en-US" sz="3200" b="1" dirty="0"/>
              <a:t>Prevent chronic complications</a:t>
            </a:r>
          </a:p>
          <a:p>
            <a:pPr lvl="1" algn="l" rtl="0" fontAlgn="auto">
              <a:defRPr/>
            </a:pPr>
            <a:r>
              <a:rPr lang="en-US" sz="3200" b="1" dirty="0"/>
              <a:t>Lifestyle adjustment with minimal stress</a:t>
            </a:r>
          </a:p>
          <a:p>
            <a:pPr lvl="1" algn="l" rtl="0" fontAlgn="auto">
              <a:buFontTx/>
              <a:buNone/>
              <a:defRPr/>
            </a:pP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9"/>
    </mc:Choice>
    <mc:Fallback xmlns="">
      <p:transition spd="slow" advTm="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65760" indent="-256032" eaLnBrk="1" fontAlgn="auto" hangingPunct="1">
              <a:spcBef>
                <a:spcPts val="18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Was previously called i</a:t>
            </a:r>
            <a:r>
              <a:rPr lang="en-GB" b="1" dirty="0" smtClean="0">
                <a:solidFill>
                  <a:srgbClr val="FF0000"/>
                </a:solidFill>
              </a:rPr>
              <a:t>nsulin-dependent</a:t>
            </a:r>
            <a:r>
              <a:rPr lang="en-GB" b="1" dirty="0" smtClean="0"/>
              <a:t> diabetes mellitus (IDDM) or juvenile-onset diabetes. </a:t>
            </a:r>
          </a:p>
          <a:p>
            <a:pPr marL="365760" indent="-256032" eaLnBrk="1" fontAlgn="auto" hangingPunct="1">
              <a:spcBef>
                <a:spcPts val="18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Type 1 diabetes develops when the body’s immune system destroys pancreatic beta cells, </a:t>
            </a:r>
          </a:p>
          <a:p>
            <a:pPr marL="365760" indent="-256032" eaLnBrk="1" fontAlgn="auto" hangingPunct="1">
              <a:spcBef>
                <a:spcPts val="18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strikes children and young adults, although disease onset can occur at any age. </a:t>
            </a:r>
          </a:p>
          <a:p>
            <a:pPr marL="365760" indent="-256032" eaLnBrk="1" fontAlgn="auto" hangingPunct="1">
              <a:spcBef>
                <a:spcPts val="18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>
                <a:solidFill>
                  <a:srgbClr val="FF0000"/>
                </a:solidFill>
              </a:rPr>
              <a:t>Risk factors </a:t>
            </a:r>
            <a:r>
              <a:rPr lang="en-GB" b="1" dirty="0" smtClean="0"/>
              <a:t>for type 1 diabetes may include autoimmune, genetic, and environmental factors.</a:t>
            </a:r>
            <a:endParaRPr lang="en-GB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Type 1 diabetes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2"/>
    </mc:Choice>
    <mc:Fallback xmlns="">
      <p:transition spd="slow" advTm="4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>
                <a:solidFill>
                  <a:srgbClr val="FFFF00"/>
                </a:solidFill>
              </a:rPr>
              <a:t>Diabetes Mellitus</a:t>
            </a:r>
            <a:r>
              <a:rPr lang="en-US" b="1">
                <a:solidFill>
                  <a:srgbClr val="FFCCCC"/>
                </a:solidFill>
              </a:rPr>
              <a:t/>
            </a:r>
            <a:br>
              <a:rPr lang="en-US" b="1">
                <a:solidFill>
                  <a:srgbClr val="FFCCCC"/>
                </a:solidFill>
              </a:rPr>
            </a:br>
            <a:r>
              <a:rPr lang="en-US" sz="4000" b="1">
                <a:solidFill>
                  <a:srgbClr val="66FFFF"/>
                </a:solidFill>
              </a:rPr>
              <a:t>Nursing Management</a:t>
            </a:r>
            <a:br>
              <a:rPr lang="en-US" sz="4000" b="1">
                <a:solidFill>
                  <a:srgbClr val="66FFFF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Nursing Implementation</a:t>
            </a:r>
            <a:endParaRPr lang="en-US" sz="4000" b="1">
              <a:solidFill>
                <a:srgbClr val="66FFFF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895600"/>
            <a:ext cx="8077200" cy="4114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rtl="0"/>
            <a:r>
              <a:rPr lang="en-US" b="1" dirty="0" smtClean="0"/>
              <a:t>Health Promotion</a:t>
            </a:r>
          </a:p>
          <a:p>
            <a:pPr lvl="1" algn="l" rtl="0"/>
            <a:r>
              <a:rPr lang="en-US" sz="3200" b="1" dirty="0" smtClean="0"/>
              <a:t>Identify those at risk</a:t>
            </a:r>
          </a:p>
          <a:p>
            <a:pPr lvl="1" algn="l" rtl="0"/>
            <a:r>
              <a:rPr lang="en-US" sz="3200" b="1" dirty="0" smtClean="0"/>
              <a:t>Routine screening for overweight adults over age 45</a:t>
            </a:r>
          </a:p>
          <a:p>
            <a:pPr lvl="1" algn="l" rtl="0"/>
            <a:r>
              <a:rPr lang="en-US" sz="3200" b="1" dirty="0" smtClean="0"/>
              <a:t>Diabetes prevention (weight control)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6"/>
    </mc:Choice>
    <mc:Fallback xmlns="">
      <p:transition spd="slow" advTm="1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48237"/>
          </a:xfrm>
        </p:spPr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Was previously called </a:t>
            </a:r>
            <a:r>
              <a:rPr lang="en-GB" b="1" dirty="0" smtClean="0">
                <a:solidFill>
                  <a:srgbClr val="FF0000"/>
                </a:solidFill>
              </a:rPr>
              <a:t>non-insulin-dependent </a:t>
            </a:r>
            <a:r>
              <a:rPr lang="en-GB" b="1" dirty="0" smtClean="0"/>
              <a:t>diabetes mellitus (NIDDM) or adult-onset diabetes. </a:t>
            </a:r>
          </a:p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It usually begins as </a:t>
            </a:r>
            <a:r>
              <a:rPr lang="en-GB" b="1" dirty="0" smtClean="0">
                <a:solidFill>
                  <a:srgbClr val="FF0000"/>
                </a:solidFill>
              </a:rPr>
              <a:t>insulin resistance</a:t>
            </a:r>
            <a:r>
              <a:rPr lang="en-GB" b="1" dirty="0" smtClean="0"/>
              <a:t>, a disorder in which the </a:t>
            </a:r>
            <a:r>
              <a:rPr lang="en-GB" b="1" dirty="0" smtClean="0">
                <a:solidFill>
                  <a:srgbClr val="FF0000"/>
                </a:solidFill>
              </a:rPr>
              <a:t>cells do not use insulin properly</a:t>
            </a:r>
            <a:r>
              <a:rPr lang="en-GB" b="1" dirty="0" smtClean="0"/>
              <a:t>. As the need for insulin rises, the pancreas gradually </a:t>
            </a:r>
            <a:r>
              <a:rPr lang="en-GB" b="1" dirty="0" smtClean="0">
                <a:solidFill>
                  <a:srgbClr val="FF0000"/>
                </a:solidFill>
              </a:rPr>
              <a:t>loses its ability to produce insulin</a:t>
            </a:r>
            <a:r>
              <a:rPr lang="en-GB" b="1" dirty="0" smtClean="0"/>
              <a:t>. </a:t>
            </a:r>
          </a:p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GB" b="1" dirty="0" smtClean="0"/>
              <a:t>Type 2 diabetes is associated with </a:t>
            </a:r>
            <a:r>
              <a:rPr lang="en-GB" b="1" dirty="0" smtClean="0">
                <a:solidFill>
                  <a:srgbClr val="FF0000"/>
                </a:solidFill>
              </a:rPr>
              <a:t>older age, obesity, family history of diabetes, history of gestational diabetes, impaired glucose metabolism, physical inactivity, and race/ethnicity.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Type 2 diabetes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59"/>
    </mc:Choice>
    <mc:Fallback xmlns="">
      <p:transition spd="slow" advTm="7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2222" r="4878" b="4443"/>
          <a:stretch>
            <a:fillRect/>
          </a:stretch>
        </p:blipFill>
        <p:spPr>
          <a:xfrm>
            <a:off x="142875" y="0"/>
            <a:ext cx="8899525" cy="6858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86"/>
    </mc:Choice>
    <mc:Fallback xmlns="">
      <p:transition spd="slow" advTm="10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A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Hyperglycemia </a:t>
            </a:r>
          </a:p>
          <a:p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	1.	</a:t>
            </a:r>
            <a:r>
              <a:rPr lang="en-A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Weight loss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, fatigue </a:t>
            </a:r>
          </a:p>
          <a:p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	2.	</a:t>
            </a:r>
            <a:r>
              <a:rPr lang="en-A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Polyuria, polydipsia, polyphagia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	3.	</a:t>
            </a:r>
            <a:r>
              <a:rPr lang="en-A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Blurred vision </a:t>
            </a:r>
          </a:p>
          <a:p>
            <a:pPr>
              <a:buNone/>
            </a:pPr>
            <a:r>
              <a:rPr lang="en-A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	</a:t>
            </a:r>
            <a:r>
              <a:rPr lang="en-A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Altered Tissue Response </a:t>
            </a:r>
          </a:p>
          <a:p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	1.	</a:t>
            </a:r>
            <a:r>
              <a:rPr lang="en-A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Poor wound healing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	2.	Recurrent </a:t>
            </a:r>
            <a:r>
              <a:rPr lang="en-A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infections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, particularly of the skin </a:t>
            </a:r>
          </a:p>
          <a:p>
            <a:endParaRPr lang="en-A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tx1"/>
                </a:solidFill>
              </a:rPr>
              <a:t>Clinical Manifestations Type I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31"/>
    </mc:Choice>
    <mc:Fallback xmlns="">
      <p:transition spd="slow" advTm="5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</a:rPr>
              <a:t>Decreased sensitivity of tissues to insulin</a:t>
            </a:r>
            <a:r>
              <a:rPr lang="en-US" dirty="0"/>
              <a:t> </a:t>
            </a:r>
            <a:r>
              <a:rPr lang="en-US" dirty="0" smtClean="0"/>
              <a:t>or mild decrease in insulin secretion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</a:rPr>
              <a:t>Hyperglycemia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</a:rPr>
              <a:t>Hyperosmolar Nonketotic Syndrome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Manifestations: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Fatigue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Irritability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C00000"/>
                </a:solidFill>
              </a:rPr>
              <a:t>Polyurea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C00000"/>
                </a:solidFill>
              </a:rPr>
              <a:t>Poor wound healing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C00000"/>
                </a:solidFill>
              </a:rPr>
              <a:t>Vaginal infection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C00000"/>
                </a:solidFill>
              </a:rPr>
              <a:t>Visual changes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C00000"/>
                </a:solidFill>
              </a:rPr>
              <a:t>Polydepsia  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C00000"/>
                </a:solidFill>
              </a:rPr>
              <a:t> weight gain 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tx1"/>
                </a:solidFill>
              </a:rPr>
              <a:t>Clinical Manifestations Type II</a:t>
            </a:r>
            <a:endParaRPr lang="en-AU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8"/>
    </mc:Choice>
    <mc:Fallback xmlns="">
      <p:transition spd="slow" advTm="2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Etiology 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Genetic factors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Immunologic factors (auto immune response)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Environmental factors (viruses or toxins)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Diagnostic evaluation:</a:t>
            </a:r>
          </a:p>
          <a:p>
            <a:r>
              <a:rPr lang="en-US" dirty="0" smtClean="0"/>
              <a:t>FBS: &gt;140mg/dl</a:t>
            </a:r>
          </a:p>
          <a:p>
            <a:r>
              <a:rPr lang="en-US" dirty="0" smtClean="0"/>
              <a:t>Random: &gt;200mg/dl</a:t>
            </a:r>
          </a:p>
          <a:p>
            <a:r>
              <a:rPr lang="en-US" dirty="0" smtClean="0"/>
              <a:t>Glucose Tolerance test: &gt;200mg/dl</a:t>
            </a:r>
          </a:p>
          <a:p>
            <a:r>
              <a:rPr lang="en-US" dirty="0" smtClean="0"/>
              <a:t>HbA1c more than </a:t>
            </a:r>
            <a:r>
              <a:rPr lang="en-US" dirty="0" smtClean="0"/>
              <a:t>6.7%.</a:t>
            </a:r>
            <a:endParaRPr lang="en-US" dirty="0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75"/>
    </mc:Choice>
    <mc:Fallback xmlns="">
      <p:transition spd="slow" advTm="10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The long–term effects of DM include progressive development of the specific </a:t>
            </a:r>
            <a:r>
              <a:rPr lang="en-GB" dirty="0" smtClean="0">
                <a:solidFill>
                  <a:srgbClr val="FF0000"/>
                </a:solidFill>
              </a:rPr>
              <a:t>complications </a:t>
            </a:r>
            <a:r>
              <a:rPr lang="en-GB" dirty="0" smtClean="0"/>
              <a:t>of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>
                <a:solidFill>
                  <a:srgbClr val="FF0000"/>
                </a:solidFill>
              </a:rPr>
              <a:t>retinopathy</a:t>
            </a:r>
            <a:r>
              <a:rPr lang="en-GB" dirty="0" smtClean="0"/>
              <a:t> with potential </a:t>
            </a:r>
            <a:r>
              <a:rPr lang="en-GB" dirty="0" smtClean="0">
                <a:solidFill>
                  <a:srgbClr val="FF0000"/>
                </a:solidFill>
              </a:rPr>
              <a:t>blindness</a:t>
            </a:r>
            <a:r>
              <a:rPr lang="en-GB" dirty="0" smtClean="0"/>
              <a:t>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>
                <a:solidFill>
                  <a:srgbClr val="FF0000"/>
                </a:solidFill>
              </a:rPr>
              <a:t>nephropathy</a:t>
            </a:r>
            <a:r>
              <a:rPr lang="en-GB" dirty="0" smtClean="0"/>
              <a:t> that may lead to </a:t>
            </a:r>
            <a:r>
              <a:rPr lang="en-GB" dirty="0" smtClean="0">
                <a:solidFill>
                  <a:srgbClr val="FF0000"/>
                </a:solidFill>
              </a:rPr>
              <a:t>renal failure</a:t>
            </a:r>
            <a:r>
              <a:rPr lang="en-GB" dirty="0" smtClean="0"/>
              <a:t>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and/or </a:t>
            </a:r>
            <a:r>
              <a:rPr lang="en-GB" dirty="0" smtClean="0">
                <a:solidFill>
                  <a:srgbClr val="FF0000"/>
                </a:solidFill>
              </a:rPr>
              <a:t>neuropathy</a:t>
            </a:r>
            <a:r>
              <a:rPr lang="en-GB" dirty="0" smtClean="0"/>
              <a:t> with risk of </a:t>
            </a:r>
            <a:r>
              <a:rPr lang="en-GB" dirty="0" smtClean="0">
                <a:solidFill>
                  <a:srgbClr val="FF0000"/>
                </a:solidFill>
              </a:rPr>
              <a:t>foot ulcers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0000"/>
                </a:solidFill>
              </a:rPr>
              <a:t>amputation, and sexual dysfunction</a:t>
            </a:r>
            <a:r>
              <a:rPr lang="en-GB" dirty="0" smtClean="0"/>
              <a:t>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GB" dirty="0" smtClean="0"/>
              <a:t>People with diabetes are at </a:t>
            </a:r>
            <a:r>
              <a:rPr lang="en-GB" u="sng" dirty="0" smtClean="0">
                <a:solidFill>
                  <a:srgbClr val="FF0000"/>
                </a:solidFill>
              </a:rPr>
              <a:t>increased risk of cardiovascular, peripheral vascular and </a:t>
            </a:r>
            <a:r>
              <a:rPr lang="en-GB" u="sng" dirty="0" err="1" smtClean="0">
                <a:solidFill>
                  <a:srgbClr val="FF0000"/>
                </a:solidFill>
              </a:rPr>
              <a:t>cerebrovascular</a:t>
            </a:r>
            <a:r>
              <a:rPr lang="en-GB" u="sng" dirty="0" smtClean="0">
                <a:solidFill>
                  <a:srgbClr val="FF0000"/>
                </a:solidFill>
              </a:rPr>
              <a:t> disease.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Diabetes Long-term Effects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03"/>
    </mc:Choice>
    <mc:Fallback xmlns="">
      <p:transition spd="slow" advTm="11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1363</TotalTime>
  <Words>1438</Words>
  <Application>Microsoft Office PowerPoint</Application>
  <PresentationFormat>On-screen Show (4:3)</PresentationFormat>
  <Paragraphs>235</Paragraphs>
  <Slides>30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Lucida Sans Unicode</vt:lpstr>
      <vt:lpstr>Tahoma</vt:lpstr>
      <vt:lpstr>Times New Roman</vt:lpstr>
      <vt:lpstr>Verdana</vt:lpstr>
      <vt:lpstr>Wingdings 2</vt:lpstr>
      <vt:lpstr>Wingdings 3</vt:lpstr>
      <vt:lpstr>Concourse</vt:lpstr>
      <vt:lpstr>Diabetes Mellitus</vt:lpstr>
      <vt:lpstr>DIABETES MELLITUS  </vt:lpstr>
      <vt:lpstr>Type 1 diabetes </vt:lpstr>
      <vt:lpstr>Type 2 diabetes </vt:lpstr>
      <vt:lpstr>PowerPoint Presentation</vt:lpstr>
      <vt:lpstr>Clinical Manifestations Type I </vt:lpstr>
      <vt:lpstr>Clinical Manifestations Type II</vt:lpstr>
      <vt:lpstr>Etiology </vt:lpstr>
      <vt:lpstr>Diabetes Long-term Effects</vt:lpstr>
      <vt:lpstr>Secondary DM</vt:lpstr>
      <vt:lpstr>Prediabetes: Impaired glucose tolerance and impaired fasting glucose  </vt:lpstr>
      <vt:lpstr>Prediabetes (cont.)</vt:lpstr>
      <vt:lpstr>Prevention or delay of diabetes:  Life style modification  </vt:lpstr>
      <vt:lpstr>Prevention or delay of diabetes: Medications</vt:lpstr>
      <vt:lpstr>Management of DM</vt:lpstr>
      <vt:lpstr>A. Diet</vt:lpstr>
      <vt:lpstr>Exercise </vt:lpstr>
      <vt:lpstr>B.1 Oral Agent Monotherapy </vt:lpstr>
      <vt:lpstr>B.2 Combination Oral Agents </vt:lpstr>
      <vt:lpstr>B.3 Combination Oral Agents and Insulin </vt:lpstr>
      <vt:lpstr>Insulin regimens</vt:lpstr>
      <vt:lpstr>PowerPoint Presentation</vt:lpstr>
      <vt:lpstr>Complications of DM </vt:lpstr>
      <vt:lpstr>Hypoglycemia</vt:lpstr>
      <vt:lpstr>Diabetic retinopathy</vt:lpstr>
      <vt:lpstr>Diabetic Nephropathy</vt:lpstr>
      <vt:lpstr>Diabetic Neuropathy</vt:lpstr>
      <vt:lpstr>Diabetes Mellitus Nursing Management Nursing Diagnoses</vt:lpstr>
      <vt:lpstr>Diabetes Mellitus Nursing Management: Planning</vt:lpstr>
      <vt:lpstr>Diabetes Mellitus Nursing Management Nursing Implementation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Disorders </dc:title>
  <dc:creator>Loai</dc:creator>
  <cp:lastModifiedBy>maha subih</cp:lastModifiedBy>
  <cp:revision>133</cp:revision>
  <dcterms:created xsi:type="dcterms:W3CDTF">2006-08-16T00:00:00Z</dcterms:created>
  <dcterms:modified xsi:type="dcterms:W3CDTF">2020-12-13T13:34:43Z</dcterms:modified>
</cp:coreProperties>
</file>