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3AE1F-9FCD-4E6A-9FB7-CFAE7CA5A00A}" type="datetimeFigureOut">
              <a:rPr lang="en-US" smtClean="0"/>
              <a:t>3/29/2020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4D6CE-B9F3-4B86-84B2-6479E3DDC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1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3AE1F-9FCD-4E6A-9FB7-CFAE7CA5A00A}" type="datetimeFigureOut">
              <a:rPr lang="en-US" smtClean="0"/>
              <a:t>3/29/2020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4D6CE-B9F3-4B86-84B2-6479E3DDC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439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3AE1F-9FCD-4E6A-9FB7-CFAE7CA5A00A}" type="datetimeFigureOut">
              <a:rPr lang="en-US" smtClean="0"/>
              <a:t>3/29/2020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4D6CE-B9F3-4B86-84B2-6479E3DDC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8009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9160933" cy="1600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828800"/>
            <a:ext cx="5029200" cy="3657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46800" y="1828800"/>
            <a:ext cx="5029200" cy="3657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8288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741333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957733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FA43C4-FCC5-4DE1-9F03-569940DD25AD}" type="slidenum">
              <a:rPr lang="ar-SA" altLang="ar-JO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AU" altLang="ar-J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8772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5" y="214314"/>
            <a:ext cx="10390716" cy="14620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576917" y="2017713"/>
            <a:ext cx="10363200" cy="4114800"/>
          </a:xfrm>
        </p:spPr>
        <p:txBody>
          <a:bodyPr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2063FF-743E-499E-B761-21BECFE4C923}" type="slidenum">
              <a:rPr lang="en-US" altLang="ar-JO"/>
              <a:pPr>
                <a:defRPr/>
              </a:pPr>
              <a:t>‹#›</a:t>
            </a:fld>
            <a:endParaRPr lang="en-US" altLang="ar-JO"/>
          </a:p>
        </p:txBody>
      </p:sp>
    </p:spTree>
    <p:extLst>
      <p:ext uri="{BB962C8B-B14F-4D97-AF65-F5344CB8AC3E}">
        <p14:creationId xmlns:p14="http://schemas.microsoft.com/office/powerpoint/2010/main" val="3381024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3AE1F-9FCD-4E6A-9FB7-CFAE7CA5A00A}" type="datetimeFigureOut">
              <a:rPr lang="en-US" smtClean="0"/>
              <a:t>3/29/2020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4D6CE-B9F3-4B86-84B2-6479E3DDC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497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3AE1F-9FCD-4E6A-9FB7-CFAE7CA5A00A}" type="datetimeFigureOut">
              <a:rPr lang="en-US" smtClean="0"/>
              <a:t>3/29/2020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4D6CE-B9F3-4B86-84B2-6479E3DDC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945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3AE1F-9FCD-4E6A-9FB7-CFAE7CA5A00A}" type="datetimeFigureOut">
              <a:rPr lang="en-US" smtClean="0"/>
              <a:t>3/29/2020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4D6CE-B9F3-4B86-84B2-6479E3DDC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435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3AE1F-9FCD-4E6A-9FB7-CFAE7CA5A00A}" type="datetimeFigureOut">
              <a:rPr lang="en-US" smtClean="0"/>
              <a:t>3/29/2020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4D6CE-B9F3-4B86-84B2-6479E3DDC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230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3AE1F-9FCD-4E6A-9FB7-CFAE7CA5A00A}" type="datetimeFigureOut">
              <a:rPr lang="en-US" smtClean="0"/>
              <a:t>3/29/2020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4D6CE-B9F3-4B86-84B2-6479E3DDC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344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3AE1F-9FCD-4E6A-9FB7-CFAE7CA5A00A}" type="datetimeFigureOut">
              <a:rPr lang="en-US" smtClean="0"/>
              <a:t>3/29/2020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4D6CE-B9F3-4B86-84B2-6479E3DDC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787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3AE1F-9FCD-4E6A-9FB7-CFAE7CA5A00A}" type="datetimeFigureOut">
              <a:rPr lang="en-US" smtClean="0"/>
              <a:t>3/29/2020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4D6CE-B9F3-4B86-84B2-6479E3DDC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416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3AE1F-9FCD-4E6A-9FB7-CFAE7CA5A00A}" type="datetimeFigureOut">
              <a:rPr lang="en-US" smtClean="0"/>
              <a:t>3/29/2020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4D6CE-B9F3-4B86-84B2-6479E3DDC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557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D3AE1F-9FCD-4E6A-9FB7-CFAE7CA5A00A}" type="datetimeFigureOut">
              <a:rPr lang="en-US" smtClean="0"/>
              <a:t>3/29/2020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84D6CE-B9F3-4B86-84B2-6479E3DDC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904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5" Type="http://schemas.openxmlformats.org/officeDocument/2006/relationships/image" Target="../media/image2.png"/><Relationship Id="rId4" Type="http://schemas.openxmlformats.org/officeDocument/2006/relationships/image" Target="../media/image1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ma"/><Relationship Id="rId1" Type="http://schemas.microsoft.com/office/2007/relationships/media" Target="../media/media23.wm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ma"/><Relationship Id="rId1" Type="http://schemas.microsoft.com/office/2007/relationships/media" Target="../media/media24.wma"/><Relationship Id="rId6" Type="http://schemas.openxmlformats.org/officeDocument/2006/relationships/image" Target="../media/image2.pn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/>
              <a:t>Management of patients with intestinal and rectal disorders</a:t>
            </a:r>
            <a:r>
              <a:rPr lang="ar-SA" sz="3200"/>
              <a:t> </a:t>
            </a:r>
            <a:endParaRPr lang="en-AU" sz="3200"/>
          </a:p>
        </p:txBody>
      </p:sp>
      <p:pic>
        <p:nvPicPr>
          <p:cNvPr id="14339" name="Picture 7" descr="I10-13-anatomy2[1]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55839" y="1600201"/>
            <a:ext cx="3489325" cy="4456113"/>
          </a:xfrm>
          <a:noFill/>
        </p:spPr>
      </p:pic>
      <p:sp>
        <p:nvSpPr>
          <p:cNvPr id="14340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r>
              <a:rPr lang="en-US" altLang="ar-JO" dirty="0" err="1"/>
              <a:t>Dr</a:t>
            </a:r>
            <a:r>
              <a:rPr lang="en-US" altLang="ar-JO" dirty="0"/>
              <a:t> </a:t>
            </a:r>
          </a:p>
          <a:p>
            <a:pPr algn="ctr" eaLnBrk="1" hangingPunct="1">
              <a:buFontTx/>
              <a:buNone/>
            </a:pPr>
            <a:r>
              <a:rPr lang="en-US" altLang="ar-JO" dirty="0"/>
              <a:t>Loai Abu </a:t>
            </a:r>
            <a:r>
              <a:rPr lang="en-US" altLang="ar-JO" dirty="0" err="1" smtClean="0"/>
              <a:t>Sharour</a:t>
            </a:r>
            <a:endParaRPr lang="en-US" altLang="ar-JO" dirty="0" smtClean="0"/>
          </a:p>
          <a:p>
            <a:pPr algn="ctr" eaLnBrk="1" hangingPunct="1">
              <a:buFontTx/>
              <a:buNone/>
            </a:pPr>
            <a:r>
              <a:rPr lang="en-US" altLang="ar-JO" dirty="0" smtClean="0"/>
              <a:t>Revised by: </a:t>
            </a:r>
            <a:r>
              <a:rPr lang="en-US" altLang="ar-JO" dirty="0" err="1" smtClean="0"/>
              <a:t>Dr</a:t>
            </a:r>
            <a:r>
              <a:rPr lang="en-US" altLang="ar-JO" dirty="0" smtClean="0"/>
              <a:t> </a:t>
            </a:r>
            <a:r>
              <a:rPr lang="en-US" altLang="ar-JO" smtClean="0"/>
              <a:t>Maha Subih</a:t>
            </a:r>
            <a:endParaRPr lang="en-US" altLang="ar-JO" dirty="0"/>
          </a:p>
        </p:txBody>
      </p:sp>
      <p:sp>
        <p:nvSpPr>
          <p:cNvPr id="14341" name="عنصر نائب لرقم الشريحة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fld id="{8B7CC49F-2C90-40CC-BC99-85B5FF98965B}" type="slidenum">
              <a:rPr lang="ar-SA" altLang="ar-JO" smtClean="0"/>
              <a:pPr/>
              <a:t>1</a:t>
            </a:fld>
            <a:endParaRPr lang="en-AU" altLang="ar-JO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15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19"/>
    </mc:Choice>
    <mc:Fallback>
      <p:transition spd="slow" advTm="117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 sz="3200">
                <a:solidFill>
                  <a:schemeClr val="folHlink"/>
                </a:solidFill>
              </a:rPr>
              <a:t>Pharmacologic therapy</a:t>
            </a:r>
            <a:endParaRPr lang="en-US" sz="4000"/>
          </a:p>
        </p:txBody>
      </p:sp>
      <p:sp>
        <p:nvSpPr>
          <p:cNvPr id="23555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ar-JO" sz="2400" dirty="0">
                <a:solidFill>
                  <a:srgbClr val="00B0F0"/>
                </a:solidFill>
              </a:rPr>
              <a:t>Sedative, antidiarrheal, and </a:t>
            </a:r>
            <a:r>
              <a:rPr lang="en-US" altLang="ar-JO" sz="2400" dirty="0" err="1">
                <a:solidFill>
                  <a:srgbClr val="00B0F0"/>
                </a:solidFill>
              </a:rPr>
              <a:t>antiperistaltic</a:t>
            </a:r>
            <a:r>
              <a:rPr lang="en-US" altLang="ar-JO" sz="2400" dirty="0">
                <a:solidFill>
                  <a:srgbClr val="00B0F0"/>
                </a:solidFill>
              </a:rPr>
              <a:t> medications to ↓ GI motility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ar-JO" sz="2400" dirty="0" err="1">
                <a:solidFill>
                  <a:srgbClr val="00B0F0"/>
                </a:solidFill>
              </a:rPr>
              <a:t>Aminosalicylate</a:t>
            </a:r>
            <a:r>
              <a:rPr lang="en-US" altLang="ar-JO" sz="2400" dirty="0"/>
              <a:t> such as Sulfasalazine (</a:t>
            </a:r>
            <a:r>
              <a:rPr lang="en-US" altLang="ar-JO" sz="2400" dirty="0" err="1"/>
              <a:t>Azulfidine</a:t>
            </a:r>
            <a:r>
              <a:rPr lang="en-US" altLang="ar-JO" sz="2400" dirty="0"/>
              <a:t>), which are effective for </a:t>
            </a:r>
            <a:r>
              <a:rPr lang="en-US" altLang="ar-JO" sz="2400" dirty="0">
                <a:solidFill>
                  <a:srgbClr val="00B0F0"/>
                </a:solidFill>
              </a:rPr>
              <a:t>mild or moderate inflammation</a:t>
            </a:r>
            <a:r>
              <a:rPr lang="en-US" altLang="ar-JO" sz="2400" dirty="0"/>
              <a:t>. Given with a glass of water to prevent stone precipitation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ar-JO" sz="2400" dirty="0">
                <a:solidFill>
                  <a:srgbClr val="00B0F0"/>
                </a:solidFill>
              </a:rPr>
              <a:t>Antibiotics</a:t>
            </a:r>
            <a:r>
              <a:rPr lang="en-US" altLang="ar-JO" sz="2400" dirty="0"/>
              <a:t> for secondary infections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ar-JO" sz="2400" dirty="0" err="1"/>
              <a:t>Adrenocortico</a:t>
            </a:r>
            <a:r>
              <a:rPr lang="en-US" altLang="ar-JO" sz="2400" dirty="0"/>
              <a:t> tropic hormone (</a:t>
            </a:r>
            <a:r>
              <a:rPr lang="en-US" altLang="ar-JO" sz="2400" dirty="0">
                <a:solidFill>
                  <a:srgbClr val="00B0F0"/>
                </a:solidFill>
              </a:rPr>
              <a:t>ACTH</a:t>
            </a:r>
            <a:r>
              <a:rPr lang="en-US" altLang="ar-JO" sz="2400" dirty="0"/>
              <a:t>) and </a:t>
            </a:r>
            <a:r>
              <a:rPr lang="en-US" altLang="ar-JO" sz="2400" dirty="0">
                <a:solidFill>
                  <a:srgbClr val="00B0F0"/>
                </a:solidFill>
              </a:rPr>
              <a:t>corticosteroids</a:t>
            </a:r>
            <a:r>
              <a:rPr lang="en-US" altLang="ar-JO" sz="2400" dirty="0"/>
              <a:t> (↓ bleeding and inflammation)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ar-JO" sz="2400" dirty="0" err="1">
                <a:solidFill>
                  <a:srgbClr val="00B0F0"/>
                </a:solidFill>
              </a:rPr>
              <a:t>Immunomodulator</a:t>
            </a:r>
            <a:r>
              <a:rPr lang="en-US" altLang="ar-JO" sz="2400" dirty="0">
                <a:solidFill>
                  <a:srgbClr val="00B0F0"/>
                </a:solidFill>
              </a:rPr>
              <a:t> agent</a:t>
            </a:r>
            <a:r>
              <a:rPr lang="en-US" altLang="ar-JO" sz="2400" dirty="0"/>
              <a:t> (</a:t>
            </a:r>
            <a:r>
              <a:rPr lang="en-US" altLang="ar-JO" sz="2400" dirty="0" err="1"/>
              <a:t>eg</a:t>
            </a:r>
            <a:r>
              <a:rPr lang="en-US" altLang="ar-JO" sz="2400" dirty="0"/>
              <a:t>. IMURAN)</a:t>
            </a:r>
          </a:p>
          <a:p>
            <a:pPr eaLnBrk="1" hangingPunct="1">
              <a:lnSpc>
                <a:spcPct val="80000"/>
              </a:lnSpc>
            </a:pPr>
            <a:r>
              <a:rPr lang="en-US" altLang="ar-JO" sz="2400" dirty="0">
                <a:solidFill>
                  <a:srgbClr val="00B0F0"/>
                </a:solidFill>
              </a:rPr>
              <a:t>Histamimic and vitamins</a:t>
            </a:r>
            <a:r>
              <a:rPr lang="en-US" altLang="ar-JO" sz="2400" dirty="0"/>
              <a:t> to correct iron deficiency and promote healing</a:t>
            </a:r>
            <a:r>
              <a:rPr lang="en-US" altLang="ar-JO" dirty="0" smtClean="0"/>
              <a:t>  </a:t>
            </a: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077200" y="6356351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fld id="{450C2E61-F252-49B9-B4F8-7035BC009602}" type="slidenum">
              <a:rPr lang="en-US" altLang="ar-JO">
                <a:solidFill>
                  <a:srgbClr val="898989"/>
                </a:solidFill>
                <a:latin typeface="Lucida Sans Unicode" panose="020B0602030504020204" pitchFamily="34" charset="0"/>
              </a:rPr>
              <a:pPr/>
              <a:t>10</a:t>
            </a:fld>
            <a:endParaRPr lang="en-US" altLang="ar-JO">
              <a:solidFill>
                <a:srgbClr val="898989"/>
              </a:solidFill>
              <a:latin typeface="Lucida Sans Unicode" panose="020B060203050402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178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950"/>
    </mc:Choice>
    <mc:Fallback>
      <p:transition spd="slow" advTm="35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 sz="3200">
                <a:solidFill>
                  <a:schemeClr val="folHlink"/>
                </a:solidFill>
              </a:rPr>
              <a:t>Surgical management</a:t>
            </a:r>
            <a:endParaRPr lang="en-US" sz="4000"/>
          </a:p>
        </p:txBody>
      </p:sp>
      <p:sp>
        <p:nvSpPr>
          <p:cNvPr id="24579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r>
              <a:rPr lang="en-US" altLang="ar-JO" sz="2400" dirty="0"/>
              <a:t>Total </a:t>
            </a:r>
            <a:r>
              <a:rPr lang="en-US" altLang="ar-JO" sz="2400" dirty="0">
                <a:solidFill>
                  <a:srgbClr val="00B0F0"/>
                </a:solidFill>
              </a:rPr>
              <a:t>colectomy with ileostomy </a:t>
            </a:r>
          </a:p>
          <a:p>
            <a:pPr lvl="1" eaLnBrk="1" hangingPunct="1"/>
            <a:r>
              <a:rPr lang="en-US" altLang="ar-JO" dirty="0"/>
              <a:t>An opening into the ileum or small intestine (usually by means of an </a:t>
            </a:r>
            <a:r>
              <a:rPr lang="en-US" altLang="ar-JO" dirty="0" err="1"/>
              <a:t>ileal</a:t>
            </a:r>
            <a:r>
              <a:rPr lang="en-US" altLang="ar-JO" dirty="0"/>
              <a:t> stoma on the abdominal wall) is commonly performed after a total colectomy (i.e. Excision of the entire colon)</a:t>
            </a: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077200" y="6356351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fld id="{53F38346-C2B3-427F-AF2D-06B0C87FF434}" type="slidenum">
              <a:rPr lang="en-US" altLang="ar-JO">
                <a:solidFill>
                  <a:srgbClr val="898989"/>
                </a:solidFill>
                <a:latin typeface="Lucida Sans Unicode" panose="020B0602030504020204" pitchFamily="34" charset="0"/>
              </a:rPr>
              <a:pPr/>
              <a:t>11</a:t>
            </a:fld>
            <a:endParaRPr lang="en-US" altLang="ar-JO">
              <a:solidFill>
                <a:srgbClr val="898989"/>
              </a:solidFill>
              <a:latin typeface="Lucida Sans Unicode" panose="020B0602030504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886200"/>
            <a:ext cx="2400300" cy="1905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070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761"/>
    </mc:Choice>
    <mc:Fallback>
      <p:transition spd="slow" advTm="78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altLang="ar-JO" sz="2000" dirty="0"/>
              <a:t> Appendix is a small . finger like structure about 10 cm , its fill of the food and empties frequently in cecum  </a:t>
            </a:r>
          </a:p>
          <a:p>
            <a:pPr marL="762000" lvl="1" indent="-304800"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altLang="ar-JO" sz="2000" dirty="0"/>
              <a:t>appendicitis : </a:t>
            </a:r>
            <a:r>
              <a:rPr lang="en-US" altLang="ar-JO" sz="2000" dirty="0">
                <a:solidFill>
                  <a:srgbClr val="00B0F0"/>
                </a:solidFill>
              </a:rPr>
              <a:t>inflammation of appendix</a:t>
            </a:r>
          </a:p>
          <a:p>
            <a:pPr marL="762000" lvl="1" indent="-304800"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altLang="ar-JO" sz="2000" dirty="0">
                <a:solidFill>
                  <a:srgbClr val="00B050"/>
                </a:solidFill>
              </a:rPr>
              <a:t>Pathophysiology</a:t>
            </a:r>
            <a:r>
              <a:rPr lang="en-US" altLang="ar-JO" sz="2000" dirty="0"/>
              <a:t> : when it </a:t>
            </a:r>
            <a:r>
              <a:rPr lang="en-US" altLang="ar-JO" sz="2000" dirty="0">
                <a:solidFill>
                  <a:srgbClr val="00B0F0"/>
                </a:solidFill>
              </a:rPr>
              <a:t>become kinked or obstructed by a </a:t>
            </a:r>
            <a:r>
              <a:rPr lang="en-US" altLang="ar-JO" sz="2000" dirty="0" err="1">
                <a:solidFill>
                  <a:srgbClr val="00B0F0"/>
                </a:solidFill>
              </a:rPr>
              <a:t>fecalith</a:t>
            </a:r>
            <a:r>
              <a:rPr lang="en-US" altLang="ar-JO" sz="2000" dirty="0"/>
              <a:t> ( hardened mass of stool ) </a:t>
            </a:r>
            <a:r>
              <a:rPr lang="en-US" altLang="ar-JO" sz="2000" dirty="0">
                <a:solidFill>
                  <a:srgbClr val="00B0F0"/>
                </a:solidFill>
              </a:rPr>
              <a:t>tumor</a:t>
            </a:r>
            <a:r>
              <a:rPr lang="en-US" altLang="ar-JO" sz="2000" dirty="0"/>
              <a:t>, foreign body , inflammation </a:t>
            </a:r>
            <a:r>
              <a:rPr lang="en-US" altLang="ar-JO" sz="2000" dirty="0">
                <a:solidFill>
                  <a:srgbClr val="00B0F0"/>
                </a:solidFill>
              </a:rPr>
              <a:t>increase intraluminal pressure causes upper abdominal pain and localized in RLQ</a:t>
            </a:r>
            <a:r>
              <a:rPr lang="en-US" altLang="ar-JO" sz="2000" dirty="0"/>
              <a:t> . </a:t>
            </a:r>
          </a:p>
          <a:p>
            <a:pPr marL="762000" lvl="1" indent="-304800"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altLang="ar-JO" sz="2000" dirty="0">
                <a:solidFill>
                  <a:srgbClr val="00B050"/>
                </a:solidFill>
              </a:rPr>
              <a:t>Clinical manifestation </a:t>
            </a:r>
            <a:r>
              <a:rPr lang="en-US" altLang="ar-JO" sz="2000" dirty="0"/>
              <a:t>: vague abdominal </a:t>
            </a:r>
            <a:r>
              <a:rPr lang="en-US" altLang="ar-JO" sz="2000" dirty="0">
                <a:solidFill>
                  <a:srgbClr val="00B050"/>
                </a:solidFill>
              </a:rPr>
              <a:t>pain</a:t>
            </a:r>
            <a:r>
              <a:rPr lang="en-US" altLang="ar-JO" sz="2000" dirty="0"/>
              <a:t> , low grade </a:t>
            </a:r>
            <a:r>
              <a:rPr lang="en-US" altLang="ar-JO" sz="2000" dirty="0">
                <a:solidFill>
                  <a:srgbClr val="00B050"/>
                </a:solidFill>
              </a:rPr>
              <a:t>fever</a:t>
            </a:r>
            <a:r>
              <a:rPr lang="en-US" altLang="ar-JO" sz="2000" dirty="0"/>
              <a:t>, </a:t>
            </a:r>
            <a:r>
              <a:rPr lang="en-US" altLang="ar-JO" sz="2000" dirty="0">
                <a:solidFill>
                  <a:srgbClr val="00B050"/>
                </a:solidFill>
              </a:rPr>
              <a:t>vomiting</a:t>
            </a:r>
            <a:r>
              <a:rPr lang="en-US" altLang="ar-JO" sz="2000" dirty="0"/>
              <a:t>,  loss of appetite is common . </a:t>
            </a:r>
            <a:r>
              <a:rPr lang="en-US" altLang="ar-JO" sz="2000" dirty="0">
                <a:solidFill>
                  <a:srgbClr val="00B050"/>
                </a:solidFill>
              </a:rPr>
              <a:t>rebound tenderness .</a:t>
            </a:r>
            <a:r>
              <a:rPr lang="en-US" altLang="ar-JO" sz="2000" dirty="0"/>
              <a:t> </a:t>
            </a:r>
            <a:r>
              <a:rPr lang="en-US" altLang="ar-JO" sz="2000" dirty="0">
                <a:solidFill>
                  <a:srgbClr val="00B050"/>
                </a:solidFill>
              </a:rPr>
              <a:t>constipation</a:t>
            </a:r>
            <a:r>
              <a:rPr lang="en-US" altLang="ar-JO" sz="2000" dirty="0"/>
              <a:t> ,</a:t>
            </a:r>
            <a:r>
              <a:rPr lang="en-US" altLang="ar-JO" sz="2000" u="sng" dirty="0">
                <a:solidFill>
                  <a:srgbClr val="FF0000"/>
                </a:solidFill>
              </a:rPr>
              <a:t>Rovsing sign </a:t>
            </a:r>
            <a:r>
              <a:rPr lang="en-US" altLang="ar-JO" sz="2000" dirty="0"/>
              <a:t>(palpitation of </a:t>
            </a:r>
            <a:r>
              <a:rPr lang="en-US" altLang="ar-JO" sz="2000" dirty="0" err="1"/>
              <a:t>lt</a:t>
            </a:r>
            <a:r>
              <a:rPr lang="en-US" altLang="ar-JO" sz="2000" dirty="0"/>
              <a:t> </a:t>
            </a:r>
            <a:r>
              <a:rPr lang="en-US" altLang="ar-JO" sz="2000" dirty="0" err="1"/>
              <a:t>abd</a:t>
            </a:r>
            <a:r>
              <a:rPr lang="en-US" altLang="ar-JO" sz="2000" dirty="0"/>
              <a:t> cause pain in </a:t>
            </a:r>
            <a:r>
              <a:rPr lang="en-US" altLang="ar-JO" sz="2000" dirty="0" err="1"/>
              <a:t>Rt</a:t>
            </a:r>
            <a:r>
              <a:rPr lang="en-US" altLang="ar-JO" sz="2000" dirty="0"/>
              <a:t>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ar-JO" sz="2000" dirty="0"/>
              <a:t>- </a:t>
            </a:r>
            <a:r>
              <a:rPr lang="en-US" altLang="ar-JO" sz="2000" b="1" dirty="0"/>
              <a:t>Assessment and Diagnosis : </a:t>
            </a:r>
          </a:p>
          <a:p>
            <a:pPr eaLnBrk="1" hangingPunct="1">
              <a:lnSpc>
                <a:spcPct val="80000"/>
              </a:lnSpc>
              <a:buFontTx/>
              <a:buAutoNum type="arabicPeriod"/>
            </a:pPr>
            <a:r>
              <a:rPr lang="en-US" altLang="ar-JO" sz="2000" dirty="0"/>
              <a:t>complete </a:t>
            </a:r>
            <a:r>
              <a:rPr lang="en-US" altLang="ar-JO" sz="2000" dirty="0">
                <a:solidFill>
                  <a:srgbClr val="FF0000"/>
                </a:solidFill>
              </a:rPr>
              <a:t>physical examination </a:t>
            </a:r>
          </a:p>
          <a:p>
            <a:pPr eaLnBrk="1" hangingPunct="1">
              <a:lnSpc>
                <a:spcPct val="80000"/>
              </a:lnSpc>
              <a:buFontTx/>
              <a:buAutoNum type="arabicPeriod"/>
            </a:pPr>
            <a:r>
              <a:rPr lang="en-US" altLang="ar-JO" sz="2000" dirty="0"/>
              <a:t>x-ray and laboratory result </a:t>
            </a:r>
          </a:p>
          <a:p>
            <a:pPr eaLnBrk="1" hangingPunct="1">
              <a:lnSpc>
                <a:spcPct val="80000"/>
              </a:lnSpc>
              <a:buFontTx/>
              <a:buAutoNum type="arabicPeriod"/>
            </a:pPr>
            <a:r>
              <a:rPr lang="en-US" altLang="ar-JO" sz="2000" dirty="0">
                <a:solidFill>
                  <a:srgbClr val="FF0000"/>
                </a:solidFill>
              </a:rPr>
              <a:t>ultrasound</a:t>
            </a:r>
            <a:r>
              <a:rPr lang="en-US" altLang="ar-JO" sz="2000" dirty="0"/>
              <a:t> and CT scan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ar-JO" sz="2000" b="1" dirty="0">
                <a:solidFill>
                  <a:srgbClr val="FF0000"/>
                </a:solidFill>
              </a:rPr>
              <a:t>Complication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ar-JO" sz="2000" dirty="0">
                <a:solidFill>
                  <a:srgbClr val="FF0000"/>
                </a:solidFill>
              </a:rPr>
              <a:t>Perforation</a:t>
            </a:r>
            <a:r>
              <a:rPr lang="en-US" altLang="ar-JO" sz="2000" dirty="0"/>
              <a:t> of the appendix ( </a:t>
            </a:r>
            <a:r>
              <a:rPr lang="en-US" altLang="ar-JO" sz="2000" dirty="0">
                <a:solidFill>
                  <a:srgbClr val="FF0000"/>
                </a:solidFill>
              </a:rPr>
              <a:t>peritonitis</a:t>
            </a:r>
            <a:r>
              <a:rPr lang="en-US" altLang="ar-JO" sz="2000" dirty="0"/>
              <a:t> and abscess )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ar-JO" sz="2000" dirty="0">
                <a:solidFill>
                  <a:srgbClr val="FF0000"/>
                </a:solidFill>
              </a:rPr>
              <a:t>Management</a:t>
            </a:r>
            <a:r>
              <a:rPr lang="en-US" altLang="ar-JO" sz="2000" dirty="0"/>
              <a:t> : surgery ( </a:t>
            </a:r>
            <a:r>
              <a:rPr lang="en-US" altLang="ar-JO" sz="2000" dirty="0">
                <a:solidFill>
                  <a:srgbClr val="FF0000"/>
                </a:solidFill>
              </a:rPr>
              <a:t>Appendectomy</a:t>
            </a:r>
            <a:r>
              <a:rPr lang="en-US" altLang="ar-JO" sz="2000" dirty="0"/>
              <a:t> ) .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sz="3200" dirty="0"/>
              <a:t>Appendicitis</a:t>
            </a:r>
            <a:r>
              <a:rPr lang="ar-SA" sz="3200" dirty="0"/>
              <a:t> </a:t>
            </a:r>
            <a:endParaRPr lang="en-AU" sz="3200" dirty="0"/>
          </a:p>
        </p:txBody>
      </p:sp>
      <p:sp>
        <p:nvSpPr>
          <p:cNvPr id="25604" name="عنصر نائب لرقم الشريحة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fld id="{F8C080B9-54D6-46C7-96AB-3453A1BAA798}" type="slidenum">
              <a:rPr lang="ar-SA" altLang="ar-JO" smtClean="0"/>
              <a:pPr/>
              <a:t>12</a:t>
            </a:fld>
            <a:endParaRPr lang="en-AU" altLang="ar-JO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1" y="4267200"/>
            <a:ext cx="3324225" cy="13716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622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2646"/>
    </mc:Choice>
    <mc:Fallback>
      <p:transition spd="slow" advTm="1426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481138"/>
            <a:ext cx="8229600" cy="51625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sz="2000" dirty="0">
                <a:cs typeface="Arial" panose="020B0604020202020204" pitchFamily="34" charset="0"/>
              </a:rPr>
              <a:t>- Its </a:t>
            </a:r>
            <a:r>
              <a:rPr lang="en-US" sz="2000" dirty="0">
                <a:solidFill>
                  <a:srgbClr val="FF3399"/>
                </a:solidFill>
                <a:cs typeface="Arial" panose="020B0604020202020204" pitchFamily="34" charset="0"/>
              </a:rPr>
              <a:t>inflammation of the peritoneum</a:t>
            </a:r>
            <a:r>
              <a:rPr lang="en-US" sz="2000" dirty="0">
                <a:cs typeface="Arial" panose="020B0604020202020204" pitchFamily="34" charset="0"/>
              </a:rPr>
              <a:t> , the serous membrane lining the abdominal cavity and covering the viscera . </a:t>
            </a: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sz="2000" dirty="0">
                <a:cs typeface="Arial" panose="020B0604020202020204" pitchFamily="34" charset="0"/>
              </a:rPr>
              <a:t>result from 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bacterial infection ( original source GI in men and reproductive in women ). External source ( injury ) </a:t>
            </a: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- the most common bacteria</a:t>
            </a:r>
            <a:r>
              <a:rPr lang="en-US" sz="2000" dirty="0">
                <a:cs typeface="Arial" panose="020B0604020202020204" pitchFamily="34" charset="0"/>
              </a:rPr>
              <a:t> is : E. coli, </a:t>
            </a:r>
            <a:r>
              <a:rPr lang="en-US" sz="2000" dirty="0" err="1">
                <a:cs typeface="Arial" panose="020B0604020202020204" pitchFamily="34" charset="0"/>
              </a:rPr>
              <a:t>Klebsiella</a:t>
            </a:r>
            <a:r>
              <a:rPr lang="en-US" sz="2000" dirty="0">
                <a:cs typeface="Arial" panose="020B0604020202020204" pitchFamily="34" charset="0"/>
              </a:rPr>
              <a:t> , </a:t>
            </a:r>
            <a:r>
              <a:rPr lang="en-US" sz="2000" dirty="0" err="1">
                <a:cs typeface="Arial" panose="020B0604020202020204" pitchFamily="34" charset="0"/>
              </a:rPr>
              <a:t>proteus</a:t>
            </a:r>
            <a:r>
              <a:rPr lang="en-US" sz="2000" dirty="0">
                <a:cs typeface="Arial" panose="020B0604020202020204" pitchFamily="34" charset="0"/>
              </a:rPr>
              <a:t>, Pseudomonas.</a:t>
            </a: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sz="2000" dirty="0">
                <a:cs typeface="Arial" panose="020B0604020202020204" pitchFamily="34" charset="0"/>
              </a:rPr>
              <a:t>-</a:t>
            </a:r>
            <a:r>
              <a:rPr lang="en-US" sz="2000" dirty="0">
                <a:solidFill>
                  <a:srgbClr val="00B0F0"/>
                </a:solidFill>
                <a:cs typeface="Arial" panose="020B0604020202020204" pitchFamily="34" charset="0"/>
              </a:rPr>
              <a:t> Pathophysiology </a:t>
            </a:r>
            <a:r>
              <a:rPr lang="en-US" sz="2000" dirty="0">
                <a:cs typeface="Arial" panose="020B0604020202020204" pitchFamily="34" charset="0"/>
              </a:rPr>
              <a:t>: </a:t>
            </a: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sz="2000" dirty="0">
                <a:cs typeface="Arial" panose="020B0604020202020204" pitchFamily="34" charset="0"/>
              </a:rPr>
              <a:t>* caused by </a:t>
            </a:r>
            <a:r>
              <a:rPr lang="en-US" sz="2000" dirty="0">
                <a:solidFill>
                  <a:srgbClr val="00B0F0"/>
                </a:solidFill>
                <a:cs typeface="Arial" panose="020B0604020202020204" pitchFamily="34" charset="0"/>
              </a:rPr>
              <a:t>leakage of abdominal content into the abdominal cavity</a:t>
            </a:r>
            <a:r>
              <a:rPr lang="en-US" sz="2000" dirty="0">
                <a:cs typeface="Arial" panose="020B0604020202020204" pitchFamily="34" charset="0"/>
              </a:rPr>
              <a:t> ,usually as a result of inflammation , infection, ischemia, trauma , or tumor perforation this </a:t>
            </a:r>
            <a:r>
              <a:rPr lang="en-US" sz="2000" dirty="0">
                <a:solidFill>
                  <a:srgbClr val="00B0F0"/>
                </a:solidFill>
                <a:cs typeface="Arial" panose="020B0604020202020204" pitchFamily="34" charset="0"/>
              </a:rPr>
              <a:t>lead to edematous of issue</a:t>
            </a:r>
            <a:r>
              <a:rPr lang="en-US" sz="2000" dirty="0">
                <a:cs typeface="Arial" panose="020B0604020202020204" pitchFamily="34" charset="0"/>
              </a:rPr>
              <a:t>, and exudation of fluid with </a:t>
            </a:r>
            <a:r>
              <a:rPr lang="en-US" sz="2000" dirty="0">
                <a:solidFill>
                  <a:srgbClr val="00B0F0"/>
                </a:solidFill>
                <a:cs typeface="Arial" panose="020B0604020202020204" pitchFamily="34" charset="0"/>
              </a:rPr>
              <a:t>increasing amount of protein and WBC</a:t>
            </a:r>
            <a:r>
              <a:rPr lang="en-US" sz="2000" dirty="0">
                <a:cs typeface="Arial" panose="020B0604020202020204" pitchFamily="34" charset="0"/>
              </a:rPr>
              <a:t>, cellular debris .</a:t>
            </a: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clinical manifestation :</a:t>
            </a:r>
          </a:p>
          <a:p>
            <a:pPr lvl="1" eaLnBrk="1" hangingPunct="1"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sz="2000" dirty="0">
                <a:cs typeface="Arial" panose="020B0604020202020204" pitchFamily="34" charset="0"/>
              </a:rPr>
              <a:t>pain , localized </a:t>
            </a:r>
          </a:p>
          <a:p>
            <a:pPr lvl="1" eaLnBrk="1" hangingPunct="1"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abdominal tender and distended </a:t>
            </a:r>
          </a:p>
          <a:p>
            <a:pPr lvl="1" eaLnBrk="1" hangingPunct="1"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rebound tender </a:t>
            </a:r>
          </a:p>
          <a:p>
            <a:pPr lvl="1" eaLnBrk="1" hangingPunct="1"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sz="2000" dirty="0">
                <a:cs typeface="Arial" panose="020B0604020202020204" pitchFamily="34" charset="0"/>
              </a:rPr>
              <a:t>nausea and vomiting </a:t>
            </a:r>
          </a:p>
          <a:p>
            <a:pPr lvl="1" eaLnBrk="1" hangingPunct="1"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fever 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sz="3200" dirty="0"/>
              <a:t>Peritonitis</a:t>
            </a:r>
          </a:p>
        </p:txBody>
      </p:sp>
      <p:sp>
        <p:nvSpPr>
          <p:cNvPr id="26628" name="عنصر نائب لرقم الشريحة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fld id="{9EA596D6-7B3C-4AD9-BE7E-55B1BDD0542B}" type="slidenum">
              <a:rPr lang="ar-SA" altLang="ar-JO" smtClean="0"/>
              <a:pPr/>
              <a:t>13</a:t>
            </a:fld>
            <a:endParaRPr lang="en-AU" altLang="ar-JO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609" y="5057776"/>
            <a:ext cx="1905000" cy="153352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51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933"/>
    </mc:Choice>
    <mc:Fallback>
      <p:transition spd="slow" advTm="77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457200" indent="-457200"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altLang="ar-JO" sz="2000"/>
              <a:t>Assessment and </a:t>
            </a:r>
            <a:r>
              <a:rPr lang="en-US" altLang="ar-JO" sz="2000">
                <a:solidFill>
                  <a:srgbClr val="FF3399"/>
                </a:solidFill>
              </a:rPr>
              <a:t>Diagnosis</a:t>
            </a:r>
            <a:r>
              <a:rPr lang="en-US" altLang="ar-JO" sz="2000"/>
              <a:t> :</a:t>
            </a:r>
          </a:p>
          <a:p>
            <a:pPr marL="838200" lvl="1" indent="-381000"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AutoNum type="arabicPeriod"/>
            </a:pPr>
            <a:r>
              <a:rPr lang="en-US" altLang="ar-JO" sz="2000"/>
              <a:t>CBC ( </a:t>
            </a:r>
            <a:r>
              <a:rPr lang="en-US" altLang="ar-JO" sz="2000">
                <a:solidFill>
                  <a:srgbClr val="FF3399"/>
                </a:solidFill>
              </a:rPr>
              <a:t>leukocytosis</a:t>
            </a:r>
            <a:r>
              <a:rPr lang="en-US" altLang="ar-JO" sz="2000"/>
              <a:t> ) , </a:t>
            </a:r>
          </a:p>
          <a:p>
            <a:pPr marL="838200" lvl="1" indent="-381000"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AutoNum type="arabicPeriod"/>
            </a:pPr>
            <a:r>
              <a:rPr lang="en-US" altLang="ar-JO" sz="2000"/>
              <a:t>Abdominal </a:t>
            </a:r>
            <a:r>
              <a:rPr lang="en-US" altLang="ar-JO" sz="2000">
                <a:solidFill>
                  <a:srgbClr val="FF3399"/>
                </a:solidFill>
              </a:rPr>
              <a:t>x-ray</a:t>
            </a:r>
            <a:r>
              <a:rPr lang="en-US" altLang="ar-JO" sz="2000"/>
              <a:t> ( fluid collection ) </a:t>
            </a:r>
          </a:p>
          <a:p>
            <a:pPr marL="457200" indent="-457200"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altLang="ar-JO" sz="2000">
                <a:solidFill>
                  <a:srgbClr val="FF3399"/>
                </a:solidFill>
              </a:rPr>
              <a:t>Complication </a:t>
            </a:r>
          </a:p>
          <a:p>
            <a:pPr marL="1257300" lvl="2" indent="-342900">
              <a:lnSpc>
                <a:spcPct val="80000"/>
              </a:lnSpc>
              <a:buFontTx/>
              <a:buAutoNum type="arabicPeriod"/>
            </a:pPr>
            <a:r>
              <a:rPr lang="en-US" altLang="ar-JO"/>
              <a:t>generalized </a:t>
            </a:r>
            <a:r>
              <a:rPr lang="en-US" altLang="ar-JO">
                <a:solidFill>
                  <a:srgbClr val="FF3399"/>
                </a:solidFill>
              </a:rPr>
              <a:t>sepsis </a:t>
            </a:r>
          </a:p>
          <a:p>
            <a:pPr marL="1257300" lvl="2" indent="-342900">
              <a:lnSpc>
                <a:spcPct val="80000"/>
              </a:lnSpc>
              <a:buFontTx/>
              <a:buAutoNum type="arabicPeriod"/>
            </a:pPr>
            <a:r>
              <a:rPr lang="en-US" altLang="ar-JO">
                <a:solidFill>
                  <a:srgbClr val="FF3399"/>
                </a:solidFill>
              </a:rPr>
              <a:t>shock </a:t>
            </a:r>
          </a:p>
          <a:p>
            <a:pPr marL="1257300" lvl="2" indent="-342900">
              <a:lnSpc>
                <a:spcPct val="80000"/>
              </a:lnSpc>
              <a:buFontTx/>
              <a:buAutoNum type="arabicPeriod"/>
            </a:pPr>
            <a:r>
              <a:rPr lang="en-US" altLang="ar-JO"/>
              <a:t>intestinal </a:t>
            </a:r>
            <a:r>
              <a:rPr lang="en-US" altLang="ar-JO">
                <a:solidFill>
                  <a:srgbClr val="FF3399"/>
                </a:solidFill>
              </a:rPr>
              <a:t>obstruction </a:t>
            </a:r>
          </a:p>
          <a:p>
            <a:pPr marL="457200" indent="-457200"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altLang="ar-JO" sz="2000">
                <a:solidFill>
                  <a:srgbClr val="FF3399"/>
                </a:solidFill>
              </a:rPr>
              <a:t>Management</a:t>
            </a:r>
            <a:r>
              <a:rPr lang="en-US" altLang="ar-JO" sz="2000"/>
              <a:t> :</a:t>
            </a:r>
          </a:p>
          <a:p>
            <a:pPr marL="457200" indent="-457200"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AutoNum type="arabicPeriod"/>
            </a:pPr>
            <a:r>
              <a:rPr lang="en-US" altLang="ar-JO" sz="2000"/>
              <a:t>fluid replacement </a:t>
            </a:r>
          </a:p>
          <a:p>
            <a:pPr marL="457200" indent="-457200"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AutoNum type="arabicPeriod"/>
            </a:pPr>
            <a:r>
              <a:rPr lang="en-US" altLang="ar-JO" sz="2000"/>
              <a:t>Antibiotics </a:t>
            </a:r>
          </a:p>
          <a:p>
            <a:pPr marL="457200" indent="-457200"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AutoNum type="arabicPeriod"/>
            </a:pPr>
            <a:r>
              <a:rPr lang="en-US" altLang="ar-JO" sz="2000"/>
              <a:t>Analgesia </a:t>
            </a:r>
          </a:p>
          <a:p>
            <a:pPr marL="457200" indent="-457200"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AutoNum type="arabicPeriod"/>
            </a:pPr>
            <a:r>
              <a:rPr lang="en-US" altLang="ar-JO" sz="2000"/>
              <a:t>intestinal intubation ( NGT) </a:t>
            </a:r>
          </a:p>
          <a:p>
            <a:pPr marL="457200" indent="-457200"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AutoNum type="arabicPeriod"/>
            </a:pPr>
            <a:r>
              <a:rPr lang="en-US" altLang="ar-JO" sz="2000"/>
              <a:t>Oxygen therapy by nasal cannula or mask </a:t>
            </a:r>
          </a:p>
          <a:p>
            <a:pPr marL="457200" indent="-457200"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AutoNum type="arabicPeriod"/>
            </a:pPr>
            <a:r>
              <a:rPr lang="en-US" altLang="ar-JO" sz="2000"/>
              <a:t>surgical removal of fluid collection ( </a:t>
            </a:r>
            <a:r>
              <a:rPr lang="en-US" altLang="ar-JO" sz="2000">
                <a:solidFill>
                  <a:srgbClr val="FF3399"/>
                </a:solidFill>
              </a:rPr>
              <a:t>Drainage</a:t>
            </a:r>
            <a:r>
              <a:rPr lang="en-US" altLang="ar-JO" sz="2000"/>
              <a:t> ) </a:t>
            </a:r>
          </a:p>
          <a:p>
            <a:pPr marL="457200" indent="-457200">
              <a:lnSpc>
                <a:spcPct val="80000"/>
              </a:lnSpc>
              <a:buNone/>
            </a:pPr>
            <a:endParaRPr lang="en-US" altLang="ar-JO" sz="2000"/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i="1"/>
              <a:t>Continue</a:t>
            </a:r>
            <a:r>
              <a:rPr lang="en-US" sz="3200" i="1">
                <a:latin typeface="Arial"/>
              </a:rPr>
              <a:t>…</a:t>
            </a:r>
            <a:endParaRPr lang="en-US" sz="3200" i="1"/>
          </a:p>
        </p:txBody>
      </p:sp>
      <p:sp>
        <p:nvSpPr>
          <p:cNvPr id="27652" name="عنصر نائب لرقم الشريحة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fld id="{3BB83FFD-80C8-49A1-B5F2-CE95F02D9448}" type="slidenum">
              <a:rPr lang="ar-SA" altLang="ar-JO" smtClean="0"/>
              <a:pPr/>
              <a:t>14</a:t>
            </a:fld>
            <a:endParaRPr lang="en-AU" altLang="ar-JO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522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018"/>
    </mc:Choice>
    <mc:Fallback>
      <p:transition spd="slow" advTm="77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838200" lvl="1" indent="-381000">
              <a:lnSpc>
                <a:spcPct val="80000"/>
              </a:lnSpc>
              <a:buNone/>
            </a:pPr>
            <a:r>
              <a:rPr lang="en-US" altLang="ar-JO" sz="2000"/>
              <a:t>Its </a:t>
            </a:r>
            <a:r>
              <a:rPr lang="en-US" altLang="ar-JO" sz="2000">
                <a:solidFill>
                  <a:srgbClr val="FF3399"/>
                </a:solidFill>
              </a:rPr>
              <a:t>blockage that prevents the normal flow of intestinal contents through the intestinal tract</a:t>
            </a:r>
            <a:r>
              <a:rPr lang="en-US" altLang="ar-JO" sz="2000"/>
              <a:t>.</a:t>
            </a:r>
          </a:p>
          <a:p>
            <a:pPr marL="838200" lvl="1" indent="-381000">
              <a:lnSpc>
                <a:spcPct val="80000"/>
              </a:lnSpc>
              <a:buNone/>
            </a:pPr>
            <a:r>
              <a:rPr lang="en-US" altLang="ar-JO" sz="2000" b="1" i="1"/>
              <a:t>Two types of process </a:t>
            </a:r>
          </a:p>
          <a:p>
            <a:pPr marL="457200" indent="-457200">
              <a:lnSpc>
                <a:spcPct val="80000"/>
              </a:lnSpc>
              <a:buFontTx/>
              <a:buAutoNum type="arabicPeriod"/>
            </a:pPr>
            <a:r>
              <a:rPr lang="en-US" altLang="ar-JO" sz="2000">
                <a:solidFill>
                  <a:srgbClr val="FF3399"/>
                </a:solidFill>
              </a:rPr>
              <a:t>Mechanical</a:t>
            </a:r>
            <a:r>
              <a:rPr lang="en-US" altLang="ar-JO" sz="2000"/>
              <a:t> : intraluminal obstruction or a mural obstruction from </a:t>
            </a:r>
            <a:r>
              <a:rPr lang="en-US" altLang="ar-JO" sz="2000">
                <a:solidFill>
                  <a:srgbClr val="00B0F0"/>
                </a:solidFill>
              </a:rPr>
              <a:t>pressure on the intestinal walls, ( tumor, stenosis, hernias , abscess</a:t>
            </a:r>
            <a:r>
              <a:rPr lang="en-US" altLang="ar-JO" sz="2000"/>
              <a:t> )</a:t>
            </a:r>
          </a:p>
          <a:p>
            <a:pPr marL="457200" indent="-457200">
              <a:lnSpc>
                <a:spcPct val="80000"/>
              </a:lnSpc>
              <a:buFontTx/>
              <a:buAutoNum type="arabicPeriod"/>
            </a:pPr>
            <a:r>
              <a:rPr lang="en-US" altLang="ar-JO" sz="2000">
                <a:solidFill>
                  <a:srgbClr val="FF3399"/>
                </a:solidFill>
              </a:rPr>
              <a:t>Functional</a:t>
            </a:r>
            <a:r>
              <a:rPr lang="en-US" altLang="ar-JO" sz="2000"/>
              <a:t> : </a:t>
            </a:r>
            <a:r>
              <a:rPr lang="en-US" altLang="ar-JO" sz="2000">
                <a:solidFill>
                  <a:srgbClr val="00B0F0"/>
                </a:solidFill>
              </a:rPr>
              <a:t>intestinal musculature cannot propel the contents along the bowel </a:t>
            </a:r>
            <a:r>
              <a:rPr lang="en-US" altLang="ar-JO" sz="2000"/>
              <a:t>, ( amyloidosis, endocrine ( </a:t>
            </a:r>
            <a:r>
              <a:rPr lang="en-US" altLang="ar-JO" sz="2000">
                <a:solidFill>
                  <a:srgbClr val="00B0F0"/>
                </a:solidFill>
              </a:rPr>
              <a:t>D.M</a:t>
            </a:r>
            <a:r>
              <a:rPr lang="en-US" altLang="ar-JO" sz="2000"/>
              <a:t> ) </a:t>
            </a:r>
            <a:r>
              <a:rPr lang="en-US" altLang="ar-JO" sz="2000">
                <a:solidFill>
                  <a:srgbClr val="00B0F0"/>
                </a:solidFill>
              </a:rPr>
              <a:t>Parkinson</a:t>
            </a:r>
            <a:r>
              <a:rPr lang="en-US" altLang="ar-JO" sz="2000"/>
              <a:t> , lockage is temporary .</a:t>
            </a:r>
          </a:p>
          <a:p>
            <a:pPr marL="457200" indent="-457200">
              <a:lnSpc>
                <a:spcPct val="80000"/>
              </a:lnSpc>
              <a:buNone/>
            </a:pPr>
            <a:r>
              <a:rPr lang="en-US" altLang="ar-JO" sz="2000" b="1">
                <a:solidFill>
                  <a:srgbClr val="00B050"/>
                </a:solidFill>
              </a:rPr>
              <a:t>Pathophysiology</a:t>
            </a:r>
            <a:r>
              <a:rPr lang="en-US" altLang="ar-JO" sz="2000"/>
              <a:t> :</a:t>
            </a:r>
          </a:p>
          <a:p>
            <a:pPr marL="838200" lvl="1" indent="-381000">
              <a:lnSpc>
                <a:spcPct val="80000"/>
              </a:lnSpc>
              <a:buNone/>
            </a:pPr>
            <a:r>
              <a:rPr lang="en-US" altLang="ar-JO" sz="2000">
                <a:solidFill>
                  <a:srgbClr val="00B050"/>
                </a:solidFill>
              </a:rPr>
              <a:t>intestinal contents, fluid, and gas accumulate above the intestinal obstruction </a:t>
            </a:r>
          </a:p>
          <a:p>
            <a:pPr marL="838200" lvl="1" indent="-381000">
              <a:lnSpc>
                <a:spcPct val="80000"/>
              </a:lnSpc>
              <a:buNone/>
            </a:pPr>
            <a:r>
              <a:rPr lang="en-US" altLang="ar-JO" sz="2000">
                <a:solidFill>
                  <a:srgbClr val="00B050"/>
                </a:solidFill>
              </a:rPr>
              <a:t>the abdominal distention and retention of fluid reduce the absorption of fluid and stimulate more gastric secretion 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</a:rPr>
              <a:t>Intestinal Obstruction </a:t>
            </a:r>
          </a:p>
        </p:txBody>
      </p:sp>
      <p:sp>
        <p:nvSpPr>
          <p:cNvPr id="28676" name="عنصر نائب لرقم الشريحة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fld id="{1BA655D5-EEDF-44DC-80F2-089C54C5AF68}" type="slidenum">
              <a:rPr lang="ar-SA" altLang="ar-JO" smtClean="0"/>
              <a:pPr/>
              <a:t>15</a:t>
            </a:fld>
            <a:endParaRPr lang="en-AU" altLang="ar-JO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363" y="5229226"/>
            <a:ext cx="3343275" cy="136207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617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551"/>
    </mc:Choice>
    <mc:Fallback>
      <p:transition spd="slow" advTm="122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None/>
            </a:pPr>
            <a:r>
              <a:rPr lang="en-US" altLang="ar-JO" sz="2400" dirty="0">
                <a:solidFill>
                  <a:srgbClr val="00B050"/>
                </a:solidFill>
              </a:rPr>
              <a:t>clinical manifestation ;</a:t>
            </a:r>
          </a:p>
          <a:p>
            <a:pPr marL="838200" lvl="1" indent="-381000">
              <a:buNone/>
            </a:pPr>
            <a:r>
              <a:rPr lang="en-US" altLang="ar-JO" dirty="0">
                <a:solidFill>
                  <a:srgbClr val="7030A0"/>
                </a:solidFill>
              </a:rPr>
              <a:t>cramp pain</a:t>
            </a:r>
            <a:r>
              <a:rPr lang="en-US" altLang="ar-JO" dirty="0"/>
              <a:t> ( wavelike) . pass </a:t>
            </a:r>
            <a:r>
              <a:rPr lang="en-US" altLang="ar-JO" dirty="0">
                <a:solidFill>
                  <a:srgbClr val="7030A0"/>
                </a:solidFill>
              </a:rPr>
              <a:t>blood or mucous </a:t>
            </a:r>
            <a:r>
              <a:rPr lang="en-US" altLang="ar-JO" dirty="0"/>
              <a:t>(but no fecal )</a:t>
            </a:r>
          </a:p>
          <a:p>
            <a:pPr marL="838200" lvl="1" indent="-381000">
              <a:buNone/>
            </a:pPr>
            <a:r>
              <a:rPr lang="en-US" altLang="ar-JO" dirty="0">
                <a:solidFill>
                  <a:srgbClr val="7030A0"/>
                </a:solidFill>
              </a:rPr>
              <a:t>vomiting</a:t>
            </a:r>
            <a:r>
              <a:rPr lang="en-US" altLang="ar-JO" dirty="0"/>
              <a:t> ( </a:t>
            </a:r>
            <a:r>
              <a:rPr lang="en-US" altLang="ar-JO" dirty="0">
                <a:solidFill>
                  <a:srgbClr val="FF0000"/>
                </a:solidFill>
              </a:rPr>
              <a:t>stomach</a:t>
            </a:r>
            <a:r>
              <a:rPr lang="en-US" altLang="ar-JO" dirty="0"/>
              <a:t> content, </a:t>
            </a:r>
            <a:r>
              <a:rPr lang="en-US" altLang="ar-JO" dirty="0">
                <a:solidFill>
                  <a:srgbClr val="FF0000"/>
                </a:solidFill>
              </a:rPr>
              <a:t>bile-stained</a:t>
            </a:r>
            <a:r>
              <a:rPr lang="en-US" altLang="ar-JO" dirty="0"/>
              <a:t> contents) </a:t>
            </a:r>
          </a:p>
          <a:p>
            <a:pPr marL="838200" lvl="1" indent="-381000">
              <a:buNone/>
            </a:pPr>
            <a:r>
              <a:rPr lang="en-US" altLang="ar-JO" dirty="0"/>
              <a:t>generalized weakness , aching. </a:t>
            </a:r>
          </a:p>
          <a:p>
            <a:pPr marL="457200" indent="-457200">
              <a:buNone/>
            </a:pPr>
            <a:r>
              <a:rPr lang="en-US" altLang="ar-JO" sz="2400" dirty="0"/>
              <a:t>Assessment and diagnosis </a:t>
            </a:r>
          </a:p>
          <a:p>
            <a:pPr marL="838200" lvl="1" indent="-381000">
              <a:buFontTx/>
              <a:buAutoNum type="arabicPeriod"/>
            </a:pPr>
            <a:r>
              <a:rPr lang="en-US" altLang="ar-JO" dirty="0"/>
              <a:t>X-ray </a:t>
            </a:r>
          </a:p>
          <a:p>
            <a:pPr marL="838200" lvl="1" indent="-381000">
              <a:buFontTx/>
              <a:buAutoNum type="arabicPeriod"/>
            </a:pPr>
            <a:r>
              <a:rPr lang="en-US" altLang="ar-JO" dirty="0"/>
              <a:t>Physical examination and history taking </a:t>
            </a:r>
          </a:p>
          <a:p>
            <a:pPr marL="838200" lvl="1" indent="-381000">
              <a:buFontTx/>
              <a:buAutoNum type="arabicPeriod"/>
            </a:pPr>
            <a:r>
              <a:rPr lang="en-US" altLang="ar-JO" dirty="0"/>
              <a:t>Laboratory studies </a:t>
            </a:r>
          </a:p>
          <a:p>
            <a:pPr marL="457200" indent="-457200">
              <a:buNone/>
            </a:pPr>
            <a:r>
              <a:rPr lang="en-US" altLang="ar-JO" sz="2400" dirty="0"/>
              <a:t>Management </a:t>
            </a:r>
          </a:p>
          <a:p>
            <a:pPr marL="838200" lvl="1" indent="-381000">
              <a:buFontTx/>
              <a:buAutoNum type="arabicPeriod"/>
            </a:pPr>
            <a:r>
              <a:rPr lang="en-US" altLang="ar-JO" dirty="0">
                <a:solidFill>
                  <a:srgbClr val="7030A0"/>
                </a:solidFill>
              </a:rPr>
              <a:t>Decompression (NGT)</a:t>
            </a:r>
          </a:p>
          <a:p>
            <a:pPr marL="838200" lvl="1" indent="-381000">
              <a:buFontTx/>
              <a:buAutoNum type="arabicPeriod"/>
            </a:pPr>
            <a:r>
              <a:rPr lang="en-US" altLang="ar-JO" dirty="0">
                <a:solidFill>
                  <a:srgbClr val="7030A0"/>
                </a:solidFill>
              </a:rPr>
              <a:t>Surgical : resection . or pressure removal</a:t>
            </a:r>
            <a:r>
              <a:rPr lang="en-US" altLang="ar-JO" dirty="0"/>
              <a:t> 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800" i="1"/>
              <a:t>Continue</a:t>
            </a:r>
            <a:r>
              <a:rPr lang="en-US" sz="2800" i="1">
                <a:latin typeface="Arial"/>
              </a:rPr>
              <a:t>…</a:t>
            </a:r>
            <a:endParaRPr lang="en-US" sz="2800" i="1"/>
          </a:p>
        </p:txBody>
      </p:sp>
      <p:sp>
        <p:nvSpPr>
          <p:cNvPr id="29700" name="عنصر نائب لرقم الشريحة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fld id="{E0611904-17BC-4689-AAC3-A405ED32170C}" type="slidenum">
              <a:rPr lang="ar-SA" altLang="ar-JO" smtClean="0"/>
              <a:pPr/>
              <a:t>16</a:t>
            </a:fld>
            <a:endParaRPr lang="en-AU" altLang="ar-JO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"/>
            <a:ext cx="2514600" cy="181927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776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020"/>
    </mc:Choice>
    <mc:Fallback>
      <p:transition spd="slow" advTm="77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lnSpc>
                <a:spcPct val="80000"/>
              </a:lnSpc>
              <a:buNone/>
            </a:pPr>
            <a:r>
              <a:rPr lang="en-US" altLang="ar-JO" sz="2000">
                <a:solidFill>
                  <a:srgbClr val="7030A0"/>
                </a:solidFill>
              </a:rPr>
              <a:t>Pathophysiology </a:t>
            </a:r>
          </a:p>
          <a:p>
            <a:pPr marL="457200" indent="-457200"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en-US" altLang="ar-JO" sz="2000"/>
              <a:t>result from  </a:t>
            </a:r>
            <a:r>
              <a:rPr lang="en-US" altLang="ar-JO" sz="2000">
                <a:solidFill>
                  <a:srgbClr val="7030A0"/>
                </a:solidFill>
              </a:rPr>
              <a:t>accumulation  of intestinal contents, fluid, and gas accumulate above the intestinal obstruction.</a:t>
            </a:r>
          </a:p>
          <a:p>
            <a:pPr marL="457200" indent="-457200"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en-US" altLang="ar-JO" sz="2000">
                <a:solidFill>
                  <a:srgbClr val="7030A0"/>
                </a:solidFill>
              </a:rPr>
              <a:t>lead to severe perforation and distention and intestinal strangulation and necrosis </a:t>
            </a:r>
          </a:p>
          <a:p>
            <a:pPr marL="457200" indent="-457200">
              <a:lnSpc>
                <a:spcPct val="80000"/>
              </a:lnSpc>
              <a:buNone/>
            </a:pPr>
            <a:r>
              <a:rPr lang="en-US" altLang="ar-JO" sz="2000">
                <a:solidFill>
                  <a:srgbClr val="00B0F0"/>
                </a:solidFill>
              </a:rPr>
              <a:t>Clinical manifestation :</a:t>
            </a:r>
          </a:p>
          <a:p>
            <a:pPr marL="838200" lvl="1" indent="-381000">
              <a:lnSpc>
                <a:spcPct val="80000"/>
              </a:lnSpc>
              <a:buNone/>
            </a:pPr>
            <a:r>
              <a:rPr lang="en-US" altLang="ar-JO" sz="2000"/>
              <a:t>if sigmoid or rectum  obstruction : </a:t>
            </a:r>
            <a:r>
              <a:rPr lang="en-US" altLang="ar-JO" sz="2000">
                <a:solidFill>
                  <a:srgbClr val="00B0F0"/>
                </a:solidFill>
              </a:rPr>
              <a:t>constipation</a:t>
            </a:r>
            <a:r>
              <a:rPr lang="en-US" altLang="ar-JO" sz="2000"/>
              <a:t> , abdomen </a:t>
            </a:r>
            <a:r>
              <a:rPr lang="en-US" altLang="ar-JO" sz="2000">
                <a:solidFill>
                  <a:srgbClr val="00B0F0"/>
                </a:solidFill>
              </a:rPr>
              <a:t>distention</a:t>
            </a:r>
            <a:r>
              <a:rPr lang="en-US" altLang="ar-JO" sz="2000"/>
              <a:t>, </a:t>
            </a:r>
            <a:r>
              <a:rPr lang="en-US" altLang="ar-JO" sz="2000">
                <a:solidFill>
                  <a:srgbClr val="00B0F0"/>
                </a:solidFill>
              </a:rPr>
              <a:t>loops</a:t>
            </a:r>
            <a:r>
              <a:rPr lang="en-US" altLang="ar-JO" sz="2000"/>
              <a:t> of large bowel become </a:t>
            </a:r>
            <a:r>
              <a:rPr lang="en-US" altLang="ar-JO" sz="2000">
                <a:solidFill>
                  <a:srgbClr val="00B0F0"/>
                </a:solidFill>
              </a:rPr>
              <a:t>visible</a:t>
            </a:r>
            <a:r>
              <a:rPr lang="en-US" altLang="ar-JO" sz="2000"/>
              <a:t> outlined through </a:t>
            </a:r>
          </a:p>
          <a:p>
            <a:pPr marL="457200" indent="-457200">
              <a:lnSpc>
                <a:spcPct val="80000"/>
              </a:lnSpc>
              <a:buNone/>
            </a:pPr>
            <a:r>
              <a:rPr lang="en-US" altLang="ar-JO" sz="2000"/>
              <a:t>Assessment and Diagnostic finding ;</a:t>
            </a:r>
          </a:p>
          <a:p>
            <a:pPr marL="838200" lvl="1" indent="-381000">
              <a:lnSpc>
                <a:spcPct val="80000"/>
              </a:lnSpc>
              <a:buNone/>
            </a:pPr>
            <a:r>
              <a:rPr lang="en-US" altLang="ar-JO" sz="2000">
                <a:solidFill>
                  <a:srgbClr val="00B0F0"/>
                </a:solidFill>
              </a:rPr>
              <a:t>x-ray</a:t>
            </a:r>
            <a:r>
              <a:rPr lang="en-US" altLang="ar-JO" sz="2000"/>
              <a:t> ( flat and upright )</a:t>
            </a:r>
          </a:p>
          <a:p>
            <a:pPr marL="838200" lvl="1" indent="-381000">
              <a:lnSpc>
                <a:spcPct val="80000"/>
              </a:lnSpc>
              <a:buNone/>
            </a:pPr>
            <a:r>
              <a:rPr lang="en-US" altLang="ar-JO" sz="2000">
                <a:solidFill>
                  <a:srgbClr val="00B0F0"/>
                </a:solidFill>
              </a:rPr>
              <a:t>Barium enema </a:t>
            </a:r>
          </a:p>
          <a:p>
            <a:pPr marL="457200" indent="-457200">
              <a:lnSpc>
                <a:spcPct val="80000"/>
              </a:lnSpc>
              <a:buNone/>
            </a:pPr>
            <a:r>
              <a:rPr lang="en-US" altLang="ar-JO" sz="2000"/>
              <a:t>Management </a:t>
            </a:r>
          </a:p>
          <a:p>
            <a:pPr marL="1257300" lvl="2" indent="-342900">
              <a:lnSpc>
                <a:spcPct val="80000"/>
              </a:lnSpc>
              <a:buFontTx/>
              <a:buAutoNum type="arabicPeriod"/>
            </a:pPr>
            <a:r>
              <a:rPr lang="en-US" altLang="ar-JO">
                <a:solidFill>
                  <a:srgbClr val="00B0F0"/>
                </a:solidFill>
              </a:rPr>
              <a:t>colonoscopy </a:t>
            </a:r>
          </a:p>
          <a:p>
            <a:pPr marL="1257300" lvl="2" indent="-342900">
              <a:lnSpc>
                <a:spcPct val="80000"/>
              </a:lnSpc>
              <a:buFontTx/>
              <a:buAutoNum type="arabicPeriod"/>
            </a:pPr>
            <a:r>
              <a:rPr lang="en-US" altLang="ar-JO">
                <a:solidFill>
                  <a:srgbClr val="00B0F0"/>
                </a:solidFill>
              </a:rPr>
              <a:t>cecostomy</a:t>
            </a:r>
          </a:p>
          <a:p>
            <a:pPr marL="1257300" lvl="2" indent="-342900">
              <a:lnSpc>
                <a:spcPct val="80000"/>
              </a:lnSpc>
              <a:buFontTx/>
              <a:buAutoNum type="arabicPeriod"/>
            </a:pPr>
            <a:r>
              <a:rPr lang="en-US" altLang="ar-JO">
                <a:solidFill>
                  <a:srgbClr val="00B0F0"/>
                </a:solidFill>
              </a:rPr>
              <a:t>resection </a:t>
            </a:r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/>
              <a:t>Large bowel Obstruction</a:t>
            </a:r>
            <a:r>
              <a:rPr lang="ar-SA" sz="3200"/>
              <a:t> </a:t>
            </a:r>
            <a:endParaRPr lang="en-AU" sz="3200"/>
          </a:p>
        </p:txBody>
      </p:sp>
      <p:sp>
        <p:nvSpPr>
          <p:cNvPr id="30724" name="عنصر نائب لرقم الشريحة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fld id="{54A730C2-A7B8-40D2-A0D9-2E6311D59A70}" type="slidenum">
              <a:rPr lang="ar-SA" altLang="ar-JO" smtClean="0"/>
              <a:pPr/>
              <a:t>17</a:t>
            </a:fld>
            <a:endParaRPr lang="en-AU" altLang="ar-JO" smtClean="0"/>
          </a:p>
        </p:txBody>
      </p:sp>
      <p:pic>
        <p:nvPicPr>
          <p:cNvPr id="30725" name="Picture 4" descr="C:\Users\al3asefah\Desktop\downloa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76" y="3857625"/>
            <a:ext cx="3071813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061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026"/>
    </mc:Choice>
    <mc:Fallback>
      <p:transition spd="slow" advTm="490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903" name="Group 39"/>
          <p:cNvGraphicFramePr>
            <a:graphicFrameLocks noGrp="1"/>
          </p:cNvGraphicFramePr>
          <p:nvPr>
            <p:extLst/>
          </p:nvPr>
        </p:nvGraphicFramePr>
        <p:xfrm>
          <a:off x="2133600" y="304801"/>
          <a:ext cx="7848600" cy="5486401"/>
        </p:xfrm>
        <a:graphic>
          <a:graphicData uri="http://schemas.openxmlformats.org/drawingml/2006/table">
            <a:tbl>
              <a:tblPr/>
              <a:tblGrid>
                <a:gridCol w="2154238"/>
                <a:gridCol w="3078162"/>
                <a:gridCol w="2616200"/>
              </a:tblGrid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Calibri" pitchFamily="34" charset="0"/>
                          <a:cs typeface="Arial" charset="0"/>
                        </a:rPr>
                        <a:t>Comparison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Calibri" pitchFamily="34" charset="0"/>
                          <a:cs typeface="Arial" charset="0"/>
                        </a:rPr>
                        <a:t>Small bowel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Calibri" pitchFamily="34" charset="0"/>
                          <a:cs typeface="Arial" charset="0"/>
                        </a:rPr>
                        <a:t>Large bowel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Calibri" pitchFamily="34" charset="0"/>
                          <a:cs typeface="Arial" charset="0"/>
                        </a:rPr>
                        <a:t>Incidence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ahoma" pitchFamily="34" charset="0"/>
                          <a:ea typeface="Calibri" pitchFamily="34" charset="0"/>
                          <a:cs typeface="Arial" charset="0"/>
                        </a:rPr>
                        <a:t>85% of the cases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Calibri" pitchFamily="34" charset="0"/>
                          <a:cs typeface="Arial" charset="0"/>
                        </a:rPr>
                        <a:t>15% of the cases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87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Calibri" pitchFamily="34" charset="0"/>
                          <a:cs typeface="Arial" charset="0"/>
                        </a:rPr>
                        <a:t>Causes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Calibri" pitchFamily="34" charset="0"/>
                          <a:cs typeface="Arial" charset="0"/>
                        </a:rPr>
                        <a:t>Main cause is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ahoma" pitchFamily="34" charset="0"/>
                          <a:ea typeface="Calibri" pitchFamily="34" charset="0"/>
                          <a:cs typeface="Arial" charset="0"/>
                        </a:rPr>
                        <a:t>adhesions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Calibri" pitchFamily="34" charset="0"/>
                          <a:cs typeface="Arial" charset="0"/>
                        </a:rPr>
                        <a:t>Causes may be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ahoma" pitchFamily="34" charset="0"/>
                          <a:ea typeface="Calibri" pitchFamily="34" charset="0"/>
                          <a:cs typeface="Arial" charset="0"/>
                        </a:rPr>
                        <a:t>carcinoma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Calibri" pitchFamily="34" charset="0"/>
                          <a:cs typeface="Arial" charset="0"/>
                        </a:rPr>
                        <a:t>, benign tumors and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ahoma" pitchFamily="34" charset="0"/>
                          <a:ea typeface="Calibri" pitchFamily="34" charset="0"/>
                          <a:cs typeface="Arial" charset="0"/>
                        </a:rPr>
                        <a:t>inflammatory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Calibri" pitchFamily="34" charset="0"/>
                          <a:cs typeface="Arial" charset="0"/>
                        </a:rPr>
                        <a:t> bowel disorders.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1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Calibri" pitchFamily="34" charset="0"/>
                          <a:cs typeface="Arial" charset="0"/>
                        </a:rPr>
                        <a:t>pain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ahoma" pitchFamily="34" charset="0"/>
                          <a:ea typeface="Calibri" pitchFamily="34" charset="0"/>
                          <a:cs typeface="Arial" charset="0"/>
                        </a:rPr>
                        <a:t>Pain in upper and middle abdomen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ahoma" pitchFamily="34" charset="0"/>
                          <a:ea typeface="Calibri" pitchFamily="34" charset="0"/>
                          <a:cs typeface="Arial" charset="0"/>
                        </a:rPr>
                        <a:t>Pain in lower abdomen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0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Calibri" pitchFamily="34" charset="0"/>
                          <a:cs typeface="Arial" charset="0"/>
                        </a:rPr>
                        <a:t>Vomiting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Calibri" pitchFamily="34" charset="0"/>
                          <a:cs typeface="Arial" charset="0"/>
                        </a:rPr>
                        <a:t>Nausea and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ahoma" pitchFamily="34" charset="0"/>
                          <a:ea typeface="Calibri" pitchFamily="34" charset="0"/>
                          <a:cs typeface="Arial" charset="0"/>
                        </a:rPr>
                        <a:t>vomiting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Calibri" pitchFamily="34" charset="0"/>
                          <a:cs typeface="Arial" charset="0"/>
                        </a:rPr>
                        <a:t>Minimal or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ahoma" pitchFamily="34" charset="0"/>
                          <a:ea typeface="Calibri" pitchFamily="34" charset="0"/>
                          <a:cs typeface="Arial" charset="0"/>
                        </a:rPr>
                        <a:t>no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Calibri" pitchFamily="34" charset="0"/>
                          <a:cs typeface="Arial" charset="0"/>
                        </a:rPr>
                        <a:t> vomiting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1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Calibri" pitchFamily="34" charset="0"/>
                          <a:cs typeface="Arial" charset="0"/>
                        </a:rPr>
                        <a:t>Fluid/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Calibri" pitchFamily="34" charset="0"/>
                          <a:cs typeface="Arial" charset="0"/>
                        </a:rPr>
                        <a:t>Electroytes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Calibri" pitchFamily="34" charset="0"/>
                          <a:cs typeface="Arial" charset="0"/>
                        </a:rPr>
                        <a:t>Severe F/E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ahoma" pitchFamily="34" charset="0"/>
                          <a:ea typeface="Calibri" pitchFamily="34" charset="0"/>
                          <a:cs typeface="Arial" charset="0"/>
                        </a:rPr>
                        <a:t>imbalance(low K)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ahoma" pitchFamily="34" charset="0"/>
                          <a:ea typeface="Calibri" pitchFamily="34" charset="0"/>
                          <a:cs typeface="Arial" charset="0"/>
                        </a:rPr>
                        <a:t>No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Calibri" pitchFamily="34" charset="0"/>
                          <a:cs typeface="Arial" charset="0"/>
                        </a:rPr>
                        <a:t> major F/E imbalance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1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Calibri" pitchFamily="34" charset="0"/>
                          <a:cs typeface="Arial" charset="0"/>
                        </a:rPr>
                        <a:t>Acid base balance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ahoma" pitchFamily="34" charset="0"/>
                          <a:ea typeface="Calibri" pitchFamily="34" charset="0"/>
                          <a:cs typeface="Arial" charset="0"/>
                        </a:rPr>
                        <a:t>Metabolic alkalosis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ahoma" pitchFamily="34" charset="0"/>
                          <a:ea typeface="Calibri" pitchFamily="34" charset="0"/>
                          <a:cs typeface="Arial" charset="0"/>
                        </a:rPr>
                        <a:t>Metabolic acidosis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1780" name="Slide Number Placeholder 2"/>
          <p:cNvSpPr>
            <a:spLocks noGrp="1"/>
          </p:cNvSpPr>
          <p:nvPr>
            <p:ph type="sldNum" sz="quarter" idx="12"/>
          </p:nvPr>
        </p:nvSpPr>
        <p:spPr bwMode="auto">
          <a:xfrm>
            <a:off x="8077200" y="6356351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fld id="{98A9E0D8-9D7F-4CEA-82DB-195E9EFCC18D}" type="slidenum">
              <a:rPr lang="en-US" altLang="ar-JO">
                <a:solidFill>
                  <a:srgbClr val="898989"/>
                </a:solidFill>
                <a:latin typeface="Lucida Sans Unicode" panose="020B0602030504020204" pitchFamily="34" charset="0"/>
              </a:rPr>
              <a:pPr/>
              <a:t>18</a:t>
            </a:fld>
            <a:endParaRPr lang="en-US" altLang="ar-JO">
              <a:solidFill>
                <a:srgbClr val="898989"/>
              </a:solidFill>
              <a:latin typeface="Lucida Sans Unicode" panose="020B060203050402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356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560"/>
    </mc:Choice>
    <mc:Fallback>
      <p:transition spd="slow" advTm="87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911" name="Group 23"/>
          <p:cNvGraphicFramePr>
            <a:graphicFrameLocks noGrp="1"/>
          </p:cNvGraphicFramePr>
          <p:nvPr/>
        </p:nvGraphicFramePr>
        <p:xfrm>
          <a:off x="1981200" y="1033463"/>
          <a:ext cx="8382000" cy="3154362"/>
        </p:xfrm>
        <a:graphic>
          <a:graphicData uri="http://schemas.openxmlformats.org/drawingml/2006/table">
            <a:tbl>
              <a:tblPr/>
              <a:tblGrid>
                <a:gridCol w="1685908"/>
                <a:gridCol w="3902092"/>
                <a:gridCol w="2794000"/>
              </a:tblGrid>
              <a:tr h="31543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Calibri" pitchFamily="34" charset="0"/>
                          <a:cs typeface="Arial" charset="0"/>
                        </a:rPr>
                        <a:t>Diagnostic evaluation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Calibri" pitchFamily="34" charset="0"/>
                          <a:cs typeface="Arial" charset="0"/>
                        </a:rPr>
                        <a:t>*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ahoma" pitchFamily="34" charset="0"/>
                          <a:ea typeface="Calibri" pitchFamily="34" charset="0"/>
                          <a:cs typeface="Arial" charset="0"/>
                        </a:rPr>
                        <a:t>Abdominal x-ray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Calibri" pitchFamily="34" charset="0"/>
                          <a:cs typeface="Arial" charset="0"/>
                        </a:rPr>
                        <a:t> may show large amount of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ahoma" pitchFamily="34" charset="0"/>
                          <a:ea typeface="Calibri" pitchFamily="34" charset="0"/>
                          <a:cs typeface="Arial" charset="0"/>
                        </a:rPr>
                        <a:t>gas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Calibri" pitchFamily="34" charset="0"/>
                          <a:cs typeface="Arial" charset="0"/>
                        </a:rPr>
                        <a:t> and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ahoma" pitchFamily="34" charset="0"/>
                          <a:ea typeface="Calibri" pitchFamily="34" charset="0"/>
                          <a:cs typeface="Arial" charset="0"/>
                        </a:rPr>
                        <a:t>fluid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Calibri" pitchFamily="34" charset="0"/>
                          <a:cs typeface="Arial" charset="0"/>
                        </a:rPr>
                        <a:t> in the bowel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Calibri" pitchFamily="34" charset="0"/>
                          <a:cs typeface="Arial" charset="0"/>
                        </a:rPr>
                        <a:t>*Lab studies: CBC and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ahoma" pitchFamily="34" charset="0"/>
                          <a:ea typeface="Calibri" pitchFamily="34" charset="0"/>
                          <a:cs typeface="Arial" charset="0"/>
                        </a:rPr>
                        <a:t>electrolytes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Calibri" pitchFamily="34" charset="0"/>
                          <a:cs typeface="Arial" charset="0"/>
                        </a:rPr>
                        <a:t>,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ahoma" pitchFamily="34" charset="0"/>
                          <a:ea typeface="Calibri" pitchFamily="34" charset="0"/>
                          <a:cs typeface="Arial" charset="0"/>
                        </a:rPr>
                        <a:t>dehydration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Calibri" pitchFamily="34" charset="0"/>
                          <a:cs typeface="Arial" charset="0"/>
                        </a:rPr>
                        <a:t>, loss of plasma volume and possibly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ahoma" pitchFamily="34" charset="0"/>
                          <a:ea typeface="Calibri" pitchFamily="34" charset="0"/>
                          <a:cs typeface="Arial" charset="0"/>
                        </a:rPr>
                        <a:t>infection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Calibri" pitchFamily="34" charset="0"/>
                          <a:cs typeface="Arial" charset="0"/>
                        </a:rPr>
                        <a:t>*Diagnostic evaluation; abdominal x-ray shows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ahoma" pitchFamily="34" charset="0"/>
                          <a:ea typeface="Calibri" pitchFamily="34" charset="0"/>
                          <a:cs typeface="Arial" charset="0"/>
                        </a:rPr>
                        <a:t>distended colon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Calibri" pitchFamily="34" charset="0"/>
                          <a:cs typeface="Arial" charset="0"/>
                        </a:rPr>
                        <a:t>*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ahoma" pitchFamily="34" charset="0"/>
                          <a:ea typeface="Calibri" pitchFamily="34" charset="0"/>
                          <a:cs typeface="Arial" charset="0"/>
                        </a:rPr>
                        <a:t>Barium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Calibri" pitchFamily="34" charset="0"/>
                          <a:cs typeface="Arial" charset="0"/>
                        </a:rPr>
                        <a:t> studies contra indicated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2780" name="Slide Number Placeholder 2"/>
          <p:cNvSpPr>
            <a:spLocks noGrp="1"/>
          </p:cNvSpPr>
          <p:nvPr>
            <p:ph type="sldNum" sz="quarter" idx="12"/>
          </p:nvPr>
        </p:nvSpPr>
        <p:spPr bwMode="auto">
          <a:xfrm>
            <a:off x="8077200" y="6356351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fld id="{0E3C7B95-6BFE-473F-B325-11BAFF44B7D5}" type="slidenum">
              <a:rPr lang="en-US" altLang="ar-JO">
                <a:solidFill>
                  <a:srgbClr val="898989"/>
                </a:solidFill>
                <a:latin typeface="Lucida Sans Unicode" panose="020B0602030504020204" pitchFamily="34" charset="0"/>
              </a:rPr>
              <a:pPr/>
              <a:t>19</a:t>
            </a:fld>
            <a:endParaRPr lang="en-US" altLang="ar-JO">
              <a:solidFill>
                <a:srgbClr val="898989"/>
              </a:solidFill>
              <a:latin typeface="Lucida Sans Unicode" panose="020B060203050402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833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334"/>
    </mc:Choice>
    <mc:Fallback>
      <p:transition spd="slow" advTm="40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928689"/>
            <a:ext cx="8229600" cy="5500687"/>
          </a:xfrm>
        </p:spPr>
        <p:txBody>
          <a:bodyPr>
            <a:normAutofit lnSpcReduction="10000"/>
          </a:bodyPr>
          <a:lstStyle/>
          <a:p>
            <a:pPr marL="381000" indent="-381000"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altLang="ar-JO" sz="2200" dirty="0"/>
              <a:t>an </a:t>
            </a:r>
            <a:r>
              <a:rPr lang="en-US" altLang="ar-JO" sz="2200" dirty="0">
                <a:solidFill>
                  <a:srgbClr val="00B050"/>
                </a:solidFill>
              </a:rPr>
              <a:t>abnormal</a:t>
            </a:r>
            <a:r>
              <a:rPr lang="en-US" altLang="ar-JO" sz="2200" b="1" dirty="0">
                <a:solidFill>
                  <a:srgbClr val="00B050"/>
                </a:solidFill>
              </a:rPr>
              <a:t> </a:t>
            </a:r>
            <a:r>
              <a:rPr lang="en-US" altLang="ar-JO" sz="2200" dirty="0">
                <a:solidFill>
                  <a:srgbClr val="00B050"/>
                </a:solidFill>
              </a:rPr>
              <a:t>infrequency or irregularly of defecation.</a:t>
            </a:r>
            <a:r>
              <a:rPr lang="en-US" altLang="ar-JO" sz="2200" dirty="0"/>
              <a:t> And abnormal </a:t>
            </a:r>
            <a:r>
              <a:rPr lang="en-US" altLang="ar-JO" sz="2200" dirty="0">
                <a:solidFill>
                  <a:srgbClr val="00B050"/>
                </a:solidFill>
              </a:rPr>
              <a:t>hardening of stools</a:t>
            </a:r>
            <a:r>
              <a:rPr lang="en-US" altLang="ar-JO" sz="2200" dirty="0"/>
              <a:t> that makes the passage difficult and sometimes </a:t>
            </a:r>
            <a:r>
              <a:rPr lang="en-US" altLang="ar-JO" sz="2200" dirty="0">
                <a:solidFill>
                  <a:srgbClr val="00B050"/>
                </a:solidFill>
              </a:rPr>
              <a:t>painful</a:t>
            </a:r>
            <a:r>
              <a:rPr lang="en-US" altLang="ar-JO" sz="2200" dirty="0"/>
              <a:t>.</a:t>
            </a:r>
          </a:p>
          <a:p>
            <a:pPr marL="381000" indent="-381000">
              <a:lnSpc>
                <a:spcPct val="80000"/>
              </a:lnSpc>
              <a:buNone/>
            </a:pPr>
            <a:r>
              <a:rPr lang="en-US" altLang="ar-JO" sz="2200" b="1" dirty="0"/>
              <a:t>Causes :</a:t>
            </a:r>
            <a:r>
              <a:rPr lang="en-US" altLang="ar-JO" sz="2200" dirty="0"/>
              <a:t> </a:t>
            </a:r>
          </a:p>
          <a:p>
            <a:pPr marL="381000" indent="-381000"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altLang="ar-JO" sz="2200" dirty="0">
                <a:solidFill>
                  <a:srgbClr val="00B050"/>
                </a:solidFill>
              </a:rPr>
              <a:t>Medication</a:t>
            </a:r>
            <a:r>
              <a:rPr lang="en-US" altLang="ar-JO" sz="2200" dirty="0"/>
              <a:t> ( </a:t>
            </a:r>
            <a:r>
              <a:rPr lang="en-US" altLang="ar-JO" sz="2200" dirty="0">
                <a:solidFill>
                  <a:srgbClr val="00B050"/>
                </a:solidFill>
              </a:rPr>
              <a:t>iron</a:t>
            </a:r>
            <a:r>
              <a:rPr lang="en-US" altLang="ar-JO" sz="2200" dirty="0"/>
              <a:t>, anticholinergic , </a:t>
            </a:r>
            <a:r>
              <a:rPr lang="en-US" altLang="ar-JO" sz="2200" dirty="0">
                <a:solidFill>
                  <a:srgbClr val="FF0000"/>
                </a:solidFill>
              </a:rPr>
              <a:t>antacid</a:t>
            </a:r>
            <a:r>
              <a:rPr lang="en-US" altLang="ar-JO" sz="2200" dirty="0"/>
              <a:t> )</a:t>
            </a:r>
          </a:p>
          <a:p>
            <a:pPr marL="381000" indent="-381000"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altLang="ar-JO" sz="2200" dirty="0">
                <a:solidFill>
                  <a:srgbClr val="00B050"/>
                </a:solidFill>
              </a:rPr>
              <a:t>rectal or anal disorder</a:t>
            </a:r>
            <a:r>
              <a:rPr lang="en-US" altLang="ar-JO" sz="2200" dirty="0"/>
              <a:t> ( hemorrhoid, fissure)</a:t>
            </a:r>
          </a:p>
          <a:p>
            <a:pPr marL="381000" indent="-381000"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altLang="ar-JO" sz="2200" dirty="0">
                <a:solidFill>
                  <a:srgbClr val="00B050"/>
                </a:solidFill>
              </a:rPr>
              <a:t>obstruction</a:t>
            </a:r>
            <a:r>
              <a:rPr lang="en-US" altLang="ar-JO" sz="2200" dirty="0"/>
              <a:t> ( cancer )</a:t>
            </a:r>
          </a:p>
          <a:p>
            <a:pPr marL="381000" indent="-381000"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altLang="ar-JO" sz="2200" dirty="0">
                <a:solidFill>
                  <a:srgbClr val="00B050"/>
                </a:solidFill>
              </a:rPr>
              <a:t>metabolic, neurological, neuromuscular . endocrine </a:t>
            </a:r>
          </a:p>
          <a:p>
            <a:pPr marL="381000" indent="-381000"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altLang="ar-JO" sz="2200" dirty="0"/>
              <a:t>lead poisoning , connective tissue (SLE).</a:t>
            </a:r>
          </a:p>
          <a:p>
            <a:pPr marL="381000" indent="-381000"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altLang="ar-JO" sz="2200" dirty="0"/>
              <a:t>Weakness and immobility </a:t>
            </a:r>
          </a:p>
          <a:p>
            <a:pPr marL="381000" indent="-381000">
              <a:lnSpc>
                <a:spcPct val="80000"/>
              </a:lnSpc>
              <a:buNone/>
            </a:pPr>
            <a:r>
              <a:rPr lang="en-US" altLang="ar-JO" sz="2200" b="1" dirty="0"/>
              <a:t>Pathophysiology </a:t>
            </a:r>
            <a:r>
              <a:rPr lang="en-US" altLang="ar-JO" sz="2200" dirty="0"/>
              <a:t>:</a:t>
            </a:r>
          </a:p>
          <a:p>
            <a:pPr marL="381000" indent="-381000">
              <a:lnSpc>
                <a:spcPct val="80000"/>
              </a:lnSpc>
              <a:buNone/>
            </a:pPr>
            <a:r>
              <a:rPr lang="en-US" altLang="ar-JO" sz="2200" dirty="0"/>
              <a:t>Its interfere with one of the </a:t>
            </a:r>
            <a:r>
              <a:rPr lang="en-US" altLang="ar-JO" sz="2200" dirty="0">
                <a:solidFill>
                  <a:srgbClr val="00B0F0"/>
                </a:solidFill>
              </a:rPr>
              <a:t>three functions of colon</a:t>
            </a:r>
            <a:r>
              <a:rPr lang="en-US" altLang="ar-JO" sz="2200" dirty="0"/>
              <a:t> ;</a:t>
            </a:r>
          </a:p>
          <a:p>
            <a:pPr marL="381000" indent="-381000">
              <a:lnSpc>
                <a:spcPct val="80000"/>
              </a:lnSpc>
              <a:buClr>
                <a:srgbClr val="FF0000"/>
              </a:buClr>
              <a:buFontTx/>
              <a:buAutoNum type="arabicParenR"/>
            </a:pPr>
            <a:r>
              <a:rPr lang="en-US" altLang="ar-JO" sz="2200" dirty="0">
                <a:solidFill>
                  <a:srgbClr val="00B0F0"/>
                </a:solidFill>
              </a:rPr>
              <a:t>Mucosal transport</a:t>
            </a:r>
            <a:r>
              <a:rPr lang="en-US" altLang="ar-JO" sz="2200" dirty="0"/>
              <a:t> : mucosal secretion facilitate the movement of colon contents</a:t>
            </a:r>
          </a:p>
          <a:p>
            <a:pPr marL="381000" indent="-381000">
              <a:lnSpc>
                <a:spcPct val="80000"/>
              </a:lnSpc>
              <a:buClr>
                <a:srgbClr val="FF0000"/>
              </a:buClr>
              <a:buFontTx/>
              <a:buAutoNum type="arabicParenR"/>
            </a:pPr>
            <a:r>
              <a:rPr lang="en-US" altLang="ar-JO" sz="2200" dirty="0">
                <a:solidFill>
                  <a:srgbClr val="00B0F0"/>
                </a:solidFill>
              </a:rPr>
              <a:t>Myoelectric activity</a:t>
            </a:r>
            <a:r>
              <a:rPr lang="en-US" altLang="ar-JO" sz="2200" dirty="0"/>
              <a:t> : mixing of the rectal mass and propulsive actions 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52596" y="0"/>
            <a:ext cx="8229600" cy="857232"/>
          </a:xfrm>
        </p:spPr>
        <p:txBody>
          <a:bodyPr/>
          <a:lstStyle/>
          <a:p>
            <a:pPr marL="838200" indent="-838200" algn="ctr">
              <a:defRPr/>
            </a:pPr>
            <a:r>
              <a:rPr lang="en-US" sz="3200" dirty="0"/>
              <a:t>1.constipation</a:t>
            </a:r>
          </a:p>
        </p:txBody>
      </p:sp>
      <p:sp>
        <p:nvSpPr>
          <p:cNvPr id="15364" name="عنصر نائب لرقم الشريحة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fld id="{C3D50FA4-C8FE-4D3D-A40F-98B3163CA64F}" type="slidenum">
              <a:rPr lang="ar-SA" altLang="ar-JO" smtClean="0"/>
              <a:pPr/>
              <a:t>2</a:t>
            </a:fld>
            <a:endParaRPr lang="en-AU" altLang="ar-JO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601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708"/>
    </mc:Choice>
    <mc:Fallback>
      <p:transition spd="slow" advTm="1507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729" name="Group 25"/>
          <p:cNvGraphicFramePr>
            <a:graphicFrameLocks noGrp="1"/>
          </p:cNvGraphicFramePr>
          <p:nvPr>
            <p:ph idx="1"/>
            <p:extLst/>
          </p:nvPr>
        </p:nvGraphicFramePr>
        <p:xfrm>
          <a:off x="1952625" y="857250"/>
          <a:ext cx="8153400" cy="4495800"/>
        </p:xfrm>
        <a:graphic>
          <a:graphicData uri="http://schemas.openxmlformats.org/drawingml/2006/table">
            <a:tbl>
              <a:tblPr/>
              <a:tblGrid>
                <a:gridCol w="2717800"/>
                <a:gridCol w="2717800"/>
                <a:gridCol w="2717800"/>
              </a:tblGrid>
              <a:tr h="449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Calibri" pitchFamily="34" charset="0"/>
                          <a:cs typeface="Arial" charset="0"/>
                        </a:rPr>
                        <a:t>Management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Calibri" pitchFamily="34" charset="0"/>
                          <a:cs typeface="Arial" charset="0"/>
                        </a:rPr>
                        <a:t>*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99"/>
                          </a:solidFill>
                          <a:effectLst/>
                          <a:latin typeface="Tahoma" pitchFamily="34" charset="0"/>
                          <a:ea typeface="Calibri" pitchFamily="34" charset="0"/>
                          <a:cs typeface="Arial" charset="0"/>
                        </a:rPr>
                        <a:t>Decompression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Calibri" pitchFamily="34" charset="0"/>
                          <a:cs typeface="Arial" charset="0"/>
                        </a:rPr>
                        <a:t>: NGT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Calibri" pitchFamily="34" charset="0"/>
                          <a:cs typeface="Arial" charset="0"/>
                        </a:rPr>
                        <a:t>*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99"/>
                          </a:solidFill>
                          <a:effectLst/>
                          <a:latin typeface="Tahoma" pitchFamily="34" charset="0"/>
                          <a:ea typeface="Calibri" pitchFamily="34" charset="0"/>
                          <a:cs typeface="Arial" charset="0"/>
                        </a:rPr>
                        <a:t>Surgical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Calibri" pitchFamily="34" charset="0"/>
                          <a:cs typeface="Arial" charset="0"/>
                        </a:rPr>
                        <a:t> intervention If complete obstruction. This depend on the cause (hernia; repair)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Calibri" pitchFamily="34" charset="0"/>
                          <a:cs typeface="Arial" charset="0"/>
                        </a:rPr>
                        <a:t>*Removal of affected bowel &amp;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3399"/>
                          </a:solidFill>
                          <a:effectLst/>
                          <a:latin typeface="Tahoma" pitchFamily="34" charset="0"/>
                          <a:ea typeface="Calibri" pitchFamily="34" charset="0"/>
                          <a:cs typeface="Arial" charset="0"/>
                        </a:rPr>
                        <a:t>anastomosis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Calibri" pitchFamily="34" charset="0"/>
                          <a:cs typeface="Arial" charset="0"/>
                        </a:rPr>
                        <a:t> performed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Calibri" pitchFamily="34" charset="0"/>
                          <a:cs typeface="Arial" charset="0"/>
                        </a:rPr>
                        <a:t>*Medical and surgical management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Calibri" pitchFamily="34" charset="0"/>
                          <a:cs typeface="Arial" charset="0"/>
                        </a:rPr>
                        <a:t>*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99"/>
                          </a:solidFill>
                          <a:effectLst/>
                          <a:latin typeface="Tahoma" pitchFamily="34" charset="0"/>
                          <a:ea typeface="Calibri" pitchFamily="34" charset="0"/>
                          <a:cs typeface="Arial" charset="0"/>
                        </a:rPr>
                        <a:t>Colonoscopy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Calibri" pitchFamily="34" charset="0"/>
                          <a:cs typeface="Arial" charset="0"/>
                        </a:rPr>
                        <a:t> to untwist and decompress the bowel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Calibri" pitchFamily="34" charset="0"/>
                          <a:cs typeface="Arial" charset="0"/>
                        </a:rPr>
                        <a:t>*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3399"/>
                          </a:solidFill>
                          <a:effectLst/>
                          <a:latin typeface="Tahoma" pitchFamily="34" charset="0"/>
                          <a:ea typeface="Calibri" pitchFamily="34" charset="0"/>
                          <a:cs typeface="Arial" charset="0"/>
                        </a:rPr>
                        <a:t>Cecostomy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Calibri" pitchFamily="34" charset="0"/>
                          <a:cs typeface="Arial" charset="0"/>
                        </a:rPr>
                        <a:t>: surgical opening into the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Calibri" pitchFamily="34" charset="0"/>
                          <a:cs typeface="Arial" charset="0"/>
                        </a:rPr>
                        <a:t>secum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Calibri" pitchFamily="34" charset="0"/>
                          <a:cs typeface="Arial" charset="0"/>
                        </a:rPr>
                        <a:t> to relief obstruction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99"/>
                          </a:solidFill>
                          <a:effectLst/>
                          <a:latin typeface="Tahoma" pitchFamily="34" charset="0"/>
                          <a:ea typeface="Calibri" pitchFamily="34" charset="0"/>
                          <a:cs typeface="Arial" charset="0"/>
                        </a:rPr>
                        <a:t>*Rectal tube: decompress the lower area in the bowel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3804" name="عنصر نائب لرقم الشريحة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fld id="{1427D164-AC3A-4944-B57E-AEBA8F6DFED0}" type="slidenum">
              <a:rPr lang="en-US" altLang="ar-JO" smtClean="0"/>
              <a:pPr/>
              <a:t>20</a:t>
            </a:fld>
            <a:endParaRPr lang="en-US" altLang="ar-JO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345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539"/>
    </mc:Choice>
    <mc:Fallback>
      <p:transition spd="slow" advTm="455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lnSpc>
                <a:spcPct val="80000"/>
              </a:lnSpc>
              <a:buNone/>
            </a:pPr>
            <a:r>
              <a:rPr lang="en-US" altLang="ar-JO" sz="2000" dirty="0"/>
              <a:t>1. </a:t>
            </a:r>
            <a:r>
              <a:rPr lang="en-US" altLang="ar-JO" sz="2000" b="1" dirty="0"/>
              <a:t>Anorectum </a:t>
            </a:r>
            <a:r>
              <a:rPr lang="en-US" altLang="ar-JO" sz="2000" b="1" dirty="0">
                <a:solidFill>
                  <a:srgbClr val="FF3399"/>
                </a:solidFill>
              </a:rPr>
              <a:t>Abscess</a:t>
            </a:r>
            <a:r>
              <a:rPr lang="en-US" altLang="ar-JO" sz="2000" b="1" dirty="0"/>
              <a:t> </a:t>
            </a:r>
            <a:r>
              <a:rPr lang="en-US" altLang="ar-JO" sz="2000" dirty="0"/>
              <a:t>:</a:t>
            </a:r>
          </a:p>
          <a:p>
            <a:pPr marL="990600" lvl="1" indent="-533400">
              <a:lnSpc>
                <a:spcPct val="80000"/>
              </a:lnSpc>
              <a:buNone/>
            </a:pPr>
            <a:r>
              <a:rPr lang="en-US" altLang="ar-JO" sz="1800" dirty="0"/>
              <a:t>caused by </a:t>
            </a:r>
            <a:r>
              <a:rPr lang="en-US" altLang="ar-JO" sz="1800" dirty="0">
                <a:solidFill>
                  <a:srgbClr val="FF3399"/>
                </a:solidFill>
              </a:rPr>
              <a:t>obstruction of an anal gland</a:t>
            </a:r>
            <a:r>
              <a:rPr lang="en-US" altLang="ar-JO" sz="1800" dirty="0"/>
              <a:t> , resulting in retrograde </a:t>
            </a:r>
            <a:r>
              <a:rPr lang="en-US" altLang="ar-JO" sz="1800" dirty="0">
                <a:solidFill>
                  <a:srgbClr val="FF3399"/>
                </a:solidFill>
              </a:rPr>
              <a:t>infection</a:t>
            </a:r>
            <a:r>
              <a:rPr lang="en-US" altLang="ar-JO" sz="1800" dirty="0"/>
              <a:t>. </a:t>
            </a:r>
          </a:p>
          <a:p>
            <a:pPr marL="990600" lvl="1" indent="-533400">
              <a:lnSpc>
                <a:spcPct val="80000"/>
              </a:lnSpc>
              <a:buNone/>
            </a:pPr>
            <a:r>
              <a:rPr lang="en-US" altLang="ar-JO" sz="1800" dirty="0"/>
              <a:t>its containing </a:t>
            </a:r>
            <a:r>
              <a:rPr lang="en-US" altLang="ar-JO" sz="1800" dirty="0">
                <a:solidFill>
                  <a:srgbClr val="FF3399"/>
                </a:solidFill>
              </a:rPr>
              <a:t>foul </a:t>
            </a:r>
            <a:r>
              <a:rPr lang="en-US" altLang="ar-JO" sz="1800" dirty="0">
                <a:solidFill>
                  <a:srgbClr val="FF3399"/>
                </a:solidFill>
                <a:latin typeface="Arial" panose="020B0604020202020204" pitchFamily="34" charset="0"/>
              </a:rPr>
              <a:t>–</a:t>
            </a:r>
            <a:r>
              <a:rPr lang="en-US" altLang="ar-JO" sz="1800" dirty="0">
                <a:solidFill>
                  <a:srgbClr val="FF3399"/>
                </a:solidFill>
              </a:rPr>
              <a:t> smell pus and its painful</a:t>
            </a:r>
            <a:r>
              <a:rPr lang="en-US" altLang="ar-JO" sz="1800" dirty="0"/>
              <a:t> .</a:t>
            </a:r>
          </a:p>
          <a:p>
            <a:pPr marL="990600" lvl="1" indent="-533400">
              <a:lnSpc>
                <a:spcPct val="80000"/>
              </a:lnSpc>
              <a:buNone/>
            </a:pPr>
            <a:r>
              <a:rPr lang="en-US" altLang="ar-JO" sz="1800" dirty="0"/>
              <a:t>redness , superficial , swelling, and tenderness. </a:t>
            </a:r>
          </a:p>
          <a:p>
            <a:pPr marL="990600" lvl="1" indent="-533400">
              <a:lnSpc>
                <a:spcPct val="80000"/>
              </a:lnSpc>
              <a:buNone/>
            </a:pPr>
            <a:r>
              <a:rPr lang="en-US" altLang="ar-JO" sz="1800" dirty="0">
                <a:solidFill>
                  <a:srgbClr val="FF3399"/>
                </a:solidFill>
              </a:rPr>
              <a:t>Therapy : </a:t>
            </a:r>
            <a:r>
              <a:rPr lang="en-US" altLang="ar-JO" sz="1800" dirty="0" err="1">
                <a:solidFill>
                  <a:srgbClr val="FF3399"/>
                </a:solidFill>
              </a:rPr>
              <a:t>sitz</a:t>
            </a:r>
            <a:r>
              <a:rPr lang="en-US" altLang="ar-JO" sz="1800" dirty="0">
                <a:solidFill>
                  <a:srgbClr val="FF3399"/>
                </a:solidFill>
              </a:rPr>
              <a:t> path and analgesia , and surgical incision to remove dead tissue and pus drainage </a:t>
            </a:r>
            <a:r>
              <a:rPr lang="en-US" altLang="ar-JO" sz="1800" dirty="0"/>
              <a:t>.</a:t>
            </a:r>
          </a:p>
          <a:p>
            <a:pPr marL="609600" indent="-609600">
              <a:lnSpc>
                <a:spcPct val="80000"/>
              </a:lnSpc>
              <a:buNone/>
            </a:pPr>
            <a:r>
              <a:rPr lang="en-US" altLang="ar-JO" sz="2000" dirty="0"/>
              <a:t>2. </a:t>
            </a:r>
            <a:r>
              <a:rPr lang="en-US" altLang="ar-JO" sz="2000" b="1" dirty="0"/>
              <a:t>Anal </a:t>
            </a:r>
            <a:r>
              <a:rPr lang="en-US" altLang="ar-JO" sz="2000" b="1" dirty="0">
                <a:solidFill>
                  <a:srgbClr val="FF3399"/>
                </a:solidFill>
              </a:rPr>
              <a:t>fistula </a:t>
            </a:r>
          </a:p>
          <a:p>
            <a:pPr marL="990600" lvl="1" indent="-533400">
              <a:lnSpc>
                <a:spcPct val="80000"/>
              </a:lnSpc>
              <a:buNone/>
            </a:pPr>
            <a:r>
              <a:rPr lang="en-US" altLang="ar-JO" sz="1800" dirty="0"/>
              <a:t>it</a:t>
            </a:r>
            <a:r>
              <a:rPr lang="en-US" altLang="ar-JO" sz="1800" dirty="0">
                <a:latin typeface="Arial" panose="020B0604020202020204" pitchFamily="34" charset="0"/>
              </a:rPr>
              <a:t>’</a:t>
            </a:r>
            <a:r>
              <a:rPr lang="en-US" altLang="ar-JO" sz="1800" dirty="0"/>
              <a:t>s a tiny , tubular , fibrous tract that extends into the anal canal from the opening located beside the anus .</a:t>
            </a:r>
          </a:p>
          <a:p>
            <a:pPr marL="990600" lvl="1" indent="-533400">
              <a:lnSpc>
                <a:spcPct val="80000"/>
              </a:lnSpc>
              <a:buNone/>
            </a:pPr>
            <a:r>
              <a:rPr lang="en-US" altLang="ar-JO" sz="1800" dirty="0"/>
              <a:t>its may result from </a:t>
            </a:r>
            <a:r>
              <a:rPr lang="en-US" altLang="ar-JO" sz="1800" dirty="0">
                <a:solidFill>
                  <a:srgbClr val="FF3399"/>
                </a:solidFill>
              </a:rPr>
              <a:t>infection, trauma, fissure, enteritis, </a:t>
            </a:r>
          </a:p>
          <a:p>
            <a:pPr marL="990600" lvl="1" indent="-533400">
              <a:lnSpc>
                <a:spcPct val="80000"/>
              </a:lnSpc>
              <a:buNone/>
            </a:pPr>
            <a:r>
              <a:rPr lang="en-US" altLang="ar-JO" sz="1800" dirty="0">
                <a:solidFill>
                  <a:srgbClr val="FF3399"/>
                </a:solidFill>
              </a:rPr>
              <a:t>surgical treatment must be recommended.</a:t>
            </a:r>
          </a:p>
          <a:p>
            <a:pPr marL="609600" indent="-609600">
              <a:lnSpc>
                <a:spcPct val="80000"/>
              </a:lnSpc>
              <a:buNone/>
            </a:pPr>
            <a:r>
              <a:rPr lang="en-US" altLang="ar-JO" sz="2000" dirty="0"/>
              <a:t>3. </a:t>
            </a:r>
            <a:r>
              <a:rPr lang="en-US" altLang="ar-JO" sz="2000" b="1" dirty="0"/>
              <a:t>Anal </a:t>
            </a:r>
            <a:r>
              <a:rPr lang="en-US" altLang="ar-JO" sz="2000" b="1" dirty="0">
                <a:solidFill>
                  <a:srgbClr val="FF3399"/>
                </a:solidFill>
              </a:rPr>
              <a:t>fissure </a:t>
            </a:r>
          </a:p>
          <a:p>
            <a:pPr marL="990600" lvl="1" indent="-533400">
              <a:lnSpc>
                <a:spcPct val="80000"/>
              </a:lnSpc>
              <a:buNone/>
            </a:pPr>
            <a:r>
              <a:rPr lang="en-US" altLang="ar-JO" sz="1800" dirty="0"/>
              <a:t>is a longitudinal </a:t>
            </a:r>
            <a:r>
              <a:rPr lang="en-US" altLang="ar-JO" sz="1800" dirty="0">
                <a:solidFill>
                  <a:srgbClr val="FF3399"/>
                </a:solidFill>
              </a:rPr>
              <a:t>tear or ulceration </a:t>
            </a:r>
            <a:r>
              <a:rPr lang="en-US" altLang="ar-JO" sz="1800" dirty="0"/>
              <a:t>in the lining of the anal canal .</a:t>
            </a:r>
          </a:p>
          <a:p>
            <a:pPr marL="990600" lvl="1" indent="-533400">
              <a:lnSpc>
                <a:spcPct val="80000"/>
              </a:lnSpc>
              <a:buNone/>
            </a:pPr>
            <a:r>
              <a:rPr lang="en-US" altLang="ar-JO" sz="1800" dirty="0"/>
              <a:t>its caused by </a:t>
            </a:r>
            <a:r>
              <a:rPr lang="en-US" altLang="ar-JO" sz="1800" dirty="0">
                <a:solidFill>
                  <a:srgbClr val="FF3399"/>
                </a:solidFill>
              </a:rPr>
              <a:t>trauma, pass of firm large ,dry stool</a:t>
            </a:r>
            <a:r>
              <a:rPr lang="en-US" altLang="ar-JO" sz="1800" dirty="0"/>
              <a:t>.</a:t>
            </a:r>
            <a:r>
              <a:rPr lang="en-US" altLang="ar-JO" sz="2000" dirty="0"/>
              <a:t> </a:t>
            </a:r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i="1" dirty="0"/>
              <a:t>Diseases of the Anorectum</a:t>
            </a:r>
          </a:p>
        </p:txBody>
      </p:sp>
      <p:sp>
        <p:nvSpPr>
          <p:cNvPr id="34820" name="عنصر نائب لرقم الشريحة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fld id="{9B6F425D-F453-489E-AF6E-D689EFC09A08}" type="slidenum">
              <a:rPr lang="ar-SA" altLang="ar-JO" smtClean="0"/>
              <a:pPr/>
              <a:t>21</a:t>
            </a:fld>
            <a:endParaRPr lang="en-AU" altLang="ar-JO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1" y="2"/>
            <a:ext cx="2409825" cy="17525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143" y="5103813"/>
            <a:ext cx="2362200" cy="19335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029" y="5644356"/>
            <a:ext cx="2362200" cy="142398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371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023"/>
    </mc:Choice>
    <mc:Fallback>
      <p:transition spd="slow" advTm="1260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609600" indent="-609600">
              <a:lnSpc>
                <a:spcPct val="80000"/>
              </a:lnSpc>
              <a:buNone/>
            </a:pPr>
            <a:r>
              <a:rPr lang="en-US" altLang="ar-JO" sz="1800" dirty="0"/>
              <a:t>4. </a:t>
            </a:r>
            <a:r>
              <a:rPr lang="en-US" altLang="ar-JO" sz="1800" b="1" dirty="0">
                <a:solidFill>
                  <a:srgbClr val="FF3399"/>
                </a:solidFill>
              </a:rPr>
              <a:t>Hemorrhoids </a:t>
            </a:r>
          </a:p>
          <a:p>
            <a:pPr marL="990600" lvl="1" indent="-533400">
              <a:lnSpc>
                <a:spcPct val="80000"/>
              </a:lnSpc>
              <a:buNone/>
            </a:pPr>
            <a:r>
              <a:rPr lang="en-US" altLang="ar-JO" sz="1800" dirty="0"/>
              <a:t>are </a:t>
            </a:r>
            <a:r>
              <a:rPr lang="en-US" altLang="ar-JO" sz="1800" dirty="0">
                <a:solidFill>
                  <a:srgbClr val="FF3399"/>
                </a:solidFill>
              </a:rPr>
              <a:t>dilated portions of veins in the anal canal</a:t>
            </a:r>
            <a:r>
              <a:rPr lang="en-US" altLang="ar-JO" sz="1800" dirty="0"/>
              <a:t> . they are very </a:t>
            </a:r>
            <a:r>
              <a:rPr lang="en-US" altLang="ar-JO" sz="1800" dirty="0">
                <a:solidFill>
                  <a:srgbClr val="FF3399"/>
                </a:solidFill>
              </a:rPr>
              <a:t>common</a:t>
            </a:r>
            <a:r>
              <a:rPr lang="en-US" altLang="ar-JO" sz="1800" dirty="0"/>
              <a:t> ( by age 50) </a:t>
            </a:r>
            <a:endParaRPr lang="en-US" altLang="ar-JO" sz="1800" b="1" dirty="0"/>
          </a:p>
          <a:p>
            <a:pPr marL="990600" lvl="1" indent="-533400">
              <a:lnSpc>
                <a:spcPct val="80000"/>
              </a:lnSpc>
              <a:buNone/>
            </a:pPr>
            <a:r>
              <a:rPr lang="en-US" altLang="ar-JO" sz="1800" b="1" dirty="0"/>
              <a:t>Pathophysiology/Etiology </a:t>
            </a:r>
            <a:endParaRPr lang="en-US" altLang="ar-JO" sz="1800" dirty="0"/>
          </a:p>
          <a:p>
            <a:pPr marL="609600" indent="-609600">
              <a:lnSpc>
                <a:spcPct val="80000"/>
              </a:lnSpc>
              <a:buNone/>
            </a:pPr>
            <a:r>
              <a:rPr lang="en-US" altLang="ar-JO" sz="1800" dirty="0"/>
              <a:t>	1.	Predisposing factors include: </a:t>
            </a:r>
          </a:p>
          <a:p>
            <a:pPr marL="609600" indent="-609600">
              <a:lnSpc>
                <a:spcPct val="80000"/>
              </a:lnSpc>
              <a:buNone/>
            </a:pPr>
            <a:r>
              <a:rPr lang="en-US" altLang="ar-JO" sz="1800" dirty="0"/>
              <a:t>	a.	</a:t>
            </a:r>
            <a:r>
              <a:rPr lang="en-US" altLang="ar-JO" sz="1800" dirty="0">
                <a:solidFill>
                  <a:srgbClr val="FF3399"/>
                </a:solidFill>
              </a:rPr>
              <a:t>Pregnancy</a:t>
            </a:r>
            <a:r>
              <a:rPr lang="en-US" altLang="ar-JO" sz="1800" dirty="0"/>
              <a:t>, prolonged </a:t>
            </a:r>
            <a:r>
              <a:rPr lang="en-US" altLang="ar-JO" sz="1800" dirty="0">
                <a:solidFill>
                  <a:srgbClr val="FF3399"/>
                </a:solidFill>
              </a:rPr>
              <a:t>sitting/standing </a:t>
            </a:r>
          </a:p>
          <a:p>
            <a:pPr marL="609600" indent="-609600">
              <a:lnSpc>
                <a:spcPct val="80000"/>
              </a:lnSpc>
              <a:buNone/>
            </a:pPr>
            <a:r>
              <a:rPr lang="en-US" altLang="ar-JO" sz="1800" dirty="0"/>
              <a:t>	b.	</a:t>
            </a:r>
            <a:r>
              <a:rPr lang="en-US" altLang="ar-JO" sz="1800" dirty="0">
                <a:solidFill>
                  <a:srgbClr val="FF3399"/>
                </a:solidFill>
              </a:rPr>
              <a:t>Straining</a:t>
            </a:r>
            <a:r>
              <a:rPr lang="en-US" altLang="ar-JO" sz="1800" dirty="0"/>
              <a:t> at stool, chronic </a:t>
            </a:r>
            <a:r>
              <a:rPr lang="en-US" altLang="ar-JO" sz="1800" dirty="0">
                <a:solidFill>
                  <a:srgbClr val="FF3399"/>
                </a:solidFill>
              </a:rPr>
              <a:t>constipation/diarrhea </a:t>
            </a:r>
          </a:p>
          <a:p>
            <a:pPr marL="609600" indent="-609600">
              <a:lnSpc>
                <a:spcPct val="80000"/>
              </a:lnSpc>
              <a:buNone/>
            </a:pPr>
            <a:r>
              <a:rPr lang="en-US" altLang="ar-JO" sz="1800" dirty="0"/>
              <a:t>	c.	Anal </a:t>
            </a:r>
            <a:r>
              <a:rPr lang="en-US" altLang="ar-JO" sz="1800" dirty="0">
                <a:solidFill>
                  <a:srgbClr val="FF3399"/>
                </a:solidFill>
              </a:rPr>
              <a:t>infection</a:t>
            </a:r>
            <a:r>
              <a:rPr lang="en-US" altLang="ar-JO" sz="1800" dirty="0"/>
              <a:t>, rectal surgery or </a:t>
            </a:r>
            <a:r>
              <a:rPr lang="en-US" altLang="ar-JO" sz="1800" dirty="0">
                <a:solidFill>
                  <a:srgbClr val="FF3399"/>
                </a:solidFill>
              </a:rPr>
              <a:t>episiotomy </a:t>
            </a:r>
          </a:p>
          <a:p>
            <a:pPr marL="609600" indent="-609600">
              <a:lnSpc>
                <a:spcPct val="80000"/>
              </a:lnSpc>
              <a:buNone/>
            </a:pPr>
            <a:r>
              <a:rPr lang="en-US" altLang="ar-JO" sz="1800" dirty="0"/>
              <a:t>	d.	Hereditary factor, </a:t>
            </a:r>
            <a:r>
              <a:rPr lang="en-US" altLang="ar-JO" sz="1800" dirty="0">
                <a:solidFill>
                  <a:srgbClr val="FF3399"/>
                </a:solidFill>
              </a:rPr>
              <a:t>alcoholism </a:t>
            </a:r>
          </a:p>
          <a:p>
            <a:pPr marL="609600" indent="-609600">
              <a:lnSpc>
                <a:spcPct val="80000"/>
              </a:lnSpc>
              <a:buNone/>
            </a:pPr>
            <a:r>
              <a:rPr lang="en-US" altLang="ar-JO" sz="1800" dirty="0"/>
              <a:t>	e.	Portal hypertension (</a:t>
            </a:r>
            <a:r>
              <a:rPr lang="en-US" altLang="ar-JO" sz="1800" dirty="0">
                <a:solidFill>
                  <a:srgbClr val="FF3399"/>
                </a:solidFill>
              </a:rPr>
              <a:t>cirrhosis</a:t>
            </a:r>
            <a:r>
              <a:rPr lang="en-US" altLang="ar-JO" sz="1800" dirty="0"/>
              <a:t>) </a:t>
            </a:r>
          </a:p>
          <a:p>
            <a:pPr marL="609600" indent="-609600">
              <a:lnSpc>
                <a:spcPct val="80000"/>
              </a:lnSpc>
              <a:buNone/>
            </a:pPr>
            <a:r>
              <a:rPr lang="en-US" altLang="ar-JO" sz="1800" dirty="0"/>
              <a:t>	f.	</a:t>
            </a:r>
            <a:r>
              <a:rPr lang="en-US" altLang="ar-JO" sz="1800" dirty="0">
                <a:solidFill>
                  <a:srgbClr val="FF3399"/>
                </a:solidFill>
              </a:rPr>
              <a:t>Coughing</a:t>
            </a:r>
            <a:r>
              <a:rPr lang="en-US" altLang="ar-JO" sz="1800" dirty="0"/>
              <a:t>; sneezing; vomiting </a:t>
            </a:r>
          </a:p>
          <a:p>
            <a:pPr marL="609600" indent="-609600">
              <a:lnSpc>
                <a:spcPct val="80000"/>
              </a:lnSpc>
              <a:buNone/>
            </a:pPr>
            <a:r>
              <a:rPr lang="en-US" altLang="ar-JO" sz="1800" dirty="0"/>
              <a:t>	g.	Loss of muscle tone due to </a:t>
            </a:r>
            <a:r>
              <a:rPr lang="en-US" altLang="ar-JO" sz="1800" dirty="0">
                <a:solidFill>
                  <a:srgbClr val="FF3399"/>
                </a:solidFill>
              </a:rPr>
              <a:t>old age</a:t>
            </a:r>
            <a:r>
              <a:rPr lang="en-US" altLang="ar-JO" sz="1800" dirty="0"/>
              <a:t> </a:t>
            </a:r>
          </a:p>
          <a:p>
            <a:pPr marL="609600" indent="-609600">
              <a:lnSpc>
                <a:spcPct val="80000"/>
              </a:lnSpc>
              <a:buNone/>
            </a:pPr>
            <a:r>
              <a:rPr lang="en-US" altLang="ar-JO" sz="1800" dirty="0"/>
              <a:t>	h.	</a:t>
            </a:r>
            <a:r>
              <a:rPr lang="en-US" altLang="ar-JO" sz="1800" dirty="0">
                <a:solidFill>
                  <a:srgbClr val="FF3399"/>
                </a:solidFill>
              </a:rPr>
              <a:t>Anal intercourse</a:t>
            </a:r>
            <a:r>
              <a:rPr lang="en-US" altLang="ar-JO" sz="1800" dirty="0"/>
              <a:t> </a:t>
            </a:r>
          </a:p>
          <a:p>
            <a:pPr marL="609600" indent="-609600">
              <a:lnSpc>
                <a:spcPct val="80000"/>
              </a:lnSpc>
              <a:buNone/>
            </a:pPr>
            <a:r>
              <a:rPr lang="en-US" altLang="ar-JO" sz="1800" dirty="0"/>
              <a:t>	2.	</a:t>
            </a:r>
            <a:r>
              <a:rPr lang="en-US" altLang="ar-JO" sz="1800" dirty="0">
                <a:solidFill>
                  <a:srgbClr val="FF3399"/>
                </a:solidFill>
              </a:rPr>
              <a:t>Increased </a:t>
            </a:r>
            <a:r>
              <a:rPr lang="en-US" altLang="ar-JO" sz="1800" dirty="0" err="1">
                <a:solidFill>
                  <a:srgbClr val="FF3399"/>
                </a:solidFill>
              </a:rPr>
              <a:t>intraabdominal</a:t>
            </a:r>
            <a:r>
              <a:rPr lang="en-US" altLang="ar-JO" sz="1800" dirty="0">
                <a:solidFill>
                  <a:srgbClr val="FF3399"/>
                </a:solidFill>
              </a:rPr>
              <a:t> pressure causes engorgement in the vascular tissue lining the anal canal. </a:t>
            </a:r>
          </a:p>
          <a:p>
            <a:pPr marL="609600" indent="-609600">
              <a:lnSpc>
                <a:spcPct val="80000"/>
              </a:lnSpc>
              <a:buNone/>
            </a:pPr>
            <a:r>
              <a:rPr lang="en-US" altLang="ar-JO" sz="1800" dirty="0"/>
              <a:t>	3.	Loosening of vessels from surrounding connective tissue occurs with protrusion or prolapse into anal canal. </a:t>
            </a:r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dirty="0"/>
              <a:t>Continue</a:t>
            </a:r>
            <a:r>
              <a:rPr lang="en-US" sz="3200" dirty="0">
                <a:latin typeface="Arial"/>
              </a:rPr>
              <a:t>…</a:t>
            </a:r>
            <a:endParaRPr lang="en-US" sz="3200" dirty="0"/>
          </a:p>
        </p:txBody>
      </p:sp>
      <p:sp>
        <p:nvSpPr>
          <p:cNvPr id="35844" name="عنصر نائب لرقم الشريحة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fld id="{2A271842-1CED-4E14-8994-4204631C2C5C}" type="slidenum">
              <a:rPr lang="ar-SA" altLang="ar-JO" smtClean="0"/>
              <a:pPr/>
              <a:t>22</a:t>
            </a:fld>
            <a:endParaRPr lang="en-AU" altLang="ar-JO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026" y="0"/>
            <a:ext cx="2466975" cy="16764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309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179"/>
    </mc:Choice>
    <mc:Fallback>
      <p:transition spd="slow" advTm="48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365760" indent="-256032">
              <a:lnSpc>
                <a:spcPct val="80000"/>
              </a:lnSpc>
              <a:buNone/>
              <a:defRPr/>
            </a:pPr>
            <a:r>
              <a:rPr lang="en-US" sz="1800" b="1" dirty="0">
                <a:solidFill>
                  <a:srgbClr val="00B0F0"/>
                </a:solidFill>
              </a:rPr>
              <a:t>Clinical Manifestations </a:t>
            </a:r>
            <a:endParaRPr lang="en-US" sz="1800" dirty="0">
              <a:solidFill>
                <a:srgbClr val="00B0F0"/>
              </a:solidFill>
            </a:endParaRPr>
          </a:p>
          <a:p>
            <a:pPr marL="365760" indent="-256032">
              <a:lnSpc>
                <a:spcPct val="80000"/>
              </a:lnSpc>
              <a:buNone/>
              <a:defRPr/>
            </a:pPr>
            <a:r>
              <a:rPr lang="en-US" sz="1800" dirty="0">
                <a:solidFill>
                  <a:srgbClr val="00B0F0"/>
                </a:solidFill>
              </a:rPr>
              <a:t>	1.	Sensation of incomplete fecal evacuation </a:t>
            </a:r>
          </a:p>
          <a:p>
            <a:pPr marL="365760" indent="-256032">
              <a:lnSpc>
                <a:spcPct val="80000"/>
              </a:lnSpc>
              <a:buNone/>
              <a:defRPr/>
            </a:pPr>
            <a:r>
              <a:rPr lang="en-US" sz="1800" dirty="0"/>
              <a:t>	2.	</a:t>
            </a:r>
            <a:r>
              <a:rPr lang="en-US" sz="1800" dirty="0">
                <a:solidFill>
                  <a:srgbClr val="FF0000"/>
                </a:solidFill>
              </a:rPr>
              <a:t>Visible</a:t>
            </a:r>
            <a:r>
              <a:rPr lang="en-US" sz="1800" dirty="0"/>
              <a:t> (if external) and </a:t>
            </a:r>
            <a:r>
              <a:rPr lang="en-US" sz="1800" dirty="0">
                <a:solidFill>
                  <a:srgbClr val="00B0F0"/>
                </a:solidFill>
              </a:rPr>
              <a:t>palpable mass</a:t>
            </a:r>
            <a:r>
              <a:rPr lang="en-US" sz="1800" dirty="0"/>
              <a:t> </a:t>
            </a:r>
          </a:p>
          <a:p>
            <a:pPr marL="365760" indent="-256032">
              <a:lnSpc>
                <a:spcPct val="80000"/>
              </a:lnSpc>
              <a:buNone/>
              <a:defRPr/>
            </a:pPr>
            <a:r>
              <a:rPr lang="en-US" sz="1800" dirty="0"/>
              <a:t>	3.	</a:t>
            </a:r>
            <a:r>
              <a:rPr lang="en-US" sz="1800" dirty="0">
                <a:solidFill>
                  <a:srgbClr val="00B0F0"/>
                </a:solidFill>
              </a:rPr>
              <a:t>Constipation</a:t>
            </a:r>
            <a:r>
              <a:rPr lang="en-US" sz="1800" dirty="0"/>
              <a:t>, anal </a:t>
            </a:r>
            <a:r>
              <a:rPr lang="en-US" sz="1800" dirty="0">
                <a:solidFill>
                  <a:srgbClr val="00B0F0"/>
                </a:solidFill>
              </a:rPr>
              <a:t>itching </a:t>
            </a:r>
          </a:p>
          <a:p>
            <a:pPr marL="365760" indent="-256032">
              <a:lnSpc>
                <a:spcPct val="80000"/>
              </a:lnSpc>
              <a:buNone/>
              <a:defRPr/>
            </a:pPr>
            <a:r>
              <a:rPr lang="en-US" sz="1800" dirty="0"/>
              <a:t>	4.	</a:t>
            </a:r>
            <a:r>
              <a:rPr lang="en-US" sz="1800" dirty="0">
                <a:solidFill>
                  <a:srgbClr val="00B0F0"/>
                </a:solidFill>
              </a:rPr>
              <a:t>Bleeding</a:t>
            </a:r>
            <a:r>
              <a:rPr lang="en-US" sz="1800" dirty="0"/>
              <a:t> during </a:t>
            </a:r>
            <a:r>
              <a:rPr lang="en-US" sz="1800" dirty="0">
                <a:solidFill>
                  <a:srgbClr val="00B0F0"/>
                </a:solidFill>
              </a:rPr>
              <a:t>defecation</a:t>
            </a:r>
            <a:r>
              <a:rPr lang="en-US" sz="1800" dirty="0"/>
              <a:t>, bright red blood on stool due to injury of mucosa covering hemorrhoid </a:t>
            </a:r>
          </a:p>
          <a:p>
            <a:pPr marL="365760" indent="-256032">
              <a:lnSpc>
                <a:spcPct val="80000"/>
              </a:lnSpc>
              <a:buNone/>
              <a:defRPr/>
            </a:pPr>
            <a:r>
              <a:rPr lang="en-US" sz="1800" dirty="0"/>
              <a:t>	5.	</a:t>
            </a:r>
            <a:r>
              <a:rPr lang="en-US" sz="1800" dirty="0">
                <a:solidFill>
                  <a:srgbClr val="00B0F0"/>
                </a:solidFill>
              </a:rPr>
              <a:t>Infection or ulceration</a:t>
            </a:r>
            <a:r>
              <a:rPr lang="en-US" sz="1800" dirty="0"/>
              <a:t>, mucus discharge </a:t>
            </a:r>
          </a:p>
          <a:p>
            <a:pPr marL="365760" indent="-256032">
              <a:lnSpc>
                <a:spcPct val="80000"/>
              </a:lnSpc>
              <a:buNone/>
              <a:defRPr/>
            </a:pPr>
            <a:r>
              <a:rPr lang="en-US" sz="1800" dirty="0"/>
              <a:t>	6.	</a:t>
            </a:r>
            <a:r>
              <a:rPr lang="en-US" sz="1800" dirty="0">
                <a:solidFill>
                  <a:srgbClr val="00B0F0"/>
                </a:solidFill>
              </a:rPr>
              <a:t>Pain</a:t>
            </a:r>
            <a:r>
              <a:rPr lang="en-US" sz="1800" dirty="0"/>
              <a:t> noted more in external hemorrhoids </a:t>
            </a:r>
          </a:p>
          <a:p>
            <a:pPr marL="365760" indent="-256032">
              <a:lnSpc>
                <a:spcPct val="80000"/>
              </a:lnSpc>
              <a:buNone/>
              <a:defRPr/>
            </a:pPr>
            <a:r>
              <a:rPr lang="en-US" sz="1800" dirty="0"/>
              <a:t>	7.	Sudden rectal pain due to thrombosis in external hemorrhoids </a:t>
            </a:r>
            <a:endParaRPr lang="en-US" sz="1800" b="1" dirty="0"/>
          </a:p>
          <a:p>
            <a:pPr marL="365760" indent="-256032">
              <a:lnSpc>
                <a:spcPct val="80000"/>
              </a:lnSpc>
              <a:buNone/>
              <a:defRPr/>
            </a:pPr>
            <a:r>
              <a:rPr lang="en-US" sz="1800" b="1" dirty="0"/>
              <a:t>Diagnostic Evaluation </a:t>
            </a:r>
            <a:endParaRPr lang="en-US" sz="1800" dirty="0"/>
          </a:p>
          <a:p>
            <a:pPr marL="365760" indent="-256032">
              <a:lnSpc>
                <a:spcPct val="80000"/>
              </a:lnSpc>
              <a:buNone/>
              <a:defRPr/>
            </a:pPr>
            <a:r>
              <a:rPr lang="en-US" sz="1800" dirty="0"/>
              <a:t>	1.	History and </a:t>
            </a:r>
            <a:r>
              <a:rPr lang="en-US" sz="1800" dirty="0">
                <a:solidFill>
                  <a:srgbClr val="00B0F0"/>
                </a:solidFill>
              </a:rPr>
              <a:t>visualization by external examination </a:t>
            </a:r>
            <a:r>
              <a:rPr lang="en-US" sz="1800" dirty="0"/>
              <a:t>and the use of an </a:t>
            </a:r>
            <a:r>
              <a:rPr lang="en-US" sz="1800" dirty="0" err="1">
                <a:solidFill>
                  <a:srgbClr val="00B0F0"/>
                </a:solidFill>
              </a:rPr>
              <a:t>anoscope</a:t>
            </a:r>
            <a:r>
              <a:rPr lang="en-US" sz="1800" dirty="0"/>
              <a:t> or </a:t>
            </a:r>
            <a:r>
              <a:rPr lang="en-US" sz="1800" dirty="0" err="1"/>
              <a:t>proctoscope</a:t>
            </a:r>
            <a:r>
              <a:rPr lang="en-US" sz="1800" dirty="0"/>
              <a:t> </a:t>
            </a:r>
          </a:p>
          <a:p>
            <a:pPr marL="365760" indent="-256032">
              <a:lnSpc>
                <a:spcPct val="80000"/>
              </a:lnSpc>
              <a:buNone/>
              <a:defRPr/>
            </a:pPr>
            <a:r>
              <a:rPr lang="en-US" sz="1800" dirty="0"/>
              <a:t>	2.	</a:t>
            </a:r>
            <a:r>
              <a:rPr lang="en-US" sz="1800" dirty="0">
                <a:solidFill>
                  <a:srgbClr val="00B0F0"/>
                </a:solidFill>
              </a:rPr>
              <a:t>Barium enema or </a:t>
            </a:r>
            <a:r>
              <a:rPr lang="en-US" sz="1800" dirty="0" err="1">
                <a:solidFill>
                  <a:srgbClr val="00B0F0"/>
                </a:solidFill>
              </a:rPr>
              <a:t>sigmoidoscopy</a:t>
            </a:r>
            <a:r>
              <a:rPr lang="en-US" sz="1800" dirty="0">
                <a:solidFill>
                  <a:srgbClr val="00B0F0"/>
                </a:solidFill>
              </a:rPr>
              <a:t>,</a:t>
            </a:r>
            <a:r>
              <a:rPr lang="en-US" sz="1800" dirty="0"/>
              <a:t> to rule out more serious colonic lesions causing rectal bleeding</a:t>
            </a:r>
            <a:endParaRPr lang="en-US" sz="1800" b="1" dirty="0"/>
          </a:p>
          <a:p>
            <a:pPr marL="365760" indent="-256032">
              <a:lnSpc>
                <a:spcPct val="80000"/>
              </a:lnSpc>
              <a:buNone/>
              <a:defRPr/>
            </a:pPr>
            <a:r>
              <a:rPr lang="en-US" sz="1800" b="1" dirty="0">
                <a:solidFill>
                  <a:srgbClr val="FF3399"/>
                </a:solidFill>
              </a:rPr>
              <a:t>Complications </a:t>
            </a:r>
            <a:endParaRPr lang="en-US" sz="1800" dirty="0">
              <a:solidFill>
                <a:srgbClr val="FF3399"/>
              </a:solidFill>
            </a:endParaRPr>
          </a:p>
          <a:p>
            <a:pPr marL="365760" indent="-256032">
              <a:lnSpc>
                <a:spcPct val="80000"/>
              </a:lnSpc>
              <a:buNone/>
              <a:defRPr/>
            </a:pPr>
            <a:r>
              <a:rPr lang="en-US" sz="1800" dirty="0"/>
              <a:t>	1.	</a:t>
            </a:r>
            <a:r>
              <a:rPr lang="en-US" sz="1800" dirty="0">
                <a:solidFill>
                  <a:srgbClr val="FF3399"/>
                </a:solidFill>
              </a:rPr>
              <a:t>Hemorrhage</a:t>
            </a:r>
            <a:r>
              <a:rPr lang="en-US" sz="1800" dirty="0"/>
              <a:t>, anemia </a:t>
            </a:r>
          </a:p>
          <a:p>
            <a:pPr marL="365760" indent="-256032">
              <a:lnSpc>
                <a:spcPct val="80000"/>
              </a:lnSpc>
              <a:buNone/>
              <a:defRPr/>
            </a:pPr>
            <a:r>
              <a:rPr lang="en-US" sz="1800" dirty="0"/>
              <a:t>	2.	</a:t>
            </a:r>
            <a:r>
              <a:rPr lang="en-US" sz="1800" dirty="0">
                <a:solidFill>
                  <a:srgbClr val="FF3399"/>
                </a:solidFill>
              </a:rPr>
              <a:t>Incontinence </a:t>
            </a:r>
          </a:p>
          <a:p>
            <a:pPr marL="365760" indent="-256032">
              <a:lnSpc>
                <a:spcPct val="80000"/>
              </a:lnSpc>
              <a:buNone/>
              <a:defRPr/>
            </a:pPr>
            <a:r>
              <a:rPr lang="en-US" sz="1800" dirty="0"/>
              <a:t>	3.	</a:t>
            </a:r>
            <a:r>
              <a:rPr lang="en-US" sz="1800" dirty="0" err="1"/>
              <a:t>Prolapse</a:t>
            </a:r>
            <a:r>
              <a:rPr lang="en-US" sz="1800" dirty="0"/>
              <a:t> and </a:t>
            </a:r>
            <a:r>
              <a:rPr lang="en-US" sz="1800" dirty="0">
                <a:solidFill>
                  <a:srgbClr val="FF3399"/>
                </a:solidFill>
              </a:rPr>
              <a:t>strangulation</a:t>
            </a: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800" i="1"/>
              <a:t>Continue</a:t>
            </a:r>
            <a:r>
              <a:rPr lang="en-US" sz="2800" i="1">
                <a:latin typeface="Arial"/>
              </a:rPr>
              <a:t>…</a:t>
            </a:r>
            <a:endParaRPr lang="en-US" sz="2800" i="1"/>
          </a:p>
        </p:txBody>
      </p:sp>
      <p:sp>
        <p:nvSpPr>
          <p:cNvPr id="36868" name="عنصر نائب لرقم الشريحة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fld id="{85562403-DC81-4561-A055-711A4F822DE2}" type="slidenum">
              <a:rPr lang="ar-SA" altLang="ar-JO" smtClean="0"/>
              <a:pPr/>
              <a:t>23</a:t>
            </a:fld>
            <a:endParaRPr lang="en-AU" altLang="ar-JO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756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769"/>
    </mc:Choice>
    <mc:Fallback>
      <p:transition spd="slow" advTm="927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buNone/>
            </a:pPr>
            <a:r>
              <a:rPr lang="en-US" altLang="ar-JO" sz="1800" b="1" dirty="0"/>
              <a:t>5. Pilonidal Sinus or cyst ( </a:t>
            </a:r>
            <a:r>
              <a:rPr lang="en-US" altLang="ar-JO" sz="1800" b="1" dirty="0">
                <a:solidFill>
                  <a:srgbClr val="FF3399"/>
                </a:solidFill>
              </a:rPr>
              <a:t>PNS</a:t>
            </a:r>
            <a:r>
              <a:rPr lang="en-US" altLang="ar-JO" sz="1800" b="1" dirty="0"/>
              <a:t>) </a:t>
            </a:r>
            <a:endParaRPr lang="en-US" altLang="ar-JO" sz="1800" dirty="0"/>
          </a:p>
          <a:p>
            <a:pPr marL="990600" lvl="1" indent="-5334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altLang="ar-JO" sz="1800" dirty="0"/>
              <a:t>its found in the </a:t>
            </a:r>
            <a:r>
              <a:rPr lang="en-US" altLang="ar-JO" sz="1800" dirty="0" err="1"/>
              <a:t>intergluteral</a:t>
            </a:r>
            <a:r>
              <a:rPr lang="en-US" altLang="ar-JO" sz="1800" dirty="0"/>
              <a:t> cleft on the </a:t>
            </a:r>
            <a:r>
              <a:rPr lang="en-US" altLang="ar-JO" sz="1800" dirty="0">
                <a:solidFill>
                  <a:srgbClr val="FF0000"/>
                </a:solidFill>
              </a:rPr>
              <a:t>posterior surface of the lower sacrum .</a:t>
            </a:r>
          </a:p>
          <a:p>
            <a:pPr marL="990600" lvl="1" indent="-5334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altLang="ar-JO" sz="1800" dirty="0"/>
              <a:t>its result from </a:t>
            </a:r>
            <a:r>
              <a:rPr lang="en-US" altLang="ar-JO" sz="1800" dirty="0">
                <a:solidFill>
                  <a:srgbClr val="FF0000"/>
                </a:solidFill>
              </a:rPr>
              <a:t>local trauma</a:t>
            </a:r>
            <a:r>
              <a:rPr lang="en-US" altLang="ar-JO" sz="1800" dirty="0"/>
              <a:t> that causes the </a:t>
            </a:r>
            <a:r>
              <a:rPr lang="en-US" altLang="ar-JO" sz="1800" dirty="0">
                <a:solidFill>
                  <a:srgbClr val="FF0000"/>
                </a:solidFill>
              </a:rPr>
              <a:t>penetrating of hairs</a:t>
            </a:r>
            <a:r>
              <a:rPr lang="en-US" altLang="ar-JO" sz="1800" dirty="0"/>
              <a:t> into the epithelium and subcutaneous tissue . its also be </a:t>
            </a:r>
            <a:r>
              <a:rPr lang="en-US" altLang="ar-JO" sz="1800" dirty="0">
                <a:solidFill>
                  <a:srgbClr val="FF0000"/>
                </a:solidFill>
              </a:rPr>
              <a:t>congenital </a:t>
            </a:r>
          </a:p>
          <a:p>
            <a:pPr marL="990600" lvl="1" indent="-5334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altLang="ar-JO" sz="1800" dirty="0"/>
              <a:t>in </a:t>
            </a:r>
            <a:r>
              <a:rPr lang="en-US" altLang="ar-JO" sz="1800" dirty="0">
                <a:solidFill>
                  <a:srgbClr val="FF0000"/>
                </a:solidFill>
              </a:rPr>
              <a:t>early</a:t>
            </a:r>
            <a:r>
              <a:rPr lang="en-US" altLang="ar-JO" sz="1800" dirty="0"/>
              <a:t> stage : </a:t>
            </a:r>
            <a:r>
              <a:rPr lang="en-US" altLang="ar-JO" sz="1800" dirty="0">
                <a:solidFill>
                  <a:srgbClr val="FF0000"/>
                </a:solidFill>
              </a:rPr>
              <a:t>antibiotic</a:t>
            </a:r>
            <a:r>
              <a:rPr lang="en-US" altLang="ar-JO" sz="1800" dirty="0"/>
              <a:t> therapy </a:t>
            </a:r>
            <a:endParaRPr lang="ar-SA" altLang="ar-JO" sz="1800" dirty="0"/>
          </a:p>
          <a:p>
            <a:pPr marL="990600" lvl="1" indent="-5334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altLang="ar-JO" sz="1800" dirty="0"/>
              <a:t>in</a:t>
            </a:r>
            <a:r>
              <a:rPr lang="en-US" altLang="ar-JO" sz="1600" dirty="0"/>
              <a:t> </a:t>
            </a:r>
            <a:r>
              <a:rPr lang="en-US" altLang="ar-JO" sz="1800" dirty="0">
                <a:solidFill>
                  <a:srgbClr val="FF0000"/>
                </a:solidFill>
              </a:rPr>
              <a:t>late</a:t>
            </a:r>
            <a:r>
              <a:rPr lang="en-US" altLang="ar-JO" sz="1800" dirty="0"/>
              <a:t> stage ( abscess) </a:t>
            </a:r>
            <a:r>
              <a:rPr lang="en-US" altLang="ar-JO" sz="1800" dirty="0">
                <a:solidFill>
                  <a:srgbClr val="FF0000"/>
                </a:solidFill>
              </a:rPr>
              <a:t>surgical</a:t>
            </a:r>
            <a:r>
              <a:rPr lang="en-US" altLang="ar-JO" sz="1800" dirty="0"/>
              <a:t> and pus drainage</a:t>
            </a:r>
            <a:r>
              <a:rPr lang="ar-SA" altLang="ar-JO" sz="1600" dirty="0"/>
              <a:t> </a:t>
            </a:r>
            <a:endParaRPr lang="en-AU" altLang="ar-JO" sz="1600" dirty="0"/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800" i="1"/>
              <a:t>Continue</a:t>
            </a:r>
            <a:r>
              <a:rPr lang="en-US" sz="2800" i="1">
                <a:latin typeface="Arial"/>
              </a:rPr>
              <a:t>…</a:t>
            </a:r>
            <a:endParaRPr lang="en-US" sz="2800" i="1"/>
          </a:p>
        </p:txBody>
      </p:sp>
      <p:sp>
        <p:nvSpPr>
          <p:cNvPr id="37892" name="عنصر نائب لرقم الشريحة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fld id="{D3CDD5E6-54A1-4510-8362-7347F25C082A}" type="slidenum">
              <a:rPr lang="ar-SA" altLang="ar-JO" smtClean="0"/>
              <a:pPr/>
              <a:t>24</a:t>
            </a:fld>
            <a:endParaRPr lang="en-AU" altLang="ar-JO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4345216"/>
            <a:ext cx="3429000" cy="20526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920" y="4745946"/>
            <a:ext cx="2733675" cy="16764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134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268"/>
    </mc:Choice>
    <mc:Fallback>
      <p:transition spd="slow" advTm="472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928688"/>
            <a:ext cx="8229600" cy="5078412"/>
          </a:xfrm>
        </p:spPr>
        <p:txBody>
          <a:bodyPr>
            <a:normAutofit lnSpcReduction="10000"/>
          </a:bodyPr>
          <a:lstStyle/>
          <a:p>
            <a:pPr marL="609600" indent="-609600">
              <a:lnSpc>
                <a:spcPct val="80000"/>
              </a:lnSpc>
              <a:buClr>
                <a:srgbClr val="FF0000"/>
              </a:buClr>
              <a:buNone/>
            </a:pPr>
            <a:r>
              <a:rPr lang="en-US" altLang="ar-JO" sz="1800">
                <a:solidFill>
                  <a:srgbClr val="00B0F0"/>
                </a:solidFill>
              </a:rPr>
              <a:t>3) </a:t>
            </a:r>
            <a:r>
              <a:rPr lang="en-US" altLang="ar-JO" sz="2000" b="1">
                <a:solidFill>
                  <a:srgbClr val="00B0F0"/>
                </a:solidFill>
              </a:rPr>
              <a:t>Process of defection </a:t>
            </a:r>
          </a:p>
          <a:p>
            <a:pPr marL="609600" indent="-609600">
              <a:lnSpc>
                <a:spcPct val="80000"/>
              </a:lnSpc>
              <a:buNone/>
            </a:pPr>
            <a:r>
              <a:rPr lang="en-US" altLang="ar-JO" sz="2000"/>
              <a:t> The urge to defecate is stimulated normally by rectal distention which initiate  a series of four action : </a:t>
            </a:r>
          </a:p>
          <a:p>
            <a:pPr marL="1371600" lvl="2" indent="-457200"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altLang="ar-JO"/>
              <a:t>stimulation of inhibitory rectoanal reflex.</a:t>
            </a:r>
          </a:p>
          <a:p>
            <a:pPr marL="1371600" lvl="2" indent="-457200"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altLang="ar-JO"/>
              <a:t>relaxation of the internal sphincter </a:t>
            </a:r>
          </a:p>
          <a:p>
            <a:pPr marL="1371600" lvl="2" indent="-457200"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altLang="ar-JO"/>
              <a:t>relaxation of external sphincter muscle </a:t>
            </a:r>
          </a:p>
          <a:p>
            <a:pPr marL="1371600" lvl="2" indent="-457200"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altLang="ar-JO"/>
              <a:t>relaxation of pelvic region </a:t>
            </a:r>
          </a:p>
          <a:p>
            <a:pPr marL="1371600" lvl="2" indent="-457200">
              <a:lnSpc>
                <a:spcPct val="80000"/>
              </a:lnSpc>
              <a:buClr>
                <a:srgbClr val="FF0000"/>
              </a:buClr>
              <a:buNone/>
            </a:pPr>
            <a:r>
              <a:rPr lang="en-US" altLang="ar-JO"/>
              <a:t>if defecation is ignored rectal mucosa become insensitive to presence of fecal mass </a:t>
            </a:r>
          </a:p>
          <a:p>
            <a:pPr marL="1371600" lvl="2" indent="-457200">
              <a:lnSpc>
                <a:spcPct val="80000"/>
              </a:lnSpc>
              <a:buClr>
                <a:srgbClr val="FF0000"/>
              </a:buClr>
              <a:buNone/>
            </a:pPr>
            <a:r>
              <a:rPr lang="en-US" altLang="ar-JO" b="1">
                <a:solidFill>
                  <a:srgbClr val="7030A0"/>
                </a:solidFill>
              </a:rPr>
              <a:t>Clinical manifestation</a:t>
            </a:r>
            <a:r>
              <a:rPr lang="en-US" altLang="ar-JO">
                <a:solidFill>
                  <a:srgbClr val="7030A0"/>
                </a:solidFill>
              </a:rPr>
              <a:t> : </a:t>
            </a:r>
          </a:p>
          <a:p>
            <a:pPr marL="609600" indent="-609600">
              <a:lnSpc>
                <a:spcPct val="80000"/>
              </a:lnSpc>
              <a:buFont typeface="Wingdings" panose="05000000000000000000" pitchFamily="2" charset="2"/>
              <a:buChar char="q"/>
            </a:pPr>
            <a:r>
              <a:rPr lang="en-US" altLang="ar-JO" sz="2000"/>
              <a:t>Abdominal </a:t>
            </a:r>
            <a:r>
              <a:rPr lang="en-US" altLang="ar-JO" sz="2000">
                <a:solidFill>
                  <a:srgbClr val="7030A0"/>
                </a:solidFill>
              </a:rPr>
              <a:t>distention </a:t>
            </a:r>
          </a:p>
          <a:p>
            <a:pPr marL="609600" indent="-609600"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altLang="ar-JO" sz="2000"/>
              <a:t>Borborygmus ( </a:t>
            </a:r>
            <a:r>
              <a:rPr lang="en-US" altLang="ar-JO" sz="2000">
                <a:solidFill>
                  <a:srgbClr val="7030A0"/>
                </a:solidFill>
              </a:rPr>
              <a:t>gurgling</a:t>
            </a:r>
            <a:r>
              <a:rPr lang="en-US" altLang="ar-JO" sz="2000"/>
              <a:t> or rumbling sound caused by gas through the intestine</a:t>
            </a:r>
          </a:p>
          <a:p>
            <a:pPr marL="609600" indent="-609600"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altLang="ar-JO" sz="2000">
                <a:solidFill>
                  <a:srgbClr val="7030A0"/>
                </a:solidFill>
              </a:rPr>
              <a:t>Pain</a:t>
            </a:r>
            <a:r>
              <a:rPr lang="en-US" altLang="ar-JO" sz="2000"/>
              <a:t> and pressure </a:t>
            </a:r>
          </a:p>
          <a:p>
            <a:pPr marL="609600" indent="-609600"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altLang="ar-JO" sz="2000">
                <a:solidFill>
                  <a:srgbClr val="7030A0"/>
                </a:solidFill>
              </a:rPr>
              <a:t>Sensation of incomplete emptying</a:t>
            </a:r>
            <a:r>
              <a:rPr lang="en-US" altLang="ar-JO" sz="2000"/>
              <a:t> </a:t>
            </a:r>
          </a:p>
          <a:p>
            <a:pPr marL="609600" indent="-609600"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altLang="ar-JO" sz="2000">
                <a:solidFill>
                  <a:srgbClr val="7030A0"/>
                </a:solidFill>
              </a:rPr>
              <a:t>Straining</a:t>
            </a:r>
            <a:r>
              <a:rPr lang="en-US" altLang="ar-JO" sz="2000"/>
              <a:t> at stool</a:t>
            </a:r>
          </a:p>
          <a:p>
            <a:pPr marL="609600" indent="-609600"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altLang="ar-JO" sz="2000"/>
              <a:t>Elimination of </a:t>
            </a:r>
            <a:r>
              <a:rPr lang="en-US" altLang="ar-JO" sz="2000">
                <a:solidFill>
                  <a:srgbClr val="7030A0"/>
                </a:solidFill>
              </a:rPr>
              <a:t>small </a:t>
            </a:r>
            <a:r>
              <a:rPr lang="en-US" altLang="ar-JO" sz="2000">
                <a:solidFill>
                  <a:srgbClr val="7030A0"/>
                </a:solidFill>
                <a:latin typeface="Arial" panose="020B0604020202020204" pitchFamily="34" charset="0"/>
              </a:rPr>
              <a:t>–</a:t>
            </a:r>
            <a:r>
              <a:rPr lang="en-US" altLang="ar-JO" sz="2000">
                <a:solidFill>
                  <a:srgbClr val="7030A0"/>
                </a:solidFill>
              </a:rPr>
              <a:t>volume , hard, dry stool </a:t>
            </a:r>
            <a:r>
              <a:rPr lang="en-US" altLang="ar-JO" sz="2000"/>
              <a:t>. 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725470"/>
          </a:xfrm>
        </p:spPr>
        <p:txBody>
          <a:bodyPr/>
          <a:lstStyle/>
          <a:p>
            <a:pPr>
              <a:defRPr/>
            </a:pPr>
            <a:r>
              <a:rPr lang="en-US" sz="2800" i="1" dirty="0"/>
              <a:t>Continue</a:t>
            </a:r>
            <a:r>
              <a:rPr lang="en-US" sz="2800" i="1" dirty="0">
                <a:latin typeface="Arial"/>
              </a:rPr>
              <a:t>…</a:t>
            </a:r>
            <a:r>
              <a:rPr lang="en-US" sz="2800" i="1" dirty="0"/>
              <a:t> </a:t>
            </a:r>
          </a:p>
        </p:txBody>
      </p:sp>
      <p:sp>
        <p:nvSpPr>
          <p:cNvPr id="16388" name="عنصر نائب لرقم الشريحة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fld id="{8B5077DD-54E9-42F4-AAB7-AC492E3FB013}" type="slidenum">
              <a:rPr lang="ar-SA" altLang="ar-JO" smtClean="0"/>
              <a:pPr/>
              <a:t>3</a:t>
            </a:fld>
            <a:endParaRPr lang="en-AU" altLang="ar-JO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889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773"/>
    </mc:Choice>
    <mc:Fallback>
      <p:transition spd="slow" advTm="787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ar-JO" sz="2000" b="1" dirty="0">
                <a:solidFill>
                  <a:srgbClr val="FF0000"/>
                </a:solidFill>
              </a:rPr>
              <a:t>Complications</a:t>
            </a:r>
            <a:r>
              <a:rPr lang="en-US" altLang="ar-JO" sz="2000" b="1" dirty="0"/>
              <a:t>: </a:t>
            </a:r>
            <a:endParaRPr lang="en-US" altLang="ar-JO" sz="2000" dirty="0"/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altLang="ar-JO" sz="2000" dirty="0"/>
              <a:t>Hypertension 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altLang="ar-JO" sz="2000" dirty="0"/>
              <a:t>Fecal impaction 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altLang="ar-JO" sz="2000" dirty="0"/>
              <a:t>Hemorrhoid and fissure  and </a:t>
            </a:r>
            <a:r>
              <a:rPr lang="en-US" altLang="ar-JO" sz="2000" dirty="0" err="1"/>
              <a:t>megacolon</a:t>
            </a:r>
            <a:endParaRPr lang="en-US" altLang="ar-JO" sz="2000" dirty="0"/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altLang="ar-JO" sz="2000" dirty="0"/>
              <a:t>Decrease cardiac output .</a:t>
            </a:r>
          </a:p>
          <a:p>
            <a:pPr lvl="1" algn="ctr" eaLnBrk="1" hangingPunct="1">
              <a:lnSpc>
                <a:spcPct val="90000"/>
              </a:lnSpc>
              <a:buFontTx/>
              <a:buNone/>
            </a:pPr>
            <a:r>
              <a:rPr lang="en-US" altLang="ar-JO" sz="2000" b="1" dirty="0">
                <a:solidFill>
                  <a:srgbClr val="FF0000"/>
                </a:solidFill>
              </a:rPr>
              <a:t>Management </a:t>
            </a:r>
            <a:r>
              <a:rPr lang="en-US" altLang="ar-JO" sz="2000" dirty="0">
                <a:solidFill>
                  <a:srgbClr val="FF0000"/>
                </a:solidFill>
              </a:rPr>
              <a:t>: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altLang="ar-JO" sz="2000" dirty="0">
                <a:solidFill>
                  <a:srgbClr val="FF0000"/>
                </a:solidFill>
              </a:rPr>
              <a:t>Treatment of underlying causes 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altLang="ar-JO" sz="2000" dirty="0">
                <a:solidFill>
                  <a:srgbClr val="FF0000"/>
                </a:solidFill>
              </a:rPr>
              <a:t>Bowel habit training 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altLang="ar-JO" sz="2000" dirty="0"/>
              <a:t>Increased </a:t>
            </a:r>
            <a:r>
              <a:rPr lang="en-US" altLang="ar-JO" sz="2000" dirty="0">
                <a:solidFill>
                  <a:srgbClr val="FF0000"/>
                </a:solidFill>
              </a:rPr>
              <a:t>fiber</a:t>
            </a:r>
            <a:r>
              <a:rPr lang="en-US" altLang="ar-JO" sz="2000" dirty="0"/>
              <a:t> diet 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altLang="ar-JO" sz="2000" dirty="0"/>
              <a:t>Increased </a:t>
            </a:r>
            <a:r>
              <a:rPr lang="en-US" altLang="ar-JO" sz="2000" dirty="0">
                <a:solidFill>
                  <a:srgbClr val="FF0000"/>
                </a:solidFill>
              </a:rPr>
              <a:t>fluid</a:t>
            </a:r>
            <a:r>
              <a:rPr lang="en-US" altLang="ar-JO" sz="2000" dirty="0"/>
              <a:t> intake 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altLang="ar-JO" sz="2000" dirty="0">
                <a:solidFill>
                  <a:srgbClr val="FF0000"/>
                </a:solidFill>
              </a:rPr>
              <a:t>Laxative</a:t>
            </a:r>
            <a:r>
              <a:rPr lang="en-US" altLang="ar-JO" sz="2000" dirty="0"/>
              <a:t> ( avoid abuse ) 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altLang="ar-JO" sz="2000" dirty="0"/>
              <a:t>Routine </a:t>
            </a:r>
            <a:r>
              <a:rPr lang="en-US" altLang="ar-JO" sz="2000" dirty="0">
                <a:solidFill>
                  <a:srgbClr val="FF0000"/>
                </a:solidFill>
              </a:rPr>
              <a:t>exercise 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altLang="ar-JO" sz="2000" dirty="0">
                <a:solidFill>
                  <a:srgbClr val="FF0000"/>
                </a:solidFill>
              </a:rPr>
              <a:t>Lubricant 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i="1"/>
              <a:t>Continue</a:t>
            </a:r>
            <a:r>
              <a:rPr lang="en-US" sz="3200" i="1">
                <a:latin typeface="Arial"/>
              </a:rPr>
              <a:t>…</a:t>
            </a:r>
            <a:endParaRPr lang="en-US" sz="3200" i="1"/>
          </a:p>
        </p:txBody>
      </p:sp>
      <p:sp>
        <p:nvSpPr>
          <p:cNvPr id="17412" name="عنصر نائب لرقم الشريحة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fld id="{4372FD92-7071-4928-9D5C-C0DC089B62DC}" type="slidenum">
              <a:rPr lang="ar-SA" altLang="ar-JO" smtClean="0"/>
              <a:pPr/>
              <a:t>4</a:t>
            </a:fld>
            <a:endParaRPr lang="en-AU" altLang="ar-JO" smtClean="0"/>
          </a:p>
        </p:txBody>
      </p:sp>
      <p:pic>
        <p:nvPicPr>
          <p:cNvPr id="17413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1539" y="104776"/>
            <a:ext cx="1895475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089" y="4527550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347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053"/>
    </mc:Choice>
    <mc:Fallback>
      <p:transition spd="slow" advTm="105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ar-JO" sz="2000" dirty="0"/>
              <a:t>Is </a:t>
            </a:r>
            <a:r>
              <a:rPr lang="en-US" altLang="ar-JO" sz="2000" dirty="0">
                <a:solidFill>
                  <a:srgbClr val="C00000"/>
                </a:solidFill>
              </a:rPr>
              <a:t>increased frequency of bowel movements</a:t>
            </a:r>
            <a:r>
              <a:rPr lang="en-US" altLang="ar-JO" sz="2000" dirty="0"/>
              <a:t> ( more than three time / day ), </a:t>
            </a:r>
            <a:r>
              <a:rPr lang="en-US" altLang="ar-JO" sz="2000" dirty="0">
                <a:solidFill>
                  <a:srgbClr val="C00000"/>
                </a:solidFill>
              </a:rPr>
              <a:t>increased amount of stool</a:t>
            </a:r>
            <a:r>
              <a:rPr lang="en-US" altLang="ar-JO" sz="2000" dirty="0"/>
              <a:t> ( more than 200 mg) and altered in </a:t>
            </a:r>
            <a:r>
              <a:rPr lang="en-US" altLang="ar-JO" sz="2000" dirty="0">
                <a:solidFill>
                  <a:srgbClr val="C00000"/>
                </a:solidFill>
              </a:rPr>
              <a:t>consistency</a:t>
            </a:r>
            <a:r>
              <a:rPr lang="en-US" altLang="ar-JO" sz="2000" dirty="0"/>
              <a:t> (looseness) </a:t>
            </a:r>
            <a:endParaRPr lang="en-US" altLang="ar-JO" sz="2000" b="1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ar-JO" sz="2000" b="1" dirty="0">
                <a:solidFill>
                  <a:srgbClr val="FF0000"/>
                </a:solidFill>
              </a:rPr>
              <a:t>Causes</a:t>
            </a:r>
            <a:r>
              <a:rPr lang="en-US" altLang="ar-JO" sz="2000" b="1" dirty="0"/>
              <a:t> :</a:t>
            </a:r>
            <a:endParaRPr lang="en-US" altLang="ar-JO" sz="2000" dirty="0"/>
          </a:p>
          <a:p>
            <a:pPr lvl="1" eaLnBrk="1" hangingPunct="1">
              <a:lnSpc>
                <a:spcPct val="80000"/>
              </a:lnSpc>
            </a:pPr>
            <a:r>
              <a:rPr lang="en-US" altLang="ar-JO" sz="2000" dirty="0"/>
              <a:t>any condition that </a:t>
            </a:r>
            <a:r>
              <a:rPr lang="en-US" altLang="ar-JO" sz="2000" dirty="0">
                <a:solidFill>
                  <a:srgbClr val="C00000"/>
                </a:solidFill>
              </a:rPr>
              <a:t>increased intestinal secretion, decreased mucosal absorption, or altered motility </a:t>
            </a:r>
            <a:r>
              <a:rPr lang="en-US" altLang="ar-JO" sz="2000" dirty="0"/>
              <a:t>. 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ar-JO" sz="2000" dirty="0"/>
              <a:t>Irritable bowel syndrome ( </a:t>
            </a:r>
            <a:r>
              <a:rPr lang="en-US" altLang="ar-JO" sz="2000" dirty="0">
                <a:solidFill>
                  <a:srgbClr val="C00000"/>
                </a:solidFill>
              </a:rPr>
              <a:t>IBS</a:t>
            </a:r>
            <a:r>
              <a:rPr lang="en-US" altLang="ar-JO" sz="2000" dirty="0"/>
              <a:t>) 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ar-JO" sz="2000" dirty="0"/>
              <a:t>inflammatory bowel disorders ( </a:t>
            </a:r>
            <a:r>
              <a:rPr lang="en-US" altLang="ar-JO" sz="2000" dirty="0">
                <a:solidFill>
                  <a:srgbClr val="C00000"/>
                </a:solidFill>
              </a:rPr>
              <a:t>IBD</a:t>
            </a:r>
            <a:r>
              <a:rPr lang="en-US" altLang="ar-JO" sz="2000" dirty="0"/>
              <a:t>) and 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ar-JO" sz="2000" dirty="0">
                <a:solidFill>
                  <a:srgbClr val="C00000"/>
                </a:solidFill>
              </a:rPr>
              <a:t>lactose</a:t>
            </a:r>
            <a:r>
              <a:rPr lang="en-US" altLang="ar-JO" sz="2000" dirty="0"/>
              <a:t> intolerance???? .</a:t>
            </a:r>
            <a:endParaRPr lang="en-US" altLang="ar-JO" sz="2000" b="1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ar-JO" sz="2000" b="1" dirty="0"/>
              <a:t>Pathophysiology : </a:t>
            </a:r>
            <a:endParaRPr lang="en-US" altLang="ar-JO" sz="2000" dirty="0"/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ar-JO" sz="2000" dirty="0"/>
              <a:t>Types of diarrhea include secretory . osmotic, and mixed.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ar-JO" sz="2000" dirty="0">
                <a:solidFill>
                  <a:srgbClr val="FF0000"/>
                </a:solidFill>
              </a:rPr>
              <a:t>Secretory </a:t>
            </a:r>
            <a:r>
              <a:rPr lang="en-US" altLang="ar-JO" sz="2000" dirty="0"/>
              <a:t>: high volume diarrhea and caused by production and secretion of water and electrolytes by the intestinal mucosa into intestinal lumen .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ar-JO" sz="2000" dirty="0">
                <a:solidFill>
                  <a:srgbClr val="FF0000"/>
                </a:solidFill>
              </a:rPr>
              <a:t>Osmotic</a:t>
            </a:r>
            <a:r>
              <a:rPr lang="en-US" altLang="ar-JO" sz="2000" dirty="0"/>
              <a:t> : water is pulled into the intestine by the osmotic pressure .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ar-JO" sz="2000" dirty="0">
                <a:solidFill>
                  <a:srgbClr val="FF0000"/>
                </a:solidFill>
              </a:rPr>
              <a:t>Mixed </a:t>
            </a:r>
            <a:r>
              <a:rPr lang="en-US" altLang="ar-JO" sz="2000" dirty="0"/>
              <a:t>: combination of both .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dirty="0"/>
              <a:t> </a:t>
            </a:r>
            <a:br>
              <a:rPr lang="en-US" sz="3200" dirty="0"/>
            </a:br>
            <a:r>
              <a:rPr lang="en-US" sz="3200" dirty="0"/>
              <a:t>2. Diarrhea</a:t>
            </a:r>
          </a:p>
        </p:txBody>
      </p:sp>
      <p:sp>
        <p:nvSpPr>
          <p:cNvPr id="18436" name="عنصر نائب لرقم الشريحة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fld id="{0AEC8AD6-C7FD-4A39-80DA-C1B704B60FF5}" type="slidenum">
              <a:rPr lang="ar-SA" altLang="ar-JO" smtClean="0"/>
              <a:pPr/>
              <a:t>5</a:t>
            </a:fld>
            <a:endParaRPr lang="en-AU" altLang="ar-JO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578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414"/>
    </mc:Choice>
    <mc:Fallback>
      <p:transition spd="slow" advTm="60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Grp="1" noChangeArrowheads="1"/>
          </p:cNvSpPr>
          <p:nvPr>
            <p:ph idx="1"/>
          </p:nvPr>
        </p:nvSpPr>
        <p:spPr>
          <a:xfrm>
            <a:off x="1738314" y="785814"/>
            <a:ext cx="8715375" cy="5572125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ar-JO" sz="2000" b="1" dirty="0"/>
              <a:t>Clinical manifestation : </a:t>
            </a:r>
            <a:endParaRPr lang="en-US" altLang="ar-JO" sz="2000" dirty="0"/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altLang="ar-JO" sz="2000" dirty="0"/>
              <a:t>Increase </a:t>
            </a:r>
            <a:r>
              <a:rPr lang="en-US" altLang="ar-JO" sz="2000" dirty="0">
                <a:solidFill>
                  <a:srgbClr val="C00000"/>
                </a:solidFill>
              </a:rPr>
              <a:t>frequency</a:t>
            </a:r>
            <a:r>
              <a:rPr lang="en-US" altLang="ar-JO" sz="2000" dirty="0"/>
              <a:t> and fluid content of stool </a:t>
            </a: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altLang="ar-JO" sz="2000" dirty="0"/>
              <a:t>Abdominal </a:t>
            </a:r>
            <a:r>
              <a:rPr lang="en-US" altLang="ar-JO" sz="2000" dirty="0">
                <a:solidFill>
                  <a:srgbClr val="C00000"/>
                </a:solidFill>
              </a:rPr>
              <a:t>cramps</a:t>
            </a: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altLang="ar-JO" sz="2000" dirty="0">
                <a:solidFill>
                  <a:srgbClr val="C00000"/>
                </a:solidFill>
              </a:rPr>
              <a:t>Distention</a:t>
            </a: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altLang="ar-JO" sz="2000" dirty="0"/>
              <a:t>Anorexia </a:t>
            </a: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altLang="ar-JO" sz="2000" dirty="0">
                <a:solidFill>
                  <a:srgbClr val="C00000"/>
                </a:solidFill>
              </a:rPr>
              <a:t>Thirst </a:t>
            </a: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altLang="ar-JO" sz="2000" dirty="0">
                <a:solidFill>
                  <a:srgbClr val="C00000"/>
                </a:solidFill>
              </a:rPr>
              <a:t>Dehydration and electrolyte imbalance </a:t>
            </a: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altLang="ar-JO" sz="2000" dirty="0">
                <a:solidFill>
                  <a:srgbClr val="00B050"/>
                </a:solidFill>
              </a:rPr>
              <a:t>Watery stool : presence of mucous ( inflammatory ) . oily (pancreatic insufficiency  ) </a:t>
            </a:r>
            <a:endParaRPr lang="en-US" altLang="ar-JO" sz="2000" b="1" dirty="0">
              <a:solidFill>
                <a:srgbClr val="00B05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ar-JO" sz="2000" b="1" dirty="0">
                <a:solidFill>
                  <a:srgbClr val="00B050"/>
                </a:solidFill>
              </a:rPr>
              <a:t>Assessment and diagnosis </a:t>
            </a:r>
            <a:endParaRPr lang="en-US" altLang="ar-JO" sz="2000" dirty="0">
              <a:solidFill>
                <a:srgbClr val="00B05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ar-JO" sz="2000" dirty="0"/>
              <a:t> CBC, chemistry profile, urine analysis , stool examination Endoscopic examination and barium enema 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ar-JO" sz="2000" b="1" dirty="0">
                <a:solidFill>
                  <a:srgbClr val="00B050"/>
                </a:solidFill>
              </a:rPr>
              <a:t>Complication</a:t>
            </a:r>
            <a:r>
              <a:rPr lang="en-US" altLang="ar-JO" sz="2000" b="1" dirty="0"/>
              <a:t> :  </a:t>
            </a:r>
            <a:endParaRPr lang="en-US" altLang="ar-JO" sz="20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ar-JO" sz="2000" dirty="0">
                <a:solidFill>
                  <a:srgbClr val="00B0F0"/>
                </a:solidFill>
              </a:rPr>
              <a:t>cardiac dysrhythmias ( electrolyte imbalance 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ar-JO" sz="2000" dirty="0">
                <a:solidFill>
                  <a:srgbClr val="00B0F0"/>
                </a:solidFill>
              </a:rPr>
              <a:t>urinary output less than 30 ml/ hour for 2-3 hours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ar-JO" sz="2000" dirty="0">
                <a:solidFill>
                  <a:srgbClr val="00B0F0"/>
                </a:solidFill>
              </a:rPr>
              <a:t>hypotension</a:t>
            </a:r>
            <a:r>
              <a:rPr lang="en-US" altLang="ar-JO" sz="2000" dirty="0"/>
              <a:t>  weakness </a:t>
            </a:r>
            <a:endParaRPr lang="en-US" altLang="ar-JO" sz="2000" b="1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ar-JO" sz="2000" b="1" dirty="0"/>
              <a:t>Management :</a:t>
            </a:r>
            <a:endParaRPr lang="ar-SA" altLang="ar-JO" sz="20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ar-JO" sz="2000" dirty="0"/>
              <a:t>controlling </a:t>
            </a:r>
            <a:r>
              <a:rPr lang="en-US" altLang="ar-JO" sz="2000" dirty="0">
                <a:solidFill>
                  <a:srgbClr val="00B0F0"/>
                </a:solidFill>
              </a:rPr>
              <a:t>symptom</a:t>
            </a:r>
            <a:r>
              <a:rPr lang="en-US" altLang="ar-JO" sz="2000" dirty="0"/>
              <a:t> and prevent complications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36828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200" i="1" dirty="0"/>
              <a:t>Continue</a:t>
            </a:r>
            <a:r>
              <a:rPr lang="en-US" sz="3200" i="1" dirty="0">
                <a:latin typeface="Arial"/>
              </a:rPr>
              <a:t>…</a:t>
            </a:r>
            <a:endParaRPr lang="en-US" sz="3200" i="1" dirty="0"/>
          </a:p>
        </p:txBody>
      </p:sp>
      <p:sp>
        <p:nvSpPr>
          <p:cNvPr id="19460" name="عنصر نائب لرقم الشريحة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fld id="{EFFE5869-745E-4860-ACAF-8EFA2095031C}" type="slidenum">
              <a:rPr lang="ar-SA" altLang="ar-JO" smtClean="0"/>
              <a:pPr/>
              <a:t>6</a:t>
            </a:fld>
            <a:endParaRPr lang="en-AU" altLang="ar-JO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823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759"/>
    </mc:Choice>
    <mc:Fallback>
      <p:transition spd="slow" advTm="1137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838200" lvl="1" indent="-381000"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altLang="ar-JO" sz="2000" dirty="0"/>
              <a:t>It</a:t>
            </a:r>
            <a:r>
              <a:rPr lang="en-US" altLang="ar-JO" sz="2000" dirty="0">
                <a:latin typeface="Arial" panose="020B0604020202020204" pitchFamily="34" charset="0"/>
              </a:rPr>
              <a:t>’</a:t>
            </a:r>
            <a:r>
              <a:rPr lang="en-US" altLang="ar-JO" sz="2000" dirty="0"/>
              <a:t>s the most </a:t>
            </a:r>
            <a:r>
              <a:rPr lang="en-US" altLang="ar-JO" sz="2000" dirty="0">
                <a:solidFill>
                  <a:srgbClr val="7030A0"/>
                </a:solidFill>
              </a:rPr>
              <a:t>common</a:t>
            </a:r>
            <a:r>
              <a:rPr lang="en-US" altLang="ar-JO" sz="2000" dirty="0"/>
              <a:t> GI problems , occurs mostly in </a:t>
            </a:r>
            <a:r>
              <a:rPr lang="en-US" altLang="ar-JO" sz="2000" dirty="0">
                <a:solidFill>
                  <a:srgbClr val="7030A0"/>
                </a:solidFill>
              </a:rPr>
              <a:t>women</a:t>
            </a:r>
            <a:r>
              <a:rPr lang="en-US" altLang="ar-JO" sz="2000" dirty="0"/>
              <a:t> than in men .</a:t>
            </a:r>
          </a:p>
          <a:p>
            <a:pPr marL="838200" lvl="1" indent="-381000"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altLang="ar-JO" sz="2000" dirty="0"/>
              <a:t>Associated with </a:t>
            </a:r>
            <a:r>
              <a:rPr lang="en-US" altLang="ar-JO" sz="2000" dirty="0">
                <a:solidFill>
                  <a:srgbClr val="7030A0"/>
                </a:solidFill>
              </a:rPr>
              <a:t>heredity</a:t>
            </a:r>
            <a:r>
              <a:rPr lang="en-US" altLang="ar-JO" sz="2000" dirty="0"/>
              <a:t> , psychological </a:t>
            </a:r>
            <a:r>
              <a:rPr lang="en-US" altLang="ar-JO" sz="2000" dirty="0">
                <a:solidFill>
                  <a:srgbClr val="7030A0"/>
                </a:solidFill>
              </a:rPr>
              <a:t>stress</a:t>
            </a:r>
            <a:r>
              <a:rPr lang="en-US" altLang="ar-JO" sz="2000" dirty="0"/>
              <a:t>, </a:t>
            </a:r>
            <a:r>
              <a:rPr lang="en-US" altLang="ar-JO" sz="2000" dirty="0">
                <a:solidFill>
                  <a:srgbClr val="7030A0"/>
                </a:solidFill>
              </a:rPr>
              <a:t>depression</a:t>
            </a:r>
            <a:r>
              <a:rPr lang="en-US" altLang="ar-JO" sz="2000" dirty="0"/>
              <a:t> and anxiety, </a:t>
            </a:r>
            <a:r>
              <a:rPr lang="en-US" altLang="ar-JO" sz="2000" dirty="0">
                <a:solidFill>
                  <a:srgbClr val="7030A0"/>
                </a:solidFill>
              </a:rPr>
              <a:t>high fat diet , alcohol. Smoking </a:t>
            </a:r>
          </a:p>
          <a:p>
            <a:pPr marL="838200" lvl="1" indent="-381000"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altLang="ar-JO" sz="2000" dirty="0">
                <a:solidFill>
                  <a:srgbClr val="00B050"/>
                </a:solidFill>
              </a:rPr>
              <a:t>Pathophysiology</a:t>
            </a:r>
            <a:r>
              <a:rPr lang="en-US" altLang="ar-JO" sz="2000" dirty="0"/>
              <a:t> : </a:t>
            </a:r>
          </a:p>
          <a:p>
            <a:pPr marL="457200" indent="-457200">
              <a:lnSpc>
                <a:spcPct val="80000"/>
              </a:lnSpc>
              <a:buClr>
                <a:srgbClr val="FF0000"/>
              </a:buClr>
              <a:buNone/>
            </a:pPr>
            <a:r>
              <a:rPr lang="en-US" altLang="ar-JO" sz="2000" dirty="0"/>
              <a:t>        Its result from </a:t>
            </a:r>
            <a:r>
              <a:rPr lang="en-US" altLang="ar-JO" sz="2000" dirty="0">
                <a:solidFill>
                  <a:srgbClr val="7030A0"/>
                </a:solidFill>
              </a:rPr>
              <a:t>abnormal</a:t>
            </a:r>
            <a:r>
              <a:rPr lang="en-US" altLang="ar-JO" sz="2000" dirty="0"/>
              <a:t> function of </a:t>
            </a:r>
            <a:r>
              <a:rPr lang="en-US" altLang="ar-JO" sz="2000" dirty="0">
                <a:solidFill>
                  <a:srgbClr val="7030A0"/>
                </a:solidFill>
              </a:rPr>
              <a:t>GI motility</a:t>
            </a:r>
            <a:r>
              <a:rPr lang="en-US" altLang="ar-JO" sz="2000" dirty="0"/>
              <a:t> . the alter caused by </a:t>
            </a:r>
            <a:r>
              <a:rPr lang="en-US" altLang="ar-JO" sz="2000" dirty="0">
                <a:solidFill>
                  <a:srgbClr val="7030A0"/>
                </a:solidFill>
              </a:rPr>
              <a:t>neurological , infection, irritation, or vascular or metabolic disturbance. </a:t>
            </a:r>
          </a:p>
          <a:p>
            <a:pPr marL="838200" lvl="1" indent="-381000"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altLang="ar-JO" sz="2000" b="1" dirty="0">
                <a:solidFill>
                  <a:srgbClr val="00B050"/>
                </a:solidFill>
              </a:rPr>
              <a:t>Clinical manifestation </a:t>
            </a:r>
            <a:r>
              <a:rPr lang="en-US" altLang="ar-JO" sz="2000" dirty="0"/>
              <a:t>: primary : </a:t>
            </a:r>
            <a:r>
              <a:rPr lang="en-US" altLang="ar-JO" sz="2000" dirty="0">
                <a:solidFill>
                  <a:srgbClr val="00B050"/>
                </a:solidFill>
              </a:rPr>
              <a:t>constipation, diarrhea</a:t>
            </a:r>
            <a:r>
              <a:rPr lang="en-US" altLang="ar-JO" sz="2000" dirty="0"/>
              <a:t>, or combination of both, abdominal pain and distention </a:t>
            </a:r>
          </a:p>
          <a:p>
            <a:pPr marL="838200" lvl="1" indent="-381000"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altLang="ar-JO" sz="2000" dirty="0">
                <a:solidFill>
                  <a:srgbClr val="00B050"/>
                </a:solidFill>
              </a:rPr>
              <a:t>Assessment and diagnosis </a:t>
            </a:r>
            <a:r>
              <a:rPr lang="en-US" altLang="ar-JO" sz="2000" dirty="0"/>
              <a:t>: stool studies , contrast x-ray . </a:t>
            </a:r>
            <a:r>
              <a:rPr lang="en-US" altLang="ar-JO" sz="2000" dirty="0" err="1"/>
              <a:t>Protoscopy</a:t>
            </a:r>
            <a:r>
              <a:rPr lang="en-US" altLang="ar-JO" sz="2000" dirty="0"/>
              <a:t> </a:t>
            </a:r>
          </a:p>
          <a:p>
            <a:pPr marL="838200" lvl="1" indent="-381000"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altLang="ar-JO" sz="2000" b="1" dirty="0">
                <a:solidFill>
                  <a:srgbClr val="FF0000"/>
                </a:solidFill>
              </a:rPr>
              <a:t>Management</a:t>
            </a:r>
            <a:r>
              <a:rPr lang="en-US" altLang="ar-JO" sz="2000" dirty="0">
                <a:solidFill>
                  <a:srgbClr val="FF0000"/>
                </a:solidFill>
              </a:rPr>
              <a:t> </a:t>
            </a:r>
            <a:r>
              <a:rPr lang="en-US" altLang="ar-JO" sz="2000" dirty="0"/>
              <a:t>: </a:t>
            </a:r>
          </a:p>
          <a:p>
            <a:pPr marL="838200" lvl="1" indent="-381000"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AutoNum type="arabicPeriod"/>
            </a:pPr>
            <a:r>
              <a:rPr lang="en-US" altLang="ar-JO" sz="2000" dirty="0"/>
              <a:t>Reduce anxiety </a:t>
            </a:r>
          </a:p>
          <a:p>
            <a:pPr marL="838200" lvl="1" indent="-381000"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AutoNum type="arabicPeriod"/>
            </a:pPr>
            <a:r>
              <a:rPr lang="en-US" altLang="ar-JO" sz="2000" dirty="0">
                <a:solidFill>
                  <a:srgbClr val="00B050"/>
                </a:solidFill>
              </a:rPr>
              <a:t>Antidiarrheal</a:t>
            </a:r>
            <a:r>
              <a:rPr lang="en-US" altLang="ar-JO" sz="2000" dirty="0"/>
              <a:t> agent  and antidepressant agent </a:t>
            </a:r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38200" indent="-838200" algn="ctr">
              <a:defRPr/>
            </a:pPr>
            <a:r>
              <a:rPr lang="en-US" sz="2800" dirty="0"/>
              <a:t>3. Irritable Bowel syndrome : </a:t>
            </a:r>
          </a:p>
        </p:txBody>
      </p:sp>
      <p:sp>
        <p:nvSpPr>
          <p:cNvPr id="20484" name="عنصر نائب لرقم الشريحة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fld id="{89392174-0319-41FA-BA88-E7751CCE21DA}" type="slidenum">
              <a:rPr lang="ar-SA" altLang="ar-JO" smtClean="0"/>
              <a:pPr/>
              <a:t>7</a:t>
            </a:fld>
            <a:endParaRPr lang="en-AU" altLang="ar-JO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732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275"/>
    </mc:Choice>
    <mc:Fallback>
      <p:transition spd="slow" advTm="852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 idx="4294967295"/>
          </p:nvPr>
        </p:nvSpPr>
        <p:spPr>
          <a:xfrm>
            <a:off x="1881158" y="285728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smtClean="0"/>
              <a:t>Inflammatory bowel disease 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</p:nvPr>
        </p:nvGraphicFramePr>
        <p:xfrm>
          <a:off x="1809750" y="1285875"/>
          <a:ext cx="8229600" cy="5326086"/>
        </p:xfrm>
        <a:graphic>
          <a:graphicData uri="http://schemas.openxmlformats.org/drawingml/2006/table">
            <a:tbl>
              <a:tblPr/>
              <a:tblGrid>
                <a:gridCol w="2743200"/>
                <a:gridCol w="2743200"/>
                <a:gridCol w="2743200"/>
              </a:tblGrid>
              <a:tr h="1200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Comparison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Crohn’s disease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Ulcerative colitis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14630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Definition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Is an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inflammatory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 disease of the GIT affecting usually the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small intestine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Is a recurrent ulcerative and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inflammatory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 disease of the mucosal and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submucosal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 layer of the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colon and rectum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14630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Manifestations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Diarrhea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, Anorexia,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weight loss, fever,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abdominal distension,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colicky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 abdominal pain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Diarrhea (bloody), Anemia, Dehydration, Anorexia, weight loss, Skin lesions, joint abnormalities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1200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Incidence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Occurs in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adolescent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 and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young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 adults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Caucasians and Jewish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heritage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sp>
        <p:nvSpPr>
          <p:cNvPr id="21529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077200" y="6356351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fld id="{4BCCF94E-A65A-4BD1-A1D0-EBEA22B13671}" type="slidenum">
              <a:rPr lang="en-US" altLang="ar-JO">
                <a:solidFill>
                  <a:srgbClr val="898989"/>
                </a:solidFill>
                <a:latin typeface="Lucida Sans Unicode" panose="020B0602030504020204" pitchFamily="34" charset="0"/>
              </a:rPr>
              <a:pPr/>
              <a:t>8</a:t>
            </a:fld>
            <a:endParaRPr lang="en-US" altLang="ar-JO">
              <a:solidFill>
                <a:srgbClr val="898989"/>
              </a:solidFill>
              <a:latin typeface="Lucida Sans Unicode" panose="020B060203050402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561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481"/>
    </mc:Choice>
    <mc:Fallback>
      <p:transition spd="slow" advTm="103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 idx="4294967295"/>
          </p:nvPr>
        </p:nvSpPr>
        <p:spPr>
          <a:xfrm>
            <a:off x="2309787" y="500042"/>
            <a:ext cx="7793037" cy="685800"/>
          </a:xfrm>
        </p:spPr>
        <p:txBody>
          <a:bodyPr/>
          <a:lstStyle/>
          <a:p>
            <a:pPr>
              <a:defRPr/>
            </a:pPr>
            <a:r>
              <a:rPr lang="en-US" sz="3200" dirty="0">
                <a:solidFill>
                  <a:schemeClr val="folHlink"/>
                </a:solidFill>
              </a:rPr>
              <a:t>TREATMENT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ar-JO" sz="2400" dirty="0">
                <a:solidFill>
                  <a:srgbClr val="00B0F0"/>
                </a:solidFill>
              </a:rPr>
              <a:t>Diet and Fluid intake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ar-JO" sz="2400" dirty="0"/>
              <a:t>Oral fluids, </a:t>
            </a:r>
            <a:r>
              <a:rPr lang="en-US" altLang="ar-JO" sz="2400" dirty="0">
                <a:solidFill>
                  <a:srgbClr val="00B0F0"/>
                </a:solidFill>
              </a:rPr>
              <a:t>low-residue diets;</a:t>
            </a:r>
            <a:r>
              <a:rPr lang="en-US" altLang="ar-JO" sz="2400" dirty="0"/>
              <a:t> supplemental </a:t>
            </a:r>
            <a:r>
              <a:rPr lang="en-US" altLang="ar-JO" sz="2400" dirty="0">
                <a:solidFill>
                  <a:srgbClr val="00B0F0"/>
                </a:solidFill>
              </a:rPr>
              <a:t>vitamin</a:t>
            </a:r>
            <a:r>
              <a:rPr lang="en-US" altLang="ar-JO" sz="2400" dirty="0"/>
              <a:t> therapy; and </a:t>
            </a:r>
            <a:r>
              <a:rPr lang="en-US" altLang="ar-JO" sz="2400" dirty="0">
                <a:solidFill>
                  <a:srgbClr val="00B0F0"/>
                </a:solidFill>
              </a:rPr>
              <a:t>iron</a:t>
            </a:r>
            <a:r>
              <a:rPr lang="en-US" altLang="ar-JO" sz="2400" dirty="0"/>
              <a:t> replacement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ar-JO" sz="2400" dirty="0"/>
              <a:t>IV Therapy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ar-JO" sz="2400" dirty="0">
                <a:solidFill>
                  <a:srgbClr val="00B0F0"/>
                </a:solidFill>
              </a:rPr>
              <a:t>Smoking Cessation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ar-JO" sz="2400" dirty="0">
                <a:solidFill>
                  <a:srgbClr val="00B0F0"/>
                </a:solidFill>
              </a:rPr>
              <a:t>Avoiding foods that exacerbate symptoms, such as milk and cold foods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ar-JO" sz="2400" dirty="0"/>
              <a:t>Parental Nutrition (PN) may be provided as indicated</a:t>
            </a:r>
            <a:r>
              <a:rPr lang="en-US" altLang="ar-JO" sz="3000" dirty="0"/>
              <a:t> </a:t>
            </a:r>
          </a:p>
          <a:p>
            <a:pPr eaLnBrk="1" hangingPunct="1">
              <a:lnSpc>
                <a:spcPct val="90000"/>
              </a:lnSpc>
            </a:pPr>
            <a:endParaRPr lang="en-US" altLang="ar-JO" sz="3000" dirty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077200" y="6356351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fld id="{4709AC23-BE36-4F34-AAF7-917FE0E155CF}" type="slidenum">
              <a:rPr lang="en-US" altLang="ar-JO">
                <a:solidFill>
                  <a:srgbClr val="898989"/>
                </a:solidFill>
                <a:latin typeface="Lucida Sans Unicode" panose="020B0602030504020204" pitchFamily="34" charset="0"/>
              </a:rPr>
              <a:pPr/>
              <a:t>9</a:t>
            </a:fld>
            <a:endParaRPr lang="en-US" altLang="ar-JO">
              <a:solidFill>
                <a:srgbClr val="898989"/>
              </a:solidFill>
              <a:latin typeface="Lucida Sans Unicode" panose="020B060203050402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844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273"/>
    </mc:Choice>
    <mc:Fallback>
      <p:transition spd="slow" advTm="68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1776</Words>
  <Application>Microsoft Office PowerPoint</Application>
  <PresentationFormat>Widescreen</PresentationFormat>
  <Paragraphs>295</Paragraphs>
  <Slides>24</Slides>
  <Notes>0</Notes>
  <HiddenSlides>0</HiddenSlides>
  <MMClips>24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Calibri</vt:lpstr>
      <vt:lpstr>Calibri Light</vt:lpstr>
      <vt:lpstr>Lucida Sans Unicode</vt:lpstr>
      <vt:lpstr>Tahoma</vt:lpstr>
      <vt:lpstr>Times New Roman</vt:lpstr>
      <vt:lpstr>Verdana</vt:lpstr>
      <vt:lpstr>Wingdings</vt:lpstr>
      <vt:lpstr>Office Theme</vt:lpstr>
      <vt:lpstr>Management of patients with intestinal and rectal disorders </vt:lpstr>
      <vt:lpstr>1.constipation</vt:lpstr>
      <vt:lpstr>Continue… </vt:lpstr>
      <vt:lpstr>Continue…</vt:lpstr>
      <vt:lpstr>  2. Diarrhea</vt:lpstr>
      <vt:lpstr>Continue…</vt:lpstr>
      <vt:lpstr>3. Irritable Bowel syndrome : </vt:lpstr>
      <vt:lpstr>Inflammatory bowel disease </vt:lpstr>
      <vt:lpstr>TREATMENT</vt:lpstr>
      <vt:lpstr>Pharmacologic therapy</vt:lpstr>
      <vt:lpstr>Surgical management</vt:lpstr>
      <vt:lpstr>Appendicitis </vt:lpstr>
      <vt:lpstr>Peritonitis</vt:lpstr>
      <vt:lpstr>Continue…</vt:lpstr>
      <vt:lpstr>Intestinal Obstruction </vt:lpstr>
      <vt:lpstr>Continue…</vt:lpstr>
      <vt:lpstr>Large bowel Obstruction </vt:lpstr>
      <vt:lpstr>PowerPoint Presentation</vt:lpstr>
      <vt:lpstr>PowerPoint Presentation</vt:lpstr>
      <vt:lpstr>PowerPoint Presentation</vt:lpstr>
      <vt:lpstr>Diseases of the Anorectum</vt:lpstr>
      <vt:lpstr>Continue…</vt:lpstr>
      <vt:lpstr>Continue…</vt:lpstr>
      <vt:lpstr>Continue…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Management of patients with intestinal and rectal disorders </dc:title>
  <dc:creator>maha subih</dc:creator>
  <cp:lastModifiedBy>maha subih</cp:lastModifiedBy>
  <cp:revision>6</cp:revision>
  <dcterms:created xsi:type="dcterms:W3CDTF">2020-03-20T18:30:43Z</dcterms:created>
  <dcterms:modified xsi:type="dcterms:W3CDTF">2020-03-29T11:22:14Z</dcterms:modified>
</cp:coreProperties>
</file>