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22.jpg" ContentType="image/jp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81" r:id="rId5"/>
    <p:sldId id="259" r:id="rId6"/>
    <p:sldId id="260" r:id="rId7"/>
    <p:sldId id="261" r:id="rId8"/>
    <p:sldId id="262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6" r:id="rId20"/>
    <p:sldId id="277" r:id="rId21"/>
    <p:sldId id="278" r:id="rId2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52427E-F0F2-4987-B9C7-0F16A9D143DC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EB5DD1-9719-443A-8ACD-9067A854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663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B5DD1-9719-443A-8ACD-9067A8543D3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18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 u="heavy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29308" y="192150"/>
            <a:ext cx="6485382" cy="124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168273"/>
            <a:ext cx="7891780" cy="4050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 u="heavy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01811" y="6464985"/>
            <a:ext cx="231775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0600" y="1600200"/>
            <a:ext cx="7753706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5" dirty="0">
                <a:latin typeface="Calibri"/>
                <a:cs typeface="Calibri"/>
              </a:rPr>
              <a:t>Musculoskeletal</a:t>
            </a:r>
            <a:r>
              <a:rPr sz="4400" spc="-50" dirty="0">
                <a:latin typeface="Calibri"/>
                <a:cs typeface="Calibri"/>
              </a:rPr>
              <a:t> </a:t>
            </a:r>
            <a:r>
              <a:rPr sz="4400" spc="-25" dirty="0">
                <a:latin typeface="Calibri"/>
                <a:cs typeface="Calibri"/>
              </a:rPr>
              <a:t>care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modalities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7200" y="3124200"/>
            <a:ext cx="7239000" cy="1159933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65"/>
              </a:spcBef>
            </a:pPr>
            <a:r>
              <a:rPr sz="3200" b="1" dirty="0">
                <a:latin typeface="Times New Roman"/>
                <a:cs typeface="Times New Roman"/>
              </a:rPr>
              <a:t>By</a:t>
            </a:r>
          </a:p>
          <a:p>
            <a:pPr algn="ctr">
              <a:lnSpc>
                <a:spcPct val="100000"/>
              </a:lnSpc>
              <a:spcBef>
                <a:spcPts val="455"/>
              </a:spcBef>
            </a:pPr>
            <a:r>
              <a:rPr sz="3200" b="1" dirty="0" smtClean="0">
                <a:latin typeface="Times New Roman"/>
                <a:cs typeface="Times New Roman"/>
              </a:rPr>
              <a:t>Dr</a:t>
            </a:r>
            <a:r>
              <a:rPr lang="en-US" sz="3200" b="1" dirty="0" smtClean="0">
                <a:latin typeface="Times New Roman"/>
                <a:cs typeface="Times New Roman"/>
              </a:rPr>
              <a:t>.</a:t>
            </a:r>
            <a:r>
              <a:rPr sz="3200" b="1" dirty="0" smtClean="0">
                <a:latin typeface="Times New Roman"/>
                <a:cs typeface="Times New Roman"/>
              </a:rPr>
              <a:t> </a:t>
            </a:r>
            <a:r>
              <a:rPr lang="en-US" sz="3200" b="1" dirty="0">
                <a:latin typeface="Times New Roman"/>
                <a:cs typeface="Times New Roman"/>
              </a:rPr>
              <a:t>Mohammad </a:t>
            </a:r>
            <a:r>
              <a:rPr lang="en-US" sz="3200" b="1" dirty="0" err="1">
                <a:latin typeface="Times New Roman"/>
                <a:cs typeface="Times New Roman"/>
              </a:rPr>
              <a:t>Alnaeem</a:t>
            </a:r>
            <a:endParaRPr sz="32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0" y="104027"/>
            <a:ext cx="5105400" cy="6842899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355600" marR="5080" indent="-343535">
              <a:lnSpc>
                <a:spcPct val="80000"/>
              </a:lnSpc>
              <a:spcBef>
                <a:spcPts val="82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000" b="1" spc="-5" dirty="0">
                <a:solidFill>
                  <a:srgbClr val="FF0000"/>
                </a:solidFill>
                <a:latin typeface="Calibri"/>
                <a:cs typeface="Calibri"/>
              </a:rPr>
              <a:t>Skin </a:t>
            </a:r>
            <a:r>
              <a:rPr sz="3000" b="1" spc="-10" dirty="0">
                <a:solidFill>
                  <a:srgbClr val="FF0000"/>
                </a:solidFill>
                <a:latin typeface="Calibri"/>
                <a:cs typeface="Calibri"/>
              </a:rPr>
              <a:t>traction </a:t>
            </a:r>
            <a:r>
              <a:rPr sz="3000" dirty="0">
                <a:latin typeface="Calibri"/>
                <a:cs typeface="Calibri"/>
              </a:rPr>
              <a:t>is </a:t>
            </a:r>
            <a:r>
              <a:rPr sz="3000" spc="-5" dirty="0">
                <a:latin typeface="Calibri"/>
                <a:cs typeface="Calibri"/>
              </a:rPr>
              <a:t>used </a:t>
            </a:r>
            <a:r>
              <a:rPr sz="3000" spc="-15" dirty="0">
                <a:latin typeface="Calibri"/>
                <a:cs typeface="Calibri"/>
              </a:rPr>
              <a:t>to </a:t>
            </a:r>
            <a:r>
              <a:rPr sz="3000" u="sng" spc="-20" dirty="0">
                <a:latin typeface="Calibri"/>
                <a:cs typeface="Calibri"/>
              </a:rPr>
              <a:t>control </a:t>
            </a:r>
            <a:r>
              <a:rPr sz="3000" u="sng" dirty="0">
                <a:latin typeface="Calibri"/>
                <a:cs typeface="Calibri"/>
              </a:rPr>
              <a:t>muscle </a:t>
            </a:r>
            <a:r>
              <a:rPr sz="3000" u="sng" spc="-5" dirty="0" smtClean="0">
                <a:latin typeface="Calibri"/>
                <a:cs typeface="Calibri"/>
              </a:rPr>
              <a:t>spasms</a:t>
            </a:r>
            <a:r>
              <a:rPr lang="en-US" sz="3000" spc="-5" dirty="0" smtClean="0">
                <a:latin typeface="Calibri"/>
                <a:cs typeface="Calibri"/>
              </a:rPr>
              <a:t> </a:t>
            </a:r>
            <a:r>
              <a:rPr sz="3000" dirty="0" smtClean="0">
                <a:latin typeface="Calibri"/>
                <a:cs typeface="Calibri"/>
              </a:rPr>
              <a:t>and</a:t>
            </a:r>
            <a:r>
              <a:rPr sz="3000" spc="-10" dirty="0" smtClean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to</a:t>
            </a:r>
            <a:r>
              <a:rPr sz="3000" spc="-25" dirty="0">
                <a:latin typeface="Calibri"/>
                <a:cs typeface="Calibri"/>
              </a:rPr>
              <a:t> </a:t>
            </a:r>
            <a:r>
              <a:rPr sz="3000" u="sng" spc="-10" dirty="0">
                <a:latin typeface="Calibri"/>
                <a:cs typeface="Calibri"/>
              </a:rPr>
              <a:t>immobilize</a:t>
            </a:r>
            <a:r>
              <a:rPr sz="3000" spc="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an</a:t>
            </a:r>
            <a:r>
              <a:rPr sz="3000" spc="-10" dirty="0">
                <a:latin typeface="Calibri"/>
                <a:cs typeface="Calibri"/>
              </a:rPr>
              <a:t> area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spc="-30" dirty="0">
                <a:latin typeface="Calibri"/>
                <a:cs typeface="Calibri"/>
              </a:rPr>
              <a:t>before</a:t>
            </a:r>
            <a:r>
              <a:rPr sz="3000" spc="-10" dirty="0">
                <a:latin typeface="Calibri"/>
                <a:cs typeface="Calibri"/>
              </a:rPr>
              <a:t> </a:t>
            </a:r>
            <a:r>
              <a:rPr sz="3000" spc="-35" dirty="0">
                <a:latin typeface="Calibri"/>
                <a:cs typeface="Calibri"/>
              </a:rPr>
              <a:t>surgery.</a:t>
            </a:r>
            <a:r>
              <a:rPr sz="3000" spc="-10" dirty="0">
                <a:latin typeface="Calibri"/>
                <a:cs typeface="Calibri"/>
              </a:rPr>
              <a:t> </a:t>
            </a:r>
            <a:r>
              <a:rPr sz="3000" dirty="0" smtClean="0">
                <a:latin typeface="Calibri"/>
                <a:cs typeface="Calibri"/>
              </a:rPr>
              <a:t>Skin</a:t>
            </a:r>
            <a:r>
              <a:rPr lang="en-US" sz="3000" dirty="0" smtClean="0">
                <a:latin typeface="Calibri"/>
                <a:cs typeface="Calibri"/>
              </a:rPr>
              <a:t> </a:t>
            </a:r>
            <a:r>
              <a:rPr sz="3000" spc="-10" dirty="0" smtClean="0">
                <a:latin typeface="Calibri"/>
                <a:cs typeface="Calibri"/>
              </a:rPr>
              <a:t>traction </a:t>
            </a:r>
            <a:r>
              <a:rPr sz="3000" dirty="0">
                <a:latin typeface="Calibri"/>
                <a:cs typeface="Calibri"/>
              </a:rPr>
              <a:t>is </a:t>
            </a:r>
            <a:r>
              <a:rPr sz="3000" spc="-10" dirty="0">
                <a:latin typeface="Calibri"/>
                <a:cs typeface="Calibri"/>
              </a:rPr>
              <a:t>accomplished by </a:t>
            </a:r>
            <a:r>
              <a:rPr sz="3000" u="sng" spc="-5" dirty="0">
                <a:solidFill>
                  <a:srgbClr val="FF0000"/>
                </a:solidFill>
                <a:latin typeface="Calibri"/>
                <a:cs typeface="Calibri"/>
              </a:rPr>
              <a:t>using </a:t>
            </a:r>
            <a:r>
              <a:rPr sz="3000" u="sng" dirty="0">
                <a:solidFill>
                  <a:srgbClr val="FF0000"/>
                </a:solidFill>
                <a:latin typeface="Calibri"/>
                <a:cs typeface="Calibri"/>
              </a:rPr>
              <a:t>a </a:t>
            </a:r>
            <a:r>
              <a:rPr sz="3000" u="sng" spc="-15" dirty="0">
                <a:solidFill>
                  <a:srgbClr val="FF0000"/>
                </a:solidFill>
                <a:latin typeface="Calibri"/>
                <a:cs typeface="Calibri"/>
              </a:rPr>
              <a:t>weight to </a:t>
            </a:r>
            <a:r>
              <a:rPr sz="3000" u="sng" spc="-5" dirty="0" smtClean="0">
                <a:solidFill>
                  <a:srgbClr val="FF0000"/>
                </a:solidFill>
                <a:latin typeface="Calibri"/>
                <a:cs typeface="Calibri"/>
              </a:rPr>
              <a:t>pull</a:t>
            </a:r>
            <a:r>
              <a:rPr lang="en-US" sz="3000" u="sng" spc="-5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u="sng" spc="-5" dirty="0" smtClean="0">
                <a:solidFill>
                  <a:srgbClr val="FF0000"/>
                </a:solidFill>
                <a:latin typeface="Calibri"/>
                <a:cs typeface="Calibri"/>
              </a:rPr>
              <a:t>on </a:t>
            </a:r>
            <a:r>
              <a:rPr sz="3000" u="sng" spc="-10" dirty="0">
                <a:solidFill>
                  <a:srgbClr val="FF0000"/>
                </a:solidFill>
                <a:latin typeface="Calibri"/>
                <a:cs typeface="Calibri"/>
              </a:rPr>
              <a:t>traction tape </a:t>
            </a:r>
            <a:r>
              <a:rPr sz="3000" u="sng" spc="-5" dirty="0">
                <a:solidFill>
                  <a:srgbClr val="FF0000"/>
                </a:solidFill>
                <a:latin typeface="Calibri"/>
                <a:cs typeface="Calibri"/>
              </a:rPr>
              <a:t>or on </a:t>
            </a:r>
            <a:r>
              <a:rPr sz="3000" u="sng" dirty="0">
                <a:solidFill>
                  <a:srgbClr val="FF0000"/>
                </a:solidFill>
                <a:latin typeface="Calibri"/>
                <a:cs typeface="Calibri"/>
              </a:rPr>
              <a:t>a </a:t>
            </a:r>
            <a:r>
              <a:rPr sz="3000" u="sng" spc="-20" dirty="0">
                <a:solidFill>
                  <a:srgbClr val="FF0000"/>
                </a:solidFill>
                <a:latin typeface="Calibri"/>
                <a:cs typeface="Calibri"/>
              </a:rPr>
              <a:t>foam </a:t>
            </a:r>
            <a:r>
              <a:rPr sz="3000" u="sng" spc="-5" dirty="0">
                <a:solidFill>
                  <a:srgbClr val="FF0000"/>
                </a:solidFill>
                <a:latin typeface="Calibri"/>
                <a:cs typeface="Calibri"/>
              </a:rPr>
              <a:t>boot </a:t>
            </a:r>
            <a:r>
              <a:rPr sz="3000" u="sng" spc="-15" dirty="0">
                <a:solidFill>
                  <a:srgbClr val="FF0000"/>
                </a:solidFill>
                <a:latin typeface="Calibri"/>
                <a:cs typeface="Calibri"/>
              </a:rPr>
              <a:t>attached </a:t>
            </a:r>
            <a:r>
              <a:rPr sz="3000" u="sng" spc="-15" dirty="0" smtClean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lang="en-US" sz="3000" u="sng" spc="-15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u="sng" dirty="0" smtClean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3000" u="sng" spc="-20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u="sng" spc="-5" dirty="0">
                <a:solidFill>
                  <a:srgbClr val="FF0000"/>
                </a:solidFill>
                <a:latin typeface="Calibri"/>
                <a:cs typeface="Calibri"/>
              </a:rPr>
              <a:t>skin</a:t>
            </a:r>
            <a:r>
              <a:rPr sz="3000" spc="-5" dirty="0">
                <a:latin typeface="Calibri"/>
                <a:cs typeface="Calibri"/>
              </a:rPr>
              <a:t>.</a:t>
            </a:r>
            <a:endParaRPr sz="3000" dirty="0">
              <a:latin typeface="Calibri"/>
              <a:cs typeface="Calibri"/>
            </a:endParaRPr>
          </a:p>
          <a:p>
            <a:pPr marL="355600" marR="165735" indent="-343535">
              <a:lnSpc>
                <a:spcPct val="8000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000" b="1" u="sng" spc="-35" dirty="0">
                <a:solidFill>
                  <a:srgbClr val="FF0000"/>
                </a:solidFill>
                <a:latin typeface="Calibri"/>
                <a:cs typeface="Calibri"/>
              </a:rPr>
              <a:t>Buck’s</a:t>
            </a:r>
            <a:r>
              <a:rPr sz="3000" b="1" u="sng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sng" spc="-15" dirty="0">
                <a:solidFill>
                  <a:srgbClr val="FF0000"/>
                </a:solidFill>
                <a:latin typeface="Calibri"/>
                <a:cs typeface="Calibri"/>
              </a:rPr>
              <a:t>extension</a:t>
            </a:r>
            <a:r>
              <a:rPr sz="3000" b="1" u="sng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traction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(unilateral</a:t>
            </a:r>
            <a:r>
              <a:rPr sz="3000" spc="10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or</a:t>
            </a:r>
            <a:r>
              <a:rPr sz="3000" spc="10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bilateral) </a:t>
            </a:r>
            <a:r>
              <a:rPr sz="3000" spc="-66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is </a:t>
            </a:r>
            <a:r>
              <a:rPr sz="3000" spc="-5" dirty="0">
                <a:latin typeface="Calibri"/>
                <a:cs typeface="Calibri"/>
              </a:rPr>
              <a:t>skin </a:t>
            </a:r>
            <a:r>
              <a:rPr sz="3000" spc="-10" dirty="0">
                <a:latin typeface="Calibri"/>
                <a:cs typeface="Calibri"/>
              </a:rPr>
              <a:t>traction </a:t>
            </a:r>
            <a:r>
              <a:rPr sz="3000" spc="-15" dirty="0">
                <a:latin typeface="Calibri"/>
                <a:cs typeface="Calibri"/>
              </a:rPr>
              <a:t>to </a:t>
            </a:r>
            <a:r>
              <a:rPr sz="3000" u="sng" dirty="0">
                <a:latin typeface="Calibri"/>
                <a:cs typeface="Calibri"/>
              </a:rPr>
              <a:t>the </a:t>
            </a:r>
            <a:r>
              <a:rPr sz="3000" u="sng" spc="-10" dirty="0">
                <a:latin typeface="Calibri"/>
                <a:cs typeface="Calibri"/>
              </a:rPr>
              <a:t>lower </a:t>
            </a:r>
            <a:r>
              <a:rPr sz="3000" u="sng" dirty="0">
                <a:latin typeface="Calibri"/>
                <a:cs typeface="Calibri"/>
              </a:rPr>
              <a:t>leg</a:t>
            </a:r>
            <a:r>
              <a:rPr sz="3000" dirty="0">
                <a:latin typeface="Calibri"/>
                <a:cs typeface="Calibri"/>
              </a:rPr>
              <a:t>. </a:t>
            </a:r>
            <a:r>
              <a:rPr sz="3000" spc="-5" dirty="0">
                <a:latin typeface="Calibri"/>
                <a:cs typeface="Calibri"/>
              </a:rPr>
              <a:t>The </a:t>
            </a:r>
            <a:r>
              <a:rPr sz="3000" spc="-10" dirty="0">
                <a:latin typeface="Calibri"/>
                <a:cs typeface="Calibri"/>
              </a:rPr>
              <a:t>pull </a:t>
            </a:r>
            <a:r>
              <a:rPr sz="3000" dirty="0" smtClean="0">
                <a:latin typeface="Calibri"/>
                <a:cs typeface="Calibri"/>
              </a:rPr>
              <a:t>is</a:t>
            </a:r>
            <a:r>
              <a:rPr lang="en-US" sz="3000" dirty="0" smtClean="0">
                <a:latin typeface="Calibri"/>
                <a:cs typeface="Calibri"/>
              </a:rPr>
              <a:t> </a:t>
            </a:r>
            <a:r>
              <a:rPr sz="3000" spc="-30" dirty="0" smtClean="0">
                <a:latin typeface="Calibri"/>
                <a:cs typeface="Calibri"/>
              </a:rPr>
              <a:t>exerted </a:t>
            </a:r>
            <a:r>
              <a:rPr sz="3000" dirty="0">
                <a:latin typeface="Calibri"/>
                <a:cs typeface="Calibri"/>
              </a:rPr>
              <a:t>in </a:t>
            </a:r>
            <a:r>
              <a:rPr sz="3000" spc="-5" dirty="0">
                <a:latin typeface="Calibri"/>
                <a:cs typeface="Calibri"/>
              </a:rPr>
              <a:t>one plane when </a:t>
            </a:r>
            <a:r>
              <a:rPr sz="3000" u="sng" spc="-5" dirty="0">
                <a:latin typeface="Calibri"/>
                <a:cs typeface="Calibri"/>
              </a:rPr>
              <a:t>partial or </a:t>
            </a:r>
            <a:r>
              <a:rPr sz="3000" u="sng" spc="-10" dirty="0" smtClean="0">
                <a:latin typeface="Calibri"/>
                <a:cs typeface="Calibri"/>
              </a:rPr>
              <a:t>temporary</a:t>
            </a:r>
            <a:r>
              <a:rPr lang="en-US" sz="3000" u="sng" spc="-10" dirty="0" smtClean="0">
                <a:latin typeface="Calibri"/>
                <a:cs typeface="Calibri"/>
              </a:rPr>
              <a:t> </a:t>
            </a:r>
            <a:r>
              <a:rPr sz="3000" u="sng" spc="-10" dirty="0" smtClean="0">
                <a:latin typeface="Calibri"/>
                <a:cs typeface="Calibri"/>
              </a:rPr>
              <a:t>immobilization</a:t>
            </a:r>
            <a:r>
              <a:rPr sz="3000" u="sng" spc="-5" dirty="0" smtClean="0">
                <a:latin typeface="Calibri"/>
                <a:cs typeface="Calibri"/>
              </a:rPr>
              <a:t> </a:t>
            </a:r>
            <a:r>
              <a:rPr sz="3000" u="sng" dirty="0">
                <a:latin typeface="Calibri"/>
                <a:cs typeface="Calibri"/>
              </a:rPr>
              <a:t>is </a:t>
            </a:r>
            <a:r>
              <a:rPr sz="3000" u="sng" spc="-10" dirty="0">
                <a:latin typeface="Calibri"/>
                <a:cs typeface="Calibri"/>
              </a:rPr>
              <a:t>desired</a:t>
            </a:r>
            <a:r>
              <a:rPr sz="3000" spc="-10" dirty="0">
                <a:latin typeface="Calibri"/>
                <a:cs typeface="Calibri"/>
              </a:rPr>
              <a:t>.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It is </a:t>
            </a:r>
            <a:r>
              <a:rPr sz="3000" spc="-10" dirty="0">
                <a:latin typeface="Calibri"/>
                <a:cs typeface="Calibri"/>
              </a:rPr>
              <a:t>used </a:t>
            </a:r>
            <a:r>
              <a:rPr sz="3000" spc="-15" dirty="0">
                <a:latin typeface="Calibri"/>
                <a:cs typeface="Calibri"/>
              </a:rPr>
              <a:t>to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spc="-15" dirty="0" smtClean="0">
                <a:latin typeface="Calibri"/>
                <a:cs typeface="Calibri"/>
              </a:rPr>
              <a:t>provide</a:t>
            </a:r>
            <a:r>
              <a:rPr lang="en-US" sz="3000" spc="-15" dirty="0" smtClean="0">
                <a:latin typeface="Calibri"/>
                <a:cs typeface="Calibri"/>
              </a:rPr>
              <a:t> </a:t>
            </a:r>
            <a:r>
              <a:rPr sz="3000" spc="-5" dirty="0" smtClean="0">
                <a:latin typeface="Calibri"/>
                <a:cs typeface="Calibri"/>
              </a:rPr>
              <a:t>immobility</a:t>
            </a:r>
            <a:r>
              <a:rPr sz="3000" spc="15" dirty="0" smtClean="0">
                <a:latin typeface="Calibri"/>
                <a:cs typeface="Calibri"/>
              </a:rPr>
              <a:t> </a:t>
            </a:r>
            <a:r>
              <a:rPr sz="3000" spc="-15" dirty="0">
                <a:latin typeface="Calibri"/>
                <a:cs typeface="Calibri"/>
              </a:rPr>
              <a:t>after</a:t>
            </a:r>
            <a:r>
              <a:rPr sz="3000" spc="-10" dirty="0">
                <a:latin typeface="Calibri"/>
                <a:cs typeface="Calibri"/>
              </a:rPr>
              <a:t> </a:t>
            </a:r>
            <a:r>
              <a:rPr sz="3000" spc="-15" dirty="0">
                <a:latin typeface="Calibri"/>
                <a:cs typeface="Calibri"/>
              </a:rPr>
              <a:t>fractures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of</a:t>
            </a:r>
            <a:r>
              <a:rPr sz="3000" dirty="0">
                <a:latin typeface="Calibri"/>
                <a:cs typeface="Calibri"/>
              </a:rPr>
              <a:t> the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spc="-20" dirty="0">
                <a:solidFill>
                  <a:srgbClr val="FF0000"/>
                </a:solidFill>
                <a:latin typeface="Calibri"/>
                <a:cs typeface="Calibri"/>
              </a:rPr>
              <a:t>proximal</a:t>
            </a:r>
            <a:r>
              <a:rPr sz="30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20" dirty="0" smtClean="0">
                <a:solidFill>
                  <a:srgbClr val="FF0000"/>
                </a:solidFill>
                <a:latin typeface="Calibri"/>
                <a:cs typeface="Calibri"/>
              </a:rPr>
              <a:t>femur</a:t>
            </a:r>
            <a:r>
              <a:rPr lang="en-US" sz="3000" spc="-20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25" dirty="0" smtClean="0">
                <a:latin typeface="Calibri"/>
                <a:cs typeface="Calibri"/>
              </a:rPr>
              <a:t>before</a:t>
            </a:r>
            <a:r>
              <a:rPr sz="3000" spc="-15" dirty="0" smtClean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surgical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spc="-15" dirty="0">
                <a:latin typeface="Calibri"/>
                <a:cs typeface="Calibri"/>
              </a:rPr>
              <a:t>fixation.</a:t>
            </a:r>
            <a:endParaRPr sz="3000" dirty="0">
              <a:latin typeface="Calibri"/>
              <a:cs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76200"/>
            <a:ext cx="3962400" cy="6753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471170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45" dirty="0">
                <a:latin typeface="Calibri"/>
                <a:cs typeface="Calibri"/>
              </a:rPr>
              <a:t>SKELETAL</a:t>
            </a:r>
            <a:r>
              <a:rPr sz="4400" spc="-50" dirty="0">
                <a:latin typeface="Calibri"/>
                <a:cs typeface="Calibri"/>
              </a:rPr>
              <a:t> </a:t>
            </a:r>
            <a:r>
              <a:rPr sz="4400" spc="-5" dirty="0">
                <a:latin typeface="Calibri"/>
                <a:cs typeface="Calibri"/>
              </a:rPr>
              <a:t>TRACTION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6982" y="807431"/>
            <a:ext cx="5465618" cy="5824671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820"/>
              </a:spcBef>
              <a:buFont typeface="Arial MT"/>
              <a:buChar char="•"/>
              <a:tabLst>
                <a:tab pos="356235" algn="l"/>
              </a:tabLst>
            </a:pPr>
            <a:r>
              <a:rPr sz="3000" spc="-25" dirty="0">
                <a:latin typeface="Calibri"/>
                <a:cs typeface="Calibri"/>
              </a:rPr>
              <a:t>Skeletal </a:t>
            </a:r>
            <a:r>
              <a:rPr sz="3000" spc="-10" dirty="0">
                <a:latin typeface="Calibri"/>
                <a:cs typeface="Calibri"/>
              </a:rPr>
              <a:t>traction</a:t>
            </a:r>
            <a:r>
              <a:rPr sz="3000" spc="-25" dirty="0">
                <a:latin typeface="Calibri"/>
                <a:cs typeface="Calibri"/>
              </a:rPr>
              <a:t> </a:t>
            </a:r>
            <a:r>
              <a:rPr sz="3000" dirty="0" smtClean="0">
                <a:latin typeface="Calibri"/>
                <a:cs typeface="Calibri"/>
              </a:rPr>
              <a:t>is</a:t>
            </a:r>
            <a:r>
              <a:rPr lang="en-US" sz="3000" spc="-10" dirty="0">
                <a:latin typeface="Calibri"/>
                <a:cs typeface="Calibri"/>
              </a:rPr>
              <a:t> </a:t>
            </a:r>
            <a:r>
              <a:rPr sz="3000" u="sng" spc="-5" dirty="0" smtClean="0">
                <a:solidFill>
                  <a:srgbClr val="FF0000"/>
                </a:solidFill>
                <a:latin typeface="Calibri"/>
                <a:cs typeface="Calibri"/>
              </a:rPr>
              <a:t>applied</a:t>
            </a:r>
            <a:r>
              <a:rPr sz="3000" u="sng" spc="5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u="sng" spc="-10" dirty="0">
                <a:solidFill>
                  <a:srgbClr val="FF0000"/>
                </a:solidFill>
                <a:latin typeface="Calibri"/>
                <a:cs typeface="Calibri"/>
              </a:rPr>
              <a:t>directly </a:t>
            </a:r>
            <a:r>
              <a:rPr sz="3000" u="sng" spc="-15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3000" u="sng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u="sng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3000" u="sng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u="sng" spc="-10" dirty="0">
                <a:solidFill>
                  <a:srgbClr val="FF0000"/>
                </a:solidFill>
                <a:latin typeface="Calibri"/>
                <a:cs typeface="Calibri"/>
              </a:rPr>
              <a:t>bone</a:t>
            </a:r>
            <a:r>
              <a:rPr sz="3000" spc="-10" dirty="0">
                <a:latin typeface="Calibri"/>
                <a:cs typeface="Calibri"/>
              </a:rPr>
              <a:t>.</a:t>
            </a:r>
            <a:endParaRPr sz="3000" dirty="0">
              <a:latin typeface="Calibri"/>
              <a:cs typeface="Calibri"/>
            </a:endParaRPr>
          </a:p>
          <a:p>
            <a:pPr marL="355600" marR="553085" indent="-343535">
              <a:lnSpc>
                <a:spcPct val="100000"/>
              </a:lnSpc>
              <a:spcBef>
                <a:spcPts val="720"/>
              </a:spcBef>
              <a:buFont typeface="Arial MT"/>
              <a:buChar char="•"/>
              <a:tabLst>
                <a:tab pos="356235" algn="l"/>
              </a:tabLst>
            </a:pPr>
            <a:r>
              <a:rPr sz="3000" spc="-5" dirty="0">
                <a:latin typeface="Calibri"/>
                <a:cs typeface="Calibri"/>
              </a:rPr>
              <a:t>This method of </a:t>
            </a:r>
            <a:r>
              <a:rPr sz="3000" spc="-10" dirty="0">
                <a:latin typeface="Calibri"/>
                <a:cs typeface="Calibri"/>
              </a:rPr>
              <a:t>traction </a:t>
            </a:r>
            <a:r>
              <a:rPr sz="3000" dirty="0">
                <a:latin typeface="Calibri"/>
                <a:cs typeface="Calibri"/>
              </a:rPr>
              <a:t>is </a:t>
            </a:r>
            <a:r>
              <a:rPr sz="3000" spc="-5" dirty="0">
                <a:latin typeface="Calibri"/>
                <a:cs typeface="Calibri"/>
              </a:rPr>
              <a:t>used occasionally </a:t>
            </a:r>
            <a:r>
              <a:rPr sz="3000" spc="-10" dirty="0" smtClean="0">
                <a:latin typeface="Calibri"/>
                <a:cs typeface="Calibri"/>
              </a:rPr>
              <a:t>to</a:t>
            </a:r>
            <a:r>
              <a:rPr lang="en-US" sz="3000" spc="-10" dirty="0" smtClean="0">
                <a:latin typeface="Calibri"/>
                <a:cs typeface="Calibri"/>
              </a:rPr>
              <a:t> </a:t>
            </a:r>
            <a:r>
              <a:rPr sz="3000" spc="-15" dirty="0" smtClean="0">
                <a:latin typeface="Calibri"/>
                <a:cs typeface="Calibri"/>
              </a:rPr>
              <a:t>treat </a:t>
            </a:r>
            <a:r>
              <a:rPr sz="3000" spc="-15" dirty="0">
                <a:latin typeface="Calibri"/>
                <a:cs typeface="Calibri"/>
              </a:rPr>
              <a:t>fractures </a:t>
            </a:r>
            <a:r>
              <a:rPr sz="3000" spc="-5" dirty="0">
                <a:latin typeface="Calibri"/>
                <a:cs typeface="Calibri"/>
              </a:rPr>
              <a:t>of the </a:t>
            </a:r>
            <a:r>
              <a:rPr sz="3000" u="sng" spc="-60" dirty="0">
                <a:latin typeface="Calibri"/>
                <a:cs typeface="Calibri"/>
              </a:rPr>
              <a:t>femur, </a:t>
            </a:r>
            <a:r>
              <a:rPr sz="3000" u="sng" dirty="0">
                <a:latin typeface="Calibri"/>
                <a:cs typeface="Calibri"/>
              </a:rPr>
              <a:t>the </a:t>
            </a:r>
            <a:r>
              <a:rPr sz="3000" u="sng" spc="-5" dirty="0">
                <a:latin typeface="Calibri"/>
                <a:cs typeface="Calibri"/>
              </a:rPr>
              <a:t>tibia, </a:t>
            </a:r>
            <a:r>
              <a:rPr sz="3000" u="sng" dirty="0">
                <a:latin typeface="Calibri"/>
                <a:cs typeface="Calibri"/>
              </a:rPr>
              <a:t>and </a:t>
            </a:r>
            <a:r>
              <a:rPr sz="3000" u="sng" dirty="0" smtClean="0">
                <a:latin typeface="Calibri"/>
                <a:cs typeface="Calibri"/>
              </a:rPr>
              <a:t>the</a:t>
            </a:r>
            <a:r>
              <a:rPr lang="en-US" sz="3000" u="sng" dirty="0" smtClean="0">
                <a:latin typeface="Calibri"/>
                <a:cs typeface="Calibri"/>
              </a:rPr>
              <a:t> </a:t>
            </a:r>
            <a:r>
              <a:rPr sz="3000" u="sng" spc="-5" dirty="0" smtClean="0">
                <a:latin typeface="Calibri"/>
                <a:cs typeface="Calibri"/>
              </a:rPr>
              <a:t>cervical</a:t>
            </a:r>
            <a:r>
              <a:rPr sz="3000" u="sng" spc="-30" dirty="0" smtClean="0">
                <a:latin typeface="Calibri"/>
                <a:cs typeface="Calibri"/>
              </a:rPr>
              <a:t> </a:t>
            </a:r>
            <a:r>
              <a:rPr sz="3000" u="sng" spc="-5" dirty="0">
                <a:latin typeface="Calibri"/>
                <a:cs typeface="Calibri"/>
              </a:rPr>
              <a:t>spine</a:t>
            </a:r>
            <a:r>
              <a:rPr sz="3000" spc="-5" dirty="0">
                <a:latin typeface="Calibri"/>
                <a:cs typeface="Calibri"/>
              </a:rPr>
              <a:t>.</a:t>
            </a:r>
            <a:endParaRPr sz="3000" dirty="0">
              <a:latin typeface="Calibri"/>
              <a:cs typeface="Calibri"/>
            </a:endParaRPr>
          </a:p>
          <a:p>
            <a:pPr marL="355600" marR="5080" indent="-343535">
              <a:lnSpc>
                <a:spcPct val="100000"/>
              </a:lnSpc>
              <a:spcBef>
                <a:spcPts val="720"/>
              </a:spcBef>
              <a:buFont typeface="Arial MT"/>
              <a:buChar char="•"/>
              <a:tabLst>
                <a:tab pos="356235" algn="l"/>
              </a:tabLst>
            </a:pPr>
            <a:r>
              <a:rPr sz="3000" spc="-5" dirty="0">
                <a:latin typeface="Calibri"/>
                <a:cs typeface="Calibri"/>
              </a:rPr>
              <a:t>The </a:t>
            </a:r>
            <a:r>
              <a:rPr sz="3000" spc="-10" dirty="0">
                <a:latin typeface="Calibri"/>
                <a:cs typeface="Calibri"/>
              </a:rPr>
              <a:t>traction </a:t>
            </a:r>
            <a:r>
              <a:rPr sz="3000" dirty="0">
                <a:latin typeface="Calibri"/>
                <a:cs typeface="Calibri"/>
              </a:rPr>
              <a:t>is </a:t>
            </a:r>
            <a:r>
              <a:rPr sz="3000" spc="-5" dirty="0">
                <a:latin typeface="Calibri"/>
                <a:cs typeface="Calibri"/>
              </a:rPr>
              <a:t>applied </a:t>
            </a:r>
            <a:r>
              <a:rPr sz="3000" spc="-10" dirty="0">
                <a:latin typeface="Calibri"/>
                <a:cs typeface="Calibri"/>
              </a:rPr>
              <a:t>directly </a:t>
            </a:r>
            <a:r>
              <a:rPr sz="3000" spc="-15" dirty="0">
                <a:latin typeface="Calibri"/>
                <a:cs typeface="Calibri"/>
              </a:rPr>
              <a:t>to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5" dirty="0">
                <a:latin typeface="Calibri"/>
                <a:cs typeface="Calibri"/>
              </a:rPr>
              <a:t>bone </a:t>
            </a:r>
            <a:r>
              <a:rPr sz="3000" spc="-10" dirty="0">
                <a:latin typeface="Calibri"/>
                <a:cs typeface="Calibri"/>
              </a:rPr>
              <a:t>by </a:t>
            </a:r>
            <a:r>
              <a:rPr sz="3000" spc="-5" dirty="0" smtClean="0">
                <a:solidFill>
                  <a:srgbClr val="FF0000"/>
                </a:solidFill>
                <a:latin typeface="Calibri"/>
                <a:cs typeface="Calibri"/>
              </a:rPr>
              <a:t>use</a:t>
            </a:r>
            <a:r>
              <a:rPr lang="en-US" sz="3000" spc="-5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5" dirty="0" smtClean="0">
                <a:solidFill>
                  <a:srgbClr val="FF0000"/>
                </a:solidFill>
                <a:latin typeface="Calibri"/>
                <a:cs typeface="Calibri"/>
              </a:rPr>
              <a:t>of </a:t>
            </a: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a </a:t>
            </a:r>
            <a:r>
              <a:rPr sz="3000" spc="-15" dirty="0">
                <a:solidFill>
                  <a:srgbClr val="FF0000"/>
                </a:solidFill>
                <a:latin typeface="Calibri"/>
                <a:cs typeface="Calibri"/>
              </a:rPr>
              <a:t>metal </a:t>
            </a:r>
            <a:r>
              <a:rPr sz="3000" spc="-10" dirty="0">
                <a:solidFill>
                  <a:srgbClr val="FF0000"/>
                </a:solidFill>
                <a:latin typeface="Calibri"/>
                <a:cs typeface="Calibri"/>
              </a:rPr>
              <a:t>pin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or </a:t>
            </a:r>
            <a:r>
              <a:rPr sz="3000" spc="-15" dirty="0">
                <a:solidFill>
                  <a:srgbClr val="FF0000"/>
                </a:solidFill>
                <a:latin typeface="Calibri"/>
                <a:cs typeface="Calibri"/>
              </a:rPr>
              <a:t>wire </a:t>
            </a:r>
            <a:r>
              <a:rPr sz="3000" spc="-10" dirty="0">
                <a:latin typeface="Calibri"/>
                <a:cs typeface="Calibri"/>
              </a:rPr>
              <a:t>that </a:t>
            </a:r>
            <a:r>
              <a:rPr sz="3000" dirty="0">
                <a:latin typeface="Calibri"/>
                <a:cs typeface="Calibri"/>
              </a:rPr>
              <a:t>is </a:t>
            </a:r>
            <a:r>
              <a:rPr sz="3000" spc="-10" dirty="0">
                <a:latin typeface="Calibri"/>
                <a:cs typeface="Calibri"/>
              </a:rPr>
              <a:t>inserted </a:t>
            </a:r>
            <a:r>
              <a:rPr sz="3000" spc="-15" dirty="0">
                <a:latin typeface="Calibri"/>
                <a:cs typeface="Calibri"/>
              </a:rPr>
              <a:t>through </a:t>
            </a:r>
            <a:r>
              <a:rPr sz="3000" spc="-5" dirty="0" smtClean="0">
                <a:latin typeface="Calibri"/>
                <a:cs typeface="Calibri"/>
              </a:rPr>
              <a:t>the</a:t>
            </a:r>
            <a:r>
              <a:rPr lang="en-US" sz="3000" spc="-5" dirty="0" smtClean="0">
                <a:latin typeface="Calibri"/>
                <a:cs typeface="Calibri"/>
              </a:rPr>
              <a:t> </a:t>
            </a:r>
            <a:r>
              <a:rPr sz="3000" spc="-5" dirty="0" smtClean="0">
                <a:latin typeface="Calibri"/>
                <a:cs typeface="Calibri"/>
              </a:rPr>
              <a:t>bone </a:t>
            </a:r>
            <a:r>
              <a:rPr sz="3000" spc="-15" dirty="0">
                <a:latin typeface="Calibri"/>
                <a:cs typeface="Calibri"/>
              </a:rPr>
              <a:t>distal to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15" dirty="0">
                <a:latin typeface="Calibri"/>
                <a:cs typeface="Calibri"/>
              </a:rPr>
              <a:t>fracture, avoiding </a:t>
            </a:r>
            <a:r>
              <a:rPr sz="3000" spc="-5" dirty="0">
                <a:latin typeface="Calibri"/>
                <a:cs typeface="Calibri"/>
              </a:rPr>
              <a:t>nerves, </a:t>
            </a:r>
            <a:r>
              <a:rPr sz="3000" spc="-10" dirty="0" smtClean="0">
                <a:latin typeface="Calibri"/>
                <a:cs typeface="Calibri"/>
              </a:rPr>
              <a:t>blood</a:t>
            </a:r>
            <a:r>
              <a:rPr lang="en-US" sz="3000" spc="-10" dirty="0" smtClean="0">
                <a:latin typeface="Calibri"/>
                <a:cs typeface="Calibri"/>
              </a:rPr>
              <a:t> </a:t>
            </a:r>
            <a:r>
              <a:rPr sz="3000" spc="-5" dirty="0" smtClean="0">
                <a:latin typeface="Calibri"/>
                <a:cs typeface="Calibri"/>
              </a:rPr>
              <a:t>vessels</a:t>
            </a:r>
            <a:r>
              <a:rPr sz="3000" spc="-5" dirty="0">
                <a:latin typeface="Calibri"/>
                <a:cs typeface="Calibri"/>
              </a:rPr>
              <a:t>,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muscles,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tendons,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and </a:t>
            </a:r>
            <a:r>
              <a:rPr sz="3000" spc="-10" dirty="0">
                <a:latin typeface="Calibri"/>
                <a:cs typeface="Calibri"/>
              </a:rPr>
              <a:t>joints.</a:t>
            </a:r>
            <a:endParaRPr sz="3000" dirty="0">
              <a:latin typeface="Calibri"/>
              <a:cs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342138"/>
            <a:ext cx="3657600" cy="632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12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0160" y="461899"/>
            <a:ext cx="504444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" dirty="0">
                <a:latin typeface="Calibri"/>
                <a:cs typeface="Calibri"/>
              </a:rPr>
              <a:t>Nursing</a:t>
            </a:r>
            <a:r>
              <a:rPr sz="4400" spc="-45" dirty="0">
                <a:latin typeface="Calibri"/>
                <a:cs typeface="Calibri"/>
              </a:rPr>
              <a:t> </a:t>
            </a:r>
            <a:r>
              <a:rPr sz="4400" spc="-15" dirty="0">
                <a:latin typeface="Calibri"/>
                <a:cs typeface="Calibri"/>
              </a:rPr>
              <a:t>Interventions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11020"/>
            <a:ext cx="7871459" cy="431800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86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ENSURING</a:t>
            </a:r>
            <a:r>
              <a:rPr sz="32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EFFECTIVE</a:t>
            </a:r>
            <a:r>
              <a:rPr sz="3200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TRACTION</a:t>
            </a:r>
            <a:r>
              <a:rPr sz="3200" spc="-10" dirty="0">
                <a:latin typeface="Calibri"/>
                <a:cs typeface="Calibri"/>
              </a:rPr>
              <a:t>:</a:t>
            </a:r>
            <a:endParaRPr sz="3200" dirty="0">
              <a:latin typeface="Calibri"/>
              <a:cs typeface="Calibri"/>
            </a:endParaRPr>
          </a:p>
          <a:p>
            <a:pPr marL="355600" marR="57785" indent="-34353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Calibri"/>
                <a:cs typeface="Calibri"/>
              </a:rPr>
              <a:t>It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is</a:t>
            </a:r>
            <a:r>
              <a:rPr sz="3200" spc="-10" dirty="0">
                <a:latin typeface="Calibri"/>
                <a:cs typeface="Calibri"/>
              </a:rPr>
              <a:t> important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to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avoid</a:t>
            </a:r>
            <a:r>
              <a:rPr sz="3200" b="1" spc="-5" dirty="0">
                <a:latin typeface="Calibri"/>
                <a:cs typeface="Calibri"/>
              </a:rPr>
              <a:t> wrinkling</a:t>
            </a:r>
            <a:r>
              <a:rPr sz="3200" b="1" spc="2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and</a:t>
            </a:r>
            <a:r>
              <a:rPr sz="3200" b="1" spc="10" dirty="0">
                <a:latin typeface="Calibri"/>
                <a:cs typeface="Calibri"/>
              </a:rPr>
              <a:t> </a:t>
            </a:r>
            <a:r>
              <a:rPr sz="3200" b="1" spc="-5" dirty="0" smtClean="0">
                <a:latin typeface="Calibri"/>
                <a:cs typeface="Calibri"/>
              </a:rPr>
              <a:t>slipping</a:t>
            </a:r>
            <a:r>
              <a:rPr lang="en-US" sz="3200" b="1" spc="-5" dirty="0" smtClean="0">
                <a:latin typeface="Calibri"/>
                <a:cs typeface="Calibri"/>
              </a:rPr>
              <a:t> </a:t>
            </a:r>
            <a:r>
              <a:rPr sz="3200" spc="-5" dirty="0" smtClean="0">
                <a:latin typeface="Calibri"/>
                <a:cs typeface="Calibri"/>
              </a:rPr>
              <a:t>of</a:t>
            </a:r>
            <a:r>
              <a:rPr sz="3200" spc="-10" dirty="0" smtClean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the </a:t>
            </a:r>
            <a:r>
              <a:rPr sz="3200" spc="-10" dirty="0">
                <a:latin typeface="Calibri"/>
                <a:cs typeface="Calibri"/>
              </a:rPr>
              <a:t>traction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bandage.</a:t>
            </a:r>
            <a:endParaRPr sz="3200" dirty="0">
              <a:latin typeface="Calibri"/>
              <a:cs typeface="Calibri"/>
            </a:endParaRPr>
          </a:p>
          <a:p>
            <a:pPr marL="355600" marR="625475" indent="-34353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b="1" spc="-10" dirty="0">
                <a:latin typeface="Calibri"/>
                <a:cs typeface="Calibri"/>
              </a:rPr>
              <a:t>Proper</a:t>
            </a:r>
            <a:r>
              <a:rPr sz="3200" b="1" spc="-20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positioning</a:t>
            </a:r>
            <a:r>
              <a:rPr sz="3200" b="1" spc="3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must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be </a:t>
            </a:r>
            <a:r>
              <a:rPr sz="3200" spc="-10" dirty="0">
                <a:latin typeface="Calibri"/>
                <a:cs typeface="Calibri"/>
              </a:rPr>
              <a:t>maintained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spc="-25" dirty="0" smtClean="0">
                <a:latin typeface="Calibri"/>
                <a:cs typeface="Calibri"/>
              </a:rPr>
              <a:t>to</a:t>
            </a:r>
            <a:r>
              <a:rPr lang="en-US" sz="3200" spc="-25" dirty="0" smtClean="0">
                <a:latin typeface="Calibri"/>
                <a:cs typeface="Calibri"/>
              </a:rPr>
              <a:t> </a:t>
            </a:r>
            <a:r>
              <a:rPr sz="3200" spc="-30" dirty="0" smtClean="0">
                <a:latin typeface="Calibri"/>
                <a:cs typeface="Calibri"/>
              </a:rPr>
              <a:t>keep</a:t>
            </a:r>
            <a:r>
              <a:rPr sz="3200" spc="-5" dirty="0" smtClean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the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leg </a:t>
            </a:r>
            <a:r>
              <a:rPr sz="3200" spc="-10" dirty="0">
                <a:latin typeface="Calibri"/>
                <a:cs typeface="Calibri"/>
              </a:rPr>
              <a:t>in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 </a:t>
            </a:r>
            <a:r>
              <a:rPr sz="3200" i="1" u="sng" spc="-15" dirty="0">
                <a:latin typeface="Calibri"/>
                <a:cs typeface="Calibri"/>
              </a:rPr>
              <a:t>neutral</a:t>
            </a:r>
            <a:r>
              <a:rPr sz="3200" i="1" u="sng" dirty="0">
                <a:latin typeface="Calibri"/>
                <a:cs typeface="Calibri"/>
              </a:rPr>
              <a:t> </a:t>
            </a:r>
            <a:r>
              <a:rPr sz="3200" i="1" u="sng" spc="-5" dirty="0">
                <a:latin typeface="Calibri"/>
                <a:cs typeface="Calibri"/>
              </a:rPr>
              <a:t>position</a:t>
            </a:r>
            <a:r>
              <a:rPr sz="3200" spc="-5" dirty="0">
                <a:latin typeface="Calibri"/>
                <a:cs typeface="Calibri"/>
              </a:rPr>
              <a:t>.</a:t>
            </a:r>
            <a:endParaRPr sz="3200" dirty="0">
              <a:latin typeface="Calibri"/>
              <a:cs typeface="Calibri"/>
            </a:endParaRPr>
          </a:p>
          <a:p>
            <a:pPr marL="355600" marR="5080" indent="-34353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libri"/>
                <a:cs typeface="Calibri"/>
              </a:rPr>
              <a:t>The</a:t>
            </a:r>
            <a:r>
              <a:rPr sz="3200" spc="-10" dirty="0">
                <a:latin typeface="Calibri"/>
                <a:cs typeface="Calibri"/>
              </a:rPr>
              <a:t> patient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should</a:t>
            </a:r>
            <a:r>
              <a:rPr sz="3200" b="1" spc="10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not </a:t>
            </a:r>
            <a:r>
              <a:rPr sz="3200" b="1" dirty="0">
                <a:latin typeface="Calibri"/>
                <a:cs typeface="Calibri"/>
              </a:rPr>
              <a:t>turn</a:t>
            </a:r>
            <a:r>
              <a:rPr sz="3200" b="1" spc="5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from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side </a:t>
            </a:r>
            <a:r>
              <a:rPr sz="3200" b="1" spc="-20" dirty="0">
                <a:latin typeface="Calibri"/>
                <a:cs typeface="Calibri"/>
              </a:rPr>
              <a:t>to</a:t>
            </a:r>
            <a:r>
              <a:rPr sz="3200" b="1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side</a:t>
            </a:r>
            <a:r>
              <a:rPr sz="3200" spc="-5" dirty="0">
                <a:latin typeface="Calibri"/>
                <a:cs typeface="Calibri"/>
              </a:rPr>
              <a:t>;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spc="-45" dirty="0">
                <a:latin typeface="Calibri"/>
                <a:cs typeface="Calibri"/>
              </a:rPr>
              <a:t>however,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the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patient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may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shift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5" dirty="0" smtClean="0">
                <a:latin typeface="Calibri"/>
                <a:cs typeface="Calibri"/>
              </a:rPr>
              <a:t>position</a:t>
            </a:r>
            <a:r>
              <a:rPr lang="en-US" sz="3200" spc="-5" dirty="0" smtClean="0">
                <a:latin typeface="Calibri"/>
                <a:cs typeface="Calibri"/>
              </a:rPr>
              <a:t> </a:t>
            </a:r>
            <a:r>
              <a:rPr sz="3200" spc="-10" dirty="0" smtClean="0">
                <a:latin typeface="Calibri"/>
                <a:cs typeface="Calibri"/>
              </a:rPr>
              <a:t>slightly</a:t>
            </a:r>
            <a:r>
              <a:rPr sz="3200" spc="25" dirty="0" smtClean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with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assistance.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13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4399" y="304800"/>
            <a:ext cx="7487411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20040" marR="5080" indent="-307975">
              <a:lnSpc>
                <a:spcPct val="100000"/>
              </a:lnSpc>
              <a:spcBef>
                <a:spcPts val="95"/>
              </a:spcBef>
            </a:pPr>
            <a:r>
              <a:rPr sz="3200" spc="-20" dirty="0">
                <a:solidFill>
                  <a:srgbClr val="FF0000"/>
                </a:solidFill>
                <a:latin typeface="Calibri"/>
                <a:cs typeface="Calibri"/>
              </a:rPr>
              <a:t>MONITORING</a:t>
            </a:r>
            <a:r>
              <a:rPr sz="320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20" dirty="0" smtClean="0">
                <a:solidFill>
                  <a:srgbClr val="FF0000"/>
                </a:solidFill>
                <a:latin typeface="Calibri"/>
                <a:cs typeface="Calibri"/>
              </a:rPr>
              <a:t>POTENTIAL</a:t>
            </a:r>
            <a:r>
              <a:rPr sz="3200" spc="5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35" dirty="0">
                <a:solidFill>
                  <a:srgbClr val="FF0000"/>
                </a:solidFill>
                <a:latin typeface="Calibri"/>
                <a:cs typeface="Calibri"/>
              </a:rPr>
              <a:t>COMPLICATIONS</a:t>
            </a:r>
            <a:endParaRPr sz="32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600" y="1153695"/>
            <a:ext cx="6550660" cy="4911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100"/>
              </a:spcBef>
              <a:tabLst>
                <a:tab pos="355600" algn="l"/>
                <a:tab pos="356235" algn="l"/>
              </a:tabLst>
            </a:pPr>
            <a:r>
              <a:rPr lang="en-US" sz="3000" b="1" spc="-5" dirty="0" smtClean="0">
                <a:solidFill>
                  <a:srgbClr val="FF0000"/>
                </a:solidFill>
                <a:latin typeface="Calibri"/>
                <a:cs typeface="Calibri"/>
              </a:rPr>
              <a:t>1- </a:t>
            </a:r>
            <a:r>
              <a:rPr sz="3000" b="1" spc="-5" dirty="0" smtClean="0">
                <a:solidFill>
                  <a:srgbClr val="FF0000"/>
                </a:solidFill>
                <a:latin typeface="Calibri"/>
                <a:cs typeface="Calibri"/>
              </a:rPr>
              <a:t>Skin</a:t>
            </a:r>
            <a:r>
              <a:rPr sz="3000" b="1" spc="-40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spc="-15" dirty="0">
                <a:solidFill>
                  <a:srgbClr val="FF0000"/>
                </a:solidFill>
                <a:latin typeface="Calibri"/>
                <a:cs typeface="Calibri"/>
              </a:rPr>
              <a:t>Breakdown:</a:t>
            </a:r>
            <a:endParaRPr sz="3000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355600" marR="159385" indent="-343535">
              <a:lnSpc>
                <a:spcPct val="8000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000" spc="-15" dirty="0">
                <a:latin typeface="Calibri"/>
                <a:cs typeface="Calibri"/>
              </a:rPr>
              <a:t>Removes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20" dirty="0">
                <a:latin typeface="Calibri"/>
                <a:cs typeface="Calibri"/>
              </a:rPr>
              <a:t>foam </a:t>
            </a:r>
            <a:r>
              <a:rPr sz="3000" spc="-5" dirty="0">
                <a:latin typeface="Calibri"/>
                <a:cs typeface="Calibri"/>
              </a:rPr>
              <a:t>boots </a:t>
            </a:r>
            <a:r>
              <a:rPr sz="3000" spc="-10" dirty="0">
                <a:latin typeface="Calibri"/>
                <a:cs typeface="Calibri"/>
              </a:rPr>
              <a:t>to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inspect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5" dirty="0" smtClean="0">
                <a:solidFill>
                  <a:srgbClr val="FF0000"/>
                </a:solidFill>
                <a:latin typeface="Calibri"/>
                <a:cs typeface="Calibri"/>
              </a:rPr>
              <a:t>skin</a:t>
            </a:r>
            <a:r>
              <a:rPr sz="3000" spc="-5" dirty="0" smtClean="0">
                <a:latin typeface="Calibri"/>
                <a:cs typeface="Calibri"/>
              </a:rPr>
              <a:t> and</a:t>
            </a:r>
            <a:r>
              <a:rPr lang="en-US" sz="3000" spc="-5" dirty="0" smtClean="0">
                <a:latin typeface="Calibri"/>
                <a:cs typeface="Calibri"/>
              </a:rPr>
              <a:t> </a:t>
            </a:r>
            <a:r>
              <a:rPr sz="3000" spc="-5" dirty="0" smtClean="0">
                <a:latin typeface="Calibri"/>
                <a:cs typeface="Calibri"/>
              </a:rPr>
              <a:t>skin</a:t>
            </a:r>
            <a:r>
              <a:rPr sz="3000" spc="-15" dirty="0" smtClean="0">
                <a:latin typeface="Calibri"/>
                <a:cs typeface="Calibri"/>
              </a:rPr>
              <a:t> </a:t>
            </a:r>
            <a:r>
              <a:rPr sz="3000" spc="-15" dirty="0">
                <a:latin typeface="Calibri"/>
                <a:cs typeface="Calibri"/>
              </a:rPr>
              <a:t>care.</a:t>
            </a:r>
            <a:endParaRPr sz="3000" dirty="0">
              <a:latin typeface="Calibri"/>
              <a:cs typeface="Calibri"/>
            </a:endParaRPr>
          </a:p>
          <a:p>
            <a:pPr marL="355600" marR="548005" indent="-343535">
              <a:lnSpc>
                <a:spcPct val="8000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000" spc="-20" dirty="0">
                <a:solidFill>
                  <a:srgbClr val="FF0000"/>
                </a:solidFill>
                <a:latin typeface="Calibri"/>
                <a:cs typeface="Calibri"/>
              </a:rPr>
              <a:t>Palpates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10" dirty="0">
                <a:latin typeface="Calibri"/>
                <a:cs typeface="Calibri"/>
              </a:rPr>
              <a:t>area </a:t>
            </a:r>
            <a:r>
              <a:rPr sz="3000" spc="-5" dirty="0">
                <a:latin typeface="Calibri"/>
                <a:cs typeface="Calibri"/>
              </a:rPr>
              <a:t>of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10" dirty="0">
                <a:latin typeface="Calibri"/>
                <a:cs typeface="Calibri"/>
              </a:rPr>
              <a:t>traction tapes daily </a:t>
            </a:r>
            <a:r>
              <a:rPr sz="3000" spc="-15" dirty="0" smtClean="0">
                <a:latin typeface="Calibri"/>
                <a:cs typeface="Calibri"/>
              </a:rPr>
              <a:t>to</a:t>
            </a:r>
            <a:r>
              <a:rPr lang="en-US" sz="3000" spc="-15" dirty="0" smtClean="0">
                <a:latin typeface="Calibri"/>
                <a:cs typeface="Calibri"/>
              </a:rPr>
              <a:t> </a:t>
            </a:r>
            <a:r>
              <a:rPr sz="3000" spc="-15" dirty="0" smtClean="0">
                <a:latin typeface="Calibri"/>
                <a:cs typeface="Calibri"/>
              </a:rPr>
              <a:t>detect</a:t>
            </a:r>
            <a:r>
              <a:rPr sz="3000" spc="-35" dirty="0" smtClean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underlying</a:t>
            </a:r>
            <a:r>
              <a:rPr sz="3000" spc="20" dirty="0">
                <a:latin typeface="Calibri"/>
                <a:cs typeface="Calibri"/>
              </a:rPr>
              <a:t> </a:t>
            </a:r>
            <a:r>
              <a:rPr sz="3000" spc="-10" dirty="0">
                <a:solidFill>
                  <a:srgbClr val="FF0000"/>
                </a:solidFill>
                <a:latin typeface="Calibri"/>
                <a:cs typeface="Calibri"/>
              </a:rPr>
              <a:t>tenderness</a:t>
            </a:r>
            <a:r>
              <a:rPr sz="3000" spc="-10" dirty="0">
                <a:latin typeface="Calibri"/>
                <a:cs typeface="Calibri"/>
              </a:rPr>
              <a:t>.</a:t>
            </a:r>
            <a:endParaRPr sz="3000" dirty="0">
              <a:latin typeface="Calibri"/>
              <a:cs typeface="Calibri"/>
            </a:endParaRPr>
          </a:p>
          <a:p>
            <a:pPr marL="355600" marR="1009650" indent="-343535">
              <a:lnSpc>
                <a:spcPts val="2880"/>
              </a:lnSpc>
              <a:spcBef>
                <a:spcPts val="69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000" spc="-10" dirty="0">
                <a:latin typeface="Calibri"/>
                <a:cs typeface="Calibri"/>
              </a:rPr>
              <a:t>Provides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back </a:t>
            </a:r>
            <a:r>
              <a:rPr sz="3000" spc="-20" dirty="0">
                <a:solidFill>
                  <a:srgbClr val="FF0000"/>
                </a:solidFill>
                <a:latin typeface="Calibri"/>
                <a:cs typeface="Calibri"/>
              </a:rPr>
              <a:t>care </a:t>
            </a:r>
            <a:r>
              <a:rPr sz="3000" spc="-15" dirty="0">
                <a:latin typeface="Calibri"/>
                <a:cs typeface="Calibri"/>
              </a:rPr>
              <a:t>at </a:t>
            </a:r>
            <a:r>
              <a:rPr sz="3000" spc="-10" dirty="0">
                <a:latin typeface="Calibri"/>
                <a:cs typeface="Calibri"/>
              </a:rPr>
              <a:t>least every </a:t>
            </a:r>
            <a:r>
              <a:rPr sz="3000" dirty="0">
                <a:latin typeface="Calibri"/>
                <a:cs typeface="Calibri"/>
              </a:rPr>
              <a:t>2 </a:t>
            </a:r>
            <a:r>
              <a:rPr sz="3000" spc="-15" dirty="0">
                <a:latin typeface="Calibri"/>
                <a:cs typeface="Calibri"/>
              </a:rPr>
              <a:t>hours </a:t>
            </a:r>
            <a:r>
              <a:rPr sz="3000" spc="-10" dirty="0" smtClean="0">
                <a:latin typeface="Calibri"/>
                <a:cs typeface="Calibri"/>
              </a:rPr>
              <a:t>to</a:t>
            </a:r>
            <a:r>
              <a:rPr lang="en-US" sz="3000" spc="-10" dirty="0" smtClean="0">
                <a:latin typeface="Calibri"/>
                <a:cs typeface="Calibri"/>
              </a:rPr>
              <a:t> </a:t>
            </a:r>
            <a:r>
              <a:rPr sz="3000" spc="-20" dirty="0" smtClean="0">
                <a:latin typeface="Calibri"/>
                <a:cs typeface="Calibri"/>
              </a:rPr>
              <a:t>prevent </a:t>
            </a:r>
            <a:r>
              <a:rPr sz="3000" spc="-15" dirty="0">
                <a:latin typeface="Calibri"/>
                <a:cs typeface="Calibri"/>
              </a:rPr>
              <a:t>pressure</a:t>
            </a:r>
            <a:r>
              <a:rPr sz="3000" dirty="0">
                <a:latin typeface="Calibri"/>
                <a:cs typeface="Calibri"/>
              </a:rPr>
              <a:t> </a:t>
            </a:r>
            <a:r>
              <a:rPr sz="3000" spc="-15" dirty="0">
                <a:latin typeface="Calibri"/>
                <a:cs typeface="Calibri"/>
              </a:rPr>
              <a:t>ulcers.</a:t>
            </a:r>
            <a:endParaRPr sz="3000" dirty="0">
              <a:latin typeface="Calibri"/>
              <a:cs typeface="Calibri"/>
            </a:endParaRPr>
          </a:p>
          <a:p>
            <a:pPr marL="355600" marR="5080" indent="-343535">
              <a:lnSpc>
                <a:spcPts val="2880"/>
              </a:lnSpc>
              <a:spcBef>
                <a:spcPts val="72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000" dirty="0">
                <a:latin typeface="Calibri"/>
                <a:cs typeface="Calibri"/>
              </a:rPr>
              <a:t>Uses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special </a:t>
            </a:r>
            <a:r>
              <a:rPr sz="3000" spc="-15" dirty="0">
                <a:solidFill>
                  <a:srgbClr val="FF0000"/>
                </a:solidFill>
                <a:latin typeface="Calibri"/>
                <a:cs typeface="Calibri"/>
              </a:rPr>
              <a:t>mattress </a:t>
            </a:r>
            <a:r>
              <a:rPr sz="3000" spc="-20" dirty="0">
                <a:latin typeface="Calibri"/>
                <a:cs typeface="Calibri"/>
              </a:rPr>
              <a:t>overlays </a:t>
            </a:r>
            <a:r>
              <a:rPr sz="3000" spc="5" dirty="0" smtClean="0">
                <a:latin typeface="Calibri"/>
                <a:cs typeface="Calibri"/>
              </a:rPr>
              <a:t>(</a:t>
            </a:r>
            <a:r>
              <a:rPr lang="en-US" sz="3000" spc="5" dirty="0" smtClean="0">
                <a:latin typeface="Calibri"/>
                <a:cs typeface="Calibri"/>
              </a:rPr>
              <a:t>e.g.</a:t>
            </a:r>
            <a:r>
              <a:rPr sz="3000" spc="5" dirty="0" smtClean="0">
                <a:latin typeface="Calibri"/>
                <a:cs typeface="Calibri"/>
              </a:rPr>
              <a:t>, </a:t>
            </a:r>
            <a:r>
              <a:rPr sz="3000" spc="-5" dirty="0">
                <a:latin typeface="Calibri"/>
                <a:cs typeface="Calibri"/>
              </a:rPr>
              <a:t>air-filled, </a:t>
            </a:r>
            <a:r>
              <a:rPr lang="en-US" sz="3000" spc="-5" dirty="0" smtClean="0">
                <a:latin typeface="Calibri"/>
                <a:cs typeface="Calibri"/>
              </a:rPr>
              <a:t>high-density</a:t>
            </a:r>
            <a:r>
              <a:rPr sz="3000" spc="-5" dirty="0" smtClean="0">
                <a:latin typeface="Calibri"/>
                <a:cs typeface="Calibri"/>
              </a:rPr>
              <a:t> </a:t>
            </a:r>
            <a:r>
              <a:rPr sz="3000" spc="-15" dirty="0">
                <a:latin typeface="Calibri"/>
                <a:cs typeface="Calibri"/>
              </a:rPr>
              <a:t>foam)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spc="-15" dirty="0">
                <a:latin typeface="Calibri"/>
                <a:cs typeface="Calibri"/>
              </a:rPr>
              <a:t>to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spc="-15" dirty="0">
                <a:latin typeface="Calibri"/>
                <a:cs typeface="Calibri"/>
              </a:rPr>
              <a:t>minimize</a:t>
            </a:r>
            <a:r>
              <a:rPr sz="3000" spc="1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the</a:t>
            </a:r>
            <a:r>
              <a:rPr sz="3000" spc="-15" dirty="0">
                <a:latin typeface="Calibri"/>
                <a:cs typeface="Calibri"/>
              </a:rPr>
              <a:t> development </a:t>
            </a:r>
            <a:r>
              <a:rPr sz="3000" spc="-5" dirty="0" smtClean="0">
                <a:latin typeface="Calibri"/>
                <a:cs typeface="Calibri"/>
              </a:rPr>
              <a:t>of</a:t>
            </a:r>
            <a:r>
              <a:rPr lang="en-US" sz="3000" spc="-5" dirty="0" smtClean="0">
                <a:latin typeface="Calibri"/>
                <a:cs typeface="Calibri"/>
              </a:rPr>
              <a:t> </a:t>
            </a:r>
            <a:r>
              <a:rPr sz="3000" spc="-5" dirty="0" smtClean="0">
                <a:latin typeface="Calibri"/>
                <a:cs typeface="Calibri"/>
              </a:rPr>
              <a:t>skin</a:t>
            </a:r>
            <a:r>
              <a:rPr sz="3000" spc="-15" dirty="0" smtClean="0">
                <a:latin typeface="Calibri"/>
                <a:cs typeface="Calibri"/>
              </a:rPr>
              <a:t> </a:t>
            </a:r>
            <a:r>
              <a:rPr sz="3000" spc="-15" dirty="0">
                <a:latin typeface="Calibri"/>
                <a:cs typeface="Calibri"/>
              </a:rPr>
              <a:t>ulcers.</a:t>
            </a:r>
            <a:endParaRPr sz="3000" dirty="0">
              <a:latin typeface="Calibri"/>
              <a:cs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261" y="1153696"/>
            <a:ext cx="2337030" cy="226461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260" y="3418305"/>
            <a:ext cx="2343958" cy="2152443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14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20040" marR="5080" indent="-307975">
              <a:lnSpc>
                <a:spcPct val="100000"/>
              </a:lnSpc>
              <a:spcBef>
                <a:spcPts val="95"/>
              </a:spcBef>
            </a:pPr>
            <a:r>
              <a:rPr sz="4000" b="0" spc="-20" dirty="0">
                <a:latin typeface="Calibri"/>
                <a:cs typeface="Calibri"/>
              </a:rPr>
              <a:t>MONITORING</a:t>
            </a:r>
            <a:r>
              <a:rPr sz="4000" b="0" spc="20" dirty="0">
                <a:latin typeface="Calibri"/>
                <a:cs typeface="Calibri"/>
              </a:rPr>
              <a:t> </a:t>
            </a:r>
            <a:r>
              <a:rPr sz="4000" b="0" spc="-5" dirty="0">
                <a:latin typeface="Calibri"/>
                <a:cs typeface="Calibri"/>
              </a:rPr>
              <a:t>AND</a:t>
            </a:r>
            <a:r>
              <a:rPr sz="4000" b="0" spc="-25" dirty="0">
                <a:latin typeface="Calibri"/>
                <a:cs typeface="Calibri"/>
              </a:rPr>
              <a:t> </a:t>
            </a:r>
            <a:r>
              <a:rPr sz="4000" b="0" spc="-5" dirty="0">
                <a:latin typeface="Calibri"/>
                <a:cs typeface="Calibri"/>
              </a:rPr>
              <a:t>MANAGING </a:t>
            </a:r>
            <a:r>
              <a:rPr sz="4000" b="0" spc="-890" dirty="0">
                <a:latin typeface="Calibri"/>
                <a:cs typeface="Calibri"/>
              </a:rPr>
              <a:t> </a:t>
            </a:r>
            <a:r>
              <a:rPr sz="4000" b="0" spc="-20" dirty="0">
                <a:latin typeface="Calibri"/>
                <a:cs typeface="Calibri"/>
              </a:rPr>
              <a:t>POTENTIAL</a:t>
            </a:r>
            <a:r>
              <a:rPr sz="4000" b="0" spc="5" dirty="0">
                <a:latin typeface="Calibri"/>
                <a:cs typeface="Calibri"/>
              </a:rPr>
              <a:t> </a:t>
            </a:r>
            <a:r>
              <a:rPr sz="4000" b="0" spc="-35" dirty="0">
                <a:latin typeface="Calibri"/>
                <a:cs typeface="Calibri"/>
              </a:rPr>
              <a:t>COMPLICATIONS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11020"/>
            <a:ext cx="7947659" cy="383032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865"/>
              </a:spcBef>
              <a:tabLst>
                <a:tab pos="355600" algn="l"/>
                <a:tab pos="356235" algn="l"/>
              </a:tabLst>
            </a:pPr>
            <a:r>
              <a:rPr lang="en-US" sz="3200" b="1" dirty="0" smtClean="0">
                <a:solidFill>
                  <a:srgbClr val="FF0000"/>
                </a:solidFill>
                <a:latin typeface="Calibri"/>
                <a:cs typeface="Calibri"/>
              </a:rPr>
              <a:t>2- </a:t>
            </a:r>
            <a:r>
              <a:rPr sz="3200" b="1" dirty="0" smtClean="0">
                <a:solidFill>
                  <a:srgbClr val="FF0000"/>
                </a:solidFill>
                <a:latin typeface="Calibri"/>
                <a:cs typeface="Calibri"/>
              </a:rPr>
              <a:t>Nerve</a:t>
            </a:r>
            <a:r>
              <a:rPr sz="3200" b="1" spc="-45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FF0000"/>
                </a:solidFill>
                <a:latin typeface="Calibri"/>
                <a:cs typeface="Calibri"/>
              </a:rPr>
              <a:t>Pressure:</a:t>
            </a:r>
            <a:endParaRPr sz="3200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libri"/>
                <a:cs typeface="Calibri"/>
              </a:rPr>
              <a:t>Regularly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assess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sensation</a:t>
            </a:r>
            <a:r>
              <a:rPr sz="3200" b="1" dirty="0">
                <a:latin typeface="Calibri"/>
                <a:cs typeface="Calibri"/>
              </a:rPr>
              <a:t> and</a:t>
            </a:r>
            <a:r>
              <a:rPr sz="3200" b="1" spc="1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motion</a:t>
            </a:r>
            <a:r>
              <a:rPr sz="3200" spc="-5" dirty="0">
                <a:latin typeface="Calibri"/>
                <a:cs typeface="Calibri"/>
              </a:rPr>
              <a:t>.</a:t>
            </a:r>
            <a:endParaRPr sz="3200" dirty="0">
              <a:latin typeface="Calibri"/>
              <a:cs typeface="Calibri"/>
            </a:endParaRPr>
          </a:p>
          <a:p>
            <a:pPr marL="355600" marR="5080" indent="-34353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libri"/>
                <a:cs typeface="Calibri"/>
              </a:rPr>
              <a:t>Immediately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investigate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any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complaint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5" dirty="0" smtClean="0">
                <a:latin typeface="Calibri"/>
                <a:cs typeface="Calibri"/>
              </a:rPr>
              <a:t>of</a:t>
            </a:r>
            <a:r>
              <a:rPr lang="en-US" sz="3200" spc="-5" dirty="0" smtClean="0">
                <a:latin typeface="Calibri"/>
                <a:cs typeface="Calibri"/>
              </a:rPr>
              <a:t> a </a:t>
            </a:r>
            <a:r>
              <a:rPr sz="3200" u="sng" spc="-5" dirty="0" smtClean="0">
                <a:latin typeface="Calibri"/>
                <a:cs typeface="Calibri"/>
              </a:rPr>
              <a:t>burning</a:t>
            </a:r>
            <a:r>
              <a:rPr sz="3200" u="sng" spc="25" dirty="0" smtClean="0">
                <a:latin typeface="Calibri"/>
                <a:cs typeface="Calibri"/>
              </a:rPr>
              <a:t> </a:t>
            </a:r>
            <a:r>
              <a:rPr sz="3200" u="sng" spc="-10" dirty="0">
                <a:latin typeface="Calibri"/>
                <a:cs typeface="Calibri"/>
              </a:rPr>
              <a:t>sensation</a:t>
            </a:r>
            <a:r>
              <a:rPr sz="3200" u="sng" spc="20" dirty="0">
                <a:latin typeface="Calibri"/>
                <a:cs typeface="Calibri"/>
              </a:rPr>
              <a:t> </a:t>
            </a:r>
            <a:r>
              <a:rPr sz="3200" u="sng" spc="-5" dirty="0">
                <a:latin typeface="Calibri"/>
                <a:cs typeface="Calibri"/>
              </a:rPr>
              <a:t>under</a:t>
            </a:r>
            <a:r>
              <a:rPr sz="3200" u="sng" dirty="0">
                <a:latin typeface="Calibri"/>
                <a:cs typeface="Calibri"/>
              </a:rPr>
              <a:t> the</a:t>
            </a:r>
            <a:r>
              <a:rPr sz="3200" u="sng" spc="5" dirty="0">
                <a:latin typeface="Calibri"/>
                <a:cs typeface="Calibri"/>
              </a:rPr>
              <a:t> </a:t>
            </a:r>
            <a:r>
              <a:rPr sz="3200" u="sng" spc="-10" dirty="0">
                <a:latin typeface="Calibri"/>
                <a:cs typeface="Calibri"/>
              </a:rPr>
              <a:t>traction</a:t>
            </a:r>
            <a:r>
              <a:rPr sz="3200" u="sng" dirty="0">
                <a:latin typeface="Calibri"/>
                <a:cs typeface="Calibri"/>
              </a:rPr>
              <a:t> </a:t>
            </a:r>
            <a:r>
              <a:rPr sz="3200" spc="-10" dirty="0" smtClean="0">
                <a:latin typeface="Calibri"/>
                <a:cs typeface="Calibri"/>
              </a:rPr>
              <a:t>bandage</a:t>
            </a:r>
            <a:r>
              <a:rPr lang="en-US" sz="3200" spc="-10" dirty="0" smtClean="0">
                <a:latin typeface="Calibri"/>
                <a:cs typeface="Calibri"/>
              </a:rPr>
              <a:t> </a:t>
            </a:r>
            <a:r>
              <a:rPr sz="3200" dirty="0" smtClean="0">
                <a:latin typeface="Calibri"/>
                <a:cs typeface="Calibri"/>
              </a:rPr>
              <a:t>or</a:t>
            </a:r>
            <a:r>
              <a:rPr sz="3200" spc="-10" dirty="0" smtClean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boot.</a:t>
            </a:r>
            <a:endParaRPr sz="3200" dirty="0">
              <a:latin typeface="Calibri"/>
              <a:cs typeface="Calibri"/>
            </a:endParaRPr>
          </a:p>
          <a:p>
            <a:pPr marL="355600" marR="425450" indent="-34353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libri"/>
                <a:cs typeface="Calibri"/>
              </a:rPr>
              <a:t>Promptly </a:t>
            </a:r>
            <a:r>
              <a:rPr sz="3200" spc="-5" dirty="0">
                <a:latin typeface="Calibri"/>
                <a:cs typeface="Calibri"/>
              </a:rPr>
              <a:t>report </a:t>
            </a:r>
            <a:r>
              <a:rPr sz="3200" u="sng" spc="-15" dirty="0">
                <a:latin typeface="Calibri"/>
                <a:cs typeface="Calibri"/>
              </a:rPr>
              <a:t>altered </a:t>
            </a:r>
            <a:r>
              <a:rPr sz="3200" u="sng" spc="-5" dirty="0">
                <a:latin typeface="Calibri"/>
                <a:cs typeface="Calibri"/>
              </a:rPr>
              <a:t>sensation </a:t>
            </a:r>
            <a:r>
              <a:rPr sz="3200" spc="-5" dirty="0">
                <a:latin typeface="Calibri"/>
                <a:cs typeface="Calibri"/>
              </a:rPr>
              <a:t>or </a:t>
            </a:r>
            <a:r>
              <a:rPr sz="3200" spc="-10" dirty="0">
                <a:latin typeface="Calibri"/>
                <a:cs typeface="Calibri"/>
              </a:rPr>
              <a:t>motor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function.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20040" marR="5080" indent="-307975">
              <a:lnSpc>
                <a:spcPct val="100000"/>
              </a:lnSpc>
              <a:spcBef>
                <a:spcPts val="95"/>
              </a:spcBef>
            </a:pPr>
            <a:r>
              <a:rPr sz="4000" b="0" spc="-20" dirty="0">
                <a:latin typeface="Calibri"/>
                <a:cs typeface="Calibri"/>
              </a:rPr>
              <a:t>MONITORING</a:t>
            </a:r>
            <a:r>
              <a:rPr sz="4000" b="0" spc="20" dirty="0">
                <a:latin typeface="Calibri"/>
                <a:cs typeface="Calibri"/>
              </a:rPr>
              <a:t> </a:t>
            </a:r>
            <a:r>
              <a:rPr sz="4000" b="0" spc="-5" dirty="0">
                <a:latin typeface="Calibri"/>
                <a:cs typeface="Calibri"/>
              </a:rPr>
              <a:t>AND</a:t>
            </a:r>
            <a:r>
              <a:rPr sz="4000" b="0" spc="-25" dirty="0">
                <a:latin typeface="Calibri"/>
                <a:cs typeface="Calibri"/>
              </a:rPr>
              <a:t> </a:t>
            </a:r>
            <a:r>
              <a:rPr sz="4000" b="0" spc="-5" dirty="0">
                <a:latin typeface="Calibri"/>
                <a:cs typeface="Calibri"/>
              </a:rPr>
              <a:t>MANAGING </a:t>
            </a:r>
            <a:r>
              <a:rPr sz="4000" b="0" spc="-890" dirty="0">
                <a:latin typeface="Calibri"/>
                <a:cs typeface="Calibri"/>
              </a:rPr>
              <a:t> </a:t>
            </a:r>
            <a:r>
              <a:rPr sz="4000" b="0" spc="-20" dirty="0">
                <a:latin typeface="Calibri"/>
                <a:cs typeface="Calibri"/>
              </a:rPr>
              <a:t>POTENTIAL</a:t>
            </a:r>
            <a:r>
              <a:rPr sz="4000" b="0" spc="5" dirty="0">
                <a:latin typeface="Calibri"/>
                <a:cs typeface="Calibri"/>
              </a:rPr>
              <a:t> </a:t>
            </a:r>
            <a:r>
              <a:rPr sz="4000" b="0" spc="-35" dirty="0">
                <a:latin typeface="Calibri"/>
                <a:cs typeface="Calibri"/>
              </a:rPr>
              <a:t>COMPLICATIONS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11020"/>
            <a:ext cx="8227060" cy="4953279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865"/>
              </a:spcBef>
              <a:tabLst>
                <a:tab pos="355600" algn="l"/>
                <a:tab pos="356235" algn="l"/>
              </a:tabLst>
            </a:pPr>
            <a:r>
              <a:rPr lang="en-US" sz="3200" b="1" spc="-10" dirty="0" smtClean="0">
                <a:solidFill>
                  <a:srgbClr val="FF0000"/>
                </a:solidFill>
                <a:latin typeface="Calibri"/>
                <a:cs typeface="Calibri"/>
              </a:rPr>
              <a:t>3- </a:t>
            </a:r>
            <a:r>
              <a:rPr sz="3200" b="1" spc="-10" dirty="0" smtClean="0">
                <a:solidFill>
                  <a:srgbClr val="FF0000"/>
                </a:solidFill>
                <a:latin typeface="Calibri"/>
                <a:cs typeface="Calibri"/>
              </a:rPr>
              <a:t>Circulatory</a:t>
            </a:r>
            <a:r>
              <a:rPr sz="3200" b="1" spc="-55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FF0000"/>
                </a:solidFill>
                <a:latin typeface="Calibri"/>
                <a:cs typeface="Calibri"/>
              </a:rPr>
              <a:t>Impairment:</a:t>
            </a:r>
            <a:endParaRPr sz="3200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355600" marR="1247775" indent="-34353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libri"/>
                <a:cs typeface="Calibri"/>
              </a:rPr>
              <a:t>Circulatory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assessment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consists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of the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following:</a:t>
            </a:r>
            <a:endParaRPr sz="3200" dirty="0">
              <a:latin typeface="Calibri"/>
              <a:cs typeface="Calibri"/>
            </a:endParaRPr>
          </a:p>
          <a:p>
            <a:pPr marL="1270000" marR="462280" lvl="2" indent="-343535">
              <a:spcBef>
                <a:spcPts val="77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libri"/>
                <a:cs typeface="Calibri"/>
              </a:rPr>
              <a:t>Peripheral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pulses,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spc="-55" dirty="0">
                <a:latin typeface="Calibri"/>
                <a:cs typeface="Calibri"/>
              </a:rPr>
              <a:t>color,</a:t>
            </a:r>
            <a:r>
              <a:rPr sz="3200" spc="-5" dirty="0">
                <a:latin typeface="Calibri"/>
                <a:cs typeface="Calibri"/>
              </a:rPr>
              <a:t> capillary</a:t>
            </a:r>
            <a:r>
              <a:rPr sz="3200" spc="3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refill,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70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temperature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of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the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fingers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or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toes</a:t>
            </a:r>
            <a:endParaRPr sz="3200" dirty="0">
              <a:latin typeface="Calibri"/>
              <a:cs typeface="Calibri"/>
            </a:endParaRPr>
          </a:p>
          <a:p>
            <a:pPr marL="1270000" marR="462280" lvl="2" indent="-34353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libri"/>
                <a:cs typeface="Calibri"/>
              </a:rPr>
              <a:t>Indicators of </a:t>
            </a:r>
            <a:r>
              <a:rPr sz="3200" spc="-15" dirty="0" smtClean="0">
                <a:latin typeface="Calibri"/>
                <a:cs typeface="Calibri"/>
              </a:rPr>
              <a:t>DVT </a:t>
            </a:r>
            <a:r>
              <a:rPr lang="en-US" sz="3200" spc="-15" dirty="0" smtClean="0">
                <a:latin typeface="Calibri"/>
                <a:cs typeface="Calibri"/>
              </a:rPr>
              <a:t>include</a:t>
            </a:r>
            <a:r>
              <a:rPr sz="3200" spc="-15" dirty="0" smtClean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calf tenderness</a:t>
            </a:r>
            <a:r>
              <a:rPr sz="3200" spc="-15" dirty="0" smtClean="0">
                <a:latin typeface="Calibri"/>
                <a:cs typeface="Calibri"/>
              </a:rPr>
              <a:t>,</a:t>
            </a:r>
            <a:r>
              <a:rPr lang="en-US" sz="3200" spc="-15" dirty="0" smtClean="0">
                <a:latin typeface="Calibri"/>
                <a:cs typeface="Calibri"/>
              </a:rPr>
              <a:t> and </a:t>
            </a:r>
            <a:r>
              <a:rPr sz="3200" spc="-15" dirty="0" smtClean="0">
                <a:latin typeface="Calibri"/>
                <a:cs typeface="Calibri"/>
              </a:rPr>
              <a:t>swelling</a:t>
            </a:r>
            <a:r>
              <a:rPr sz="3200" spc="-15" dirty="0">
                <a:latin typeface="Calibri"/>
                <a:cs typeface="Calibri"/>
              </a:rPr>
              <a:t>.</a:t>
            </a:r>
          </a:p>
          <a:p>
            <a:pPr marL="1270000" marR="462280" lvl="2" indent="-34353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libri"/>
                <a:cs typeface="Calibri"/>
              </a:rPr>
              <a:t>Active foot exercises every hour when awake.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16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9600" y="76200"/>
            <a:ext cx="8229600" cy="112017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78915" marR="5080" indent="-1466850">
              <a:lnSpc>
                <a:spcPct val="100000"/>
              </a:lnSpc>
              <a:spcBef>
                <a:spcPts val="95"/>
              </a:spcBef>
            </a:pPr>
            <a:r>
              <a:rPr spc="-5" dirty="0">
                <a:latin typeface="Calibri"/>
                <a:cs typeface="Calibri"/>
              </a:rPr>
              <a:t>Managing</a:t>
            </a:r>
            <a:r>
              <a:rPr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the</a:t>
            </a:r>
            <a:r>
              <a:rPr dirty="0">
                <a:latin typeface="Calibri"/>
                <a:cs typeface="Calibri"/>
              </a:rPr>
              <a:t> </a:t>
            </a:r>
            <a:r>
              <a:rPr spc="-30" dirty="0">
                <a:latin typeface="Calibri"/>
                <a:cs typeface="Calibri"/>
              </a:rPr>
              <a:t>Patient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Undergoing </a:t>
            </a:r>
            <a:r>
              <a:rPr spc="-890" dirty="0"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FF0000"/>
                </a:solidFill>
                <a:latin typeface="Calibri"/>
                <a:cs typeface="Calibri"/>
              </a:rPr>
              <a:t>Orthopedic </a:t>
            </a:r>
            <a:r>
              <a:rPr spc="-20" dirty="0">
                <a:solidFill>
                  <a:srgbClr val="FF0000"/>
                </a:solidFill>
                <a:latin typeface="Calibri"/>
                <a:cs typeface="Calibri"/>
              </a:rPr>
              <a:t>Surgery</a:t>
            </a:r>
            <a:endParaRPr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200" y="1371600"/>
            <a:ext cx="6248400" cy="543033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spc="-15" dirty="0">
                <a:latin typeface="Calibri"/>
                <a:cs typeface="Calibri"/>
              </a:rPr>
              <a:t>Many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patients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with </a:t>
            </a:r>
            <a:r>
              <a:rPr sz="3200" spc="-15" dirty="0" smtClean="0">
                <a:latin typeface="Calibri"/>
                <a:cs typeface="Calibri"/>
              </a:rPr>
              <a:t>musculoskeletal</a:t>
            </a:r>
            <a:r>
              <a:rPr lang="en-US" sz="3200" spc="-15" dirty="0" smtClean="0">
                <a:latin typeface="Calibri"/>
                <a:cs typeface="Calibri"/>
              </a:rPr>
              <a:t> </a:t>
            </a:r>
            <a:r>
              <a:rPr sz="3200" spc="-10" dirty="0" smtClean="0">
                <a:latin typeface="Calibri"/>
                <a:cs typeface="Calibri"/>
              </a:rPr>
              <a:t>dysfunction</a:t>
            </a:r>
            <a:r>
              <a:rPr sz="3200" spc="10" dirty="0" smtClean="0">
                <a:latin typeface="Calibri"/>
                <a:cs typeface="Calibri"/>
              </a:rPr>
              <a:t> </a:t>
            </a:r>
            <a:r>
              <a:rPr sz="3200" spc="-15" dirty="0">
                <a:solidFill>
                  <a:srgbClr val="FF0000"/>
                </a:solidFill>
                <a:latin typeface="Calibri"/>
                <a:cs typeface="Calibri"/>
              </a:rPr>
              <a:t>undergo</a:t>
            </a:r>
            <a:r>
              <a:rPr sz="32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15" dirty="0">
                <a:solidFill>
                  <a:srgbClr val="FF0000"/>
                </a:solidFill>
                <a:latin typeface="Calibri"/>
                <a:cs typeface="Calibri"/>
              </a:rPr>
              <a:t>surgery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3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correct</a:t>
            </a:r>
            <a:r>
              <a:rPr sz="32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problem.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Problems that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may</a:t>
            </a:r>
            <a:r>
              <a:rPr sz="3200" dirty="0">
                <a:latin typeface="Calibri"/>
                <a:cs typeface="Calibri"/>
              </a:rPr>
              <a:t> be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corrected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10" dirty="0" smtClean="0">
                <a:latin typeface="Calibri"/>
                <a:cs typeface="Calibri"/>
              </a:rPr>
              <a:t>by</a:t>
            </a:r>
            <a:r>
              <a:rPr lang="en-US" sz="3200" spc="-10" dirty="0" smtClean="0">
                <a:latin typeface="Calibri"/>
                <a:cs typeface="Calibri"/>
              </a:rPr>
              <a:t> </a:t>
            </a:r>
            <a:r>
              <a:rPr sz="3200" spc="-15" dirty="0" smtClean="0">
                <a:latin typeface="Calibri"/>
                <a:cs typeface="Calibri"/>
              </a:rPr>
              <a:t>surgery</a:t>
            </a:r>
            <a:r>
              <a:rPr sz="3200" spc="-5" dirty="0" smtClean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include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unstabilized</a:t>
            </a:r>
            <a:r>
              <a:rPr sz="3200" b="1" spc="50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fracture</a:t>
            </a:r>
            <a:r>
              <a:rPr sz="3200" spc="-15" dirty="0">
                <a:latin typeface="Calibri"/>
                <a:cs typeface="Calibri"/>
              </a:rPr>
              <a:t>, 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b="1" spc="-40" dirty="0">
                <a:latin typeface="Calibri"/>
                <a:cs typeface="Calibri"/>
              </a:rPr>
              <a:t>deformity,</a:t>
            </a:r>
            <a:r>
              <a:rPr sz="3200" b="1" spc="1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joint</a:t>
            </a:r>
            <a:r>
              <a:rPr sz="3200" b="1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disease,</a:t>
            </a:r>
            <a:r>
              <a:rPr sz="3200" b="1" spc="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necrotic </a:t>
            </a:r>
            <a:r>
              <a:rPr sz="3200" b="1" dirty="0">
                <a:latin typeface="Calibri"/>
                <a:cs typeface="Calibri"/>
              </a:rPr>
              <a:t>or</a:t>
            </a:r>
            <a:r>
              <a:rPr sz="3200" b="1" spc="-20" dirty="0">
                <a:latin typeface="Calibri"/>
                <a:cs typeface="Calibri"/>
              </a:rPr>
              <a:t> infected </a:t>
            </a:r>
            <a:r>
              <a:rPr sz="3200" b="1" spc="-1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tissue,</a:t>
            </a:r>
            <a:r>
              <a:rPr sz="3200" b="1" spc="1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and</a:t>
            </a:r>
            <a:r>
              <a:rPr sz="3200" b="1" spc="10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tumors</a:t>
            </a:r>
            <a:r>
              <a:rPr sz="3200" spc="-15" dirty="0">
                <a:latin typeface="Calibri"/>
                <a:cs typeface="Calibri"/>
              </a:rPr>
              <a:t>.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Frequent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surgical 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procedures </a:t>
            </a:r>
            <a:r>
              <a:rPr sz="3200" spc="-5" dirty="0">
                <a:latin typeface="Calibri"/>
                <a:cs typeface="Calibri"/>
              </a:rPr>
              <a:t>include </a:t>
            </a:r>
            <a:r>
              <a:rPr lang="en-US" sz="3200" spc="-5" dirty="0" smtClean="0">
                <a:latin typeface="Calibri"/>
                <a:cs typeface="Calibri"/>
              </a:rPr>
              <a:t>1- </a:t>
            </a:r>
            <a:r>
              <a:rPr sz="3200" b="1" dirty="0" smtClean="0">
                <a:solidFill>
                  <a:srgbClr val="FF0000"/>
                </a:solidFill>
                <a:latin typeface="Calibri"/>
                <a:cs typeface="Calibri"/>
              </a:rPr>
              <a:t>open </a:t>
            </a:r>
            <a:r>
              <a:rPr sz="3200" b="1" spc="-10" dirty="0">
                <a:solidFill>
                  <a:srgbClr val="FF0000"/>
                </a:solidFill>
                <a:latin typeface="Calibri"/>
                <a:cs typeface="Calibri"/>
              </a:rPr>
              <a:t>reduction </a:t>
            </a:r>
            <a:r>
              <a:rPr sz="3200" b="1" spc="-5" dirty="0">
                <a:solidFill>
                  <a:srgbClr val="FF0000"/>
                </a:solidFill>
                <a:latin typeface="Calibri"/>
                <a:cs typeface="Calibri"/>
              </a:rPr>
              <a:t>with 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FF0000"/>
                </a:solidFill>
                <a:latin typeface="Calibri"/>
                <a:cs typeface="Calibri"/>
              </a:rPr>
              <a:t>internal fixation 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(ORIF)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,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lang="en-US" sz="3200" dirty="0" smtClean="0">
                <a:latin typeface="Calibri"/>
                <a:cs typeface="Calibri"/>
              </a:rPr>
              <a:t>2- </a:t>
            </a:r>
            <a:r>
              <a:rPr sz="3200" b="1" spc="-10" dirty="0" smtClean="0">
                <a:solidFill>
                  <a:srgbClr val="FF0000"/>
                </a:solidFill>
                <a:latin typeface="Calibri"/>
                <a:cs typeface="Calibri"/>
              </a:rPr>
              <a:t>joint </a:t>
            </a:r>
            <a:r>
              <a:rPr sz="3200" b="1" spc="-10" dirty="0">
                <a:solidFill>
                  <a:srgbClr val="FF0000"/>
                </a:solidFill>
                <a:latin typeface="Calibri"/>
                <a:cs typeface="Calibri"/>
              </a:rPr>
              <a:t>replacement </a:t>
            </a:r>
            <a:r>
              <a:rPr sz="3200" b="1" spc="-7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30" dirty="0">
                <a:latin typeface="Calibri"/>
                <a:cs typeface="Calibri"/>
              </a:rPr>
              <a:t>for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10" dirty="0" smtClean="0">
                <a:latin typeface="Calibri"/>
                <a:cs typeface="Calibri"/>
              </a:rPr>
              <a:t>joint.</a:t>
            </a:r>
            <a:endParaRPr sz="3200" dirty="0">
              <a:latin typeface="Calibri"/>
              <a:cs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1295400"/>
            <a:ext cx="2571750" cy="3733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1339" y="5141038"/>
            <a:ext cx="3152775" cy="14478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17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28800" y="113601"/>
            <a:ext cx="494030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>
                <a:latin typeface="Calibri"/>
                <a:cs typeface="Calibri"/>
              </a:rPr>
              <a:t>JOINT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REPLACEMENT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4800" y="810196"/>
            <a:ext cx="6172200" cy="6140527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5600" marR="50165" indent="-343535">
              <a:lnSpc>
                <a:spcPts val="3460"/>
              </a:lnSpc>
              <a:spcBef>
                <a:spcPts val="53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Calibri"/>
                <a:cs typeface="Calibri"/>
              </a:rPr>
              <a:t>Joints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frequently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replaced</a:t>
            </a:r>
            <a:r>
              <a:rPr sz="32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include</a:t>
            </a:r>
            <a:r>
              <a:rPr sz="3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the </a:t>
            </a: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hip</a:t>
            </a:r>
            <a:r>
              <a:rPr sz="3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and </a:t>
            </a:r>
            <a:r>
              <a:rPr sz="3200" spc="-70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knee</a:t>
            </a:r>
            <a:r>
              <a:rPr sz="3200" dirty="0">
                <a:latin typeface="Calibri"/>
                <a:cs typeface="Calibri"/>
              </a:rPr>
              <a:t>.</a:t>
            </a:r>
          </a:p>
          <a:p>
            <a:pPr marL="355600" marR="144145" indent="-343535">
              <a:lnSpc>
                <a:spcPts val="3460"/>
              </a:lnSpc>
              <a:spcBef>
                <a:spcPts val="76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spc="-10" dirty="0">
                <a:latin typeface="Calibri"/>
                <a:cs typeface="Calibri"/>
              </a:rPr>
              <a:t>Most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joint</a:t>
            </a:r>
            <a:r>
              <a:rPr sz="3200" spc="-5" dirty="0">
                <a:latin typeface="Calibri"/>
                <a:cs typeface="Calibri"/>
              </a:rPr>
              <a:t> replacements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consist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of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15" dirty="0">
                <a:solidFill>
                  <a:srgbClr val="FF0000"/>
                </a:solidFill>
                <a:latin typeface="Calibri"/>
                <a:cs typeface="Calibri"/>
              </a:rPr>
              <a:t>metal</a:t>
            </a: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and </a:t>
            </a:r>
            <a:r>
              <a:rPr sz="3200" spc="-70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high-density</a:t>
            </a:r>
            <a:r>
              <a:rPr sz="32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polyethylene</a:t>
            </a:r>
            <a:r>
              <a:rPr sz="32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components</a:t>
            </a:r>
            <a:r>
              <a:rPr sz="3200" spc="-10" dirty="0">
                <a:latin typeface="Calibri"/>
                <a:cs typeface="Calibri"/>
              </a:rPr>
              <a:t>.</a:t>
            </a:r>
            <a:endParaRPr sz="3200" dirty="0">
              <a:latin typeface="Calibri"/>
              <a:cs typeface="Calibri"/>
            </a:endParaRPr>
          </a:p>
          <a:p>
            <a:pPr marL="355600" marR="5080" indent="-343535">
              <a:lnSpc>
                <a:spcPct val="90000"/>
              </a:lnSpc>
              <a:spcBef>
                <a:spcPts val="71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u="sng" dirty="0">
                <a:latin typeface="Calibri"/>
                <a:cs typeface="Calibri"/>
              </a:rPr>
              <a:t>With</a:t>
            </a:r>
            <a:r>
              <a:rPr sz="3200" u="sng" spc="5" dirty="0">
                <a:latin typeface="Calibri"/>
                <a:cs typeface="Calibri"/>
              </a:rPr>
              <a:t> </a:t>
            </a:r>
            <a:r>
              <a:rPr sz="3200" u="sng" spc="-10" dirty="0">
                <a:latin typeface="Calibri"/>
                <a:cs typeface="Calibri"/>
              </a:rPr>
              <a:t>joint </a:t>
            </a:r>
            <a:r>
              <a:rPr sz="3200" u="sng" spc="-5" dirty="0">
                <a:latin typeface="Calibri"/>
                <a:cs typeface="Calibri"/>
              </a:rPr>
              <a:t>replacement,</a:t>
            </a:r>
            <a:r>
              <a:rPr sz="3200" u="sng" dirty="0">
                <a:latin typeface="Calibri"/>
                <a:cs typeface="Calibri"/>
              </a:rPr>
              <a:t> </a:t>
            </a:r>
            <a:r>
              <a:rPr sz="3200" u="sng" spc="-20" dirty="0">
                <a:latin typeface="Calibri"/>
                <a:cs typeface="Calibri"/>
              </a:rPr>
              <a:t>excellent</a:t>
            </a:r>
            <a:r>
              <a:rPr sz="3200" u="sng" spc="-25" dirty="0">
                <a:latin typeface="Calibri"/>
                <a:cs typeface="Calibri"/>
              </a:rPr>
              <a:t> </a:t>
            </a:r>
            <a:r>
              <a:rPr sz="3200" u="sng" spc="-5" dirty="0">
                <a:latin typeface="Calibri"/>
                <a:cs typeface="Calibri"/>
              </a:rPr>
              <a:t>pain</a:t>
            </a:r>
            <a:r>
              <a:rPr sz="3200" u="sng" spc="5" dirty="0">
                <a:latin typeface="Calibri"/>
                <a:cs typeface="Calibri"/>
              </a:rPr>
              <a:t> </a:t>
            </a:r>
            <a:r>
              <a:rPr sz="3200" u="sng" spc="-15" dirty="0">
                <a:latin typeface="Calibri"/>
                <a:cs typeface="Calibri"/>
              </a:rPr>
              <a:t>relief</a:t>
            </a:r>
            <a:r>
              <a:rPr sz="3200" u="sng" spc="-25" dirty="0">
                <a:latin typeface="Calibri"/>
                <a:cs typeface="Calibri"/>
              </a:rPr>
              <a:t> </a:t>
            </a:r>
            <a:r>
              <a:rPr sz="3200" dirty="0" smtClean="0">
                <a:latin typeface="Calibri"/>
                <a:cs typeface="Calibri"/>
              </a:rPr>
              <a:t>is</a:t>
            </a:r>
            <a:r>
              <a:rPr lang="en-US" sz="3200" dirty="0" smtClean="0">
                <a:latin typeface="Calibri"/>
                <a:cs typeface="Calibri"/>
              </a:rPr>
              <a:t> </a:t>
            </a:r>
            <a:r>
              <a:rPr sz="3200" spc="-10" dirty="0" smtClean="0">
                <a:latin typeface="Calibri"/>
                <a:cs typeface="Calibri"/>
              </a:rPr>
              <a:t>obtained</a:t>
            </a:r>
            <a:r>
              <a:rPr sz="3200" spc="10" dirty="0" smtClean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in </a:t>
            </a:r>
            <a:r>
              <a:rPr sz="3200" spc="-10" dirty="0">
                <a:latin typeface="Calibri"/>
                <a:cs typeface="Calibri"/>
              </a:rPr>
              <a:t>most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patients.</a:t>
            </a:r>
            <a:r>
              <a:rPr sz="3200" spc="10" dirty="0">
                <a:latin typeface="Calibri"/>
                <a:cs typeface="Calibri"/>
              </a:rPr>
              <a:t> </a:t>
            </a:r>
            <a:endParaRPr lang="en-US" sz="3200" spc="10" dirty="0" smtClean="0">
              <a:latin typeface="Calibri"/>
              <a:cs typeface="Calibri"/>
            </a:endParaRPr>
          </a:p>
          <a:p>
            <a:pPr marL="355600" marR="5080" indent="-343535">
              <a:lnSpc>
                <a:spcPct val="90000"/>
              </a:lnSpc>
              <a:spcBef>
                <a:spcPts val="71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spc="-15" dirty="0" smtClean="0">
                <a:latin typeface="Calibri"/>
                <a:cs typeface="Calibri"/>
              </a:rPr>
              <a:t>Return</a:t>
            </a:r>
            <a:r>
              <a:rPr sz="3200" spc="-5" dirty="0" smtClean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of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5" dirty="0" smtClean="0">
                <a:latin typeface="Calibri"/>
                <a:cs typeface="Calibri"/>
              </a:rPr>
              <a:t>motion</a:t>
            </a:r>
            <a:r>
              <a:rPr lang="en-US" sz="3200" spc="-5" dirty="0" smtClean="0">
                <a:latin typeface="Calibri"/>
                <a:cs typeface="Calibri"/>
              </a:rPr>
              <a:t> </a:t>
            </a:r>
            <a:r>
              <a:rPr sz="3200" dirty="0" smtClean="0">
                <a:latin typeface="Calibri"/>
                <a:cs typeface="Calibri"/>
              </a:rPr>
              <a:t>and</a:t>
            </a:r>
            <a:r>
              <a:rPr sz="3200" spc="5" dirty="0" smtClean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function</a:t>
            </a:r>
            <a:r>
              <a:rPr sz="3200" spc="2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depends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on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preoperative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5" dirty="0" smtClean="0">
                <a:latin typeface="Calibri"/>
                <a:cs typeface="Calibri"/>
              </a:rPr>
              <a:t>soft</a:t>
            </a:r>
            <a:r>
              <a:rPr lang="en-US" sz="3200" spc="-5" dirty="0" smtClean="0">
                <a:latin typeface="Calibri"/>
                <a:cs typeface="Calibri"/>
              </a:rPr>
              <a:t> </a:t>
            </a:r>
            <a:r>
              <a:rPr sz="3200" spc="-5" dirty="0" smtClean="0">
                <a:latin typeface="Calibri"/>
                <a:cs typeface="Calibri"/>
              </a:rPr>
              <a:t>tissue</a:t>
            </a:r>
            <a:r>
              <a:rPr sz="3200" spc="10" dirty="0" smtClean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condition,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soft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tissue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reactions, </a:t>
            </a:r>
            <a:r>
              <a:rPr sz="3200" spc="-5" dirty="0" smtClean="0">
                <a:latin typeface="Calibri"/>
                <a:cs typeface="Calibri"/>
              </a:rPr>
              <a:t>and</a:t>
            </a:r>
            <a:r>
              <a:rPr lang="en-US" sz="3200" spc="-5" dirty="0" smtClean="0">
                <a:latin typeface="Calibri"/>
                <a:cs typeface="Calibri"/>
              </a:rPr>
              <a:t> </a:t>
            </a:r>
            <a:r>
              <a:rPr sz="3200" spc="-15" dirty="0" smtClean="0">
                <a:latin typeface="Calibri"/>
                <a:cs typeface="Calibri"/>
              </a:rPr>
              <a:t>general</a:t>
            </a:r>
            <a:r>
              <a:rPr sz="3200" spc="-25" dirty="0" smtClean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muscle </a:t>
            </a:r>
            <a:r>
              <a:rPr sz="3200" spc="-15" dirty="0">
                <a:latin typeface="Calibri"/>
                <a:cs typeface="Calibri"/>
              </a:rPr>
              <a:t>strength.</a:t>
            </a:r>
            <a:endParaRPr sz="3200" dirty="0">
              <a:latin typeface="Calibri"/>
              <a:cs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6891" y="830978"/>
            <a:ext cx="2781300" cy="2666999"/>
          </a:xfrm>
          <a:prstGeom prst="rect">
            <a:avLst/>
          </a:prstGeom>
        </p:spPr>
      </p:pic>
      <p:pic>
        <p:nvPicPr>
          <p:cNvPr id="6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97988" y="3666060"/>
            <a:ext cx="2035598" cy="3116579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18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0580" y="461899"/>
            <a:ext cx="59404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10" dirty="0">
                <a:latin typeface="Calibri"/>
                <a:cs typeface="Calibri"/>
              </a:rPr>
              <a:t>TOTAL</a:t>
            </a:r>
            <a:r>
              <a:rPr sz="4400" spc="-5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HIP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REPLACEMENT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45462"/>
            <a:ext cx="8303260" cy="4577022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5600" marR="690245" indent="-343535">
              <a:lnSpc>
                <a:spcPts val="2400"/>
              </a:lnSpc>
              <a:spcBef>
                <a:spcPts val="67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800" spc="-55" dirty="0">
                <a:latin typeface="Calibri"/>
                <a:cs typeface="Calibri"/>
              </a:rPr>
              <a:t>Total</a:t>
            </a:r>
            <a:r>
              <a:rPr sz="2800" spc="-5" dirty="0">
                <a:latin typeface="Calibri"/>
                <a:cs typeface="Calibri"/>
              </a:rPr>
              <a:t> hip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replacement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is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replacement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severely </a:t>
            </a:r>
            <a:r>
              <a:rPr sz="2800" spc="-5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damaged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hip with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an</a:t>
            </a:r>
            <a:r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 artificial</a:t>
            </a:r>
            <a:r>
              <a:rPr sz="2800" b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joint</a:t>
            </a:r>
            <a:r>
              <a:rPr sz="2800" spc="-10" dirty="0">
                <a:latin typeface="Calibri"/>
                <a:cs typeface="Calibri"/>
              </a:rPr>
              <a:t>.</a:t>
            </a:r>
            <a:endParaRPr sz="28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2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800" spc="-10" dirty="0">
                <a:latin typeface="Calibri"/>
                <a:cs typeface="Calibri"/>
              </a:rPr>
              <a:t>The use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 an abduction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splint</a:t>
            </a:r>
            <a:endParaRPr sz="28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800" spc="-10" dirty="0">
                <a:latin typeface="Calibri"/>
                <a:cs typeface="Calibri"/>
              </a:rPr>
              <a:t>The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patient’s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hip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is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 never</a:t>
            </a:r>
            <a:r>
              <a:rPr sz="2800" b="1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flexed</a:t>
            </a:r>
            <a:r>
              <a:rPr sz="28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more</a:t>
            </a: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than</a:t>
            </a:r>
            <a:r>
              <a:rPr sz="2800" b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90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degrees</a:t>
            </a:r>
            <a:endParaRPr sz="2800" b="1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355600" marR="294005" indent="-343535">
              <a:lnSpc>
                <a:spcPct val="80000"/>
              </a:lnSpc>
              <a:spcBef>
                <a:spcPts val="60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Avoid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internal</a:t>
            </a:r>
            <a:r>
              <a:rPr sz="2800" b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external</a:t>
            </a: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rotation</a:t>
            </a:r>
            <a:r>
              <a:rPr sz="2800" spc="-15" dirty="0">
                <a:latin typeface="Calibri"/>
                <a:cs typeface="Calibri"/>
              </a:rPr>
              <a:t>,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hyperextension,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5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acute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flexion.</a:t>
            </a:r>
            <a:endParaRPr sz="2800" dirty="0">
              <a:latin typeface="Calibri"/>
              <a:cs typeface="Calibri"/>
            </a:endParaRPr>
          </a:p>
          <a:p>
            <a:pPr marL="355600" marR="5080" indent="-343535">
              <a:lnSpc>
                <a:spcPts val="2400"/>
              </a:lnSpc>
              <a:spcBef>
                <a:spcPts val="58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Fluid and blood</a:t>
            </a:r>
            <a:r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accumulating</a:t>
            </a:r>
            <a:r>
              <a:rPr sz="2800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at</a:t>
            </a:r>
            <a:r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28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surgical</a:t>
            </a:r>
            <a:r>
              <a:rPr sz="28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site</a:t>
            </a:r>
            <a:r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are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usually </a:t>
            </a:r>
            <a:r>
              <a:rPr sz="2800" spc="-5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drained</a:t>
            </a:r>
            <a:r>
              <a:rPr sz="2800" spc="-5" dirty="0">
                <a:latin typeface="Calibri"/>
                <a:cs typeface="Calibri"/>
              </a:rPr>
              <a:t> with a </a:t>
            </a:r>
            <a:r>
              <a:rPr sz="2800" b="1" spc="-10" dirty="0">
                <a:latin typeface="Calibri"/>
                <a:cs typeface="Calibri"/>
              </a:rPr>
              <a:t>portable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suction</a:t>
            </a:r>
            <a:r>
              <a:rPr sz="2800" b="1" spc="-5" dirty="0">
                <a:latin typeface="Calibri"/>
                <a:cs typeface="Calibri"/>
              </a:rPr>
              <a:t> device</a:t>
            </a:r>
            <a:endParaRPr sz="2800" b="1" dirty="0">
              <a:latin typeface="Calibri"/>
              <a:cs typeface="Calibri"/>
            </a:endParaRPr>
          </a:p>
          <a:p>
            <a:pPr marL="355600" marR="257810" indent="-343535">
              <a:lnSpc>
                <a:spcPts val="2400"/>
              </a:lnSpc>
              <a:spcBef>
                <a:spcPts val="60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800" spc="-20" dirty="0">
                <a:latin typeface="Calibri"/>
                <a:cs typeface="Calibri"/>
              </a:rPr>
              <a:t>Perform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ankle</a:t>
            </a:r>
            <a:r>
              <a:rPr sz="28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foot</a:t>
            </a:r>
            <a:r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exercises</a:t>
            </a: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hourly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while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awake,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5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use</a:t>
            </a:r>
            <a:r>
              <a:rPr sz="2800" spc="-5" dirty="0">
                <a:latin typeface="Calibri"/>
                <a:cs typeface="Calibri"/>
              </a:rPr>
              <a:t> elastic </a:t>
            </a:r>
            <a:r>
              <a:rPr sz="2800" spc="-10" dirty="0">
                <a:latin typeface="Calibri"/>
                <a:cs typeface="Calibri"/>
              </a:rPr>
              <a:t>stockings.</a:t>
            </a:r>
            <a:endParaRPr sz="28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2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Prophylactic</a:t>
            </a: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antibiotics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are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prescribed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to </a:t>
            </a:r>
            <a:r>
              <a:rPr sz="2800" spc="-20" dirty="0">
                <a:latin typeface="Calibri"/>
                <a:cs typeface="Calibri"/>
              </a:rPr>
              <a:t>prevent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infection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19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88744" y="461899"/>
            <a:ext cx="636333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10" dirty="0">
                <a:latin typeface="Calibri"/>
                <a:cs typeface="Calibri"/>
              </a:rPr>
              <a:t>TOTAL</a:t>
            </a:r>
            <a:r>
              <a:rPr sz="4400" spc="-4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KNEE</a:t>
            </a:r>
            <a:r>
              <a:rPr sz="4400" spc="-10" dirty="0">
                <a:latin typeface="Calibri"/>
                <a:cs typeface="Calibri"/>
              </a:rPr>
              <a:t> REPLACEMENT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18030"/>
            <a:ext cx="7945120" cy="427863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000" dirty="0">
                <a:latin typeface="Calibri"/>
                <a:cs typeface="Calibri"/>
              </a:rPr>
              <a:t>the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knee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is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spc="-10" dirty="0">
                <a:solidFill>
                  <a:srgbClr val="FF0000"/>
                </a:solidFill>
                <a:latin typeface="Calibri"/>
                <a:cs typeface="Calibri"/>
              </a:rPr>
              <a:t>dressed</a:t>
            </a:r>
            <a:r>
              <a:rPr sz="30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with</a:t>
            </a:r>
            <a:r>
              <a:rPr sz="30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000" spc="-10" dirty="0">
                <a:solidFill>
                  <a:srgbClr val="FF0000"/>
                </a:solidFill>
                <a:latin typeface="Calibri"/>
                <a:cs typeface="Calibri"/>
              </a:rPr>
              <a:t> compression</a:t>
            </a: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10" dirty="0">
                <a:solidFill>
                  <a:srgbClr val="FF0000"/>
                </a:solidFill>
                <a:latin typeface="Calibri"/>
                <a:cs typeface="Calibri"/>
              </a:rPr>
              <a:t>bandage</a:t>
            </a:r>
            <a:r>
              <a:rPr sz="3000" spc="-10" dirty="0">
                <a:latin typeface="Calibri"/>
                <a:cs typeface="Calibri"/>
              </a:rPr>
              <a:t>.</a:t>
            </a:r>
            <a:endParaRPr sz="3000" dirty="0">
              <a:latin typeface="Calibri"/>
              <a:cs typeface="Calibri"/>
            </a:endParaRPr>
          </a:p>
          <a:p>
            <a:pPr marL="355600" marR="1276985" indent="-343535">
              <a:lnSpc>
                <a:spcPts val="3240"/>
              </a:lnSpc>
              <a:spcBef>
                <a:spcPts val="76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Ice </a:t>
            </a:r>
            <a:r>
              <a:rPr sz="3000" spc="-20" dirty="0">
                <a:solidFill>
                  <a:srgbClr val="FF0000"/>
                </a:solidFill>
                <a:latin typeface="Calibri"/>
                <a:cs typeface="Calibri"/>
              </a:rPr>
              <a:t>may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be applied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spc="-15" dirty="0">
                <a:latin typeface="Calibri"/>
                <a:cs typeface="Calibri"/>
              </a:rPr>
              <a:t>to </a:t>
            </a:r>
            <a:r>
              <a:rPr sz="3000" spc="-20" dirty="0">
                <a:latin typeface="Calibri"/>
                <a:cs typeface="Calibri"/>
              </a:rPr>
              <a:t>control </a:t>
            </a:r>
            <a:r>
              <a:rPr sz="3000" spc="-5" dirty="0">
                <a:latin typeface="Calibri"/>
                <a:cs typeface="Calibri"/>
              </a:rPr>
              <a:t>edema </a:t>
            </a:r>
            <a:r>
              <a:rPr sz="3000" dirty="0">
                <a:latin typeface="Calibri"/>
                <a:cs typeface="Calibri"/>
              </a:rPr>
              <a:t>and </a:t>
            </a:r>
            <a:r>
              <a:rPr sz="3000" spc="-66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bleeding.</a:t>
            </a:r>
            <a:endParaRPr sz="3000" dirty="0">
              <a:latin typeface="Calibri"/>
              <a:cs typeface="Calibri"/>
            </a:endParaRPr>
          </a:p>
          <a:p>
            <a:pPr marL="355600" marR="345440" indent="-343535">
              <a:lnSpc>
                <a:spcPts val="3240"/>
              </a:lnSpc>
              <a:spcBef>
                <a:spcPts val="72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000" spc="-5" dirty="0">
                <a:latin typeface="Calibri"/>
                <a:cs typeface="Calibri"/>
              </a:rPr>
              <a:t>The </a:t>
            </a:r>
            <a:r>
              <a:rPr sz="3000" spc="-15" dirty="0">
                <a:latin typeface="Calibri"/>
                <a:cs typeface="Calibri"/>
              </a:rPr>
              <a:t>Nurse </a:t>
            </a:r>
            <a:r>
              <a:rPr sz="3000" spc="-5" dirty="0">
                <a:latin typeface="Calibri"/>
                <a:cs typeface="Calibri"/>
              </a:rPr>
              <a:t>assesses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15" dirty="0">
                <a:solidFill>
                  <a:srgbClr val="FF0000"/>
                </a:solidFill>
                <a:latin typeface="Calibri"/>
                <a:cs typeface="Calibri"/>
              </a:rPr>
              <a:t>neurovascular status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of </a:t>
            </a:r>
            <a:r>
              <a:rPr sz="3000" spc="-6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the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leg.</a:t>
            </a:r>
            <a:endParaRPr sz="3000" dirty="0">
              <a:latin typeface="Calibri"/>
              <a:cs typeface="Calibri"/>
            </a:endParaRPr>
          </a:p>
          <a:p>
            <a:pPr marL="355600" marR="312420" indent="-343535">
              <a:lnSpc>
                <a:spcPts val="324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000" spc="-35" dirty="0">
                <a:latin typeface="Calibri"/>
                <a:cs typeface="Calibri"/>
              </a:rPr>
              <a:t>Frequently,</a:t>
            </a:r>
            <a:r>
              <a:rPr sz="3000" dirty="0">
                <a:latin typeface="Calibri"/>
                <a:cs typeface="Calibri"/>
              </a:rPr>
              <a:t> a</a:t>
            </a:r>
            <a:r>
              <a:rPr sz="3000" spc="5" dirty="0">
                <a:latin typeface="Calibri"/>
                <a:cs typeface="Calibri"/>
              </a:rPr>
              <a:t> </a:t>
            </a:r>
            <a:r>
              <a:rPr sz="3000" spc="-10" dirty="0">
                <a:solidFill>
                  <a:srgbClr val="FF0000"/>
                </a:solidFill>
                <a:latin typeface="Calibri"/>
                <a:cs typeface="Calibri"/>
              </a:rPr>
              <a:t>continuous</a:t>
            </a: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10" dirty="0">
                <a:solidFill>
                  <a:srgbClr val="FF0000"/>
                </a:solidFill>
                <a:latin typeface="Calibri"/>
                <a:cs typeface="Calibri"/>
              </a:rPr>
              <a:t>passive</a:t>
            </a:r>
            <a:r>
              <a:rPr sz="30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motion</a:t>
            </a:r>
            <a:r>
              <a:rPr sz="30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(CPM) </a:t>
            </a:r>
            <a:r>
              <a:rPr sz="3000" spc="-6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device</a:t>
            </a:r>
            <a:r>
              <a:rPr sz="3000" spc="-3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is </a:t>
            </a:r>
            <a:r>
              <a:rPr sz="3000" spc="-5" dirty="0">
                <a:latin typeface="Calibri"/>
                <a:cs typeface="Calibri"/>
              </a:rPr>
              <a:t>used.</a:t>
            </a:r>
            <a:endParaRPr sz="30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31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000" spc="-20" dirty="0">
                <a:solidFill>
                  <a:srgbClr val="FF0000"/>
                </a:solidFill>
                <a:latin typeface="Calibri"/>
                <a:cs typeface="Calibri"/>
              </a:rPr>
              <a:t>Elevated</a:t>
            </a:r>
            <a:r>
              <a:rPr sz="300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knee</a:t>
            </a:r>
            <a:r>
              <a:rPr sz="30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when </a:t>
            </a:r>
            <a:r>
              <a:rPr sz="3000" dirty="0">
                <a:latin typeface="Calibri"/>
                <a:cs typeface="Calibri"/>
              </a:rPr>
              <a:t>the</a:t>
            </a:r>
            <a:r>
              <a:rPr sz="3000" spc="-15" dirty="0">
                <a:latin typeface="Calibri"/>
                <a:cs typeface="Calibri"/>
              </a:rPr>
              <a:t> patient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sits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in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a </a:t>
            </a:r>
            <a:r>
              <a:rPr sz="3000" spc="-55" dirty="0">
                <a:latin typeface="Calibri"/>
                <a:cs typeface="Calibri"/>
              </a:rPr>
              <a:t>chair.</a:t>
            </a:r>
            <a:endParaRPr sz="30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36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000" spc="-15" dirty="0">
                <a:latin typeface="Calibri"/>
                <a:cs typeface="Calibri"/>
              </a:rPr>
              <a:t>Progressive</a:t>
            </a:r>
            <a:r>
              <a:rPr sz="3000" spc="-30" dirty="0">
                <a:latin typeface="Calibri"/>
                <a:cs typeface="Calibri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ambulation</a:t>
            </a:r>
            <a:r>
              <a:rPr sz="3000" spc="-5" dirty="0">
                <a:latin typeface="Calibri"/>
                <a:cs typeface="Calibri"/>
              </a:rPr>
              <a:t>.</a:t>
            </a:r>
            <a:endParaRPr sz="3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30957" y="461899"/>
            <a:ext cx="447865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latin typeface="Calibri"/>
                <a:cs typeface="Calibri"/>
              </a:rPr>
              <a:t>Learning</a:t>
            </a:r>
            <a:r>
              <a:rPr sz="4400" b="0" spc="-70" dirty="0">
                <a:latin typeface="Calibri"/>
                <a:cs typeface="Calibri"/>
              </a:rPr>
              <a:t> </a:t>
            </a:r>
            <a:r>
              <a:rPr sz="4400" b="0" spc="-5" dirty="0">
                <a:latin typeface="Calibri"/>
                <a:cs typeface="Calibri"/>
              </a:rPr>
              <a:t>Objectives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610994"/>
            <a:ext cx="7763509" cy="36957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13335" indent="-343535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800" b="1" spc="-5" dirty="0">
                <a:latin typeface="Calibri"/>
                <a:cs typeface="Calibri"/>
              </a:rPr>
              <a:t>On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completion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this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lecture,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students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will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able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to:</a:t>
            </a:r>
            <a:endParaRPr sz="2800">
              <a:latin typeface="Calibri"/>
              <a:cs typeface="Calibri"/>
            </a:endParaRPr>
          </a:p>
          <a:p>
            <a:pPr marL="355600" marR="5080" indent="-343535">
              <a:lnSpc>
                <a:spcPct val="100000"/>
              </a:lnSpc>
              <a:spcBef>
                <a:spcPts val="670"/>
              </a:spcBef>
              <a:tabLst>
                <a:tab pos="444500" algn="l"/>
              </a:tabLst>
            </a:pPr>
            <a:r>
              <a:rPr sz="2800" spc="-5" dirty="0">
                <a:latin typeface="Calibri"/>
                <a:cs typeface="Calibri"/>
              </a:rPr>
              <a:t>1.		Use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nursing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process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as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 </a:t>
            </a:r>
            <a:r>
              <a:rPr sz="2800" spc="-15" dirty="0">
                <a:latin typeface="Calibri"/>
                <a:cs typeface="Calibri"/>
              </a:rPr>
              <a:t>framework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for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care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of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patient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with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 </a:t>
            </a:r>
            <a:r>
              <a:rPr sz="2800" spc="-15" dirty="0">
                <a:latin typeface="Calibri"/>
                <a:cs typeface="Calibri"/>
              </a:rPr>
              <a:t>cast.</a:t>
            </a:r>
            <a:endParaRPr sz="2800">
              <a:latin typeface="Calibri"/>
              <a:cs typeface="Calibri"/>
            </a:endParaRPr>
          </a:p>
          <a:p>
            <a:pPr marL="355600" marR="175260" indent="-343535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Calibri"/>
                <a:cs typeface="Calibri"/>
              </a:rPr>
              <a:t>2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Use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nursing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process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as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framework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for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care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of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patient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in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traction.</a:t>
            </a:r>
            <a:endParaRPr sz="2800">
              <a:latin typeface="Calibri"/>
              <a:cs typeface="Calibri"/>
            </a:endParaRPr>
          </a:p>
          <a:p>
            <a:pPr marL="355600" marR="85725" indent="-343535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Calibri"/>
                <a:cs typeface="Calibri"/>
              </a:rPr>
              <a:t>3.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Use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5" dirty="0">
                <a:latin typeface="Calibri"/>
                <a:cs typeface="Calibri"/>
              </a:rPr>
              <a:t>nursing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process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as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framework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for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care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of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patient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undergoing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orthopedic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35" dirty="0">
                <a:latin typeface="Calibri"/>
                <a:cs typeface="Calibri"/>
              </a:rPr>
              <a:t>surgery.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20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-685800" y="228600"/>
            <a:ext cx="98298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89660" marR="5080" indent="3352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Joint </a:t>
            </a:r>
            <a:r>
              <a:rPr spc="-10" dirty="0"/>
              <a:t>replacement/ </a:t>
            </a:r>
            <a:r>
              <a:rPr spc="-5" dirty="0"/>
              <a:t> </a:t>
            </a:r>
            <a:r>
              <a:rPr dirty="0"/>
              <a:t>Nursing</a:t>
            </a:r>
            <a:r>
              <a:rPr spc="-90" dirty="0"/>
              <a:t> </a:t>
            </a:r>
            <a:r>
              <a:rPr dirty="0"/>
              <a:t>Interventions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8957" y="1043755"/>
            <a:ext cx="8376920" cy="541430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073785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b="1" spc="-10" dirty="0">
                <a:latin typeface="Times New Roman"/>
                <a:cs typeface="Times New Roman"/>
              </a:rPr>
              <a:t>Preoperatively</a:t>
            </a:r>
            <a:r>
              <a:rPr sz="2800" spc="-10" dirty="0">
                <a:latin typeface="Times New Roman"/>
                <a:cs typeface="Times New Roman"/>
              </a:rPr>
              <a:t>, </a:t>
            </a:r>
            <a:r>
              <a:rPr sz="2800" dirty="0">
                <a:latin typeface="Times New Roman"/>
                <a:cs typeface="Times New Roman"/>
              </a:rPr>
              <a:t>it </a:t>
            </a:r>
            <a:r>
              <a:rPr sz="2800" spc="-5" dirty="0">
                <a:latin typeface="Times New Roman"/>
                <a:cs typeface="Times New Roman"/>
              </a:rPr>
              <a:t>is important </a:t>
            </a:r>
            <a:r>
              <a:rPr sz="2800" dirty="0">
                <a:latin typeface="Times New Roman"/>
                <a:cs typeface="Times New Roman"/>
              </a:rPr>
              <a:t>to evaluate </a:t>
            </a:r>
            <a:r>
              <a:rPr sz="2800" spc="-10" dirty="0">
                <a:latin typeface="Times New Roman"/>
                <a:cs typeface="Times New Roman"/>
              </a:rPr>
              <a:t>cardiovascular, </a:t>
            </a:r>
            <a:r>
              <a:rPr sz="2800" spc="-58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respiratory,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renal,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&amp; hepatic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functions.</a:t>
            </a:r>
          </a:p>
          <a:p>
            <a:pPr marL="355600" marR="5080" indent="-342900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Times New Roman"/>
                <a:cs typeface="Times New Roman"/>
              </a:rPr>
              <a:t>Age, </a:t>
            </a:r>
            <a:r>
              <a:rPr sz="2800" spc="-20" dirty="0">
                <a:latin typeface="Times New Roman"/>
                <a:cs typeface="Times New Roman"/>
              </a:rPr>
              <a:t>obesity, </a:t>
            </a:r>
            <a:r>
              <a:rPr sz="2800" dirty="0">
                <a:latin typeface="Times New Roman"/>
                <a:cs typeface="Times New Roman"/>
              </a:rPr>
              <a:t>preoperative leg </a:t>
            </a:r>
            <a:r>
              <a:rPr sz="2800" spc="-5" dirty="0">
                <a:latin typeface="Times New Roman"/>
                <a:cs typeface="Times New Roman"/>
              </a:rPr>
              <a:t>edema, </a:t>
            </a:r>
            <a:r>
              <a:rPr sz="2800" dirty="0">
                <a:latin typeface="Times New Roman"/>
                <a:cs typeface="Times New Roman"/>
              </a:rPr>
              <a:t>history of </a:t>
            </a:r>
            <a:r>
              <a:rPr sz="2800" spc="-50" dirty="0">
                <a:latin typeface="Times New Roman"/>
                <a:cs typeface="Times New Roman"/>
              </a:rPr>
              <a:t>DVT, </a:t>
            </a:r>
            <a:r>
              <a:rPr sz="2800" dirty="0">
                <a:latin typeface="Times New Roman"/>
                <a:cs typeface="Times New Roman"/>
              </a:rPr>
              <a:t>&amp; varicose </a:t>
            </a:r>
            <a:r>
              <a:rPr sz="2800" spc="-5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veins increase the </a:t>
            </a:r>
            <a:r>
              <a:rPr sz="2800" b="1" dirty="0">
                <a:latin typeface="Times New Roman"/>
                <a:cs typeface="Times New Roman"/>
              </a:rPr>
              <a:t>risk of postoperative </a:t>
            </a:r>
            <a:r>
              <a:rPr sz="2800" spc="-5" dirty="0">
                <a:latin typeface="Times New Roman"/>
                <a:cs typeface="Times New Roman"/>
              </a:rPr>
              <a:t>DVT </a:t>
            </a:r>
            <a:r>
              <a:rPr sz="2800" dirty="0">
                <a:latin typeface="Times New Roman"/>
                <a:cs typeface="Times New Roman"/>
              </a:rPr>
              <a:t>&amp; </a:t>
            </a:r>
            <a:r>
              <a:rPr sz="2800" spc="-5" dirty="0" smtClean="0">
                <a:latin typeface="Times New Roman"/>
                <a:cs typeface="Times New Roman"/>
              </a:rPr>
              <a:t>pulmonary</a:t>
            </a:r>
            <a:r>
              <a:rPr lang="en-US" sz="2800" spc="-5" dirty="0" smtClean="0">
                <a:latin typeface="Times New Roman"/>
                <a:cs typeface="Times New Roman"/>
              </a:rPr>
              <a:t> </a:t>
            </a:r>
            <a:r>
              <a:rPr sz="2800" spc="-5" dirty="0" smtClean="0">
                <a:latin typeface="Times New Roman"/>
                <a:cs typeface="Times New Roman"/>
              </a:rPr>
              <a:t>embolism</a:t>
            </a:r>
            <a:r>
              <a:rPr sz="2800" spc="-5" dirty="0">
                <a:latin typeface="Times New Roman"/>
                <a:cs typeface="Times New Roman"/>
              </a:rPr>
              <a:t>. </a:t>
            </a:r>
            <a:r>
              <a:rPr sz="2800" dirty="0">
                <a:latin typeface="Times New Roman"/>
                <a:cs typeface="Times New Roman"/>
              </a:rPr>
              <a:t>These are the </a:t>
            </a:r>
            <a:r>
              <a:rPr sz="2800" spc="-10" dirty="0">
                <a:latin typeface="Times New Roman"/>
                <a:cs typeface="Times New Roman"/>
              </a:rPr>
              <a:t>most </a:t>
            </a:r>
            <a:r>
              <a:rPr sz="2800" spc="-5" dirty="0">
                <a:latin typeface="Times New Roman"/>
                <a:cs typeface="Times New Roman"/>
              </a:rPr>
              <a:t>common </a:t>
            </a:r>
            <a:r>
              <a:rPr sz="2800" dirty="0">
                <a:latin typeface="Times New Roman"/>
                <a:cs typeface="Times New Roman"/>
              </a:rPr>
              <a:t>causes of </a:t>
            </a:r>
            <a:r>
              <a:rPr sz="2800" dirty="0" smtClean="0">
                <a:latin typeface="Times New Roman"/>
                <a:cs typeface="Times New Roman"/>
              </a:rPr>
              <a:t>postoperative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sz="2800" spc="-5" dirty="0" smtClean="0">
                <a:latin typeface="Times New Roman"/>
                <a:cs typeface="Times New Roman"/>
              </a:rPr>
              <a:t>mortality </a:t>
            </a:r>
            <a:r>
              <a:rPr sz="2800" dirty="0">
                <a:latin typeface="Times New Roman"/>
                <a:cs typeface="Times New Roman"/>
              </a:rPr>
              <a:t>for patients older than 60 years of age </a:t>
            </a:r>
            <a:r>
              <a:rPr sz="2800" spc="-5" dirty="0">
                <a:latin typeface="Times New Roman"/>
                <a:cs typeface="Times New Roman"/>
              </a:rPr>
              <a:t>undergoing </a:t>
            </a:r>
            <a:r>
              <a:rPr sz="2800" dirty="0" smtClean="0">
                <a:latin typeface="Times New Roman"/>
                <a:cs typeface="Times New Roman"/>
              </a:rPr>
              <a:t>total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sz="2800" dirty="0" smtClean="0">
                <a:latin typeface="Times New Roman"/>
                <a:cs typeface="Times New Roman"/>
              </a:rPr>
              <a:t>hip</a:t>
            </a:r>
            <a:r>
              <a:rPr sz="2800" spc="-15" dirty="0" smtClean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replacement.</a:t>
            </a: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b="1" dirty="0">
                <a:latin typeface="Times New Roman"/>
                <a:cs typeface="Times New Roman"/>
              </a:rPr>
              <a:t>Postoperative</a:t>
            </a:r>
            <a:r>
              <a:rPr sz="2800" b="1" spc="-2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assessment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data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are </a:t>
            </a:r>
            <a:r>
              <a:rPr sz="2800" spc="-5" dirty="0">
                <a:latin typeface="Times New Roman"/>
                <a:cs typeface="Times New Roman"/>
              </a:rPr>
              <a:t>compared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with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preoperative</a:t>
            </a: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latin typeface="Times New Roman"/>
                <a:cs typeface="Times New Roman"/>
              </a:rPr>
              <a:t>assessment</a:t>
            </a:r>
            <a:r>
              <a:rPr sz="2800" dirty="0">
                <a:latin typeface="Times New Roman"/>
                <a:cs typeface="Times New Roman"/>
              </a:rPr>
              <a:t> data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to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identify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changes</a:t>
            </a:r>
            <a:r>
              <a:rPr sz="2800" b="1" spc="-1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and</a:t>
            </a:r>
            <a:r>
              <a:rPr sz="2800" b="1" spc="-1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deficits</a:t>
            </a:r>
            <a:r>
              <a:rPr sz="2800" dirty="0">
                <a:latin typeface="Times New Roman"/>
                <a:cs typeface="Times New Roman"/>
              </a:rPr>
              <a:t>.</a:t>
            </a: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Nerve </a:t>
            </a:r>
            <a:r>
              <a:rPr sz="2800" b="1" dirty="0">
                <a:latin typeface="Times New Roman"/>
                <a:cs typeface="Times New Roman"/>
              </a:rPr>
              <a:t>palsy</a:t>
            </a:r>
            <a:r>
              <a:rPr sz="2800" b="1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could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occur </a:t>
            </a:r>
            <a:r>
              <a:rPr sz="2800" spc="-5" dirty="0">
                <a:latin typeface="Times New Roman"/>
                <a:cs typeface="Times New Roman"/>
              </a:rPr>
              <a:t>as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result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surgery.</a:t>
            </a:r>
            <a:endParaRPr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21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" y="132334"/>
            <a:ext cx="8686800" cy="573875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12700" marR="5080" indent="335280">
              <a:lnSpc>
                <a:spcPts val="4240"/>
              </a:lnSpc>
              <a:spcBef>
                <a:spcPts val="275"/>
              </a:spcBef>
            </a:pPr>
            <a:r>
              <a:rPr spc="-5" dirty="0"/>
              <a:t>Joint </a:t>
            </a:r>
            <a:r>
              <a:rPr spc="-10" dirty="0"/>
              <a:t>replacement/ </a:t>
            </a:r>
            <a:r>
              <a:rPr spc="-5" dirty="0"/>
              <a:t> </a:t>
            </a:r>
            <a:r>
              <a:rPr dirty="0"/>
              <a:t>Nursing</a:t>
            </a:r>
            <a:r>
              <a:rPr spc="-75" dirty="0"/>
              <a:t> </a:t>
            </a:r>
            <a:r>
              <a:rPr dirty="0"/>
              <a:t>Interventions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152400" y="812241"/>
            <a:ext cx="8991600" cy="5918928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spc="-5" dirty="0"/>
              <a:t>Preventing</a:t>
            </a:r>
            <a:r>
              <a:rPr sz="2800" spc="-50" dirty="0"/>
              <a:t> </a:t>
            </a:r>
            <a:r>
              <a:rPr sz="2800" dirty="0"/>
              <a:t>infection:</a:t>
            </a:r>
          </a:p>
          <a:p>
            <a:pPr marL="355600" marR="711835" indent="-343535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b="0" u="none" dirty="0">
                <a:solidFill>
                  <a:srgbClr val="FF0000"/>
                </a:solidFill>
              </a:rPr>
              <a:t>Preoperative </a:t>
            </a:r>
            <a:r>
              <a:rPr b="0" u="none" spc="-5" dirty="0">
                <a:solidFill>
                  <a:srgbClr val="FF0000"/>
                </a:solidFill>
              </a:rPr>
              <a:t>assessment </a:t>
            </a:r>
            <a:r>
              <a:rPr b="0" u="none" dirty="0"/>
              <a:t>of the patient for infections </a:t>
            </a:r>
            <a:r>
              <a:rPr b="0" u="none" spc="-5" dirty="0" smtClean="0"/>
              <a:t>is</a:t>
            </a:r>
            <a:r>
              <a:rPr lang="en-US" b="0" u="none" spc="-5" dirty="0" smtClean="0"/>
              <a:t> </a:t>
            </a:r>
            <a:r>
              <a:rPr b="0" u="none" dirty="0" smtClean="0"/>
              <a:t>necessary</a:t>
            </a:r>
            <a:r>
              <a:rPr b="0" u="none" spc="-35" dirty="0" smtClean="0"/>
              <a:t> </a:t>
            </a:r>
            <a:r>
              <a:rPr b="0" u="none" dirty="0"/>
              <a:t>because</a:t>
            </a:r>
            <a:r>
              <a:rPr b="0" u="none" spc="-35" dirty="0"/>
              <a:t> </a:t>
            </a:r>
            <a:r>
              <a:rPr b="0" u="none" spc="-5" dirty="0"/>
              <a:t>of</a:t>
            </a:r>
            <a:r>
              <a:rPr b="0" u="none" spc="-10" dirty="0"/>
              <a:t> </a:t>
            </a:r>
            <a:r>
              <a:rPr b="0" u="none" dirty="0"/>
              <a:t>the</a:t>
            </a:r>
            <a:r>
              <a:rPr b="0" u="none" spc="-20" dirty="0"/>
              <a:t> </a:t>
            </a:r>
            <a:r>
              <a:rPr b="0" u="none" dirty="0"/>
              <a:t>risk</a:t>
            </a:r>
            <a:r>
              <a:rPr b="0" u="none" spc="-15" dirty="0"/>
              <a:t> </a:t>
            </a:r>
            <a:r>
              <a:rPr b="0" u="none" dirty="0"/>
              <a:t>of</a:t>
            </a:r>
            <a:r>
              <a:rPr b="0" u="none" spc="-10" dirty="0"/>
              <a:t> </a:t>
            </a:r>
            <a:r>
              <a:rPr b="0" u="none" dirty="0"/>
              <a:t>postoperative</a:t>
            </a:r>
            <a:r>
              <a:rPr b="0" u="none" spc="-40" dirty="0"/>
              <a:t> </a:t>
            </a:r>
            <a:r>
              <a:rPr b="0" u="none" dirty="0"/>
              <a:t>infection.</a:t>
            </a:r>
          </a:p>
          <a:p>
            <a:pPr marL="355600" marR="5080" indent="-343535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b="0" u="none" dirty="0"/>
              <a:t>Any</a:t>
            </a:r>
            <a:r>
              <a:rPr b="0" u="none" spc="-5" dirty="0"/>
              <a:t> </a:t>
            </a:r>
            <a:r>
              <a:rPr b="0" u="none" dirty="0"/>
              <a:t>infection</a:t>
            </a:r>
            <a:r>
              <a:rPr b="0" u="none" spc="-30" dirty="0"/>
              <a:t> </a:t>
            </a:r>
            <a:r>
              <a:rPr b="0" u="none" dirty="0"/>
              <a:t>2 to</a:t>
            </a:r>
            <a:r>
              <a:rPr b="0" u="none" spc="-15" dirty="0"/>
              <a:t> </a:t>
            </a:r>
            <a:r>
              <a:rPr b="0" u="none" dirty="0"/>
              <a:t>4 </a:t>
            </a:r>
            <a:r>
              <a:rPr b="0" u="none" spc="-5" dirty="0"/>
              <a:t>weeks </a:t>
            </a:r>
            <a:r>
              <a:rPr b="0" u="none" dirty="0"/>
              <a:t>before planned</a:t>
            </a:r>
            <a:r>
              <a:rPr b="0" u="none" spc="-25" dirty="0"/>
              <a:t> </a:t>
            </a:r>
            <a:r>
              <a:rPr b="0" u="none" spc="-10" dirty="0"/>
              <a:t>surgery</a:t>
            </a:r>
            <a:r>
              <a:rPr b="0" u="none" spc="-15" dirty="0"/>
              <a:t> </a:t>
            </a:r>
            <a:r>
              <a:rPr b="0" u="none" spc="-10" dirty="0"/>
              <a:t>may</a:t>
            </a:r>
            <a:r>
              <a:rPr b="0" u="none" spc="5" dirty="0"/>
              <a:t> </a:t>
            </a:r>
            <a:r>
              <a:rPr b="0" u="none" dirty="0" smtClean="0"/>
              <a:t>result</a:t>
            </a:r>
            <a:r>
              <a:rPr lang="en-US" b="0" u="none" dirty="0" smtClean="0"/>
              <a:t> </a:t>
            </a:r>
            <a:r>
              <a:rPr b="0" u="none" dirty="0" smtClean="0"/>
              <a:t>in</a:t>
            </a:r>
            <a:r>
              <a:rPr b="0" u="none" spc="-15" dirty="0" smtClean="0"/>
              <a:t> </a:t>
            </a:r>
            <a:r>
              <a:rPr lang="en-US" b="0" u="none" spc="-15" dirty="0" smtClean="0"/>
              <a:t>the </a:t>
            </a:r>
            <a:r>
              <a:rPr b="0" u="none" spc="-5" dirty="0" smtClean="0">
                <a:solidFill>
                  <a:srgbClr val="FF0000"/>
                </a:solidFill>
              </a:rPr>
              <a:t>postponement</a:t>
            </a:r>
            <a:r>
              <a:rPr b="0" u="none" dirty="0" smtClean="0">
                <a:solidFill>
                  <a:srgbClr val="FF0000"/>
                </a:solidFill>
              </a:rPr>
              <a:t> </a:t>
            </a:r>
            <a:r>
              <a:rPr b="0" u="none" dirty="0">
                <a:solidFill>
                  <a:srgbClr val="FF0000"/>
                </a:solidFill>
              </a:rPr>
              <a:t>of</a:t>
            </a:r>
            <a:r>
              <a:rPr b="0" u="none" spc="-5" dirty="0">
                <a:solidFill>
                  <a:srgbClr val="FF0000"/>
                </a:solidFill>
              </a:rPr>
              <a:t> </a:t>
            </a:r>
            <a:r>
              <a:rPr b="0" u="none" spc="-30" dirty="0">
                <a:solidFill>
                  <a:srgbClr val="FF0000"/>
                </a:solidFill>
              </a:rPr>
              <a:t>surgery</a:t>
            </a:r>
            <a:r>
              <a:rPr b="0" u="none" spc="-30" dirty="0"/>
              <a:t>.</a:t>
            </a:r>
          </a:p>
          <a:p>
            <a:pPr marL="355600" marR="321945" indent="-343535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b="0" u="none" dirty="0"/>
              <a:t>Preoperative</a:t>
            </a:r>
            <a:r>
              <a:rPr b="0" u="none" spc="-55" dirty="0"/>
              <a:t> </a:t>
            </a:r>
            <a:r>
              <a:rPr b="0" u="none" dirty="0">
                <a:solidFill>
                  <a:srgbClr val="FF0000"/>
                </a:solidFill>
              </a:rPr>
              <a:t>skin</a:t>
            </a:r>
            <a:r>
              <a:rPr b="0" u="none" spc="-15" dirty="0">
                <a:solidFill>
                  <a:srgbClr val="FF0000"/>
                </a:solidFill>
              </a:rPr>
              <a:t> </a:t>
            </a:r>
            <a:r>
              <a:rPr b="0" u="none" dirty="0">
                <a:solidFill>
                  <a:srgbClr val="FF0000"/>
                </a:solidFill>
              </a:rPr>
              <a:t>preparation</a:t>
            </a:r>
            <a:r>
              <a:rPr b="0" u="none" spc="-50" dirty="0">
                <a:solidFill>
                  <a:srgbClr val="FF0000"/>
                </a:solidFill>
              </a:rPr>
              <a:t> </a:t>
            </a:r>
            <a:r>
              <a:rPr b="0" u="none" dirty="0"/>
              <a:t>frequently</a:t>
            </a:r>
            <a:r>
              <a:rPr b="0" u="none" spc="-35" dirty="0"/>
              <a:t> </a:t>
            </a:r>
            <a:r>
              <a:rPr b="0" u="none" dirty="0"/>
              <a:t>begins</a:t>
            </a:r>
            <a:r>
              <a:rPr b="0" u="none" spc="10" dirty="0"/>
              <a:t> </a:t>
            </a:r>
            <a:r>
              <a:rPr b="0" u="none" dirty="0"/>
              <a:t>1</a:t>
            </a:r>
            <a:r>
              <a:rPr b="0" u="none" spc="-10" dirty="0"/>
              <a:t> </a:t>
            </a:r>
            <a:r>
              <a:rPr b="0" u="none" dirty="0"/>
              <a:t>or</a:t>
            </a:r>
            <a:r>
              <a:rPr b="0" u="none" spc="-20" dirty="0"/>
              <a:t> </a:t>
            </a:r>
            <a:r>
              <a:rPr b="0" u="none" dirty="0"/>
              <a:t>2</a:t>
            </a:r>
            <a:r>
              <a:rPr b="0" u="none" spc="-10" dirty="0"/>
              <a:t> </a:t>
            </a:r>
            <a:r>
              <a:rPr b="0" u="none" dirty="0" smtClean="0"/>
              <a:t>days</a:t>
            </a:r>
            <a:r>
              <a:rPr lang="en-US" b="0" u="none" dirty="0" smtClean="0"/>
              <a:t> </a:t>
            </a:r>
            <a:r>
              <a:rPr b="0" u="none" dirty="0" smtClean="0"/>
              <a:t>before</a:t>
            </a:r>
            <a:r>
              <a:rPr b="0" u="none" spc="-10" dirty="0" smtClean="0"/>
              <a:t> </a:t>
            </a:r>
            <a:r>
              <a:rPr b="0" u="none" dirty="0"/>
              <a:t>the </a:t>
            </a:r>
            <a:r>
              <a:rPr b="0" u="none" spc="-5" dirty="0"/>
              <a:t>su</a:t>
            </a:r>
            <a:r>
              <a:rPr b="0" u="none" spc="-55" dirty="0"/>
              <a:t>r</a:t>
            </a:r>
            <a:r>
              <a:rPr b="0" u="none" dirty="0"/>
              <a:t>ger</a:t>
            </a:r>
            <a:r>
              <a:rPr b="0" u="none" spc="-160" dirty="0"/>
              <a:t>y</a:t>
            </a:r>
            <a:r>
              <a:rPr b="0" u="none" dirty="0"/>
              <a:t>.</a:t>
            </a:r>
            <a:r>
              <a:rPr b="0" u="none" spc="-135" dirty="0"/>
              <a:t> </a:t>
            </a:r>
            <a:endParaRPr b="0" u="none" dirty="0"/>
          </a:p>
          <a:p>
            <a:pPr marL="355600" marR="95250" indent="-343535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b="0" u="none" dirty="0">
                <a:solidFill>
                  <a:srgbClr val="FF0000"/>
                </a:solidFill>
              </a:rPr>
              <a:t>Prophylactic</a:t>
            </a:r>
            <a:r>
              <a:rPr b="0" u="none" spc="-40" dirty="0">
                <a:solidFill>
                  <a:srgbClr val="FF0000"/>
                </a:solidFill>
              </a:rPr>
              <a:t> </a:t>
            </a:r>
            <a:r>
              <a:rPr b="0" u="none" dirty="0">
                <a:solidFill>
                  <a:srgbClr val="FF0000"/>
                </a:solidFill>
              </a:rPr>
              <a:t>antibiotics</a:t>
            </a:r>
            <a:r>
              <a:rPr b="0" u="none" spc="-35" dirty="0">
                <a:solidFill>
                  <a:srgbClr val="FF0000"/>
                </a:solidFill>
              </a:rPr>
              <a:t> </a:t>
            </a:r>
            <a:r>
              <a:rPr b="0" u="none" dirty="0"/>
              <a:t>are</a:t>
            </a:r>
            <a:r>
              <a:rPr b="0" u="none" spc="-15" dirty="0"/>
              <a:t> </a:t>
            </a:r>
            <a:r>
              <a:rPr b="0" u="none" spc="-5" dirty="0"/>
              <a:t>administered</a:t>
            </a:r>
            <a:r>
              <a:rPr b="0" u="none" spc="-10" dirty="0"/>
              <a:t> </a:t>
            </a:r>
            <a:r>
              <a:rPr b="0" u="none" spc="-5" dirty="0"/>
              <a:t>perioperatively</a:t>
            </a:r>
            <a:r>
              <a:rPr b="0" u="none" spc="-40" dirty="0"/>
              <a:t> </a:t>
            </a:r>
            <a:r>
              <a:rPr b="0" u="none" spc="-5" dirty="0"/>
              <a:t>as</a:t>
            </a:r>
            <a:r>
              <a:rPr b="0" u="none" spc="5" dirty="0"/>
              <a:t> </a:t>
            </a:r>
            <a:r>
              <a:rPr b="0" u="none" dirty="0"/>
              <a:t>a </a:t>
            </a:r>
            <a:r>
              <a:rPr b="0" u="none" spc="-585" dirty="0"/>
              <a:t> </a:t>
            </a:r>
            <a:r>
              <a:rPr b="0" u="none" dirty="0"/>
              <a:t>single</a:t>
            </a:r>
            <a:r>
              <a:rPr b="0" u="none" spc="-30" dirty="0"/>
              <a:t> </a:t>
            </a:r>
            <a:r>
              <a:rPr b="0" u="none" dirty="0"/>
              <a:t>preoperative</a:t>
            </a:r>
            <a:r>
              <a:rPr b="0" u="none" spc="-35" dirty="0"/>
              <a:t> </a:t>
            </a:r>
            <a:r>
              <a:rPr b="0" u="none" dirty="0"/>
              <a:t>or </a:t>
            </a:r>
            <a:r>
              <a:rPr b="0" u="none" spc="-5" dirty="0"/>
              <a:t>short perioperative</a:t>
            </a:r>
            <a:r>
              <a:rPr b="0" u="none" spc="-35" dirty="0"/>
              <a:t> </a:t>
            </a:r>
            <a:r>
              <a:rPr b="0" u="none" dirty="0"/>
              <a:t>course</a:t>
            </a:r>
            <a:r>
              <a:rPr b="0" u="none" dirty="0" smtClean="0"/>
              <a:t>.</a:t>
            </a:r>
            <a:endParaRPr lang="en-US" b="0" u="none" dirty="0" smtClean="0"/>
          </a:p>
          <a:p>
            <a:pPr marL="355600" marR="95250" indent="-343535" algn="just">
              <a:spcBef>
                <a:spcPts val="58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lang="en-US" b="0" u="none" dirty="0">
                <a:solidFill>
                  <a:srgbClr val="FF0000"/>
                </a:solidFill>
              </a:rPr>
              <a:t>Culture of the joint during </a:t>
            </a:r>
            <a:r>
              <a:rPr lang="en-US" b="0" u="none" spc="-30" dirty="0">
                <a:solidFill>
                  <a:srgbClr val="FF0000"/>
                </a:solidFill>
              </a:rPr>
              <a:t>surgery</a:t>
            </a:r>
            <a:r>
              <a:rPr lang="en-US" b="0" u="none" spc="-30" dirty="0"/>
              <a:t>, </a:t>
            </a:r>
            <a:r>
              <a:rPr lang="en-US" b="0" u="none" dirty="0"/>
              <a:t>before </a:t>
            </a:r>
            <a:r>
              <a:rPr lang="en-US" b="0" u="none" spc="-5" dirty="0" smtClean="0"/>
              <a:t>intraoperative </a:t>
            </a:r>
            <a:r>
              <a:rPr lang="en-US" b="0" u="none" dirty="0" smtClean="0"/>
              <a:t>antibiotic</a:t>
            </a:r>
            <a:r>
              <a:rPr lang="en-US" b="0" u="none" spc="-50" dirty="0" smtClean="0"/>
              <a:t> </a:t>
            </a:r>
            <a:r>
              <a:rPr lang="en-US" b="0" u="none" dirty="0"/>
              <a:t>therapy</a:t>
            </a:r>
            <a:r>
              <a:rPr lang="en-US" b="0" u="none" spc="-30" dirty="0"/>
              <a:t> </a:t>
            </a:r>
            <a:r>
              <a:rPr lang="en-US" b="0" u="none" dirty="0"/>
              <a:t>is </a:t>
            </a:r>
            <a:r>
              <a:rPr lang="en-US" b="0" u="none" spc="-5" dirty="0" smtClean="0"/>
              <a:t>begun.</a:t>
            </a:r>
          </a:p>
          <a:p>
            <a:pPr marL="355600" marR="95250" indent="-343535" algn="just">
              <a:spcBef>
                <a:spcPts val="58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lang="en-US" b="0" u="none" dirty="0"/>
              <a:t>Patients</a:t>
            </a:r>
            <a:r>
              <a:rPr lang="en-US" b="0" u="none" spc="-40" dirty="0"/>
              <a:t> </a:t>
            </a:r>
            <a:r>
              <a:rPr lang="en-US" b="0" u="none" dirty="0"/>
              <a:t>with</a:t>
            </a:r>
            <a:r>
              <a:rPr lang="en-US" b="0" u="none" spc="5" dirty="0"/>
              <a:t> </a:t>
            </a:r>
            <a:r>
              <a:rPr lang="en-US" b="0" u="none" dirty="0"/>
              <a:t>total</a:t>
            </a:r>
            <a:r>
              <a:rPr lang="en-US" b="0" u="none" spc="-30" dirty="0"/>
              <a:t> </a:t>
            </a:r>
            <a:r>
              <a:rPr lang="en-US" b="0" u="none" dirty="0"/>
              <a:t>joint</a:t>
            </a:r>
            <a:r>
              <a:rPr lang="en-US" b="0" u="none" spc="-25" dirty="0"/>
              <a:t> </a:t>
            </a:r>
            <a:r>
              <a:rPr lang="en-US" b="0" u="none" spc="-5" dirty="0"/>
              <a:t>replacement</a:t>
            </a:r>
            <a:r>
              <a:rPr lang="en-US" b="0" u="none" spc="-35" dirty="0"/>
              <a:t> </a:t>
            </a:r>
            <a:r>
              <a:rPr lang="en-US" b="0" u="none" dirty="0">
                <a:solidFill>
                  <a:srgbClr val="FF0000"/>
                </a:solidFill>
              </a:rPr>
              <a:t>begin</a:t>
            </a:r>
            <a:r>
              <a:rPr lang="en-US" b="0" u="none" spc="-5" dirty="0">
                <a:solidFill>
                  <a:srgbClr val="FF0000"/>
                </a:solidFill>
              </a:rPr>
              <a:t> ambulation</a:t>
            </a:r>
            <a:r>
              <a:rPr lang="en-US" b="0" u="none" spc="-25" dirty="0">
                <a:solidFill>
                  <a:srgbClr val="FF0000"/>
                </a:solidFill>
              </a:rPr>
              <a:t> </a:t>
            </a:r>
            <a:r>
              <a:rPr lang="en-US" b="0" u="none" dirty="0"/>
              <a:t>with</a:t>
            </a:r>
            <a:r>
              <a:rPr lang="en-US" b="0" u="none" spc="-10" dirty="0"/>
              <a:t> </a:t>
            </a:r>
            <a:r>
              <a:rPr lang="en-US" b="0" u="none" dirty="0"/>
              <a:t>a </a:t>
            </a:r>
            <a:r>
              <a:rPr lang="en-US" b="0" u="none" spc="-5" dirty="0"/>
              <a:t>walker or</a:t>
            </a:r>
            <a:r>
              <a:rPr lang="en-US" b="0" u="none" spc="5" dirty="0"/>
              <a:t> </a:t>
            </a:r>
            <a:r>
              <a:rPr lang="en-US" b="0" u="none" dirty="0"/>
              <a:t>crutches</a:t>
            </a:r>
            <a:r>
              <a:rPr lang="en-US" b="0" u="none" spc="-20" dirty="0"/>
              <a:t> </a:t>
            </a:r>
            <a:r>
              <a:rPr lang="en-US" b="0" u="none" dirty="0"/>
              <a:t>within</a:t>
            </a:r>
            <a:r>
              <a:rPr lang="en-US" b="0" u="none" spc="-20" dirty="0"/>
              <a:t> </a:t>
            </a:r>
            <a:r>
              <a:rPr lang="en-US" b="0" u="none" spc="-5" dirty="0"/>
              <a:t>a</a:t>
            </a:r>
            <a:r>
              <a:rPr lang="en-US" b="0" u="none" spc="5" dirty="0"/>
              <a:t> </a:t>
            </a:r>
            <a:r>
              <a:rPr lang="en-US" b="0" u="none" spc="-5" dirty="0"/>
              <a:t>day</a:t>
            </a:r>
            <a:r>
              <a:rPr lang="en-US" b="0" u="none" dirty="0"/>
              <a:t> </a:t>
            </a:r>
            <a:r>
              <a:rPr lang="en-US" b="0" u="none" spc="-5" dirty="0"/>
              <a:t>after</a:t>
            </a:r>
            <a:r>
              <a:rPr lang="en-US" b="0" u="none" spc="-10" dirty="0"/>
              <a:t> </a:t>
            </a:r>
            <a:r>
              <a:rPr lang="en-US" b="0" u="none" spc="-30" dirty="0"/>
              <a:t>surgery</a:t>
            </a:r>
            <a:r>
              <a:rPr lang="en-US" b="0" u="none" spc="-30" dirty="0" smtClean="0"/>
              <a:t>.</a:t>
            </a:r>
            <a:endParaRPr lang="en-US" sz="2800" b="0" u="none" spc="-5" dirty="0" smtClean="0"/>
          </a:p>
          <a:p>
            <a:pPr marL="355600" marR="95250" indent="-343535" algn="just">
              <a:spcBef>
                <a:spcPts val="58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endParaRPr sz="2800" b="0" u="none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44773" y="461899"/>
            <a:ext cx="285369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10" dirty="0">
                <a:latin typeface="Calibri"/>
                <a:cs typeface="Calibri"/>
              </a:rPr>
              <a:t>Introduction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45462"/>
            <a:ext cx="8097646" cy="256044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5600" marR="5080" indent="-343535">
              <a:lnSpc>
                <a:spcPts val="2400"/>
              </a:lnSpc>
              <a:spcBef>
                <a:spcPts val="67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800" spc="-10" dirty="0">
                <a:latin typeface="Calibri"/>
                <a:cs typeface="Calibri"/>
              </a:rPr>
              <a:t>The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management</a:t>
            </a:r>
            <a:r>
              <a:rPr sz="2800" spc="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8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musculoskeletal</a:t>
            </a:r>
            <a:r>
              <a:rPr sz="2800" spc="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problems</a:t>
            </a:r>
            <a:r>
              <a:rPr sz="28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frequently </a:t>
            </a:r>
            <a:r>
              <a:rPr sz="2800" spc="-55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includes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use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casts,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traction,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artificial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joint 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replacement,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and/or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surgery.</a:t>
            </a:r>
            <a:endParaRPr sz="28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2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800" spc="-15" dirty="0">
                <a:latin typeface="Calibri"/>
                <a:cs typeface="Calibri"/>
              </a:rPr>
              <a:t>Patient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education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is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essential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for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optimal </a:t>
            </a:r>
            <a:r>
              <a:rPr sz="2800" spc="-15" dirty="0">
                <a:latin typeface="Calibri"/>
                <a:cs typeface="Calibri"/>
              </a:rPr>
              <a:t>outcomes.</a:t>
            </a:r>
            <a:endParaRPr sz="2800" dirty="0">
              <a:latin typeface="Calibri"/>
              <a:cs typeface="Calibri"/>
            </a:endParaRPr>
          </a:p>
          <a:p>
            <a:pPr marL="355600" marR="379730" indent="-343535" algn="just">
              <a:lnSpc>
                <a:spcPct val="80000"/>
              </a:lnSpc>
              <a:spcBef>
                <a:spcPts val="600"/>
              </a:spcBef>
              <a:buFont typeface="Arial MT"/>
              <a:buChar char="•"/>
              <a:tabLst>
                <a:tab pos="356235" algn="l"/>
              </a:tabLst>
            </a:pPr>
            <a:r>
              <a:rPr sz="2800" spc="-10" dirty="0">
                <a:latin typeface="Calibri"/>
                <a:cs typeface="Calibri"/>
              </a:rPr>
              <a:t>The </a:t>
            </a:r>
            <a:r>
              <a:rPr sz="2800" spc="-20" dirty="0">
                <a:latin typeface="Calibri"/>
                <a:cs typeface="Calibri"/>
              </a:rPr>
              <a:t>nurse </a:t>
            </a:r>
            <a:r>
              <a:rPr sz="2800" spc="-10" dirty="0">
                <a:latin typeface="Calibri"/>
                <a:cs typeface="Calibri"/>
              </a:rPr>
              <a:t>prepares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patient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immobilization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with </a:t>
            </a:r>
            <a:r>
              <a:rPr sz="2800" spc="-555" dirty="0">
                <a:latin typeface="Calibri"/>
                <a:cs typeface="Calibri"/>
              </a:rPr>
              <a:t> </a:t>
            </a:r>
            <a:r>
              <a:rPr sz="2800" u="sng" spc="-15" dirty="0">
                <a:solidFill>
                  <a:srgbClr val="FF0000"/>
                </a:solidFill>
                <a:latin typeface="Calibri"/>
                <a:cs typeface="Calibri"/>
              </a:rPr>
              <a:t>casts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or </a:t>
            </a:r>
            <a:r>
              <a:rPr sz="2800" u="sng" spc="-10" dirty="0">
                <a:solidFill>
                  <a:srgbClr val="FF0000"/>
                </a:solidFill>
                <a:latin typeface="Calibri"/>
                <a:cs typeface="Calibri"/>
              </a:rPr>
              <a:t>traction</a:t>
            </a:r>
            <a:r>
              <a:rPr sz="2800" spc="-10" dirty="0">
                <a:latin typeface="Calibri"/>
                <a:cs typeface="Calibri"/>
              </a:rPr>
              <a:t>,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35" dirty="0">
                <a:latin typeface="Calibri"/>
                <a:cs typeface="Calibri"/>
              </a:rPr>
              <a:t>surgery,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10" dirty="0">
                <a:latin typeface="Calibri"/>
                <a:cs typeface="Calibri"/>
              </a:rPr>
              <a:t>joint replacement </a:t>
            </a:r>
            <a:r>
              <a:rPr sz="2800" spc="-55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when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indicated</a:t>
            </a:r>
            <a:r>
              <a:rPr sz="2800" spc="-10" dirty="0" smtClean="0">
                <a:latin typeface="Calibri"/>
                <a:cs typeface="Calibri"/>
              </a:rPr>
              <a:t>.</a:t>
            </a:r>
            <a:endParaRPr sz="2800" dirty="0">
              <a:latin typeface="Calibri"/>
              <a:cs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343400"/>
            <a:ext cx="3200400" cy="230001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4343400"/>
            <a:ext cx="4419600" cy="2438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57200"/>
            <a:ext cx="6485382" cy="553998"/>
          </a:xfrm>
        </p:spPr>
        <p:txBody>
          <a:bodyPr/>
          <a:lstStyle/>
          <a:p>
            <a:r>
              <a:rPr lang="en-US" b="0" spc="-10" dirty="0">
                <a:latin typeface="Calibri"/>
                <a:cs typeface="Calibri"/>
              </a:rPr>
              <a:t>Introduction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3236" y="1328374"/>
            <a:ext cx="7891780" cy="1578894"/>
          </a:xfrm>
        </p:spPr>
        <p:txBody>
          <a:bodyPr/>
          <a:lstStyle/>
          <a:p>
            <a:pPr marL="355600" marR="196215" indent="-343535">
              <a:lnSpc>
                <a:spcPct val="80000"/>
              </a:lnSpc>
              <a:spcBef>
                <a:spcPts val="60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lang="en-US" b="0" u="none" spc="-15" dirty="0">
                <a:latin typeface="Calibri"/>
                <a:cs typeface="Calibri"/>
              </a:rPr>
              <a:t>Nursing</a:t>
            </a:r>
            <a:r>
              <a:rPr lang="en-US" b="0" u="none" spc="5" dirty="0">
                <a:latin typeface="Calibri"/>
                <a:cs typeface="Calibri"/>
              </a:rPr>
              <a:t> </a:t>
            </a:r>
            <a:r>
              <a:rPr lang="en-US" b="0" u="none" spc="-15" dirty="0">
                <a:latin typeface="Calibri"/>
                <a:cs typeface="Calibri"/>
              </a:rPr>
              <a:t>care</a:t>
            </a:r>
            <a:r>
              <a:rPr lang="en-US" b="0" u="none" spc="15" dirty="0">
                <a:latin typeface="Calibri"/>
                <a:cs typeface="Calibri"/>
              </a:rPr>
              <a:t> </a:t>
            </a:r>
            <a:r>
              <a:rPr lang="en-US" b="0" u="none" spc="-5" dirty="0">
                <a:latin typeface="Calibri"/>
                <a:cs typeface="Calibri"/>
              </a:rPr>
              <a:t>is</a:t>
            </a:r>
            <a:r>
              <a:rPr lang="en-US" b="0" u="none" spc="10" dirty="0">
                <a:latin typeface="Calibri"/>
                <a:cs typeface="Calibri"/>
              </a:rPr>
              <a:t> </a:t>
            </a:r>
            <a:r>
              <a:rPr lang="en-US" b="0" u="none" spc="-5" dirty="0">
                <a:latin typeface="Calibri"/>
                <a:cs typeface="Calibri"/>
              </a:rPr>
              <a:t>planned</a:t>
            </a:r>
            <a:r>
              <a:rPr lang="en-US" b="0" u="none" dirty="0">
                <a:latin typeface="Calibri"/>
                <a:cs typeface="Calibri"/>
              </a:rPr>
              <a:t> </a:t>
            </a:r>
            <a:r>
              <a:rPr lang="en-US" b="0" u="none" spc="-10" dirty="0">
                <a:latin typeface="Calibri"/>
                <a:cs typeface="Calibri"/>
              </a:rPr>
              <a:t>to </a:t>
            </a:r>
            <a:r>
              <a:rPr lang="en-US" b="0" u="none" spc="-20" dirty="0">
                <a:latin typeface="Calibri"/>
                <a:cs typeface="Calibri"/>
              </a:rPr>
              <a:t>maximize</a:t>
            </a:r>
            <a:r>
              <a:rPr lang="en-US" b="0" u="none" spc="40" dirty="0">
                <a:latin typeface="Calibri"/>
                <a:cs typeface="Calibri"/>
              </a:rPr>
              <a:t> </a:t>
            </a:r>
            <a:r>
              <a:rPr lang="en-US" b="0" u="none" spc="-5" dirty="0">
                <a:latin typeface="Calibri"/>
                <a:cs typeface="Calibri"/>
              </a:rPr>
              <a:t>the</a:t>
            </a:r>
            <a:r>
              <a:rPr lang="en-US" b="0" u="none" dirty="0">
                <a:latin typeface="Calibri"/>
                <a:cs typeface="Calibri"/>
              </a:rPr>
              <a:t> </a:t>
            </a:r>
            <a:r>
              <a:rPr lang="en-US" b="0" u="none" spc="-15" dirty="0">
                <a:latin typeface="Calibri"/>
                <a:cs typeface="Calibri"/>
              </a:rPr>
              <a:t>effectiveness</a:t>
            </a:r>
            <a:r>
              <a:rPr lang="en-US" b="0" u="none" spc="20" dirty="0">
                <a:latin typeface="Calibri"/>
                <a:cs typeface="Calibri"/>
              </a:rPr>
              <a:t> </a:t>
            </a:r>
            <a:r>
              <a:rPr lang="en-US" b="0" u="none" spc="-10" dirty="0">
                <a:latin typeface="Calibri"/>
                <a:cs typeface="Calibri"/>
              </a:rPr>
              <a:t>of </a:t>
            </a:r>
            <a:r>
              <a:rPr lang="en-US" b="0" u="none" spc="-550" dirty="0">
                <a:latin typeface="Calibri"/>
                <a:cs typeface="Calibri"/>
              </a:rPr>
              <a:t> </a:t>
            </a:r>
            <a:r>
              <a:rPr lang="en-US" b="0" u="none" spc="-5" dirty="0">
                <a:latin typeface="Calibri"/>
                <a:cs typeface="Calibri"/>
              </a:rPr>
              <a:t>these</a:t>
            </a:r>
            <a:r>
              <a:rPr lang="en-US" b="0" u="none" spc="10" dirty="0">
                <a:latin typeface="Calibri"/>
                <a:cs typeface="Calibri"/>
              </a:rPr>
              <a:t> </a:t>
            </a:r>
            <a:r>
              <a:rPr lang="en-US" b="0" u="none" spc="-10" dirty="0">
                <a:latin typeface="Calibri"/>
                <a:cs typeface="Calibri"/>
              </a:rPr>
              <a:t>treatment</a:t>
            </a:r>
            <a:r>
              <a:rPr lang="en-US" b="0" u="none" spc="10" dirty="0">
                <a:latin typeface="Calibri"/>
                <a:cs typeface="Calibri"/>
              </a:rPr>
              <a:t> </a:t>
            </a:r>
            <a:r>
              <a:rPr lang="en-US" b="0" u="none" spc="-5" dirty="0">
                <a:latin typeface="Calibri"/>
                <a:cs typeface="Calibri"/>
              </a:rPr>
              <a:t>modalities</a:t>
            </a:r>
            <a:r>
              <a:rPr lang="en-US" b="0" u="none" dirty="0">
                <a:latin typeface="Calibri"/>
                <a:cs typeface="Calibri"/>
              </a:rPr>
              <a:t> </a:t>
            </a:r>
            <a:r>
              <a:rPr lang="en-US" b="0" u="none" spc="-5" dirty="0">
                <a:latin typeface="Calibri"/>
                <a:cs typeface="Calibri"/>
              </a:rPr>
              <a:t>and </a:t>
            </a:r>
            <a:r>
              <a:rPr lang="en-US" b="0" u="none" spc="-15" dirty="0">
                <a:latin typeface="Calibri"/>
                <a:cs typeface="Calibri"/>
              </a:rPr>
              <a:t>to</a:t>
            </a:r>
            <a:r>
              <a:rPr lang="en-US" b="0" u="none" dirty="0">
                <a:latin typeface="Calibri"/>
                <a:cs typeface="Calibri"/>
              </a:rPr>
              <a:t> </a:t>
            </a:r>
            <a:r>
              <a:rPr lang="en-US" b="0" u="none" spc="-20" dirty="0">
                <a:latin typeface="Calibri"/>
                <a:cs typeface="Calibri"/>
              </a:rPr>
              <a:t>prevent</a:t>
            </a:r>
            <a:r>
              <a:rPr lang="en-US" b="0" u="none" spc="10" dirty="0">
                <a:latin typeface="Calibri"/>
                <a:cs typeface="Calibri"/>
              </a:rPr>
              <a:t> </a:t>
            </a:r>
            <a:r>
              <a:rPr lang="en-US" b="0" u="none" spc="-10" dirty="0">
                <a:latin typeface="Calibri"/>
                <a:cs typeface="Calibri"/>
              </a:rPr>
              <a:t>potential </a:t>
            </a:r>
            <a:r>
              <a:rPr lang="en-US" b="0" u="none" spc="-5" dirty="0">
                <a:latin typeface="Calibri"/>
                <a:cs typeface="Calibri"/>
              </a:rPr>
              <a:t> </a:t>
            </a:r>
            <a:r>
              <a:rPr lang="en-US" b="0" u="none" spc="-10" dirty="0">
                <a:solidFill>
                  <a:srgbClr val="FF0000"/>
                </a:solidFill>
                <a:latin typeface="Calibri"/>
                <a:cs typeface="Calibri"/>
              </a:rPr>
              <a:t>complications</a:t>
            </a:r>
            <a:r>
              <a:rPr lang="en-US" b="0" u="none" spc="15" dirty="0">
                <a:latin typeface="Calibri"/>
                <a:cs typeface="Calibri"/>
              </a:rPr>
              <a:t> </a:t>
            </a:r>
            <a:r>
              <a:rPr lang="en-US" b="0" u="none" spc="-10" dirty="0">
                <a:latin typeface="Calibri"/>
                <a:cs typeface="Calibri"/>
              </a:rPr>
              <a:t>associated</a:t>
            </a:r>
            <a:r>
              <a:rPr lang="en-US" b="0" u="none" spc="5" dirty="0">
                <a:latin typeface="Calibri"/>
                <a:cs typeface="Calibri"/>
              </a:rPr>
              <a:t> </a:t>
            </a:r>
            <a:r>
              <a:rPr lang="en-US" b="0" u="none" spc="-5" dirty="0">
                <a:latin typeface="Calibri"/>
                <a:cs typeface="Calibri"/>
              </a:rPr>
              <a:t>with</a:t>
            </a:r>
            <a:r>
              <a:rPr lang="en-US" b="0" u="none" spc="5" dirty="0">
                <a:latin typeface="Calibri"/>
                <a:cs typeface="Calibri"/>
              </a:rPr>
              <a:t> </a:t>
            </a:r>
            <a:r>
              <a:rPr lang="en-US" b="0" u="none" spc="-5" dirty="0">
                <a:latin typeface="Calibri"/>
                <a:cs typeface="Calibri"/>
              </a:rPr>
              <a:t>each</a:t>
            </a:r>
            <a:r>
              <a:rPr lang="en-US" b="0" u="none" spc="10" dirty="0">
                <a:latin typeface="Calibri"/>
                <a:cs typeface="Calibri"/>
              </a:rPr>
              <a:t> </a:t>
            </a:r>
            <a:r>
              <a:rPr lang="en-US" b="0" u="none" spc="-5" dirty="0">
                <a:latin typeface="Calibri"/>
                <a:cs typeface="Calibri"/>
              </a:rPr>
              <a:t>of</a:t>
            </a:r>
            <a:r>
              <a:rPr lang="en-US" b="0" u="none" spc="5" dirty="0">
                <a:latin typeface="Calibri"/>
                <a:cs typeface="Calibri"/>
              </a:rPr>
              <a:t> </a:t>
            </a:r>
            <a:r>
              <a:rPr lang="en-US" b="0" u="none" spc="-5" dirty="0">
                <a:latin typeface="Calibri"/>
                <a:cs typeface="Calibri"/>
              </a:rPr>
              <a:t>the</a:t>
            </a:r>
            <a:r>
              <a:rPr lang="en-US" b="0" u="none" dirty="0">
                <a:latin typeface="Calibri"/>
                <a:cs typeface="Calibri"/>
              </a:rPr>
              <a:t> </a:t>
            </a:r>
            <a:r>
              <a:rPr lang="en-US" b="0" u="none" spc="-10" dirty="0">
                <a:latin typeface="Calibri"/>
                <a:cs typeface="Calibri"/>
              </a:rPr>
              <a:t>interventions.</a:t>
            </a:r>
            <a:endParaRPr lang="en-US" b="0" u="none" dirty="0">
              <a:latin typeface="Calibri"/>
              <a:cs typeface="Calibri"/>
            </a:endParaRPr>
          </a:p>
          <a:p>
            <a:pPr marL="355600" marR="278765" indent="-343535">
              <a:lnSpc>
                <a:spcPts val="2400"/>
              </a:lnSpc>
              <a:spcBef>
                <a:spcPts val="58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lang="en-US" b="0" u="none" spc="-10" dirty="0">
                <a:latin typeface="Calibri"/>
                <a:cs typeface="Calibri"/>
              </a:rPr>
              <a:t>The</a:t>
            </a:r>
            <a:r>
              <a:rPr lang="en-US" b="0" u="none" spc="-5" dirty="0">
                <a:latin typeface="Calibri"/>
                <a:cs typeface="Calibri"/>
              </a:rPr>
              <a:t> </a:t>
            </a:r>
            <a:r>
              <a:rPr lang="en-US" b="0" u="none" spc="-10" dirty="0">
                <a:latin typeface="Calibri"/>
                <a:cs typeface="Calibri"/>
              </a:rPr>
              <a:t>patient</a:t>
            </a:r>
            <a:r>
              <a:rPr lang="en-US" b="0" u="none" spc="10" dirty="0">
                <a:latin typeface="Calibri"/>
                <a:cs typeface="Calibri"/>
              </a:rPr>
              <a:t> </a:t>
            </a:r>
            <a:r>
              <a:rPr lang="en-US" b="0" u="none" spc="-5" dirty="0">
                <a:latin typeface="Calibri"/>
                <a:cs typeface="Calibri"/>
              </a:rPr>
              <a:t>is</a:t>
            </a:r>
            <a:r>
              <a:rPr lang="en-US" b="0" u="none" dirty="0">
                <a:latin typeface="Calibri"/>
                <a:cs typeface="Calibri"/>
              </a:rPr>
              <a:t> </a:t>
            </a:r>
            <a:r>
              <a:rPr lang="en-US" b="0" u="none" spc="-15" dirty="0">
                <a:latin typeface="Calibri"/>
                <a:cs typeface="Calibri"/>
              </a:rPr>
              <a:t>taught</a:t>
            </a:r>
            <a:r>
              <a:rPr lang="en-US" b="0" u="none" spc="15" dirty="0">
                <a:latin typeface="Calibri"/>
                <a:cs typeface="Calibri"/>
              </a:rPr>
              <a:t> </a:t>
            </a:r>
            <a:r>
              <a:rPr lang="en-US" b="0" u="none" spc="-15" dirty="0">
                <a:latin typeface="Calibri"/>
                <a:cs typeface="Calibri"/>
              </a:rPr>
              <a:t>to</a:t>
            </a:r>
            <a:r>
              <a:rPr lang="en-US" b="0" u="none" spc="-5" dirty="0">
                <a:latin typeface="Calibri"/>
                <a:cs typeface="Calibri"/>
              </a:rPr>
              <a:t> </a:t>
            </a:r>
            <a:r>
              <a:rPr lang="en-US" b="0" u="none" spc="-10" dirty="0">
                <a:latin typeface="Calibri"/>
                <a:cs typeface="Calibri"/>
              </a:rPr>
              <a:t>manage</a:t>
            </a:r>
            <a:r>
              <a:rPr lang="en-US" b="0" u="none" spc="15" dirty="0">
                <a:latin typeface="Calibri"/>
                <a:cs typeface="Calibri"/>
              </a:rPr>
              <a:t> </a:t>
            </a:r>
            <a:r>
              <a:rPr lang="en-US" b="0" u="none" spc="-5" dirty="0">
                <a:latin typeface="Calibri"/>
                <a:cs typeface="Calibri"/>
              </a:rPr>
              <a:t>his or</a:t>
            </a:r>
            <a:r>
              <a:rPr lang="en-US" b="0" u="none" dirty="0">
                <a:latin typeface="Calibri"/>
                <a:cs typeface="Calibri"/>
              </a:rPr>
              <a:t> </a:t>
            </a:r>
            <a:r>
              <a:rPr lang="en-US" b="0" u="none" spc="-10" dirty="0">
                <a:latin typeface="Calibri"/>
                <a:cs typeface="Calibri"/>
              </a:rPr>
              <a:t>her</a:t>
            </a:r>
            <a:r>
              <a:rPr lang="en-US" b="0" u="none" spc="15" dirty="0">
                <a:latin typeface="Calibri"/>
                <a:cs typeface="Calibri"/>
              </a:rPr>
              <a:t> </a:t>
            </a:r>
            <a:r>
              <a:rPr lang="en-US" b="0" u="none" spc="-20" dirty="0">
                <a:latin typeface="Calibri"/>
                <a:cs typeface="Calibri"/>
              </a:rPr>
              <a:t>care</a:t>
            </a:r>
            <a:r>
              <a:rPr lang="en-US" b="0" u="none" spc="15" dirty="0">
                <a:latin typeface="Calibri"/>
                <a:cs typeface="Calibri"/>
              </a:rPr>
              <a:t> </a:t>
            </a:r>
            <a:r>
              <a:rPr lang="en-US" b="0" u="none" spc="-15" dirty="0">
                <a:latin typeface="Calibri"/>
                <a:cs typeface="Calibri"/>
              </a:rPr>
              <a:t>at</a:t>
            </a:r>
            <a:r>
              <a:rPr lang="en-US" b="0" u="none" spc="-5" dirty="0">
                <a:latin typeface="Calibri"/>
                <a:cs typeface="Calibri"/>
              </a:rPr>
              <a:t> </a:t>
            </a:r>
            <a:r>
              <a:rPr lang="en-US" b="0" u="none" spc="-10" dirty="0">
                <a:latin typeface="Calibri"/>
                <a:cs typeface="Calibri"/>
              </a:rPr>
              <a:t>home </a:t>
            </a:r>
            <a:r>
              <a:rPr lang="en-US" b="0" u="none" spc="-550" dirty="0">
                <a:latin typeface="Calibri"/>
                <a:cs typeface="Calibri"/>
              </a:rPr>
              <a:t> </a:t>
            </a:r>
            <a:r>
              <a:rPr lang="en-US" b="0" u="none" spc="-5" dirty="0">
                <a:latin typeface="Calibri"/>
                <a:cs typeface="Calibri"/>
              </a:rPr>
              <a:t>and </a:t>
            </a:r>
            <a:r>
              <a:rPr lang="en-US" b="0" u="none" spc="-5" dirty="0">
                <a:solidFill>
                  <a:srgbClr val="FF0000"/>
                </a:solidFill>
                <a:latin typeface="Calibri"/>
                <a:cs typeface="Calibri"/>
              </a:rPr>
              <a:t>how</a:t>
            </a:r>
            <a:r>
              <a:rPr lang="en-US" b="0" u="none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b="0" u="none" spc="-15" dirty="0">
                <a:solidFill>
                  <a:srgbClr val="FF0000"/>
                </a:solidFill>
                <a:latin typeface="Calibri"/>
                <a:cs typeface="Calibri"/>
              </a:rPr>
              <a:t>to </a:t>
            </a:r>
            <a:r>
              <a:rPr lang="en-US" b="0" u="none" spc="-20" dirty="0">
                <a:solidFill>
                  <a:srgbClr val="FF0000"/>
                </a:solidFill>
                <a:latin typeface="Calibri"/>
                <a:cs typeface="Calibri"/>
              </a:rPr>
              <a:t>safely</a:t>
            </a:r>
            <a:r>
              <a:rPr lang="en-US" b="0" u="none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b="0" u="none" spc="-10" dirty="0">
                <a:solidFill>
                  <a:srgbClr val="FF0000"/>
                </a:solidFill>
                <a:latin typeface="Calibri"/>
                <a:cs typeface="Calibri"/>
              </a:rPr>
              <a:t>resume</a:t>
            </a:r>
            <a:r>
              <a:rPr lang="en-US" b="0" u="none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b="0" u="none" spc="-5" dirty="0">
                <a:solidFill>
                  <a:srgbClr val="FF0000"/>
                </a:solidFill>
                <a:latin typeface="Calibri"/>
                <a:cs typeface="Calibri"/>
              </a:rPr>
              <a:t>activities</a:t>
            </a:r>
            <a:r>
              <a:rPr lang="en-US" b="0" u="none" spc="-5" dirty="0" smtClean="0">
                <a:latin typeface="Calibri"/>
                <a:cs typeface="Calibri"/>
              </a:rPr>
              <a:t>.</a:t>
            </a:r>
            <a:endParaRPr lang="en-US" b="0" u="none" dirty="0">
              <a:latin typeface="Calibri"/>
              <a:cs typeface="Calibri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124200"/>
            <a:ext cx="7467600" cy="3428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145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7989" y="496950"/>
            <a:ext cx="78962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0" spc="-5" dirty="0">
                <a:latin typeface="Calibri"/>
                <a:cs typeface="Calibri"/>
              </a:rPr>
              <a:t>Managing </a:t>
            </a:r>
            <a:r>
              <a:rPr sz="4000" b="0" spc="-10" dirty="0">
                <a:latin typeface="Calibri"/>
                <a:cs typeface="Calibri"/>
              </a:rPr>
              <a:t>Care</a:t>
            </a:r>
            <a:r>
              <a:rPr sz="4000" b="0" dirty="0">
                <a:latin typeface="Calibri"/>
                <a:cs typeface="Calibri"/>
              </a:rPr>
              <a:t> </a:t>
            </a:r>
            <a:r>
              <a:rPr sz="4000" b="0" spc="-5" dirty="0">
                <a:latin typeface="Calibri"/>
                <a:cs typeface="Calibri"/>
              </a:rPr>
              <a:t>of</a:t>
            </a:r>
            <a:r>
              <a:rPr sz="4000" b="0" spc="-10" dirty="0">
                <a:latin typeface="Calibri"/>
                <a:cs typeface="Calibri"/>
              </a:rPr>
              <a:t> </a:t>
            </a:r>
            <a:r>
              <a:rPr sz="4000" b="0" spc="-5" dirty="0">
                <a:latin typeface="Calibri"/>
                <a:cs typeface="Calibri"/>
              </a:rPr>
              <a:t>the </a:t>
            </a:r>
            <a:r>
              <a:rPr sz="4000" b="0" spc="-25" dirty="0">
                <a:latin typeface="Calibri"/>
                <a:cs typeface="Calibri"/>
              </a:rPr>
              <a:t>Patient</a:t>
            </a:r>
            <a:r>
              <a:rPr sz="4000" b="0" spc="-30" dirty="0">
                <a:latin typeface="Calibri"/>
                <a:cs typeface="Calibri"/>
              </a:rPr>
              <a:t> </a:t>
            </a:r>
            <a:r>
              <a:rPr sz="4000" b="0" spc="-5" dirty="0">
                <a:latin typeface="Calibri"/>
                <a:cs typeface="Calibri"/>
              </a:rPr>
              <a:t>in</a:t>
            </a:r>
            <a:r>
              <a:rPr sz="4000" b="0" dirty="0">
                <a:latin typeface="Calibri"/>
                <a:cs typeface="Calibri"/>
              </a:rPr>
              <a:t> </a:t>
            </a:r>
            <a:r>
              <a:rPr sz="4000" b="0" spc="-5" dirty="0">
                <a:latin typeface="Calibri"/>
                <a:cs typeface="Calibri"/>
              </a:rPr>
              <a:t>a</a:t>
            </a:r>
            <a:r>
              <a:rPr sz="4000" b="0" spc="-10" dirty="0">
                <a:latin typeface="Calibri"/>
                <a:cs typeface="Calibri"/>
              </a:rPr>
              <a:t> </a:t>
            </a:r>
            <a:r>
              <a:rPr sz="4000" b="0" spc="-15" dirty="0">
                <a:latin typeface="Calibri"/>
                <a:cs typeface="Calibri"/>
              </a:rPr>
              <a:t>Cast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600" y="1609471"/>
            <a:ext cx="7867015" cy="4232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000" dirty="0">
                <a:latin typeface="Calibri"/>
                <a:cs typeface="Calibri"/>
              </a:rPr>
              <a:t>A </a:t>
            </a:r>
            <a:r>
              <a:rPr sz="3000" spc="-15" dirty="0">
                <a:latin typeface="Calibri"/>
                <a:cs typeface="Calibri"/>
              </a:rPr>
              <a:t>cast </a:t>
            </a:r>
            <a:r>
              <a:rPr sz="3000" dirty="0">
                <a:latin typeface="Calibri"/>
                <a:cs typeface="Calibri"/>
              </a:rPr>
              <a:t>is a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rigid </a:t>
            </a:r>
            <a:r>
              <a:rPr sz="3000" spc="-15" dirty="0">
                <a:solidFill>
                  <a:srgbClr val="FF0000"/>
                </a:solidFill>
                <a:latin typeface="Calibri"/>
                <a:cs typeface="Calibri"/>
              </a:rPr>
              <a:t>external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immobilizing device </a:t>
            </a:r>
            <a:r>
              <a:rPr sz="3000" spc="-10" dirty="0">
                <a:latin typeface="Calibri"/>
                <a:cs typeface="Calibri"/>
              </a:rPr>
              <a:t>that </a:t>
            </a:r>
            <a:r>
              <a:rPr sz="3000" spc="-6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is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molded </a:t>
            </a:r>
            <a:r>
              <a:rPr sz="3000" spc="-15" dirty="0">
                <a:latin typeface="Calibri"/>
                <a:cs typeface="Calibri"/>
              </a:rPr>
              <a:t>to</a:t>
            </a:r>
            <a:r>
              <a:rPr sz="3000" spc="-2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the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contours</a:t>
            </a:r>
            <a:r>
              <a:rPr sz="3000" spc="-25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of </a:t>
            </a:r>
            <a:r>
              <a:rPr sz="3000" dirty="0">
                <a:latin typeface="Calibri"/>
                <a:cs typeface="Calibri"/>
              </a:rPr>
              <a:t>the</a:t>
            </a:r>
            <a:r>
              <a:rPr sz="3000" spc="-35" dirty="0">
                <a:latin typeface="Calibri"/>
                <a:cs typeface="Calibri"/>
              </a:rPr>
              <a:t> </a:t>
            </a:r>
            <a:r>
              <a:rPr sz="3000" spc="-45" dirty="0">
                <a:latin typeface="Calibri"/>
                <a:cs typeface="Calibri"/>
              </a:rPr>
              <a:t>body.</a:t>
            </a:r>
            <a:endParaRPr sz="30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000" b="1" spc="-5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300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spc="-5" dirty="0">
                <a:solidFill>
                  <a:srgbClr val="FF0000"/>
                </a:solidFill>
                <a:latin typeface="Calibri"/>
                <a:cs typeface="Calibri"/>
              </a:rPr>
              <a:t>purposes</a:t>
            </a:r>
            <a:r>
              <a:rPr sz="3000" b="1" dirty="0">
                <a:solidFill>
                  <a:srgbClr val="FF0000"/>
                </a:solidFill>
                <a:latin typeface="Calibri"/>
                <a:cs typeface="Calibri"/>
              </a:rPr>
              <a:t> of</a:t>
            </a:r>
            <a:r>
              <a:rPr sz="30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0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spc="-20" dirty="0">
                <a:solidFill>
                  <a:srgbClr val="FF0000"/>
                </a:solidFill>
                <a:latin typeface="Calibri"/>
                <a:cs typeface="Calibri"/>
              </a:rPr>
              <a:t>cast</a:t>
            </a:r>
            <a:r>
              <a:rPr sz="30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spc="-15" dirty="0">
                <a:solidFill>
                  <a:srgbClr val="FF0000"/>
                </a:solidFill>
                <a:latin typeface="Calibri"/>
                <a:cs typeface="Calibri"/>
              </a:rPr>
              <a:t>are:</a:t>
            </a:r>
            <a:endParaRPr sz="3000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000" b="1" u="sng" spc="-10" dirty="0">
                <a:latin typeface="Calibri"/>
                <a:cs typeface="Calibri"/>
              </a:rPr>
              <a:t>Immobilize</a:t>
            </a:r>
            <a:r>
              <a:rPr sz="3000" spc="-1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a </a:t>
            </a:r>
            <a:r>
              <a:rPr sz="3000" spc="-5" dirty="0">
                <a:latin typeface="Calibri"/>
                <a:cs typeface="Calibri"/>
              </a:rPr>
              <a:t>body</a:t>
            </a:r>
            <a:r>
              <a:rPr sz="3000" spc="-10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part</a:t>
            </a:r>
            <a:r>
              <a:rPr sz="3000" spc="-10" dirty="0">
                <a:latin typeface="Calibri"/>
                <a:cs typeface="Calibri"/>
              </a:rPr>
              <a:t> in </a:t>
            </a:r>
            <a:r>
              <a:rPr sz="3000" dirty="0">
                <a:latin typeface="Calibri"/>
                <a:cs typeface="Calibri"/>
              </a:rPr>
              <a:t>a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specific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position</a:t>
            </a:r>
            <a:endParaRPr sz="30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000" spc="-5" dirty="0">
                <a:latin typeface="Calibri"/>
                <a:cs typeface="Calibri"/>
              </a:rPr>
              <a:t>Apply </a:t>
            </a:r>
            <a:r>
              <a:rPr sz="3000" b="1" u="sng" spc="-15" dirty="0">
                <a:latin typeface="Calibri"/>
                <a:cs typeface="Calibri"/>
              </a:rPr>
              <a:t>uniform</a:t>
            </a:r>
            <a:r>
              <a:rPr sz="3000" b="1" u="sng" spc="10" dirty="0">
                <a:latin typeface="Calibri"/>
                <a:cs typeface="Calibri"/>
              </a:rPr>
              <a:t> </a:t>
            </a:r>
            <a:r>
              <a:rPr sz="3000" b="1" u="sng" spc="-15" dirty="0">
                <a:latin typeface="Calibri"/>
                <a:cs typeface="Calibri"/>
              </a:rPr>
              <a:t>pressure</a:t>
            </a:r>
            <a:r>
              <a:rPr sz="3000" b="1" u="sng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on encased</a:t>
            </a:r>
            <a:r>
              <a:rPr sz="3000" spc="-30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soft tissue.</a:t>
            </a:r>
            <a:endParaRPr sz="30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72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000" u="sng" spc="-10" dirty="0">
                <a:latin typeface="Calibri"/>
                <a:cs typeface="Calibri"/>
              </a:rPr>
              <a:t>Immobilize</a:t>
            </a:r>
            <a:r>
              <a:rPr sz="3000" u="sng" spc="-25" dirty="0">
                <a:latin typeface="Calibri"/>
                <a:cs typeface="Calibri"/>
              </a:rPr>
              <a:t> </a:t>
            </a:r>
            <a:r>
              <a:rPr sz="3000" u="sng" dirty="0">
                <a:latin typeface="Calibri"/>
                <a:cs typeface="Calibri"/>
              </a:rPr>
              <a:t>a</a:t>
            </a:r>
            <a:r>
              <a:rPr sz="3000" u="sng" spc="-15" dirty="0">
                <a:latin typeface="Calibri"/>
                <a:cs typeface="Calibri"/>
              </a:rPr>
              <a:t> </a:t>
            </a:r>
            <a:r>
              <a:rPr sz="3000" b="1" u="sng" spc="-10" dirty="0">
                <a:latin typeface="Calibri"/>
                <a:cs typeface="Calibri"/>
              </a:rPr>
              <a:t>reduced</a:t>
            </a:r>
            <a:r>
              <a:rPr sz="3000" b="1" u="sng" spc="-35" dirty="0">
                <a:latin typeface="Calibri"/>
                <a:cs typeface="Calibri"/>
              </a:rPr>
              <a:t> </a:t>
            </a:r>
            <a:r>
              <a:rPr sz="3000" b="1" u="sng" spc="-15" dirty="0">
                <a:latin typeface="Calibri"/>
                <a:cs typeface="Calibri"/>
              </a:rPr>
              <a:t>fracture</a:t>
            </a:r>
            <a:endParaRPr sz="3000" b="1" u="sng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000" u="sng" spc="-10" dirty="0">
                <a:latin typeface="Calibri"/>
                <a:cs typeface="Calibri"/>
              </a:rPr>
              <a:t>Correct</a:t>
            </a:r>
            <a:r>
              <a:rPr sz="3000" u="sng" spc="-30" dirty="0">
                <a:latin typeface="Calibri"/>
                <a:cs typeface="Calibri"/>
              </a:rPr>
              <a:t> </a:t>
            </a:r>
            <a:r>
              <a:rPr sz="3000" u="sng" dirty="0">
                <a:latin typeface="Calibri"/>
                <a:cs typeface="Calibri"/>
              </a:rPr>
              <a:t>a</a:t>
            </a:r>
            <a:r>
              <a:rPr sz="3000" u="sng" spc="-35" dirty="0">
                <a:latin typeface="Calibri"/>
                <a:cs typeface="Calibri"/>
              </a:rPr>
              <a:t> </a:t>
            </a:r>
            <a:r>
              <a:rPr sz="3000" b="1" u="sng" spc="-15" dirty="0">
                <a:latin typeface="Calibri"/>
                <a:cs typeface="Calibri"/>
              </a:rPr>
              <a:t>deformity</a:t>
            </a:r>
            <a:endParaRPr sz="3000" b="1" u="sng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000" b="1" u="sng" spc="-5" dirty="0">
                <a:latin typeface="Calibri"/>
                <a:cs typeface="Calibri"/>
              </a:rPr>
              <a:t>Support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and</a:t>
            </a:r>
            <a:r>
              <a:rPr sz="3000" spc="-10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stabilize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weakened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joints.</a:t>
            </a:r>
            <a:endParaRPr sz="3000" dirty="0">
              <a:latin typeface="Calibri"/>
              <a:cs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1" y="4305832"/>
            <a:ext cx="2611582" cy="255216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09800" y="152400"/>
            <a:ext cx="272351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latin typeface="Calibri"/>
                <a:cs typeface="Calibri"/>
              </a:rPr>
              <a:t>ARM</a:t>
            </a:r>
            <a:r>
              <a:rPr sz="4400" spc="-80" dirty="0">
                <a:latin typeface="Calibri"/>
                <a:cs typeface="Calibri"/>
              </a:rPr>
              <a:t> </a:t>
            </a:r>
            <a:r>
              <a:rPr sz="4400" spc="-20" dirty="0">
                <a:latin typeface="Calibri"/>
                <a:cs typeface="Calibri"/>
              </a:rPr>
              <a:t>CASTS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1351" y="848995"/>
            <a:ext cx="6694433" cy="5991383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000" b="1" spc="-5" dirty="0">
                <a:latin typeface="Calibri"/>
                <a:cs typeface="Calibri"/>
              </a:rPr>
              <a:t>Nursing</a:t>
            </a:r>
            <a:r>
              <a:rPr sz="3000" b="1" spc="-40" dirty="0">
                <a:latin typeface="Calibri"/>
                <a:cs typeface="Calibri"/>
              </a:rPr>
              <a:t> </a:t>
            </a:r>
            <a:r>
              <a:rPr sz="3000" b="1" spc="-10" dirty="0">
                <a:latin typeface="Calibri"/>
                <a:cs typeface="Calibri"/>
              </a:rPr>
              <a:t>Interventions</a:t>
            </a:r>
            <a:endParaRPr sz="3000" dirty="0">
              <a:latin typeface="Calibri"/>
              <a:cs typeface="Calibri"/>
            </a:endParaRPr>
          </a:p>
          <a:p>
            <a:pPr marL="355600" marR="1172210" indent="-343535">
              <a:lnSpc>
                <a:spcPts val="3240"/>
              </a:lnSpc>
              <a:spcBef>
                <a:spcPts val="76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000" spc="-135" dirty="0">
                <a:latin typeface="Calibri"/>
                <a:cs typeface="Calibri"/>
              </a:rPr>
              <a:t>To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control </a:t>
            </a:r>
            <a:r>
              <a:rPr sz="3000" spc="-5" dirty="0">
                <a:latin typeface="Calibri"/>
                <a:cs typeface="Calibri"/>
              </a:rPr>
              <a:t>swelling, </a:t>
            </a:r>
            <a:r>
              <a:rPr sz="3000" dirty="0">
                <a:latin typeface="Calibri"/>
                <a:cs typeface="Calibri"/>
              </a:rPr>
              <a:t>the</a:t>
            </a:r>
            <a:r>
              <a:rPr sz="3000" spc="-25" dirty="0">
                <a:latin typeface="Calibri"/>
                <a:cs typeface="Calibri"/>
              </a:rPr>
              <a:t> </a:t>
            </a:r>
            <a:r>
              <a:rPr sz="3000" spc="-15" dirty="0">
                <a:latin typeface="Calibri"/>
                <a:cs typeface="Calibri"/>
              </a:rPr>
              <a:t>nurse</a:t>
            </a:r>
            <a:r>
              <a:rPr sz="3000" spc="-10" dirty="0">
                <a:latin typeface="Calibri"/>
                <a:cs typeface="Calibri"/>
              </a:rPr>
              <a:t> </a:t>
            </a:r>
            <a:r>
              <a:rPr sz="3000" b="1" spc="-20" dirty="0">
                <a:solidFill>
                  <a:srgbClr val="FF0000"/>
                </a:solidFill>
                <a:latin typeface="Calibri"/>
                <a:cs typeface="Calibri"/>
              </a:rPr>
              <a:t>elevates</a:t>
            </a:r>
            <a:r>
              <a:rPr sz="3000" spc="-25" dirty="0">
                <a:latin typeface="Calibri"/>
                <a:cs typeface="Calibri"/>
              </a:rPr>
              <a:t> </a:t>
            </a:r>
            <a:r>
              <a:rPr sz="3000" dirty="0" smtClean="0">
                <a:latin typeface="Calibri"/>
                <a:cs typeface="Calibri"/>
              </a:rPr>
              <a:t>the</a:t>
            </a:r>
            <a:r>
              <a:rPr lang="en-US" sz="3000" dirty="0" smtClean="0">
                <a:latin typeface="Calibri"/>
                <a:cs typeface="Calibri"/>
              </a:rPr>
              <a:t> </a:t>
            </a:r>
            <a:r>
              <a:rPr sz="3000" spc="-10" dirty="0" smtClean="0">
                <a:latin typeface="Calibri"/>
                <a:cs typeface="Calibri"/>
              </a:rPr>
              <a:t>immobilized</a:t>
            </a:r>
            <a:r>
              <a:rPr sz="3000" spc="10" dirty="0" smtClean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arm.</a:t>
            </a:r>
          </a:p>
          <a:p>
            <a:pPr marL="355600" marR="68580" indent="-343535">
              <a:lnSpc>
                <a:spcPts val="3240"/>
              </a:lnSpc>
              <a:spcBef>
                <a:spcPts val="72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000" dirty="0">
                <a:latin typeface="Calibri"/>
                <a:cs typeface="Calibri"/>
              </a:rPr>
              <a:t>A </a:t>
            </a:r>
            <a:r>
              <a:rPr sz="3000" spc="-10" dirty="0">
                <a:solidFill>
                  <a:srgbClr val="FF0000"/>
                </a:solidFill>
                <a:latin typeface="Calibri"/>
                <a:cs typeface="Calibri"/>
              </a:rPr>
              <a:t>sling</a:t>
            </a:r>
            <a:r>
              <a:rPr sz="3000" spc="-10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may </a:t>
            </a:r>
            <a:r>
              <a:rPr sz="3000" spc="-5" dirty="0">
                <a:latin typeface="Calibri"/>
                <a:cs typeface="Calibri"/>
              </a:rPr>
              <a:t>be used when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15" dirty="0">
                <a:latin typeface="Calibri"/>
                <a:cs typeface="Calibri"/>
              </a:rPr>
              <a:t>patient </a:t>
            </a:r>
            <a:r>
              <a:rPr sz="3000" spc="-10" dirty="0">
                <a:latin typeface="Calibri"/>
                <a:cs typeface="Calibri"/>
              </a:rPr>
              <a:t>ambulates. </a:t>
            </a:r>
            <a:r>
              <a:rPr sz="3000" spc="-665" dirty="0">
                <a:latin typeface="Calibri"/>
                <a:cs typeface="Calibri"/>
              </a:rPr>
              <a:t> </a:t>
            </a:r>
            <a:r>
              <a:rPr sz="3000" spc="-135" dirty="0">
                <a:latin typeface="Calibri"/>
                <a:cs typeface="Calibri"/>
              </a:rPr>
              <a:t>To</a:t>
            </a:r>
            <a:r>
              <a:rPr sz="3000" spc="-10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prevent</a:t>
            </a:r>
            <a:r>
              <a:rPr sz="3000" spc="-15" dirty="0">
                <a:latin typeface="Calibri"/>
                <a:cs typeface="Calibri"/>
              </a:rPr>
              <a:t> pressure</a:t>
            </a:r>
            <a:r>
              <a:rPr sz="3000" spc="-5" dirty="0">
                <a:latin typeface="Calibri"/>
                <a:cs typeface="Calibri"/>
              </a:rPr>
              <a:t> on </a:t>
            </a:r>
            <a:r>
              <a:rPr sz="3000" dirty="0">
                <a:latin typeface="Calibri"/>
                <a:cs typeface="Calibri"/>
              </a:rPr>
              <a:t>the</a:t>
            </a:r>
            <a:r>
              <a:rPr sz="3000" spc="-30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cervical</a:t>
            </a:r>
            <a:r>
              <a:rPr sz="3000" spc="-10" dirty="0">
                <a:latin typeface="Calibri"/>
                <a:cs typeface="Calibri"/>
              </a:rPr>
              <a:t> spinal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spc="-5" dirty="0" smtClean="0">
                <a:latin typeface="Calibri"/>
                <a:cs typeface="Calibri"/>
              </a:rPr>
              <a:t>nerves</a:t>
            </a:r>
            <a:r>
              <a:rPr lang="en-US" sz="3000" spc="-5" dirty="0" smtClean="0">
                <a:latin typeface="Calibri"/>
                <a:cs typeface="Calibri"/>
              </a:rPr>
              <a:t>.</a:t>
            </a:r>
          </a:p>
          <a:p>
            <a:pPr marL="12065" marR="68580">
              <a:lnSpc>
                <a:spcPts val="3240"/>
              </a:lnSpc>
              <a:spcBef>
                <a:spcPts val="725"/>
              </a:spcBef>
              <a:tabLst>
                <a:tab pos="355600" algn="l"/>
                <a:tab pos="356235" algn="l"/>
              </a:tabLst>
            </a:pPr>
            <a:endParaRPr sz="3000" dirty="0">
              <a:latin typeface="Calibri"/>
              <a:cs typeface="Calibri"/>
            </a:endParaRPr>
          </a:p>
          <a:p>
            <a:pPr marL="355600" marR="5080" indent="-343535">
              <a:lnSpc>
                <a:spcPct val="90000"/>
              </a:lnSpc>
              <a:spcBef>
                <a:spcPts val="67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000" spc="-15" dirty="0">
                <a:solidFill>
                  <a:srgbClr val="FF0000"/>
                </a:solidFill>
                <a:latin typeface="Calibri"/>
                <a:cs typeface="Calibri"/>
              </a:rPr>
              <a:t>Circulatory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disturbances </a:t>
            </a:r>
            <a:r>
              <a:rPr lang="en-US" sz="3000" dirty="0" smtClean="0">
                <a:latin typeface="Calibri"/>
                <a:cs typeface="Calibri"/>
              </a:rPr>
              <a:t>in hand</a:t>
            </a:r>
            <a:r>
              <a:rPr sz="3000" spc="-5" dirty="0" smtClean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may </a:t>
            </a:r>
            <a:r>
              <a:rPr sz="3000" spc="-10" dirty="0" smtClean="0">
                <a:latin typeface="Calibri"/>
                <a:cs typeface="Calibri"/>
              </a:rPr>
              <a:t>become</a:t>
            </a:r>
            <a:r>
              <a:rPr lang="en-US" sz="3000" spc="-10" dirty="0" smtClean="0">
                <a:latin typeface="Calibri"/>
                <a:cs typeface="Calibri"/>
              </a:rPr>
              <a:t> </a:t>
            </a:r>
            <a:r>
              <a:rPr sz="3000" spc="-10" dirty="0" smtClean="0">
                <a:latin typeface="Calibri"/>
                <a:cs typeface="Calibri"/>
              </a:rPr>
              <a:t>apparent </a:t>
            </a:r>
            <a:r>
              <a:rPr sz="3000" dirty="0">
                <a:latin typeface="Calibri"/>
                <a:cs typeface="Calibri"/>
              </a:rPr>
              <a:t>with </a:t>
            </a:r>
            <a:r>
              <a:rPr sz="3000" spc="-5" dirty="0">
                <a:latin typeface="Calibri"/>
                <a:cs typeface="Calibri"/>
              </a:rPr>
              <a:t>signs of </a:t>
            </a:r>
            <a:r>
              <a:rPr sz="3000" spc="-10" dirty="0">
                <a:latin typeface="Calibri"/>
                <a:cs typeface="Calibri"/>
              </a:rPr>
              <a:t>cyanosis, </a:t>
            </a:r>
            <a:r>
              <a:rPr sz="3000" spc="-5" dirty="0">
                <a:latin typeface="Calibri"/>
                <a:cs typeface="Calibri"/>
              </a:rPr>
              <a:t>swelling, </a:t>
            </a:r>
            <a:r>
              <a:rPr sz="3000" dirty="0">
                <a:latin typeface="Calibri"/>
                <a:cs typeface="Calibri"/>
              </a:rPr>
              <a:t>and </a:t>
            </a:r>
            <a:r>
              <a:rPr sz="3000" dirty="0" smtClean="0">
                <a:latin typeface="Calibri"/>
                <a:cs typeface="Calibri"/>
              </a:rPr>
              <a:t>an</a:t>
            </a:r>
            <a:r>
              <a:rPr lang="en-US" sz="3000" dirty="0" smtClean="0">
                <a:latin typeface="Calibri"/>
                <a:cs typeface="Calibri"/>
              </a:rPr>
              <a:t> </a:t>
            </a:r>
            <a:r>
              <a:rPr sz="3000" spc="-5" dirty="0" smtClean="0">
                <a:latin typeface="Calibri"/>
                <a:cs typeface="Calibri"/>
              </a:rPr>
              <a:t>inability</a:t>
            </a:r>
            <a:r>
              <a:rPr sz="3000" spc="5" dirty="0" smtClean="0">
                <a:latin typeface="Calibri"/>
                <a:cs typeface="Calibri"/>
              </a:rPr>
              <a:t> </a:t>
            </a:r>
            <a:r>
              <a:rPr sz="3000" spc="-15" dirty="0">
                <a:latin typeface="Calibri"/>
                <a:cs typeface="Calibri"/>
              </a:rPr>
              <a:t>to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move</a:t>
            </a:r>
            <a:r>
              <a:rPr sz="3000" spc="-2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the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spc="-15" dirty="0">
                <a:latin typeface="Calibri"/>
                <a:cs typeface="Calibri"/>
              </a:rPr>
              <a:t>fingers.</a:t>
            </a:r>
            <a:endParaRPr sz="30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36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000" spc="-5" dirty="0">
                <a:latin typeface="Calibri"/>
                <a:cs typeface="Calibri"/>
              </a:rPr>
              <a:t>The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spc="-15" dirty="0">
                <a:latin typeface="Calibri"/>
                <a:cs typeface="Calibri"/>
              </a:rPr>
              <a:t>nurse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makes</a:t>
            </a:r>
            <a:r>
              <a:rPr sz="3000" spc="-15" dirty="0">
                <a:latin typeface="Calibri"/>
                <a:cs typeface="Calibri"/>
              </a:rPr>
              <a:t> frequent</a:t>
            </a:r>
            <a:r>
              <a:rPr sz="3000" dirty="0">
                <a:latin typeface="Calibri"/>
                <a:cs typeface="Calibri"/>
              </a:rPr>
              <a:t> </a:t>
            </a:r>
            <a:r>
              <a:rPr sz="3000" spc="-15" dirty="0">
                <a:solidFill>
                  <a:srgbClr val="FF0000"/>
                </a:solidFill>
                <a:latin typeface="Calibri"/>
                <a:cs typeface="Calibri"/>
              </a:rPr>
              <a:t>neurovascular</a:t>
            </a:r>
            <a:r>
              <a:rPr sz="3000" spc="-10" dirty="0">
                <a:latin typeface="Calibri"/>
                <a:cs typeface="Calibri"/>
              </a:rPr>
              <a:t> checks.</a:t>
            </a:r>
            <a:endParaRPr sz="3000" dirty="0">
              <a:latin typeface="Calibri"/>
              <a:cs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5784" y="399545"/>
            <a:ext cx="2018596" cy="158165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0850" y="2057400"/>
            <a:ext cx="2114550" cy="21621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5784" y="4516487"/>
            <a:ext cx="2140116" cy="194849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71800" y="185102"/>
            <a:ext cx="243967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25" dirty="0">
                <a:latin typeface="Calibri"/>
                <a:cs typeface="Calibri"/>
              </a:rPr>
              <a:t>LEG</a:t>
            </a:r>
            <a:r>
              <a:rPr sz="4400" spc="-75" dirty="0">
                <a:latin typeface="Calibri"/>
                <a:cs typeface="Calibri"/>
              </a:rPr>
              <a:t> </a:t>
            </a:r>
            <a:r>
              <a:rPr sz="4400" spc="-20" dirty="0">
                <a:latin typeface="Calibri"/>
                <a:cs typeface="Calibri"/>
              </a:rPr>
              <a:t>CASTS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2400" y="802243"/>
            <a:ext cx="6705600" cy="5418535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355600" marR="5080" indent="-343535">
              <a:lnSpc>
                <a:spcPts val="2590"/>
              </a:lnSpc>
              <a:spcBef>
                <a:spcPts val="72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700" spc="-5" dirty="0">
                <a:latin typeface="Calibri"/>
                <a:cs typeface="Calibri"/>
              </a:rPr>
              <a:t>The </a:t>
            </a:r>
            <a:r>
              <a:rPr sz="2700" spc="-20" dirty="0">
                <a:latin typeface="Calibri"/>
                <a:cs typeface="Calibri"/>
              </a:rPr>
              <a:t>cast </a:t>
            </a:r>
            <a:r>
              <a:rPr sz="2700" spc="-15" dirty="0">
                <a:latin typeface="Calibri"/>
                <a:cs typeface="Calibri"/>
              </a:rPr>
              <a:t>may </a:t>
            </a:r>
            <a:r>
              <a:rPr sz="2700" spc="-5" dirty="0">
                <a:latin typeface="Calibri"/>
                <a:cs typeface="Calibri"/>
              </a:rPr>
              <a:t>be </a:t>
            </a:r>
            <a:r>
              <a:rPr sz="2700" dirty="0">
                <a:latin typeface="Calibri"/>
                <a:cs typeface="Calibri"/>
              </a:rPr>
              <a:t>a </a:t>
            </a:r>
            <a:r>
              <a:rPr sz="2700" b="1" spc="-5" dirty="0">
                <a:latin typeface="Calibri"/>
                <a:cs typeface="Calibri"/>
              </a:rPr>
              <a:t>short </a:t>
            </a:r>
            <a:r>
              <a:rPr sz="2700" b="1" dirty="0">
                <a:latin typeface="Calibri"/>
                <a:cs typeface="Calibri"/>
              </a:rPr>
              <a:t>leg </a:t>
            </a:r>
            <a:r>
              <a:rPr sz="2700" b="1" spc="-15" dirty="0" smtClean="0">
                <a:latin typeface="Calibri"/>
                <a:cs typeface="Calibri"/>
              </a:rPr>
              <a:t>cast </a:t>
            </a:r>
            <a:r>
              <a:rPr sz="2700" spc="-10" dirty="0">
                <a:latin typeface="Calibri"/>
                <a:cs typeface="Calibri"/>
              </a:rPr>
              <a:t>extending </a:t>
            </a:r>
            <a:r>
              <a:rPr sz="2700" spc="-15" dirty="0">
                <a:latin typeface="Calibri"/>
                <a:cs typeface="Calibri"/>
              </a:rPr>
              <a:t>to </a:t>
            </a:r>
            <a:r>
              <a:rPr sz="2700" dirty="0">
                <a:latin typeface="Calibri"/>
                <a:cs typeface="Calibri"/>
              </a:rPr>
              <a:t>the knee, </a:t>
            </a:r>
            <a:r>
              <a:rPr sz="2700" spc="-600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or</a:t>
            </a:r>
            <a:r>
              <a:rPr sz="2700" spc="-1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a</a:t>
            </a:r>
            <a:r>
              <a:rPr sz="2700" spc="-5" dirty="0">
                <a:latin typeface="Calibri"/>
                <a:cs typeface="Calibri"/>
              </a:rPr>
              <a:t> </a:t>
            </a:r>
            <a:r>
              <a:rPr sz="2700" b="1" dirty="0">
                <a:latin typeface="Calibri"/>
                <a:cs typeface="Calibri"/>
              </a:rPr>
              <a:t>long leg </a:t>
            </a:r>
            <a:r>
              <a:rPr sz="2700" b="1" spc="-15" dirty="0">
                <a:latin typeface="Calibri"/>
                <a:cs typeface="Calibri"/>
              </a:rPr>
              <a:t>cast</a:t>
            </a:r>
            <a:r>
              <a:rPr sz="2700" spc="-15" dirty="0">
                <a:latin typeface="Calibri"/>
                <a:cs typeface="Calibri"/>
              </a:rPr>
              <a:t>,</a:t>
            </a:r>
            <a:r>
              <a:rPr sz="2700" spc="-2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extending </a:t>
            </a:r>
            <a:r>
              <a:rPr sz="2700" spc="-15" dirty="0">
                <a:latin typeface="Calibri"/>
                <a:cs typeface="Calibri"/>
              </a:rPr>
              <a:t>to</a:t>
            </a:r>
            <a:r>
              <a:rPr sz="2700" spc="-10" dirty="0">
                <a:latin typeface="Calibri"/>
                <a:cs typeface="Calibri"/>
              </a:rPr>
              <a:t> the</a:t>
            </a:r>
            <a:r>
              <a:rPr sz="2700" spc="-20" dirty="0">
                <a:latin typeface="Calibri"/>
                <a:cs typeface="Calibri"/>
              </a:rPr>
              <a:t> </a:t>
            </a:r>
            <a:r>
              <a:rPr sz="2700" spc="-15" dirty="0">
                <a:latin typeface="Calibri"/>
                <a:cs typeface="Calibri"/>
              </a:rPr>
              <a:t>groin.</a:t>
            </a:r>
            <a:endParaRPr sz="2700" dirty="0">
              <a:latin typeface="Calibri"/>
              <a:cs typeface="Calibri"/>
            </a:endParaRPr>
          </a:p>
          <a:p>
            <a:pPr marL="355600" marR="32384" indent="-343535">
              <a:lnSpc>
                <a:spcPct val="80000"/>
              </a:lnSpc>
              <a:spcBef>
                <a:spcPts val="67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700" spc="-5" dirty="0">
                <a:latin typeface="Calibri"/>
                <a:cs typeface="Calibri"/>
              </a:rPr>
              <a:t>The </a:t>
            </a:r>
            <a:r>
              <a:rPr sz="2700" spc="-20" dirty="0">
                <a:latin typeface="Calibri"/>
                <a:cs typeface="Calibri"/>
              </a:rPr>
              <a:t>nurse </a:t>
            </a:r>
            <a:r>
              <a:rPr sz="2700" spc="-10" dirty="0">
                <a:latin typeface="Calibri"/>
                <a:cs typeface="Calibri"/>
              </a:rPr>
              <a:t>supports </a:t>
            </a:r>
            <a:r>
              <a:rPr sz="2700" dirty="0">
                <a:latin typeface="Calibri"/>
                <a:cs typeface="Calibri"/>
              </a:rPr>
              <a:t>the </a:t>
            </a:r>
            <a:r>
              <a:rPr sz="2700" spc="-15" dirty="0">
                <a:latin typeface="Calibri"/>
                <a:cs typeface="Calibri"/>
              </a:rPr>
              <a:t>patient’s </a:t>
            </a:r>
            <a:r>
              <a:rPr sz="2700" dirty="0">
                <a:solidFill>
                  <a:srgbClr val="FF0000"/>
                </a:solidFill>
                <a:latin typeface="Calibri"/>
                <a:cs typeface="Calibri"/>
              </a:rPr>
              <a:t>leg on </a:t>
            </a:r>
            <a:r>
              <a:rPr sz="2700" spc="-10" dirty="0">
                <a:solidFill>
                  <a:srgbClr val="FF0000"/>
                </a:solidFill>
                <a:latin typeface="Calibri"/>
                <a:cs typeface="Calibri"/>
              </a:rPr>
              <a:t>pillows</a:t>
            </a:r>
            <a:r>
              <a:rPr sz="2700" spc="-10" dirty="0">
                <a:latin typeface="Calibri"/>
                <a:cs typeface="Calibri"/>
              </a:rPr>
              <a:t> </a:t>
            </a:r>
            <a:r>
              <a:rPr sz="2700" spc="-15" dirty="0">
                <a:latin typeface="Calibri"/>
                <a:cs typeface="Calibri"/>
              </a:rPr>
              <a:t>to </a:t>
            </a:r>
            <a:r>
              <a:rPr sz="2700" spc="-10" dirty="0">
                <a:latin typeface="Calibri"/>
                <a:cs typeface="Calibri"/>
              </a:rPr>
              <a:t>heart </a:t>
            </a:r>
            <a:r>
              <a:rPr sz="2700" spc="-60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level </a:t>
            </a:r>
            <a:r>
              <a:rPr sz="2700" spc="-15" dirty="0">
                <a:latin typeface="Calibri"/>
                <a:cs typeface="Calibri"/>
              </a:rPr>
              <a:t>to </a:t>
            </a:r>
            <a:r>
              <a:rPr sz="2700" u="sng" spc="-20" dirty="0">
                <a:latin typeface="Calibri"/>
                <a:cs typeface="Calibri"/>
              </a:rPr>
              <a:t>control </a:t>
            </a:r>
            <a:r>
              <a:rPr sz="2700" u="sng" spc="-5" dirty="0">
                <a:latin typeface="Calibri"/>
                <a:cs typeface="Calibri"/>
              </a:rPr>
              <a:t>swelling </a:t>
            </a:r>
            <a:r>
              <a:rPr sz="2700" dirty="0">
                <a:latin typeface="Calibri"/>
                <a:cs typeface="Calibri"/>
              </a:rPr>
              <a:t>and </a:t>
            </a:r>
            <a:r>
              <a:rPr sz="2700" u="sng" dirty="0">
                <a:latin typeface="Calibri"/>
                <a:cs typeface="Calibri"/>
              </a:rPr>
              <a:t>applies ice </a:t>
            </a:r>
            <a:r>
              <a:rPr sz="2700" u="sng" spc="-10" dirty="0">
                <a:latin typeface="Calibri"/>
                <a:cs typeface="Calibri"/>
              </a:rPr>
              <a:t>packs </a:t>
            </a:r>
            <a:r>
              <a:rPr sz="2700" dirty="0">
                <a:latin typeface="Calibri"/>
                <a:cs typeface="Calibri"/>
              </a:rPr>
              <a:t>as </a:t>
            </a:r>
            <a:r>
              <a:rPr sz="2700" spc="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prescribed</a:t>
            </a:r>
            <a:r>
              <a:rPr sz="2700" spc="-2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over</a:t>
            </a:r>
            <a:r>
              <a:rPr sz="2700" spc="-1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the</a:t>
            </a:r>
            <a:r>
              <a:rPr sz="2700" spc="-20" dirty="0">
                <a:latin typeface="Calibri"/>
                <a:cs typeface="Calibri"/>
              </a:rPr>
              <a:t> </a:t>
            </a:r>
            <a:r>
              <a:rPr sz="2700" spc="-15" dirty="0">
                <a:latin typeface="Calibri"/>
                <a:cs typeface="Calibri"/>
              </a:rPr>
              <a:t>fracture</a:t>
            </a:r>
            <a:r>
              <a:rPr sz="2700" spc="-10" dirty="0">
                <a:latin typeface="Calibri"/>
                <a:cs typeface="Calibri"/>
              </a:rPr>
              <a:t> site</a:t>
            </a:r>
            <a:r>
              <a:rPr sz="2700" spc="-15" dirty="0">
                <a:latin typeface="Calibri"/>
                <a:cs typeface="Calibri"/>
              </a:rPr>
              <a:t> </a:t>
            </a:r>
            <a:r>
              <a:rPr sz="2700" spc="-25" dirty="0">
                <a:latin typeface="Calibri"/>
                <a:cs typeface="Calibri"/>
              </a:rPr>
              <a:t>for</a:t>
            </a:r>
            <a:r>
              <a:rPr sz="2700" spc="-1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1</a:t>
            </a:r>
            <a:r>
              <a:rPr sz="2700" spc="-15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or</a:t>
            </a:r>
            <a:r>
              <a:rPr sz="2700" spc="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2 </a:t>
            </a:r>
            <a:r>
              <a:rPr sz="2700" spc="-20" dirty="0">
                <a:latin typeface="Calibri"/>
                <a:cs typeface="Calibri"/>
              </a:rPr>
              <a:t>days.</a:t>
            </a:r>
            <a:endParaRPr sz="2700" dirty="0">
              <a:latin typeface="Calibri"/>
              <a:cs typeface="Calibri"/>
            </a:endParaRPr>
          </a:p>
          <a:p>
            <a:pPr marL="355600" marR="518159" indent="-343535">
              <a:lnSpc>
                <a:spcPct val="80000"/>
              </a:lnSpc>
              <a:spcBef>
                <a:spcPts val="64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700" spc="-5" dirty="0">
                <a:latin typeface="Calibri"/>
                <a:cs typeface="Calibri"/>
              </a:rPr>
              <a:t>The </a:t>
            </a:r>
            <a:r>
              <a:rPr sz="2700" spc="-10" dirty="0">
                <a:latin typeface="Calibri"/>
                <a:cs typeface="Calibri"/>
              </a:rPr>
              <a:t>patient </a:t>
            </a:r>
            <a:r>
              <a:rPr sz="2700" dirty="0">
                <a:latin typeface="Calibri"/>
                <a:cs typeface="Calibri"/>
              </a:rPr>
              <a:t>is </a:t>
            </a:r>
            <a:r>
              <a:rPr sz="2700" spc="-15" dirty="0">
                <a:latin typeface="Calibri"/>
                <a:cs typeface="Calibri"/>
              </a:rPr>
              <a:t>taught </a:t>
            </a:r>
            <a:r>
              <a:rPr sz="2700" spc="-20" dirty="0">
                <a:latin typeface="Calibri"/>
                <a:cs typeface="Calibri"/>
              </a:rPr>
              <a:t>to </a:t>
            </a:r>
            <a:r>
              <a:rPr sz="2700" u="sng" spc="-15" dirty="0">
                <a:latin typeface="Calibri"/>
                <a:cs typeface="Calibri"/>
              </a:rPr>
              <a:t>elevate </a:t>
            </a:r>
            <a:r>
              <a:rPr sz="2700" u="sng" dirty="0">
                <a:latin typeface="Calibri"/>
                <a:cs typeface="Calibri"/>
              </a:rPr>
              <a:t>the </a:t>
            </a:r>
            <a:r>
              <a:rPr sz="2700" u="sng" spc="-20" dirty="0">
                <a:latin typeface="Calibri"/>
                <a:cs typeface="Calibri"/>
              </a:rPr>
              <a:t>casted </a:t>
            </a:r>
            <a:r>
              <a:rPr sz="2700" u="sng" dirty="0">
                <a:latin typeface="Calibri"/>
                <a:cs typeface="Calibri"/>
              </a:rPr>
              <a:t>leg when </a:t>
            </a:r>
            <a:r>
              <a:rPr sz="2700" u="sng" spc="-605" dirty="0">
                <a:latin typeface="Calibri"/>
                <a:cs typeface="Calibri"/>
              </a:rPr>
              <a:t> </a:t>
            </a:r>
            <a:r>
              <a:rPr sz="2700" u="sng" spc="-10" dirty="0">
                <a:latin typeface="Calibri"/>
                <a:cs typeface="Calibri"/>
              </a:rPr>
              <a:t>seated</a:t>
            </a:r>
            <a:r>
              <a:rPr sz="2700" spc="-10" dirty="0">
                <a:latin typeface="Calibri"/>
                <a:cs typeface="Calibri"/>
              </a:rPr>
              <a:t>.</a:t>
            </a:r>
            <a:endParaRPr sz="2700" dirty="0">
              <a:latin typeface="Calibri"/>
              <a:cs typeface="Calibri"/>
            </a:endParaRPr>
          </a:p>
          <a:p>
            <a:pPr marL="355600" marR="317500" indent="-343535">
              <a:lnSpc>
                <a:spcPct val="80000"/>
              </a:lnSpc>
              <a:spcBef>
                <a:spcPts val="65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700" spc="-5" dirty="0">
                <a:latin typeface="Calibri"/>
                <a:cs typeface="Calibri"/>
              </a:rPr>
              <a:t>The </a:t>
            </a:r>
            <a:r>
              <a:rPr sz="2700" spc="-20" dirty="0">
                <a:latin typeface="Calibri"/>
                <a:cs typeface="Calibri"/>
              </a:rPr>
              <a:t>nurse </a:t>
            </a:r>
            <a:r>
              <a:rPr sz="2700" dirty="0">
                <a:solidFill>
                  <a:srgbClr val="FF0000"/>
                </a:solidFill>
                <a:latin typeface="Calibri"/>
                <a:cs typeface="Calibri"/>
              </a:rPr>
              <a:t>assesses </a:t>
            </a:r>
            <a:r>
              <a:rPr sz="2700" spc="-10" dirty="0">
                <a:solidFill>
                  <a:srgbClr val="FF0000"/>
                </a:solidFill>
                <a:latin typeface="Calibri"/>
                <a:cs typeface="Calibri"/>
              </a:rPr>
              <a:t>circulation </a:t>
            </a:r>
            <a:r>
              <a:rPr sz="2700" spc="-10" dirty="0">
                <a:latin typeface="Calibri"/>
                <a:cs typeface="Calibri"/>
              </a:rPr>
              <a:t>by </a:t>
            </a:r>
            <a:r>
              <a:rPr sz="2700" spc="-5" dirty="0">
                <a:latin typeface="Calibri"/>
                <a:cs typeface="Calibri"/>
              </a:rPr>
              <a:t>observing the </a:t>
            </a:r>
            <a:r>
              <a:rPr sz="2700" spc="-50" dirty="0">
                <a:latin typeface="Calibri"/>
                <a:cs typeface="Calibri"/>
              </a:rPr>
              <a:t>color, </a:t>
            </a:r>
            <a:r>
              <a:rPr sz="2700" spc="-600" dirty="0">
                <a:latin typeface="Calibri"/>
                <a:cs typeface="Calibri"/>
              </a:rPr>
              <a:t> </a:t>
            </a:r>
            <a:r>
              <a:rPr sz="2700" spc="-15" dirty="0">
                <a:latin typeface="Calibri"/>
                <a:cs typeface="Calibri"/>
              </a:rPr>
              <a:t>temperature,</a:t>
            </a:r>
            <a:r>
              <a:rPr sz="2700" spc="-3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and</a:t>
            </a:r>
            <a:r>
              <a:rPr sz="2700" spc="-20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capillary</a:t>
            </a:r>
            <a:r>
              <a:rPr sz="2700" spc="-25" dirty="0">
                <a:latin typeface="Calibri"/>
                <a:cs typeface="Calibri"/>
              </a:rPr>
              <a:t> </a:t>
            </a:r>
            <a:r>
              <a:rPr sz="2700" spc="-15" dirty="0">
                <a:latin typeface="Calibri"/>
                <a:cs typeface="Calibri"/>
              </a:rPr>
              <a:t>refill</a:t>
            </a:r>
            <a:r>
              <a:rPr sz="2700" spc="-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of</a:t>
            </a:r>
            <a:r>
              <a:rPr sz="2700" spc="-1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the</a:t>
            </a:r>
            <a:r>
              <a:rPr sz="2700" spc="-2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exposed</a:t>
            </a:r>
            <a:r>
              <a:rPr sz="2700" spc="-3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toes.</a:t>
            </a:r>
            <a:endParaRPr sz="2700" dirty="0">
              <a:latin typeface="Calibri"/>
              <a:cs typeface="Calibri"/>
            </a:endParaRPr>
          </a:p>
          <a:p>
            <a:pPr marL="355600" marR="356235" indent="-343535">
              <a:lnSpc>
                <a:spcPts val="2590"/>
              </a:lnSpc>
              <a:spcBef>
                <a:spcPts val="62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700" spc="-5" dirty="0">
                <a:solidFill>
                  <a:srgbClr val="FF0000"/>
                </a:solidFill>
                <a:latin typeface="Calibri"/>
                <a:cs typeface="Calibri"/>
              </a:rPr>
              <a:t>Nerve function </a:t>
            </a:r>
            <a:r>
              <a:rPr sz="2700" dirty="0">
                <a:latin typeface="Calibri"/>
                <a:cs typeface="Calibri"/>
              </a:rPr>
              <a:t>is </a:t>
            </a:r>
            <a:r>
              <a:rPr sz="2700" spc="-5" dirty="0">
                <a:latin typeface="Calibri"/>
                <a:cs typeface="Calibri"/>
              </a:rPr>
              <a:t>assessed </a:t>
            </a:r>
            <a:r>
              <a:rPr sz="2700" spc="-10" dirty="0">
                <a:latin typeface="Calibri"/>
                <a:cs typeface="Calibri"/>
              </a:rPr>
              <a:t>by </a:t>
            </a:r>
            <a:r>
              <a:rPr sz="2700" spc="-5" dirty="0">
                <a:latin typeface="Calibri"/>
                <a:cs typeface="Calibri"/>
              </a:rPr>
              <a:t>observing </a:t>
            </a:r>
            <a:r>
              <a:rPr sz="2700" dirty="0">
                <a:latin typeface="Calibri"/>
                <a:cs typeface="Calibri"/>
              </a:rPr>
              <a:t>the </a:t>
            </a:r>
            <a:r>
              <a:rPr sz="2700" spc="-15" dirty="0">
                <a:latin typeface="Calibri"/>
                <a:cs typeface="Calibri"/>
              </a:rPr>
              <a:t>patient’s </a:t>
            </a:r>
            <a:r>
              <a:rPr sz="2700" spc="-60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ability </a:t>
            </a:r>
            <a:r>
              <a:rPr sz="2700" spc="-15" dirty="0">
                <a:latin typeface="Calibri"/>
                <a:cs typeface="Calibri"/>
              </a:rPr>
              <a:t>to </a:t>
            </a:r>
            <a:r>
              <a:rPr sz="2700" spc="-5" dirty="0">
                <a:latin typeface="Calibri"/>
                <a:cs typeface="Calibri"/>
              </a:rPr>
              <a:t>move </a:t>
            </a:r>
            <a:r>
              <a:rPr sz="2700" dirty="0">
                <a:latin typeface="Calibri"/>
                <a:cs typeface="Calibri"/>
              </a:rPr>
              <a:t>the </a:t>
            </a:r>
            <a:r>
              <a:rPr sz="2700" spc="-10" dirty="0">
                <a:latin typeface="Calibri"/>
                <a:cs typeface="Calibri"/>
              </a:rPr>
              <a:t>toes </a:t>
            </a:r>
            <a:r>
              <a:rPr sz="2700" dirty="0">
                <a:latin typeface="Calibri"/>
                <a:cs typeface="Calibri"/>
              </a:rPr>
              <a:t>and </a:t>
            </a:r>
            <a:r>
              <a:rPr sz="2700" spc="-10" dirty="0">
                <a:latin typeface="Calibri"/>
                <a:cs typeface="Calibri"/>
              </a:rPr>
              <a:t>by </a:t>
            </a:r>
            <a:r>
              <a:rPr sz="2700" dirty="0">
                <a:latin typeface="Calibri"/>
                <a:cs typeface="Calibri"/>
              </a:rPr>
              <a:t>asking about the </a:t>
            </a:r>
            <a:r>
              <a:rPr sz="2700" spc="5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sensations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in the </a:t>
            </a:r>
            <a:r>
              <a:rPr sz="2700" spc="-15" dirty="0">
                <a:latin typeface="Calibri"/>
                <a:cs typeface="Calibri"/>
              </a:rPr>
              <a:t>foot.</a:t>
            </a:r>
            <a:endParaRPr sz="2700" dirty="0">
              <a:latin typeface="Calibri"/>
              <a:cs typeface="Calibri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152400"/>
            <a:ext cx="2051338" cy="2022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599" y="2362200"/>
            <a:ext cx="1822739" cy="2133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1902" y="4724848"/>
            <a:ext cx="2197798" cy="198075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5400" y="120162"/>
            <a:ext cx="4507230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30" dirty="0" smtClean="0">
                <a:latin typeface="Calibri"/>
                <a:cs typeface="Calibri"/>
              </a:rPr>
              <a:t>BODY</a:t>
            </a:r>
            <a:r>
              <a:rPr lang="en-US" sz="4400" spc="-30" dirty="0" smtClean="0">
                <a:latin typeface="Calibri"/>
                <a:cs typeface="Calibri"/>
              </a:rPr>
              <a:t>/</a:t>
            </a:r>
            <a:r>
              <a:rPr sz="4400" spc="-5" dirty="0" smtClean="0">
                <a:latin typeface="Calibri"/>
                <a:cs typeface="Calibri"/>
              </a:rPr>
              <a:t>SPICA</a:t>
            </a:r>
            <a:r>
              <a:rPr sz="4400" spc="-25" dirty="0" smtClean="0">
                <a:latin typeface="Calibri"/>
                <a:cs typeface="Calibri"/>
              </a:rPr>
              <a:t> </a:t>
            </a:r>
            <a:r>
              <a:rPr sz="4400" spc="-20" dirty="0" smtClean="0">
                <a:latin typeface="Calibri"/>
                <a:cs typeface="Calibri"/>
              </a:rPr>
              <a:t>CAST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2400" y="878902"/>
            <a:ext cx="6054436" cy="5902898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5600" marR="26670" indent="-343535">
              <a:lnSpc>
                <a:spcPts val="2400"/>
              </a:lnSpc>
              <a:spcBef>
                <a:spcPts val="67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800" spc="-10" dirty="0">
                <a:latin typeface="Calibri"/>
                <a:cs typeface="Calibri"/>
              </a:rPr>
              <a:t>Casts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that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encase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trunk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(body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cast)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and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portions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 smtClean="0">
                <a:solidFill>
                  <a:srgbClr val="FF0000"/>
                </a:solidFill>
                <a:latin typeface="Calibri"/>
                <a:cs typeface="Calibri"/>
              </a:rPr>
              <a:t>one</a:t>
            </a:r>
            <a:r>
              <a:rPr lang="en-US" sz="2800" spc="-10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5" dirty="0" smtClean="0">
                <a:solidFill>
                  <a:srgbClr val="FF0000"/>
                </a:solidFill>
                <a:latin typeface="Calibri"/>
                <a:cs typeface="Calibri"/>
              </a:rPr>
              <a:t>or</a:t>
            </a:r>
            <a:r>
              <a:rPr sz="2800" spc="-10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two</a:t>
            </a:r>
            <a:r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extremities</a:t>
            </a:r>
            <a:r>
              <a:rPr sz="28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(spica</a:t>
            </a:r>
            <a:r>
              <a:rPr sz="2800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cast</a:t>
            </a:r>
            <a:r>
              <a:rPr sz="2800" spc="-15" dirty="0">
                <a:latin typeface="Calibri"/>
                <a:cs typeface="Calibri"/>
              </a:rPr>
              <a:t>)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require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special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 smtClean="0">
                <a:latin typeface="Calibri"/>
                <a:cs typeface="Calibri"/>
              </a:rPr>
              <a:t>nursing</a:t>
            </a:r>
            <a:r>
              <a:rPr lang="en-US" sz="2800" spc="-15" dirty="0" smtClean="0">
                <a:latin typeface="Calibri"/>
                <a:cs typeface="Calibri"/>
              </a:rPr>
              <a:t> </a:t>
            </a:r>
            <a:r>
              <a:rPr sz="2800" spc="-15" dirty="0" smtClean="0">
                <a:latin typeface="Calibri"/>
                <a:cs typeface="Calibri"/>
              </a:rPr>
              <a:t>strategies.</a:t>
            </a:r>
            <a:endParaRPr sz="2800" dirty="0">
              <a:latin typeface="Calibri"/>
              <a:cs typeface="Calibri"/>
            </a:endParaRPr>
          </a:p>
          <a:p>
            <a:pPr marL="355600" marR="243204" indent="-343535">
              <a:lnSpc>
                <a:spcPts val="2400"/>
              </a:lnSpc>
              <a:spcBef>
                <a:spcPts val="60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800" spc="-15" dirty="0">
                <a:latin typeface="Calibri"/>
                <a:cs typeface="Calibri"/>
              </a:rPr>
              <a:t>Nursing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responsibilities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include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preparing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and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positioning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5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patient,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assisting with </a:t>
            </a:r>
            <a:r>
              <a:rPr lang="en-US" sz="2800" spc="-10" dirty="0" smtClean="0">
                <a:latin typeface="Calibri"/>
                <a:cs typeface="Calibri"/>
              </a:rPr>
              <a:t>skincare</a:t>
            </a:r>
            <a:r>
              <a:rPr sz="2800" spc="20" dirty="0" smtClean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and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20" dirty="0" smtClean="0">
                <a:latin typeface="Calibri"/>
                <a:cs typeface="Calibri"/>
              </a:rPr>
              <a:t>hygiene</a:t>
            </a:r>
            <a:r>
              <a:rPr lang="en-US" sz="2800" spc="-20" dirty="0" smtClean="0">
                <a:latin typeface="Calibri"/>
                <a:cs typeface="Calibri"/>
              </a:rPr>
              <a:t>.</a:t>
            </a:r>
            <a:endParaRPr sz="2800" dirty="0">
              <a:latin typeface="Calibri"/>
              <a:cs typeface="Calibri"/>
            </a:endParaRPr>
          </a:p>
          <a:p>
            <a:pPr marL="355600" marR="5080" indent="-343535" algn="just">
              <a:lnSpc>
                <a:spcPct val="80000"/>
              </a:lnSpc>
              <a:spcBef>
                <a:spcPts val="620"/>
              </a:spcBef>
              <a:buFont typeface="Arial MT"/>
              <a:buChar char="•"/>
              <a:tabLst>
                <a:tab pos="356235" algn="l"/>
              </a:tabLst>
            </a:pPr>
            <a:r>
              <a:rPr sz="2800" spc="-5" dirty="0">
                <a:latin typeface="Calibri"/>
                <a:cs typeface="Calibri"/>
              </a:rPr>
              <a:t>Supporting the </a:t>
            </a:r>
            <a:r>
              <a:rPr sz="2800" spc="-10" dirty="0">
                <a:latin typeface="Calibri"/>
                <a:cs typeface="Calibri"/>
              </a:rPr>
              <a:t>patient </a:t>
            </a:r>
            <a:r>
              <a:rPr sz="2800" spc="-5" dirty="0">
                <a:latin typeface="Calibri"/>
                <a:cs typeface="Calibri"/>
              </a:rPr>
              <a:t>on a </a:t>
            </a:r>
            <a:r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firm 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mattress </a:t>
            </a:r>
            <a:r>
              <a:rPr sz="2800" spc="-5" dirty="0">
                <a:latin typeface="Calibri"/>
                <a:cs typeface="Calibri"/>
              </a:rPr>
              <a:t>and with </a:t>
            </a:r>
            <a:r>
              <a:rPr sz="2800" spc="-10" dirty="0">
                <a:latin typeface="Calibri"/>
                <a:cs typeface="Calibri"/>
              </a:rPr>
              <a:t>flexible, </a:t>
            </a:r>
            <a:r>
              <a:rPr sz="2800" spc="-55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waterproof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pillows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until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5" dirty="0">
                <a:latin typeface="Calibri"/>
                <a:cs typeface="Calibri"/>
              </a:rPr>
              <a:t>cast</a:t>
            </a:r>
            <a:r>
              <a:rPr sz="2800" spc="-5" dirty="0">
                <a:latin typeface="Calibri"/>
                <a:cs typeface="Calibri"/>
              </a:rPr>
              <a:t> dries.</a:t>
            </a:r>
            <a:endParaRPr sz="2800" dirty="0">
              <a:latin typeface="Calibri"/>
              <a:cs typeface="Calibri"/>
            </a:endParaRPr>
          </a:p>
          <a:p>
            <a:pPr marL="355600" marR="82550" indent="-343535" algn="just">
              <a:lnSpc>
                <a:spcPct val="80000"/>
              </a:lnSpc>
              <a:spcBef>
                <a:spcPts val="600"/>
              </a:spcBef>
              <a:buFont typeface="Arial MT"/>
              <a:buChar char="•"/>
              <a:tabLst>
                <a:tab pos="356235" algn="l"/>
              </a:tabLst>
            </a:pPr>
            <a:r>
              <a:rPr sz="2800" spc="-10" dirty="0">
                <a:latin typeface="Calibri"/>
                <a:cs typeface="Calibri"/>
              </a:rPr>
              <a:t>The </a:t>
            </a:r>
            <a:r>
              <a:rPr sz="2800" spc="-15" dirty="0">
                <a:latin typeface="Calibri"/>
                <a:cs typeface="Calibri"/>
              </a:rPr>
              <a:t>nurse </a:t>
            </a:r>
            <a:r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turns the </a:t>
            </a:r>
            <a:r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patient </a:t>
            </a:r>
            <a:r>
              <a:rPr sz="2800" spc="-5" dirty="0">
                <a:latin typeface="Calibri"/>
                <a:cs typeface="Calibri"/>
              </a:rPr>
              <a:t>as a unit </a:t>
            </a:r>
            <a:r>
              <a:rPr sz="2800" u="sng" spc="-20" dirty="0">
                <a:latin typeface="Calibri"/>
                <a:cs typeface="Calibri"/>
              </a:rPr>
              <a:t>toward </a:t>
            </a:r>
            <a:r>
              <a:rPr sz="2800" u="sng" spc="-5" dirty="0">
                <a:latin typeface="Calibri"/>
                <a:cs typeface="Calibri"/>
              </a:rPr>
              <a:t>the </a:t>
            </a:r>
            <a:r>
              <a:rPr sz="2800" u="sng" spc="-10" dirty="0" smtClean="0">
                <a:latin typeface="Calibri"/>
                <a:cs typeface="Calibri"/>
              </a:rPr>
              <a:t>uninjured</a:t>
            </a:r>
            <a:r>
              <a:rPr lang="en-US" sz="2800" u="sng" spc="-10" dirty="0" smtClean="0">
                <a:latin typeface="Calibri"/>
                <a:cs typeface="Calibri"/>
              </a:rPr>
              <a:t> </a:t>
            </a:r>
            <a:r>
              <a:rPr sz="2800" u="sng" spc="-10" dirty="0" smtClean="0">
                <a:latin typeface="Calibri"/>
                <a:cs typeface="Calibri"/>
              </a:rPr>
              <a:t>side </a:t>
            </a:r>
            <a:r>
              <a:rPr sz="2800" spc="-5" dirty="0">
                <a:latin typeface="Calibri"/>
                <a:cs typeface="Calibri"/>
              </a:rPr>
              <a:t>every 2 </a:t>
            </a:r>
            <a:r>
              <a:rPr sz="2800" spc="-15" dirty="0">
                <a:latin typeface="Calibri"/>
                <a:cs typeface="Calibri"/>
              </a:rPr>
              <a:t>hours to relieve pressure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5" dirty="0">
                <a:latin typeface="Calibri"/>
                <a:cs typeface="Calibri"/>
              </a:rPr>
              <a:t>to </a:t>
            </a:r>
            <a:r>
              <a:rPr sz="2800" spc="-5" dirty="0">
                <a:latin typeface="Calibri"/>
                <a:cs typeface="Calibri"/>
              </a:rPr>
              <a:t>allow the </a:t>
            </a:r>
            <a:r>
              <a:rPr sz="2800" spc="-15" dirty="0" smtClean="0">
                <a:latin typeface="Calibri"/>
                <a:cs typeface="Calibri"/>
              </a:rPr>
              <a:t>cast</a:t>
            </a:r>
            <a:r>
              <a:rPr lang="en-US" sz="2800" spc="-15" dirty="0" smtClean="0">
                <a:latin typeface="Calibri"/>
                <a:cs typeface="Calibri"/>
              </a:rPr>
              <a:t> </a:t>
            </a:r>
            <a:r>
              <a:rPr sz="2800" spc="-15" dirty="0" smtClean="0">
                <a:latin typeface="Calibri"/>
                <a:cs typeface="Calibri"/>
              </a:rPr>
              <a:t>to</a:t>
            </a:r>
            <a:r>
              <a:rPr sz="2800" spc="-10" dirty="0" smtClean="0">
                <a:latin typeface="Calibri"/>
                <a:cs typeface="Calibri"/>
              </a:rPr>
              <a:t> </a:t>
            </a:r>
            <a:r>
              <a:rPr sz="2800" spc="-45" dirty="0">
                <a:latin typeface="Calibri"/>
                <a:cs typeface="Calibri"/>
              </a:rPr>
              <a:t>dry.</a:t>
            </a:r>
            <a:endParaRPr sz="2800" dirty="0">
              <a:latin typeface="Calibri"/>
              <a:cs typeface="Calibri"/>
            </a:endParaRPr>
          </a:p>
          <a:p>
            <a:pPr marL="355600" marR="407034" indent="-343535" algn="just">
              <a:lnSpc>
                <a:spcPts val="2400"/>
              </a:lnSpc>
              <a:spcBef>
                <a:spcPts val="580"/>
              </a:spcBef>
              <a:buFont typeface="Arial MT"/>
              <a:buChar char="•"/>
              <a:tabLst>
                <a:tab pos="356235" algn="l"/>
              </a:tabLst>
            </a:pPr>
            <a:r>
              <a:rPr sz="2800" spc="-10" dirty="0">
                <a:latin typeface="Calibri"/>
                <a:cs typeface="Calibri"/>
              </a:rPr>
              <a:t>The </a:t>
            </a:r>
            <a:r>
              <a:rPr sz="2800" spc="-20" dirty="0">
                <a:latin typeface="Calibri"/>
                <a:cs typeface="Calibri"/>
              </a:rPr>
              <a:t>nurse </a:t>
            </a:r>
            <a:r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inspects the </a:t>
            </a:r>
            <a:r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skin </a:t>
            </a:r>
            <a:r>
              <a:rPr sz="2800" spc="-10" dirty="0">
                <a:latin typeface="Calibri"/>
                <a:cs typeface="Calibri"/>
              </a:rPr>
              <a:t>around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edges </a:t>
            </a:r>
            <a:r>
              <a:rPr sz="2800" spc="-5" dirty="0">
                <a:latin typeface="Calibri"/>
                <a:cs typeface="Calibri"/>
              </a:rPr>
              <a:t>of the </a:t>
            </a:r>
            <a:r>
              <a:rPr sz="2800" spc="-15" dirty="0" smtClean="0">
                <a:latin typeface="Calibri"/>
                <a:cs typeface="Calibri"/>
              </a:rPr>
              <a:t>cast</a:t>
            </a:r>
            <a:r>
              <a:rPr lang="en-US" sz="2800" spc="-15" dirty="0" smtClean="0">
                <a:latin typeface="Calibri"/>
                <a:cs typeface="Calibri"/>
              </a:rPr>
              <a:t> </a:t>
            </a:r>
            <a:r>
              <a:rPr sz="2800" spc="-10" dirty="0" smtClean="0">
                <a:latin typeface="Calibri"/>
                <a:cs typeface="Calibri"/>
              </a:rPr>
              <a:t>frequently</a:t>
            </a:r>
            <a:r>
              <a:rPr sz="2800" spc="25" dirty="0" smtClean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for</a:t>
            </a:r>
            <a:r>
              <a:rPr sz="2800" spc="-5" dirty="0">
                <a:latin typeface="Calibri"/>
                <a:cs typeface="Calibri"/>
              </a:rPr>
              <a:t> signs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irritation.</a:t>
            </a:r>
            <a:endParaRPr sz="2800" dirty="0">
              <a:latin typeface="Calibri"/>
              <a:cs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3650" y="2424381"/>
            <a:ext cx="2647950" cy="222381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4264" y="0"/>
            <a:ext cx="2663536" cy="223334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4800600"/>
            <a:ext cx="2619375" cy="17430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64514" y="141605"/>
            <a:ext cx="74136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Calibri"/>
                <a:cs typeface="Calibri"/>
              </a:rPr>
              <a:t>Managing</a:t>
            </a:r>
            <a:r>
              <a:rPr sz="4400" b="0" spc="-10" dirty="0">
                <a:latin typeface="Calibri"/>
                <a:cs typeface="Calibri"/>
              </a:rPr>
              <a:t> </a:t>
            </a:r>
            <a:r>
              <a:rPr sz="4400" b="0" dirty="0">
                <a:latin typeface="Calibri"/>
                <a:cs typeface="Calibri"/>
              </a:rPr>
              <a:t>the</a:t>
            </a:r>
            <a:r>
              <a:rPr sz="4400" b="0" spc="-10" dirty="0">
                <a:latin typeface="Calibri"/>
                <a:cs typeface="Calibri"/>
              </a:rPr>
              <a:t> </a:t>
            </a:r>
            <a:r>
              <a:rPr sz="4400" b="0" spc="-25" dirty="0">
                <a:latin typeface="Calibri"/>
                <a:cs typeface="Calibri"/>
              </a:rPr>
              <a:t>Patient</a:t>
            </a:r>
            <a:r>
              <a:rPr sz="4400" b="0" spc="-35" dirty="0">
                <a:latin typeface="Calibri"/>
                <a:cs typeface="Calibri"/>
              </a:rPr>
              <a:t> </a:t>
            </a:r>
            <a:r>
              <a:rPr sz="4400" b="0" dirty="0">
                <a:latin typeface="Calibri"/>
                <a:cs typeface="Calibri"/>
              </a:rPr>
              <a:t>in</a:t>
            </a:r>
            <a:r>
              <a:rPr sz="4400" b="0" spc="-5" dirty="0">
                <a:latin typeface="Calibri"/>
                <a:cs typeface="Calibri"/>
              </a:rPr>
              <a:t> </a:t>
            </a:r>
            <a:r>
              <a:rPr sz="4400" b="0" spc="-45" dirty="0">
                <a:latin typeface="Calibri"/>
                <a:cs typeface="Calibri"/>
              </a:rPr>
              <a:t>Traction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600" y="961440"/>
            <a:ext cx="8686800" cy="528696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5600" marR="440055" indent="-343535">
              <a:lnSpc>
                <a:spcPts val="3460"/>
              </a:lnSpc>
              <a:spcBef>
                <a:spcPts val="53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b="1" spc="-30" dirty="0">
                <a:solidFill>
                  <a:srgbClr val="FF0000"/>
                </a:solidFill>
                <a:latin typeface="Calibri"/>
                <a:cs typeface="Calibri"/>
              </a:rPr>
              <a:t>Traction</a:t>
            </a:r>
            <a:r>
              <a:rPr sz="3200" b="1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is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the</a:t>
            </a:r>
            <a:r>
              <a:rPr sz="3200" spc="-5" dirty="0">
                <a:latin typeface="Calibri"/>
                <a:cs typeface="Calibri"/>
              </a:rPr>
              <a:t> application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of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pulling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spc="-25" dirty="0" smtClean="0">
                <a:latin typeface="Calibri"/>
                <a:cs typeface="Calibri"/>
              </a:rPr>
              <a:t>force</a:t>
            </a:r>
            <a:r>
              <a:rPr lang="en-US" sz="3200" spc="-25" dirty="0" smtClean="0">
                <a:latin typeface="Calibri"/>
                <a:cs typeface="Calibri"/>
              </a:rPr>
              <a:t> </a:t>
            </a:r>
            <a:r>
              <a:rPr sz="3200" spc="-20" dirty="0" smtClean="0">
                <a:latin typeface="Calibri"/>
                <a:cs typeface="Calibri"/>
              </a:rPr>
              <a:t>to</a:t>
            </a:r>
            <a:r>
              <a:rPr sz="3200" spc="-5" dirty="0" smtClean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 part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of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40" dirty="0">
                <a:latin typeface="Calibri"/>
                <a:cs typeface="Calibri"/>
              </a:rPr>
              <a:t>body</a:t>
            </a:r>
            <a:r>
              <a:rPr sz="3200" spc="-40" dirty="0" smtClean="0">
                <a:latin typeface="Calibri"/>
                <a:cs typeface="Calibri"/>
              </a:rPr>
              <a:t>.</a:t>
            </a:r>
            <a:endParaRPr lang="en-US" sz="3200" spc="-40" dirty="0" smtClean="0">
              <a:latin typeface="Calibri"/>
              <a:cs typeface="Calibri"/>
            </a:endParaRPr>
          </a:p>
          <a:p>
            <a:pPr marL="12065" marR="440055">
              <a:lnSpc>
                <a:spcPts val="3460"/>
              </a:lnSpc>
              <a:spcBef>
                <a:spcPts val="535"/>
              </a:spcBef>
              <a:tabLst>
                <a:tab pos="355600" algn="l"/>
                <a:tab pos="356235" algn="l"/>
              </a:tabLst>
            </a:pPr>
            <a:endParaRPr lang="en-US" sz="3200" spc="-40" dirty="0">
              <a:latin typeface="Calibri"/>
              <a:cs typeface="Calibri"/>
            </a:endParaRPr>
          </a:p>
          <a:p>
            <a:pPr marL="12065" marR="440055">
              <a:lnSpc>
                <a:spcPts val="3460"/>
              </a:lnSpc>
              <a:spcBef>
                <a:spcPts val="535"/>
              </a:spcBef>
              <a:tabLst>
                <a:tab pos="355600" algn="l"/>
                <a:tab pos="356235" algn="l"/>
              </a:tabLst>
            </a:pPr>
            <a:endParaRPr sz="3200" dirty="0">
              <a:latin typeface="Calibri"/>
              <a:cs typeface="Calibri"/>
            </a:endParaRPr>
          </a:p>
          <a:p>
            <a:pPr marL="355600" marR="5080" indent="-343535">
              <a:lnSpc>
                <a:spcPct val="90000"/>
              </a:lnSpc>
              <a:spcBef>
                <a:spcPts val="71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b="1" spc="-35" dirty="0">
                <a:solidFill>
                  <a:srgbClr val="FF0000"/>
                </a:solidFill>
                <a:latin typeface="Calibri"/>
                <a:cs typeface="Calibri"/>
              </a:rPr>
              <a:t>Traction</a:t>
            </a:r>
            <a:r>
              <a:rPr sz="32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is </a:t>
            </a:r>
            <a:r>
              <a:rPr sz="3200" b="1" spc="-5" dirty="0">
                <a:solidFill>
                  <a:srgbClr val="FF0000"/>
                </a:solidFill>
                <a:latin typeface="Calibri"/>
                <a:cs typeface="Calibri"/>
              </a:rPr>
              <a:t>used</a:t>
            </a:r>
            <a:r>
              <a:rPr sz="320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spc="-20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u="sng" spc="-15" dirty="0">
                <a:latin typeface="Calibri"/>
                <a:cs typeface="Calibri"/>
              </a:rPr>
              <a:t>minimize</a:t>
            </a:r>
            <a:r>
              <a:rPr sz="3200" u="sng" spc="30" dirty="0">
                <a:latin typeface="Calibri"/>
                <a:cs typeface="Calibri"/>
              </a:rPr>
              <a:t> </a:t>
            </a:r>
            <a:r>
              <a:rPr sz="3200" u="sng" spc="-5" dirty="0">
                <a:latin typeface="Calibri"/>
                <a:cs typeface="Calibri"/>
              </a:rPr>
              <a:t>muscle</a:t>
            </a:r>
            <a:r>
              <a:rPr sz="3200" u="sng" dirty="0">
                <a:latin typeface="Calibri"/>
                <a:cs typeface="Calibri"/>
              </a:rPr>
              <a:t> </a:t>
            </a:r>
            <a:r>
              <a:rPr sz="3200" u="sng" spc="-5" dirty="0">
                <a:latin typeface="Calibri"/>
                <a:cs typeface="Calibri"/>
              </a:rPr>
              <a:t>spasms</a:t>
            </a:r>
            <a:r>
              <a:rPr sz="3200" spc="-5" dirty="0" smtClean="0">
                <a:latin typeface="Calibri"/>
                <a:cs typeface="Calibri"/>
              </a:rPr>
              <a:t>;</a:t>
            </a:r>
            <a:r>
              <a:rPr lang="en-US" sz="3200" spc="-20" dirty="0" smtClean="0">
                <a:latin typeface="Calibri"/>
                <a:cs typeface="Calibri"/>
              </a:rPr>
              <a:t> </a:t>
            </a:r>
            <a:r>
              <a:rPr sz="3200" u="sng" spc="-5" dirty="0" smtClean="0">
                <a:latin typeface="Calibri"/>
                <a:cs typeface="Calibri"/>
              </a:rPr>
              <a:t>reduce</a:t>
            </a:r>
            <a:r>
              <a:rPr sz="3200" u="sng" spc="-5" dirty="0">
                <a:latin typeface="Calibri"/>
                <a:cs typeface="Calibri"/>
              </a:rPr>
              <a:t>,</a:t>
            </a:r>
            <a:r>
              <a:rPr sz="3200" u="sng" spc="-15" dirty="0">
                <a:latin typeface="Calibri"/>
                <a:cs typeface="Calibri"/>
              </a:rPr>
              <a:t> </a:t>
            </a:r>
            <a:r>
              <a:rPr sz="3200" u="sng" dirty="0">
                <a:latin typeface="Calibri"/>
                <a:cs typeface="Calibri"/>
              </a:rPr>
              <a:t>align, and</a:t>
            </a:r>
            <a:r>
              <a:rPr sz="3200" u="sng" spc="15" dirty="0">
                <a:latin typeface="Calibri"/>
                <a:cs typeface="Calibri"/>
              </a:rPr>
              <a:t> </a:t>
            </a:r>
            <a:r>
              <a:rPr sz="3200" u="sng" spc="-15" dirty="0">
                <a:latin typeface="Calibri"/>
                <a:cs typeface="Calibri"/>
              </a:rPr>
              <a:t>immobilize</a:t>
            </a:r>
            <a:r>
              <a:rPr sz="3200" u="sng" spc="30" dirty="0">
                <a:latin typeface="Calibri"/>
                <a:cs typeface="Calibri"/>
              </a:rPr>
              <a:t> </a:t>
            </a:r>
            <a:r>
              <a:rPr sz="3200" u="sng" spc="-15" dirty="0">
                <a:latin typeface="Calibri"/>
                <a:cs typeface="Calibri"/>
              </a:rPr>
              <a:t>fractures</a:t>
            </a:r>
            <a:r>
              <a:rPr sz="3200" spc="-15" dirty="0">
                <a:latin typeface="Calibri"/>
                <a:cs typeface="Calibri"/>
              </a:rPr>
              <a:t>;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-20" dirty="0" smtClean="0">
                <a:latin typeface="Calibri"/>
                <a:cs typeface="Calibri"/>
              </a:rPr>
              <a:t>to</a:t>
            </a:r>
            <a:r>
              <a:rPr lang="en-US" sz="3200" spc="-20" dirty="0" smtClean="0">
                <a:latin typeface="Calibri"/>
                <a:cs typeface="Calibri"/>
              </a:rPr>
              <a:t> </a:t>
            </a:r>
            <a:r>
              <a:rPr sz="3200" u="sng" spc="-5" dirty="0" smtClean="0">
                <a:latin typeface="Calibri"/>
                <a:cs typeface="Calibri"/>
              </a:rPr>
              <a:t>reduce</a:t>
            </a:r>
            <a:r>
              <a:rPr sz="3200" u="sng" spc="-25" dirty="0" smtClean="0">
                <a:latin typeface="Calibri"/>
                <a:cs typeface="Calibri"/>
              </a:rPr>
              <a:t> </a:t>
            </a:r>
            <a:r>
              <a:rPr sz="3200" u="sng" spc="-15" dirty="0" smtClean="0">
                <a:latin typeface="Calibri"/>
                <a:cs typeface="Calibri"/>
              </a:rPr>
              <a:t>deformity</a:t>
            </a:r>
            <a:r>
              <a:rPr lang="en-US" sz="3200" spc="-15" dirty="0" smtClean="0">
                <a:latin typeface="Calibri"/>
                <a:cs typeface="Calibri"/>
              </a:rPr>
              <a:t>; and</a:t>
            </a:r>
            <a:r>
              <a:rPr sz="3200" spc="10" dirty="0" smtClean="0">
                <a:latin typeface="Calibri"/>
                <a:cs typeface="Calibri"/>
              </a:rPr>
              <a:t> </a:t>
            </a:r>
            <a:r>
              <a:rPr sz="3200" u="sng" spc="-5" dirty="0" smtClean="0">
                <a:latin typeface="Calibri"/>
                <a:cs typeface="Calibri"/>
              </a:rPr>
              <a:t>increase</a:t>
            </a:r>
            <a:r>
              <a:rPr sz="3200" u="sng" spc="-20" dirty="0" smtClean="0">
                <a:latin typeface="Calibri"/>
                <a:cs typeface="Calibri"/>
              </a:rPr>
              <a:t> </a:t>
            </a:r>
            <a:r>
              <a:rPr sz="3200" u="sng" spc="-5" dirty="0" smtClean="0">
                <a:latin typeface="Calibri"/>
                <a:cs typeface="Calibri"/>
              </a:rPr>
              <a:t>space</a:t>
            </a:r>
            <a:r>
              <a:rPr lang="en-US" sz="3200" u="sng" spc="-5" dirty="0" smtClean="0">
                <a:latin typeface="Calibri"/>
                <a:cs typeface="Calibri"/>
              </a:rPr>
              <a:t> </a:t>
            </a:r>
            <a:r>
              <a:rPr sz="3200" u="sng" spc="-10" dirty="0" smtClean="0">
                <a:latin typeface="Calibri"/>
                <a:cs typeface="Calibri"/>
              </a:rPr>
              <a:t>between</a:t>
            </a:r>
            <a:r>
              <a:rPr sz="3200" u="sng" spc="-25" dirty="0" smtClean="0">
                <a:latin typeface="Calibri"/>
                <a:cs typeface="Calibri"/>
              </a:rPr>
              <a:t> </a:t>
            </a:r>
            <a:r>
              <a:rPr sz="3200" u="sng" spc="-5" dirty="0">
                <a:latin typeface="Calibri"/>
                <a:cs typeface="Calibri"/>
              </a:rPr>
              <a:t>opposing</a:t>
            </a:r>
            <a:r>
              <a:rPr sz="3200" u="sng" spc="10" dirty="0">
                <a:latin typeface="Calibri"/>
                <a:cs typeface="Calibri"/>
              </a:rPr>
              <a:t> </a:t>
            </a:r>
            <a:r>
              <a:rPr sz="3200" u="sng" spc="-10" dirty="0">
                <a:latin typeface="Calibri"/>
                <a:cs typeface="Calibri"/>
              </a:rPr>
              <a:t>surfaces</a:t>
            </a:r>
            <a:r>
              <a:rPr sz="3200" spc="-10" dirty="0">
                <a:latin typeface="Calibri"/>
                <a:cs typeface="Calibri"/>
              </a:rPr>
              <a:t>.</a:t>
            </a:r>
            <a:endParaRPr sz="3200" dirty="0">
              <a:latin typeface="Calibri"/>
              <a:cs typeface="Calibri"/>
            </a:endParaRPr>
          </a:p>
          <a:p>
            <a:pPr marL="355600" marR="122555" indent="-343535" algn="just">
              <a:lnSpc>
                <a:spcPct val="90000"/>
              </a:lnSpc>
              <a:spcBef>
                <a:spcPts val="770"/>
              </a:spcBef>
              <a:buFont typeface="Arial MT"/>
              <a:buChar char="•"/>
              <a:tabLst>
                <a:tab pos="356235" algn="l"/>
              </a:tabLst>
            </a:pPr>
            <a:r>
              <a:rPr sz="3200" spc="-45" dirty="0">
                <a:latin typeface="Calibri"/>
                <a:cs typeface="Calibri"/>
              </a:rPr>
              <a:t>At </a:t>
            </a:r>
            <a:r>
              <a:rPr sz="3200" spc="-5" dirty="0">
                <a:latin typeface="Calibri"/>
                <a:cs typeface="Calibri"/>
              </a:rPr>
              <a:t>times, </a:t>
            </a:r>
            <a:r>
              <a:rPr sz="3200" spc="-10" dirty="0">
                <a:latin typeface="Calibri"/>
                <a:cs typeface="Calibri"/>
              </a:rPr>
              <a:t>traction </a:t>
            </a:r>
            <a:r>
              <a:rPr sz="3200" spc="-5" dirty="0">
                <a:latin typeface="Calibri"/>
                <a:cs typeface="Calibri"/>
              </a:rPr>
              <a:t>needs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spc="-5" dirty="0">
                <a:latin typeface="Calibri"/>
                <a:cs typeface="Calibri"/>
              </a:rPr>
              <a:t>be </a:t>
            </a:r>
            <a:r>
              <a:rPr sz="3200" u="sng" spc="-5" dirty="0">
                <a:solidFill>
                  <a:srgbClr val="FF0000"/>
                </a:solidFill>
                <a:latin typeface="Calibri"/>
                <a:cs typeface="Calibri"/>
              </a:rPr>
              <a:t>applied </a:t>
            </a:r>
            <a:r>
              <a:rPr sz="3200" u="sng" dirty="0">
                <a:solidFill>
                  <a:srgbClr val="FF0000"/>
                </a:solidFill>
                <a:latin typeface="Calibri"/>
                <a:cs typeface="Calibri"/>
              </a:rPr>
              <a:t>in </a:t>
            </a:r>
            <a:r>
              <a:rPr sz="3200" u="sng" spc="-10" dirty="0" smtClean="0">
                <a:solidFill>
                  <a:srgbClr val="FF0000"/>
                </a:solidFill>
                <a:latin typeface="Calibri"/>
                <a:cs typeface="Calibri"/>
              </a:rPr>
              <a:t>more</a:t>
            </a:r>
            <a:r>
              <a:rPr lang="en-US" sz="3200" u="sng" spc="-10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u="sng" dirty="0" smtClean="0">
                <a:solidFill>
                  <a:srgbClr val="FF0000"/>
                </a:solidFill>
                <a:latin typeface="Calibri"/>
                <a:cs typeface="Calibri"/>
              </a:rPr>
              <a:t>than </a:t>
            </a:r>
            <a:r>
              <a:rPr sz="3200" u="sng" dirty="0">
                <a:solidFill>
                  <a:srgbClr val="FF0000"/>
                </a:solidFill>
                <a:latin typeface="Calibri"/>
                <a:cs typeface="Calibri"/>
              </a:rPr>
              <a:t>one </a:t>
            </a:r>
            <a:r>
              <a:rPr sz="3200" u="sng" spc="-10" dirty="0">
                <a:solidFill>
                  <a:srgbClr val="FF0000"/>
                </a:solidFill>
                <a:latin typeface="Calibri"/>
                <a:cs typeface="Calibri"/>
              </a:rPr>
              <a:t>direction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to </a:t>
            </a:r>
            <a:r>
              <a:rPr sz="3200" spc="-5" dirty="0">
                <a:latin typeface="Calibri"/>
                <a:cs typeface="Calibri"/>
              </a:rPr>
              <a:t>achieve the </a:t>
            </a:r>
            <a:r>
              <a:rPr sz="3200" spc="-10" dirty="0">
                <a:latin typeface="Calibri"/>
                <a:cs typeface="Calibri"/>
              </a:rPr>
              <a:t>desired </a:t>
            </a:r>
            <a:r>
              <a:rPr sz="3200" spc="-5" dirty="0" smtClean="0">
                <a:latin typeface="Calibri"/>
                <a:cs typeface="Calibri"/>
              </a:rPr>
              <a:t>line</a:t>
            </a:r>
            <a:r>
              <a:rPr lang="en-US" sz="3200" spc="-5" dirty="0" smtClean="0">
                <a:latin typeface="Calibri"/>
                <a:cs typeface="Calibri"/>
              </a:rPr>
              <a:t> </a:t>
            </a:r>
            <a:r>
              <a:rPr sz="3200" spc="-5" dirty="0" smtClean="0">
                <a:latin typeface="Calibri"/>
                <a:cs typeface="Calibri"/>
              </a:rPr>
              <a:t>of</a:t>
            </a:r>
            <a:r>
              <a:rPr sz="3200" spc="-10" dirty="0" smtClean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pull.</a:t>
            </a:r>
            <a:endParaRPr sz="3200" dirty="0">
              <a:latin typeface="Calibri"/>
              <a:cs typeface="Calibri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524000"/>
            <a:ext cx="4191000" cy="1600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Words>1371</Words>
  <Application>Microsoft Office PowerPoint</Application>
  <PresentationFormat>On-screen Show (4:3)</PresentationFormat>
  <Paragraphs>132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 MT</vt:lpstr>
      <vt:lpstr>Calibri</vt:lpstr>
      <vt:lpstr>Times New Roman</vt:lpstr>
      <vt:lpstr>Office Theme</vt:lpstr>
      <vt:lpstr>Musculoskeletal care modalities</vt:lpstr>
      <vt:lpstr>Learning Objectives</vt:lpstr>
      <vt:lpstr>Introduction</vt:lpstr>
      <vt:lpstr>Introduction</vt:lpstr>
      <vt:lpstr>Managing Care of the Patient in a Cast</vt:lpstr>
      <vt:lpstr>ARM CASTS</vt:lpstr>
      <vt:lpstr>LEG CASTS</vt:lpstr>
      <vt:lpstr>BODY/SPICA CAST</vt:lpstr>
      <vt:lpstr>Managing the Patient in Traction</vt:lpstr>
      <vt:lpstr>PowerPoint Presentation</vt:lpstr>
      <vt:lpstr>SKELETAL TRACTION</vt:lpstr>
      <vt:lpstr>Nursing Interventions</vt:lpstr>
      <vt:lpstr>MONITORING POTENTIAL COMPLICATIONS</vt:lpstr>
      <vt:lpstr>MONITORING AND MANAGING  POTENTIAL COMPLICATIONS</vt:lpstr>
      <vt:lpstr>MONITORING AND MANAGING  POTENTIAL COMPLICATIONS</vt:lpstr>
      <vt:lpstr>Managing the Patient Undergoing  Orthopedic Surgery</vt:lpstr>
      <vt:lpstr>JOINT REPLACEMENT</vt:lpstr>
      <vt:lpstr>TOTAL HIP REPLACEMENT</vt:lpstr>
      <vt:lpstr>TOTAL KNEE REPLACEMENT</vt:lpstr>
      <vt:lpstr>Joint replacement/  Nursing Interventions</vt:lpstr>
      <vt:lpstr>Joint replacement/  Nursing Interventions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Musculoskeletal system treatment modalities</dc:title>
  <dc:creator>khaled</dc:creator>
  <cp:lastModifiedBy>Mohammad</cp:lastModifiedBy>
  <cp:revision>10</cp:revision>
  <dcterms:created xsi:type="dcterms:W3CDTF">2022-11-09T15:26:41Z</dcterms:created>
  <dcterms:modified xsi:type="dcterms:W3CDTF">2022-11-09T16:44:19Z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2019-03-01T00:00:00Z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2022-11-09T00:00:00Z</vt:filetime>
  </property>
</Properties>
</file>