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2"/>
    <p:sldId id="257" r:id="rId3"/>
    <p:sldId id="258" r:id="rId4"/>
    <p:sldId id="259" r:id="rId5"/>
    <p:sldId id="262" r:id="rId6"/>
    <p:sldId id="267" r:id="rId7"/>
    <p:sldId id="268" r:id="rId8"/>
    <p:sldId id="269" r:id="rId9"/>
    <p:sldId id="271" r:id="rId10"/>
    <p:sldId id="273" r:id="rId11"/>
    <p:sldId id="274" r:id="rId12"/>
    <p:sldId id="275" r:id="rId13"/>
    <p:sldId id="276" r:id="rId14"/>
    <p:sldId id="277" r:id="rId15"/>
    <p:sldId id="279" r:id="rId16"/>
    <p:sldId id="280" r:id="rId17"/>
    <p:sldId id="281" r:id="rId18"/>
    <p:sldId id="282" r:id="rId19"/>
    <p:sldId id="303" r:id="rId20"/>
    <p:sldId id="327" r:id="rId21"/>
    <p:sldId id="328" r:id="rId22"/>
    <p:sldId id="329" r:id="rId23"/>
    <p:sldId id="330" r:id="rId24"/>
    <p:sldId id="331" r:id="rId25"/>
    <p:sldId id="332" r:id="rId26"/>
    <p:sldId id="300" r:id="rId27"/>
    <p:sldId id="301" r:id="rId28"/>
    <p:sldId id="309" r:id="rId29"/>
    <p:sldId id="310" r:id="rId30"/>
    <p:sldId id="311" r:id="rId31"/>
    <p:sldId id="312" r:id="rId32"/>
    <p:sldId id="313" r:id="rId33"/>
    <p:sldId id="285"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26"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1C57FBC-EB60-4047-98DD-4D5E0562CBDF}" type="datetimeFigureOut">
              <a:rPr lang="en-US" smtClean="0"/>
              <a:t>11/15/2022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FB00A33-AA00-46E5-AA10-759B97369F5E}" type="slidenum">
              <a:rPr lang="en-US" smtClean="0"/>
              <a:t>‹#›</a:t>
            </a:fld>
            <a:endParaRPr lang="en-US"/>
          </a:p>
        </p:txBody>
      </p:sp>
    </p:spTree>
    <p:extLst>
      <p:ext uri="{BB962C8B-B14F-4D97-AF65-F5344CB8AC3E}">
        <p14:creationId xmlns:p14="http://schemas.microsoft.com/office/powerpoint/2010/main" val="155670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JO" altLang="en-US" smtClean="0">
              <a:latin typeface="Arial" panose="020B0604020202020204" pitchFamily="34" charset="0"/>
            </a:endParaRPr>
          </a:p>
        </p:txBody>
      </p:sp>
    </p:spTree>
    <p:extLst>
      <p:ext uri="{BB962C8B-B14F-4D97-AF65-F5344CB8AC3E}">
        <p14:creationId xmlns:p14="http://schemas.microsoft.com/office/powerpoint/2010/main" val="287780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89505" y="528573"/>
            <a:ext cx="5364988" cy="1112520"/>
          </a:xfrm>
          <a:prstGeom prst="rect">
            <a:avLst/>
          </a:prstGeom>
        </p:spPr>
        <p:txBody>
          <a:bodyPr wrap="square" lIns="0" tIns="0" rIns="0" bIns="0">
            <a:spAutoFit/>
          </a:bodyPr>
          <a:lstStyle>
            <a:lvl1pPr>
              <a:defRPr sz="3600" b="1"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59714" y="1241805"/>
            <a:ext cx="8624570" cy="4196715"/>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11/15/2022</a:t>
            </a:fld>
            <a:endParaRPr lang="en-US"/>
          </a:p>
        </p:txBody>
      </p:sp>
      <p:sp>
        <p:nvSpPr>
          <p:cNvPr id="6" name="Holder 6"/>
          <p:cNvSpPr>
            <a:spLocks noGrp="1"/>
          </p:cNvSpPr>
          <p:nvPr>
            <p:ph type="sldNum" sz="quarter" idx="7"/>
          </p:nvPr>
        </p:nvSpPr>
        <p:spPr>
          <a:xfrm>
            <a:off x="8401811" y="6464985"/>
            <a:ext cx="231775" cy="178434"/>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tore.yahoo.com/cgi-bin/clink?stickyj+2xWs88+wc1050.html+"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59660" y="836102"/>
            <a:ext cx="5365115" cy="1920206"/>
          </a:xfrm>
          <a:prstGeom prst="rect">
            <a:avLst/>
          </a:prstGeom>
        </p:spPr>
        <p:txBody>
          <a:bodyPr vert="horz" wrap="square" lIns="0" tIns="12700" rIns="0" bIns="0" rtlCol="0">
            <a:spAutoFit/>
          </a:bodyPr>
          <a:lstStyle/>
          <a:p>
            <a:pPr marL="1006475" marR="5080" indent="-994410">
              <a:lnSpc>
                <a:spcPct val="120000"/>
              </a:lnSpc>
              <a:spcBef>
                <a:spcPts val="100"/>
              </a:spcBef>
            </a:pPr>
            <a:r>
              <a:rPr sz="5400" spc="-10" dirty="0"/>
              <a:t>Neurologic</a:t>
            </a:r>
            <a:r>
              <a:rPr sz="5400" spc="-75" dirty="0"/>
              <a:t> </a:t>
            </a:r>
            <a:r>
              <a:rPr sz="5400" spc="-5" dirty="0"/>
              <a:t>system </a:t>
            </a:r>
            <a:r>
              <a:rPr sz="5400" spc="-1335" dirty="0"/>
              <a:t> </a:t>
            </a:r>
            <a:r>
              <a:rPr sz="5400" dirty="0"/>
              <a:t>Assessment</a:t>
            </a:r>
          </a:p>
        </p:txBody>
      </p:sp>
      <p:sp>
        <p:nvSpPr>
          <p:cNvPr id="3" name="object 3"/>
          <p:cNvSpPr txBox="1"/>
          <p:nvPr/>
        </p:nvSpPr>
        <p:spPr>
          <a:xfrm>
            <a:off x="2559557" y="3406432"/>
            <a:ext cx="4755643" cy="1645321"/>
          </a:xfrm>
          <a:prstGeom prst="rect">
            <a:avLst/>
          </a:prstGeom>
        </p:spPr>
        <p:txBody>
          <a:bodyPr vert="horz" wrap="square" lIns="0" tIns="110489" rIns="0" bIns="0" rtlCol="0">
            <a:spAutoFit/>
          </a:bodyPr>
          <a:lstStyle/>
          <a:p>
            <a:pPr algn="ctr">
              <a:lnSpc>
                <a:spcPct val="100000"/>
              </a:lnSpc>
              <a:spcBef>
                <a:spcPts val="869"/>
              </a:spcBef>
            </a:pPr>
            <a:r>
              <a:rPr sz="3200" b="1" spc="-5" dirty="0">
                <a:latin typeface="Times New Roman"/>
                <a:cs typeface="Times New Roman"/>
              </a:rPr>
              <a:t>By</a:t>
            </a:r>
            <a:endParaRPr sz="3200" b="1" dirty="0">
              <a:latin typeface="Times New Roman"/>
              <a:cs typeface="Times New Roman"/>
            </a:endParaRPr>
          </a:p>
          <a:p>
            <a:pPr algn="ctr">
              <a:lnSpc>
                <a:spcPct val="100000"/>
              </a:lnSpc>
              <a:spcBef>
                <a:spcPts val="770"/>
              </a:spcBef>
            </a:pPr>
            <a:r>
              <a:rPr sz="3200" b="1" dirty="0">
                <a:latin typeface="Times New Roman"/>
                <a:cs typeface="Times New Roman"/>
              </a:rPr>
              <a:t>D</a:t>
            </a:r>
            <a:r>
              <a:rPr sz="3200" b="1" spc="-180" dirty="0">
                <a:latin typeface="Times New Roman"/>
                <a:cs typeface="Times New Roman"/>
              </a:rPr>
              <a:t>r</a:t>
            </a:r>
            <a:r>
              <a:rPr sz="3200" b="1" dirty="0">
                <a:latin typeface="Times New Roman"/>
                <a:cs typeface="Times New Roman"/>
              </a:rPr>
              <a:t>.</a:t>
            </a:r>
            <a:r>
              <a:rPr sz="3200" b="1" spc="-5" dirty="0">
                <a:latin typeface="Times New Roman"/>
                <a:cs typeface="Times New Roman"/>
              </a:rPr>
              <a:t> </a:t>
            </a:r>
            <a:r>
              <a:rPr sz="3200" b="1" dirty="0">
                <a:latin typeface="Times New Roman"/>
                <a:cs typeface="Times New Roman"/>
              </a:rPr>
              <a:t>Suh</a:t>
            </a:r>
            <a:r>
              <a:rPr sz="3200" b="1" spc="5" dirty="0">
                <a:latin typeface="Times New Roman"/>
                <a:cs typeface="Times New Roman"/>
              </a:rPr>
              <a:t>a</a:t>
            </a:r>
            <a:r>
              <a:rPr sz="3200" b="1" dirty="0">
                <a:latin typeface="Times New Roman"/>
                <a:cs typeface="Times New Roman"/>
              </a:rPr>
              <a:t>ir</a:t>
            </a:r>
            <a:r>
              <a:rPr sz="3200" b="1" spc="-200" dirty="0">
                <a:latin typeface="Times New Roman"/>
                <a:cs typeface="Times New Roman"/>
              </a:rPr>
              <a:t> </a:t>
            </a:r>
            <a:r>
              <a:rPr sz="3200" b="1" dirty="0">
                <a:latin typeface="Times New Roman"/>
                <a:cs typeface="Times New Roman"/>
              </a:rPr>
              <a:t>A</a:t>
            </a:r>
            <a:r>
              <a:rPr sz="3200" b="1" spc="-5" dirty="0">
                <a:latin typeface="Times New Roman"/>
                <a:cs typeface="Times New Roman"/>
              </a:rPr>
              <a:t>l</a:t>
            </a:r>
            <a:r>
              <a:rPr sz="3200" b="1" dirty="0">
                <a:latin typeface="Times New Roman"/>
                <a:cs typeface="Times New Roman"/>
              </a:rPr>
              <a:t>-Gh</a:t>
            </a:r>
            <a:r>
              <a:rPr sz="3200" b="1" spc="5" dirty="0">
                <a:latin typeface="Times New Roman"/>
                <a:cs typeface="Times New Roman"/>
              </a:rPr>
              <a:t>a</a:t>
            </a:r>
            <a:r>
              <a:rPr sz="3200" b="1" dirty="0">
                <a:latin typeface="Times New Roman"/>
                <a:cs typeface="Times New Roman"/>
              </a:rPr>
              <a:t>b</a:t>
            </a:r>
            <a:r>
              <a:rPr sz="3200" b="1" spc="5" dirty="0">
                <a:latin typeface="Times New Roman"/>
                <a:cs typeface="Times New Roman"/>
              </a:rPr>
              <a:t>e</a:t>
            </a:r>
            <a:r>
              <a:rPr sz="3200" b="1" dirty="0">
                <a:latin typeface="Times New Roman"/>
                <a:cs typeface="Times New Roman"/>
              </a:rPr>
              <a:t>esh</a:t>
            </a:r>
          </a:p>
          <a:p>
            <a:pPr algn="ctr">
              <a:lnSpc>
                <a:spcPct val="100000"/>
              </a:lnSpc>
              <a:spcBef>
                <a:spcPts val="600"/>
              </a:spcBef>
            </a:pPr>
            <a:r>
              <a:rPr sz="2400" b="1" spc="-5" dirty="0">
                <a:latin typeface="Times New Roman"/>
                <a:cs typeface="Times New Roman"/>
              </a:rPr>
              <a:t>Revised</a:t>
            </a:r>
            <a:r>
              <a:rPr sz="2400" b="1" spc="-10" dirty="0">
                <a:latin typeface="Times New Roman"/>
                <a:cs typeface="Times New Roman"/>
              </a:rPr>
              <a:t> </a:t>
            </a:r>
            <a:r>
              <a:rPr sz="2400" b="1" spc="-5" dirty="0">
                <a:latin typeface="Times New Roman"/>
                <a:cs typeface="Times New Roman"/>
              </a:rPr>
              <a:t>by </a:t>
            </a:r>
            <a:r>
              <a:rPr sz="2400" b="1" spc="-10" dirty="0" err="1">
                <a:latin typeface="Times New Roman"/>
                <a:cs typeface="Times New Roman"/>
              </a:rPr>
              <a:t>Dr</a:t>
            </a:r>
            <a:r>
              <a:rPr sz="2400" b="1" dirty="0">
                <a:latin typeface="Times New Roman"/>
                <a:cs typeface="Times New Roman"/>
              </a:rPr>
              <a:t> </a:t>
            </a:r>
            <a:r>
              <a:rPr lang="en-US" sz="2400" b="1" dirty="0" smtClean="0">
                <a:latin typeface="Times New Roman"/>
                <a:cs typeface="Times New Roman"/>
              </a:rPr>
              <a:t>Mohammad </a:t>
            </a:r>
            <a:r>
              <a:rPr lang="en-US" sz="2400" b="1" dirty="0" err="1" smtClean="0">
                <a:latin typeface="Times New Roman"/>
                <a:cs typeface="Times New Roman"/>
              </a:rPr>
              <a:t>Alnaeem</a:t>
            </a:r>
            <a:endParaRPr sz="2400" b="1" dirty="0">
              <a:latin typeface="Times New Roman"/>
              <a:cs typeface="Times New Roman"/>
            </a:endParaRPr>
          </a:p>
        </p:txBody>
      </p:sp>
      <p:sp>
        <p:nvSpPr>
          <p:cNvPr id="4" name="object 4"/>
          <p:cNvSpPr txBox="1"/>
          <p:nvPr/>
        </p:nvSpPr>
        <p:spPr>
          <a:xfrm>
            <a:off x="8479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a:t>
            </a:fld>
            <a:endParaRPr sz="120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10</a:t>
            </a:fld>
            <a:endParaRPr dirty="0"/>
          </a:p>
        </p:txBody>
      </p:sp>
      <p:sp>
        <p:nvSpPr>
          <p:cNvPr id="2" name="object 2"/>
          <p:cNvSpPr txBox="1">
            <a:spLocks noGrp="1"/>
          </p:cNvSpPr>
          <p:nvPr>
            <p:ph type="title"/>
          </p:nvPr>
        </p:nvSpPr>
        <p:spPr>
          <a:xfrm>
            <a:off x="2310764" y="466470"/>
            <a:ext cx="4526915" cy="696595"/>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a:cs typeface="Calibri"/>
              </a:rPr>
              <a:t>Motor</a:t>
            </a:r>
            <a:r>
              <a:rPr sz="4400" spc="-55" dirty="0">
                <a:latin typeface="Calibri"/>
                <a:cs typeface="Calibri"/>
              </a:rPr>
              <a:t> </a:t>
            </a:r>
            <a:r>
              <a:rPr sz="4400" spc="-10" dirty="0">
                <a:latin typeface="Calibri"/>
                <a:cs typeface="Calibri"/>
              </a:rPr>
              <a:t>Examination</a:t>
            </a:r>
            <a:endParaRPr sz="4400">
              <a:latin typeface="Calibri"/>
              <a:cs typeface="Calibri"/>
            </a:endParaRPr>
          </a:p>
        </p:txBody>
      </p:sp>
      <p:sp>
        <p:nvSpPr>
          <p:cNvPr id="3" name="object 3"/>
          <p:cNvSpPr txBox="1"/>
          <p:nvPr/>
        </p:nvSpPr>
        <p:spPr>
          <a:xfrm>
            <a:off x="535940" y="1607946"/>
            <a:ext cx="8303260" cy="3538220"/>
          </a:xfrm>
          <a:prstGeom prst="rect">
            <a:avLst/>
          </a:prstGeom>
        </p:spPr>
        <p:txBody>
          <a:bodyPr vert="horz" wrap="square" lIns="0" tIns="13335" rIns="0" bIns="0" rtlCol="0">
            <a:spAutoFit/>
          </a:bodyPr>
          <a:lstStyle/>
          <a:p>
            <a:pPr marL="355600" marR="5080" indent="-343535">
              <a:lnSpc>
                <a:spcPct val="100000"/>
              </a:lnSpc>
              <a:spcBef>
                <a:spcPts val="105"/>
              </a:spcBef>
              <a:buFont typeface="Arial MT"/>
              <a:buChar char="•"/>
              <a:tabLst>
                <a:tab pos="355600" algn="l"/>
                <a:tab pos="356235" algn="l"/>
              </a:tabLst>
            </a:pPr>
            <a:r>
              <a:rPr sz="3200" dirty="0">
                <a:solidFill>
                  <a:srgbClr val="FF0000"/>
                </a:solidFill>
                <a:latin typeface="Calibri"/>
                <a:cs typeface="Calibri"/>
              </a:rPr>
              <a:t>MUSCLE</a:t>
            </a:r>
            <a:r>
              <a:rPr sz="3200" spc="-5" dirty="0">
                <a:solidFill>
                  <a:srgbClr val="FF0000"/>
                </a:solidFill>
                <a:latin typeface="Calibri"/>
                <a:cs typeface="Calibri"/>
              </a:rPr>
              <a:t> </a:t>
            </a:r>
            <a:r>
              <a:rPr sz="3200" spc="-10" dirty="0">
                <a:solidFill>
                  <a:srgbClr val="FF0000"/>
                </a:solidFill>
                <a:latin typeface="Calibri"/>
                <a:cs typeface="Calibri"/>
              </a:rPr>
              <a:t>STRENGTH</a:t>
            </a:r>
            <a:r>
              <a:rPr sz="3200" spc="10" dirty="0">
                <a:solidFill>
                  <a:srgbClr val="FF0000"/>
                </a:solidFill>
                <a:latin typeface="Calibri"/>
                <a:cs typeface="Calibri"/>
              </a:rPr>
              <a:t> </a:t>
            </a:r>
            <a:r>
              <a:rPr sz="3200" spc="-5" dirty="0">
                <a:latin typeface="Calibri"/>
                <a:cs typeface="Calibri"/>
              </a:rPr>
              <a:t>Assessing</a:t>
            </a:r>
            <a:r>
              <a:rPr sz="3200" spc="10" dirty="0">
                <a:latin typeface="Calibri"/>
                <a:cs typeface="Calibri"/>
              </a:rPr>
              <a:t> </a:t>
            </a:r>
            <a:r>
              <a:rPr sz="3200" dirty="0">
                <a:latin typeface="Calibri"/>
                <a:cs typeface="Calibri"/>
              </a:rPr>
              <a:t>the </a:t>
            </a:r>
            <a:r>
              <a:rPr sz="3200" spc="-20" dirty="0" smtClean="0">
                <a:latin typeface="Calibri"/>
                <a:cs typeface="Calibri"/>
              </a:rPr>
              <a:t>patient’s</a:t>
            </a:r>
            <a:r>
              <a:rPr lang="en-US" sz="3200" spc="-20" dirty="0" smtClean="0">
                <a:latin typeface="Calibri"/>
                <a:cs typeface="Calibri"/>
              </a:rPr>
              <a:t> </a:t>
            </a:r>
            <a:r>
              <a:rPr sz="3200" spc="-5" dirty="0" smtClean="0">
                <a:latin typeface="Calibri"/>
                <a:cs typeface="Calibri"/>
              </a:rPr>
              <a:t>ability</a:t>
            </a:r>
            <a:r>
              <a:rPr sz="3200" spc="30" dirty="0" smtClean="0">
                <a:latin typeface="Calibri"/>
                <a:cs typeface="Calibri"/>
              </a:rPr>
              <a:t> </a:t>
            </a:r>
            <a:r>
              <a:rPr sz="3200" spc="-25" dirty="0">
                <a:latin typeface="Calibri"/>
                <a:cs typeface="Calibri"/>
              </a:rPr>
              <a:t>to</a:t>
            </a:r>
            <a:r>
              <a:rPr sz="3200" spc="5" dirty="0">
                <a:latin typeface="Calibri"/>
                <a:cs typeface="Calibri"/>
              </a:rPr>
              <a:t> </a:t>
            </a:r>
            <a:r>
              <a:rPr sz="3200" spc="-20" dirty="0">
                <a:latin typeface="Calibri"/>
                <a:cs typeface="Calibri"/>
              </a:rPr>
              <a:t>flex</a:t>
            </a:r>
            <a:r>
              <a:rPr sz="3200" spc="5" dirty="0">
                <a:latin typeface="Calibri"/>
                <a:cs typeface="Calibri"/>
              </a:rPr>
              <a:t> </a:t>
            </a:r>
            <a:r>
              <a:rPr sz="3200" spc="-5" dirty="0">
                <a:latin typeface="Calibri"/>
                <a:cs typeface="Calibri"/>
              </a:rPr>
              <a:t>or </a:t>
            </a:r>
            <a:r>
              <a:rPr sz="3200" spc="-15" dirty="0">
                <a:latin typeface="Calibri"/>
                <a:cs typeface="Calibri"/>
              </a:rPr>
              <a:t>extend</a:t>
            </a:r>
            <a:r>
              <a:rPr sz="3200" spc="5" dirty="0">
                <a:latin typeface="Calibri"/>
                <a:cs typeface="Calibri"/>
              </a:rPr>
              <a:t> </a:t>
            </a:r>
            <a:r>
              <a:rPr sz="3200" spc="-5" dirty="0">
                <a:latin typeface="Calibri"/>
                <a:cs typeface="Calibri"/>
              </a:rPr>
              <a:t>the</a:t>
            </a:r>
            <a:r>
              <a:rPr sz="3200" spc="20" dirty="0">
                <a:latin typeface="Calibri"/>
                <a:cs typeface="Calibri"/>
              </a:rPr>
              <a:t> </a:t>
            </a:r>
            <a:r>
              <a:rPr sz="3200" spc="-10" dirty="0">
                <a:latin typeface="Calibri"/>
                <a:cs typeface="Calibri"/>
              </a:rPr>
              <a:t>extremities </a:t>
            </a:r>
            <a:r>
              <a:rPr sz="3200" spc="-15" dirty="0" smtClean="0">
                <a:latin typeface="Calibri"/>
                <a:cs typeface="Calibri"/>
              </a:rPr>
              <a:t>against</a:t>
            </a:r>
            <a:r>
              <a:rPr lang="en-US" sz="3200" spc="-15" dirty="0" smtClean="0">
                <a:latin typeface="Calibri"/>
                <a:cs typeface="Calibri"/>
              </a:rPr>
              <a:t> </a:t>
            </a:r>
            <a:r>
              <a:rPr sz="3200" spc="-15" dirty="0" smtClean="0">
                <a:latin typeface="Calibri"/>
                <a:cs typeface="Calibri"/>
              </a:rPr>
              <a:t>resistance</a:t>
            </a:r>
            <a:r>
              <a:rPr sz="3200" spc="-5" dirty="0" smtClean="0">
                <a:latin typeface="Calibri"/>
                <a:cs typeface="Calibri"/>
              </a:rPr>
              <a:t> </a:t>
            </a:r>
            <a:r>
              <a:rPr sz="3200" spc="-20" dirty="0">
                <a:latin typeface="Calibri"/>
                <a:cs typeface="Calibri"/>
              </a:rPr>
              <a:t>tests</a:t>
            </a:r>
            <a:r>
              <a:rPr sz="3200" spc="-15" dirty="0">
                <a:latin typeface="Calibri"/>
                <a:cs typeface="Calibri"/>
              </a:rPr>
              <a:t> </a:t>
            </a:r>
            <a:r>
              <a:rPr sz="3200" dirty="0">
                <a:latin typeface="Calibri"/>
                <a:cs typeface="Calibri"/>
              </a:rPr>
              <a:t>muscle </a:t>
            </a:r>
            <a:r>
              <a:rPr sz="3200" spc="-15" dirty="0">
                <a:latin typeface="Calibri"/>
                <a:cs typeface="Calibri"/>
              </a:rPr>
              <a:t>strength.</a:t>
            </a:r>
            <a:endParaRPr sz="3200" dirty="0">
              <a:latin typeface="Calibri"/>
              <a:cs typeface="Calibri"/>
            </a:endParaRPr>
          </a:p>
          <a:p>
            <a:pPr marL="355600" marR="311785" indent="-343535">
              <a:lnSpc>
                <a:spcPct val="100000"/>
              </a:lnSpc>
              <a:spcBef>
                <a:spcPts val="765"/>
              </a:spcBef>
              <a:buFont typeface="Arial MT"/>
              <a:buChar char="•"/>
              <a:tabLst>
                <a:tab pos="355600" algn="l"/>
                <a:tab pos="356235" algn="l"/>
              </a:tabLst>
            </a:pPr>
            <a:r>
              <a:rPr sz="3200" spc="-10" dirty="0">
                <a:solidFill>
                  <a:srgbClr val="FF0000"/>
                </a:solidFill>
                <a:latin typeface="Calibri"/>
                <a:cs typeface="Calibri"/>
              </a:rPr>
              <a:t>BALANCE</a:t>
            </a:r>
            <a:r>
              <a:rPr sz="3200" spc="-5" dirty="0">
                <a:solidFill>
                  <a:srgbClr val="FF0000"/>
                </a:solidFill>
                <a:latin typeface="Calibri"/>
                <a:cs typeface="Calibri"/>
              </a:rPr>
              <a:t> AND</a:t>
            </a:r>
            <a:r>
              <a:rPr sz="3200" spc="-10" dirty="0">
                <a:solidFill>
                  <a:srgbClr val="FF0000"/>
                </a:solidFill>
                <a:latin typeface="Calibri"/>
                <a:cs typeface="Calibri"/>
              </a:rPr>
              <a:t> </a:t>
            </a:r>
            <a:r>
              <a:rPr sz="3200" spc="-25" dirty="0">
                <a:solidFill>
                  <a:srgbClr val="FF0000"/>
                </a:solidFill>
                <a:latin typeface="Calibri"/>
                <a:cs typeface="Calibri"/>
              </a:rPr>
              <a:t>COORDINATION</a:t>
            </a:r>
            <a:r>
              <a:rPr sz="3200" spc="-25" dirty="0">
                <a:latin typeface="Calibri"/>
                <a:cs typeface="Calibri"/>
              </a:rPr>
              <a:t>:</a:t>
            </a:r>
            <a:r>
              <a:rPr sz="3200" spc="20" dirty="0">
                <a:latin typeface="Calibri"/>
                <a:cs typeface="Calibri"/>
              </a:rPr>
              <a:t> </a:t>
            </a:r>
            <a:r>
              <a:rPr sz="3200" spc="-5" dirty="0" smtClean="0">
                <a:latin typeface="Calibri"/>
                <a:cs typeface="Calibri"/>
              </a:rPr>
              <a:t>Cerebellar</a:t>
            </a:r>
            <a:r>
              <a:rPr lang="en-US" sz="3200" spc="-5" dirty="0" smtClean="0">
                <a:latin typeface="Calibri"/>
                <a:cs typeface="Calibri"/>
              </a:rPr>
              <a:t> </a:t>
            </a:r>
            <a:r>
              <a:rPr sz="3200" spc="-10" dirty="0" smtClean="0">
                <a:latin typeface="Calibri"/>
                <a:cs typeface="Calibri"/>
              </a:rPr>
              <a:t>influence</a:t>
            </a:r>
            <a:r>
              <a:rPr sz="3200" spc="5" dirty="0" smtClean="0">
                <a:latin typeface="Calibri"/>
                <a:cs typeface="Calibri"/>
              </a:rPr>
              <a:t> </a:t>
            </a:r>
            <a:r>
              <a:rPr sz="3200" dirty="0">
                <a:latin typeface="Calibri"/>
                <a:cs typeface="Calibri"/>
              </a:rPr>
              <a:t>on</a:t>
            </a:r>
            <a:r>
              <a:rPr sz="3200" spc="-5" dirty="0">
                <a:latin typeface="Calibri"/>
                <a:cs typeface="Calibri"/>
              </a:rPr>
              <a:t> </a:t>
            </a:r>
            <a:r>
              <a:rPr sz="3200" dirty="0">
                <a:latin typeface="Calibri"/>
                <a:cs typeface="Calibri"/>
              </a:rPr>
              <a:t>the</a:t>
            </a:r>
            <a:r>
              <a:rPr sz="3200" spc="5" dirty="0">
                <a:latin typeface="Calibri"/>
                <a:cs typeface="Calibri"/>
              </a:rPr>
              <a:t> </a:t>
            </a:r>
            <a:r>
              <a:rPr sz="3200" spc="-10" dirty="0">
                <a:latin typeface="Calibri"/>
                <a:cs typeface="Calibri"/>
              </a:rPr>
              <a:t>motor</a:t>
            </a:r>
            <a:r>
              <a:rPr sz="3200" spc="-5" dirty="0">
                <a:latin typeface="Calibri"/>
                <a:cs typeface="Calibri"/>
              </a:rPr>
              <a:t> </a:t>
            </a:r>
            <a:r>
              <a:rPr sz="3200" spc="-30" dirty="0">
                <a:latin typeface="Calibri"/>
                <a:cs typeface="Calibri"/>
              </a:rPr>
              <a:t>system</a:t>
            </a:r>
            <a:r>
              <a:rPr sz="3200" spc="5" dirty="0">
                <a:latin typeface="Calibri"/>
                <a:cs typeface="Calibri"/>
              </a:rPr>
              <a:t> </a:t>
            </a:r>
            <a:r>
              <a:rPr sz="3200" dirty="0">
                <a:latin typeface="Calibri"/>
                <a:cs typeface="Calibri"/>
              </a:rPr>
              <a:t>is</a:t>
            </a:r>
            <a:r>
              <a:rPr sz="3200" spc="-10" dirty="0">
                <a:latin typeface="Calibri"/>
                <a:cs typeface="Calibri"/>
              </a:rPr>
              <a:t> </a:t>
            </a:r>
            <a:r>
              <a:rPr sz="3200" spc="-15" dirty="0">
                <a:latin typeface="Calibri"/>
                <a:cs typeface="Calibri"/>
              </a:rPr>
              <a:t>reflected </a:t>
            </a:r>
            <a:r>
              <a:rPr sz="3200" dirty="0" smtClean="0">
                <a:latin typeface="Calibri"/>
                <a:cs typeface="Calibri"/>
              </a:rPr>
              <a:t>in</a:t>
            </a:r>
            <a:r>
              <a:rPr lang="en-US" sz="3200" dirty="0" smtClean="0">
                <a:latin typeface="Calibri"/>
                <a:cs typeface="Calibri"/>
              </a:rPr>
              <a:t> </a:t>
            </a:r>
            <a:r>
              <a:rPr sz="3200" spc="-5" dirty="0" smtClean="0">
                <a:latin typeface="Calibri"/>
                <a:cs typeface="Calibri"/>
              </a:rPr>
              <a:t>balance</a:t>
            </a:r>
            <a:r>
              <a:rPr sz="3200" spc="-10" dirty="0" smtClean="0">
                <a:latin typeface="Calibri"/>
                <a:cs typeface="Calibri"/>
              </a:rPr>
              <a:t> </a:t>
            </a:r>
            <a:r>
              <a:rPr sz="3200" spc="-15" dirty="0">
                <a:latin typeface="Calibri"/>
                <a:cs typeface="Calibri"/>
              </a:rPr>
              <a:t>control</a:t>
            </a:r>
            <a:r>
              <a:rPr sz="3200" spc="20" dirty="0">
                <a:latin typeface="Calibri"/>
                <a:cs typeface="Calibri"/>
              </a:rPr>
              <a:t> </a:t>
            </a:r>
            <a:r>
              <a:rPr sz="3200" dirty="0">
                <a:latin typeface="Calibri"/>
                <a:cs typeface="Calibri"/>
              </a:rPr>
              <a:t>and</a:t>
            </a:r>
            <a:r>
              <a:rPr sz="3200" spc="10" dirty="0">
                <a:latin typeface="Calibri"/>
                <a:cs typeface="Calibri"/>
              </a:rPr>
              <a:t> </a:t>
            </a:r>
            <a:r>
              <a:rPr sz="3200" spc="-15" dirty="0">
                <a:latin typeface="Calibri"/>
                <a:cs typeface="Calibri"/>
              </a:rPr>
              <a:t>coordination. </a:t>
            </a:r>
            <a:r>
              <a:rPr sz="3200" spc="-10" dirty="0">
                <a:latin typeface="Calibri"/>
                <a:cs typeface="Calibri"/>
              </a:rPr>
              <a:t> Coordination</a:t>
            </a:r>
            <a:endParaRPr sz="32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11</a:t>
            </a:fld>
            <a:endParaRPr dirty="0"/>
          </a:p>
        </p:txBody>
      </p:sp>
      <p:sp>
        <p:nvSpPr>
          <p:cNvPr id="2" name="object 2"/>
          <p:cNvSpPr txBox="1">
            <a:spLocks noGrp="1"/>
          </p:cNvSpPr>
          <p:nvPr>
            <p:ph type="title"/>
          </p:nvPr>
        </p:nvSpPr>
        <p:spPr>
          <a:xfrm>
            <a:off x="1890141" y="466470"/>
            <a:ext cx="5367655" cy="696595"/>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a:cs typeface="Calibri"/>
              </a:rPr>
              <a:t>Examining</a:t>
            </a:r>
            <a:r>
              <a:rPr sz="4400" spc="-15" dirty="0">
                <a:latin typeface="Calibri"/>
                <a:cs typeface="Calibri"/>
              </a:rPr>
              <a:t> </a:t>
            </a:r>
            <a:r>
              <a:rPr sz="4400" spc="-5" dirty="0">
                <a:latin typeface="Calibri"/>
                <a:cs typeface="Calibri"/>
              </a:rPr>
              <a:t>the</a:t>
            </a:r>
            <a:r>
              <a:rPr sz="4400" spc="-15" dirty="0">
                <a:latin typeface="Calibri"/>
                <a:cs typeface="Calibri"/>
              </a:rPr>
              <a:t> </a:t>
            </a:r>
            <a:r>
              <a:rPr sz="4400" spc="-40" dirty="0">
                <a:latin typeface="Calibri"/>
                <a:cs typeface="Calibri"/>
              </a:rPr>
              <a:t>Reflexes</a:t>
            </a:r>
            <a:endParaRPr sz="4400">
              <a:latin typeface="Calibri"/>
              <a:cs typeface="Calibri"/>
            </a:endParaRPr>
          </a:p>
        </p:txBody>
      </p:sp>
      <p:sp>
        <p:nvSpPr>
          <p:cNvPr id="3" name="object 3"/>
          <p:cNvSpPr txBox="1"/>
          <p:nvPr/>
        </p:nvSpPr>
        <p:spPr>
          <a:xfrm>
            <a:off x="152399" y="1163065"/>
            <a:ext cx="6143625" cy="5180905"/>
          </a:xfrm>
          <a:prstGeom prst="rect">
            <a:avLst/>
          </a:prstGeom>
        </p:spPr>
        <p:txBody>
          <a:bodyPr vert="horz" wrap="square" lIns="0" tIns="12700" rIns="0" bIns="0" rtlCol="0">
            <a:spAutoFit/>
          </a:bodyPr>
          <a:lstStyle/>
          <a:p>
            <a:pPr marL="355600" marR="38100" indent="-343535">
              <a:lnSpc>
                <a:spcPct val="100000"/>
              </a:lnSpc>
              <a:spcBef>
                <a:spcPts val="100"/>
              </a:spcBef>
              <a:buFont typeface="Arial MT"/>
              <a:buChar char="•"/>
              <a:tabLst>
                <a:tab pos="355600" algn="l"/>
                <a:tab pos="356235" algn="l"/>
              </a:tabLst>
            </a:pPr>
            <a:r>
              <a:rPr sz="3000" spc="-5" dirty="0">
                <a:latin typeface="Calibri"/>
                <a:cs typeface="Calibri"/>
              </a:rPr>
              <a:t>The</a:t>
            </a:r>
            <a:r>
              <a:rPr sz="3000" spc="-25" dirty="0">
                <a:latin typeface="Calibri"/>
                <a:cs typeface="Calibri"/>
              </a:rPr>
              <a:t> </a:t>
            </a:r>
            <a:r>
              <a:rPr sz="3000" spc="-5" dirty="0">
                <a:latin typeface="Calibri"/>
                <a:cs typeface="Calibri"/>
              </a:rPr>
              <a:t>motor</a:t>
            </a:r>
            <a:r>
              <a:rPr sz="3000" spc="-10" dirty="0">
                <a:latin typeface="Calibri"/>
                <a:cs typeface="Calibri"/>
              </a:rPr>
              <a:t> </a:t>
            </a:r>
            <a:r>
              <a:rPr sz="3000" spc="-30" dirty="0">
                <a:latin typeface="Calibri"/>
                <a:cs typeface="Calibri"/>
              </a:rPr>
              <a:t>reflexes</a:t>
            </a:r>
            <a:r>
              <a:rPr sz="3000" spc="-10" dirty="0">
                <a:latin typeface="Calibri"/>
                <a:cs typeface="Calibri"/>
              </a:rPr>
              <a:t> </a:t>
            </a:r>
            <a:r>
              <a:rPr sz="3000" spc="-15" dirty="0">
                <a:latin typeface="Calibri"/>
                <a:cs typeface="Calibri"/>
              </a:rPr>
              <a:t>are involuntary</a:t>
            </a:r>
            <a:r>
              <a:rPr sz="3000" spc="-10" dirty="0">
                <a:latin typeface="Calibri"/>
                <a:cs typeface="Calibri"/>
              </a:rPr>
              <a:t> contractions </a:t>
            </a:r>
            <a:r>
              <a:rPr sz="3000" spc="-5" dirty="0">
                <a:latin typeface="Calibri"/>
                <a:cs typeface="Calibri"/>
              </a:rPr>
              <a:t> of muscles </a:t>
            </a:r>
            <a:r>
              <a:rPr sz="3000" dirty="0">
                <a:latin typeface="Calibri"/>
                <a:cs typeface="Calibri"/>
              </a:rPr>
              <a:t>in </a:t>
            </a:r>
            <a:r>
              <a:rPr sz="3000" spc="-5" dirty="0">
                <a:latin typeface="Calibri"/>
                <a:cs typeface="Calibri"/>
              </a:rPr>
              <a:t>response </a:t>
            </a:r>
            <a:r>
              <a:rPr sz="3000" spc="-10" dirty="0">
                <a:latin typeface="Calibri"/>
                <a:cs typeface="Calibri"/>
              </a:rPr>
              <a:t>to </a:t>
            </a:r>
            <a:r>
              <a:rPr sz="3000" spc="-5" dirty="0">
                <a:latin typeface="Calibri"/>
                <a:cs typeface="Calibri"/>
              </a:rPr>
              <a:t>abrupt </a:t>
            </a:r>
            <a:r>
              <a:rPr sz="3000" spc="-15" dirty="0">
                <a:latin typeface="Calibri"/>
                <a:cs typeface="Calibri"/>
              </a:rPr>
              <a:t>stretching </a:t>
            </a:r>
            <a:r>
              <a:rPr sz="3000" spc="-5" dirty="0">
                <a:latin typeface="Calibri"/>
                <a:cs typeface="Calibri"/>
              </a:rPr>
              <a:t>near </a:t>
            </a:r>
            <a:r>
              <a:rPr sz="3000" spc="-665" dirty="0">
                <a:latin typeface="Calibri"/>
                <a:cs typeface="Calibri"/>
              </a:rPr>
              <a:t> </a:t>
            </a:r>
            <a:r>
              <a:rPr sz="3000" dirty="0">
                <a:latin typeface="Calibri"/>
                <a:cs typeface="Calibri"/>
              </a:rPr>
              <a:t>the</a:t>
            </a:r>
            <a:r>
              <a:rPr sz="3000" spc="-15" dirty="0">
                <a:latin typeface="Calibri"/>
                <a:cs typeface="Calibri"/>
              </a:rPr>
              <a:t> site </a:t>
            </a:r>
            <a:r>
              <a:rPr sz="3000" spc="-5" dirty="0">
                <a:latin typeface="Calibri"/>
                <a:cs typeface="Calibri"/>
              </a:rPr>
              <a:t>of</a:t>
            </a:r>
            <a:r>
              <a:rPr sz="3000" spc="-10" dirty="0">
                <a:latin typeface="Calibri"/>
                <a:cs typeface="Calibri"/>
              </a:rPr>
              <a:t> </a:t>
            </a:r>
            <a:r>
              <a:rPr sz="3000" dirty="0">
                <a:latin typeface="Calibri"/>
                <a:cs typeface="Calibri"/>
              </a:rPr>
              <a:t>the </a:t>
            </a:r>
            <a:r>
              <a:rPr sz="3000" spc="-30" dirty="0">
                <a:latin typeface="Calibri"/>
                <a:cs typeface="Calibri"/>
              </a:rPr>
              <a:t>muscle’s</a:t>
            </a:r>
            <a:r>
              <a:rPr sz="3000" spc="-10" dirty="0">
                <a:latin typeface="Calibri"/>
                <a:cs typeface="Calibri"/>
              </a:rPr>
              <a:t> </a:t>
            </a:r>
            <a:r>
              <a:rPr sz="3000" spc="-5" dirty="0">
                <a:latin typeface="Calibri"/>
                <a:cs typeface="Calibri"/>
              </a:rPr>
              <a:t>insertion</a:t>
            </a:r>
            <a:endParaRPr sz="3000" dirty="0">
              <a:latin typeface="Calibri"/>
              <a:cs typeface="Calibri"/>
            </a:endParaRPr>
          </a:p>
          <a:p>
            <a:pPr marL="355600" marR="5080" indent="-343535">
              <a:lnSpc>
                <a:spcPct val="100200"/>
              </a:lnSpc>
              <a:spcBef>
                <a:spcPts val="715"/>
              </a:spcBef>
              <a:buFont typeface="Arial MT"/>
              <a:buChar char="•"/>
              <a:tabLst>
                <a:tab pos="355600" algn="l"/>
                <a:tab pos="356235" algn="l"/>
              </a:tabLst>
            </a:pPr>
            <a:r>
              <a:rPr sz="3000" spc="-5" dirty="0">
                <a:latin typeface="Calibri"/>
                <a:cs typeface="Calibri"/>
              </a:rPr>
              <a:t>Common</a:t>
            </a:r>
            <a:r>
              <a:rPr sz="3000" dirty="0">
                <a:latin typeface="Calibri"/>
                <a:cs typeface="Calibri"/>
              </a:rPr>
              <a:t> </a:t>
            </a:r>
            <a:r>
              <a:rPr sz="3000" spc="-30" dirty="0">
                <a:latin typeface="Calibri"/>
                <a:cs typeface="Calibri"/>
              </a:rPr>
              <a:t>reflexes</a:t>
            </a:r>
            <a:r>
              <a:rPr sz="3000" spc="5" dirty="0">
                <a:latin typeface="Calibri"/>
                <a:cs typeface="Calibri"/>
              </a:rPr>
              <a:t> </a:t>
            </a:r>
            <a:r>
              <a:rPr sz="3000" spc="-10" dirty="0">
                <a:latin typeface="Calibri"/>
                <a:cs typeface="Calibri"/>
              </a:rPr>
              <a:t>that</a:t>
            </a:r>
            <a:r>
              <a:rPr sz="3000" spc="-35" dirty="0">
                <a:latin typeface="Calibri"/>
                <a:cs typeface="Calibri"/>
              </a:rPr>
              <a:t> </a:t>
            </a:r>
            <a:r>
              <a:rPr sz="3000" spc="-20" dirty="0">
                <a:latin typeface="Calibri"/>
                <a:cs typeface="Calibri"/>
              </a:rPr>
              <a:t>may</a:t>
            </a:r>
            <a:r>
              <a:rPr sz="3000" spc="-5" dirty="0">
                <a:latin typeface="Calibri"/>
                <a:cs typeface="Calibri"/>
              </a:rPr>
              <a:t> be</a:t>
            </a:r>
            <a:r>
              <a:rPr sz="3000" spc="-10" dirty="0">
                <a:latin typeface="Calibri"/>
                <a:cs typeface="Calibri"/>
              </a:rPr>
              <a:t> </a:t>
            </a:r>
            <a:r>
              <a:rPr sz="3000" spc="-20" dirty="0">
                <a:latin typeface="Calibri"/>
                <a:cs typeface="Calibri"/>
              </a:rPr>
              <a:t>tested</a:t>
            </a:r>
            <a:r>
              <a:rPr sz="3000" spc="-15" dirty="0">
                <a:latin typeface="Calibri"/>
                <a:cs typeface="Calibri"/>
              </a:rPr>
              <a:t> </a:t>
            </a:r>
            <a:r>
              <a:rPr sz="3000" spc="-10" dirty="0">
                <a:latin typeface="Calibri"/>
                <a:cs typeface="Calibri"/>
              </a:rPr>
              <a:t>include </a:t>
            </a:r>
            <a:r>
              <a:rPr sz="3000" dirty="0">
                <a:latin typeface="Calibri"/>
                <a:cs typeface="Calibri"/>
              </a:rPr>
              <a:t>the </a:t>
            </a:r>
            <a:r>
              <a:rPr sz="3000" spc="-665" dirty="0">
                <a:latin typeface="Calibri"/>
                <a:cs typeface="Calibri"/>
              </a:rPr>
              <a:t> </a:t>
            </a:r>
            <a:r>
              <a:rPr sz="3000" b="1" spc="-5" dirty="0">
                <a:latin typeface="Calibri"/>
                <a:cs typeface="Calibri"/>
              </a:rPr>
              <a:t>deep</a:t>
            </a:r>
            <a:r>
              <a:rPr sz="3000" b="1" spc="-10" dirty="0">
                <a:latin typeface="Calibri"/>
                <a:cs typeface="Calibri"/>
              </a:rPr>
              <a:t> tendon </a:t>
            </a:r>
            <a:r>
              <a:rPr sz="3000" b="1" spc="-30" dirty="0">
                <a:latin typeface="Calibri"/>
                <a:cs typeface="Calibri"/>
              </a:rPr>
              <a:t>reflexes</a:t>
            </a:r>
            <a:r>
              <a:rPr sz="3000" b="1" dirty="0">
                <a:latin typeface="Calibri"/>
                <a:cs typeface="Calibri"/>
              </a:rPr>
              <a:t> </a:t>
            </a:r>
            <a:r>
              <a:rPr sz="3000" spc="-10" dirty="0">
                <a:latin typeface="Calibri"/>
                <a:cs typeface="Calibri"/>
              </a:rPr>
              <a:t>(biceps, brachioradialis, </a:t>
            </a:r>
            <a:r>
              <a:rPr sz="3000" spc="-5" dirty="0">
                <a:latin typeface="Calibri"/>
                <a:cs typeface="Calibri"/>
              </a:rPr>
              <a:t> triceps,</a:t>
            </a:r>
            <a:r>
              <a:rPr sz="3000" spc="-15" dirty="0">
                <a:latin typeface="Calibri"/>
                <a:cs typeface="Calibri"/>
              </a:rPr>
              <a:t> </a:t>
            </a:r>
            <a:r>
              <a:rPr sz="3000" spc="-40" dirty="0">
                <a:latin typeface="Calibri"/>
                <a:cs typeface="Calibri"/>
              </a:rPr>
              <a:t>patellar,</a:t>
            </a:r>
            <a:r>
              <a:rPr sz="3000" spc="-10" dirty="0">
                <a:latin typeface="Calibri"/>
                <a:cs typeface="Calibri"/>
              </a:rPr>
              <a:t> </a:t>
            </a:r>
            <a:r>
              <a:rPr sz="3000" dirty="0">
                <a:latin typeface="Calibri"/>
                <a:cs typeface="Calibri"/>
              </a:rPr>
              <a:t>and ankle</a:t>
            </a:r>
            <a:r>
              <a:rPr sz="3000" spc="-10" dirty="0">
                <a:latin typeface="Calibri"/>
                <a:cs typeface="Calibri"/>
              </a:rPr>
              <a:t> </a:t>
            </a:r>
            <a:r>
              <a:rPr sz="3000" spc="-30" dirty="0">
                <a:latin typeface="Calibri"/>
                <a:cs typeface="Calibri"/>
              </a:rPr>
              <a:t>reflexes)</a:t>
            </a:r>
            <a:r>
              <a:rPr sz="3000" dirty="0">
                <a:latin typeface="Calibri"/>
                <a:cs typeface="Calibri"/>
              </a:rPr>
              <a:t> and </a:t>
            </a:r>
            <a:r>
              <a:rPr sz="3000" spc="5" dirty="0">
                <a:latin typeface="Calibri"/>
                <a:cs typeface="Calibri"/>
              </a:rPr>
              <a:t> </a:t>
            </a:r>
            <a:r>
              <a:rPr sz="3000" b="1" spc="-5" dirty="0">
                <a:latin typeface="Calibri"/>
                <a:cs typeface="Calibri"/>
              </a:rPr>
              <a:t>superficial</a:t>
            </a:r>
            <a:r>
              <a:rPr sz="3000" b="1" spc="-10" dirty="0">
                <a:latin typeface="Calibri"/>
                <a:cs typeface="Calibri"/>
              </a:rPr>
              <a:t> </a:t>
            </a:r>
            <a:r>
              <a:rPr sz="3000" b="1" spc="-5" dirty="0">
                <a:latin typeface="Calibri"/>
                <a:cs typeface="Calibri"/>
              </a:rPr>
              <a:t>or</a:t>
            </a:r>
            <a:r>
              <a:rPr sz="3000" b="1" spc="-10" dirty="0">
                <a:latin typeface="Calibri"/>
                <a:cs typeface="Calibri"/>
              </a:rPr>
              <a:t> </a:t>
            </a:r>
            <a:r>
              <a:rPr sz="3000" b="1" spc="-5" dirty="0">
                <a:latin typeface="Calibri"/>
                <a:cs typeface="Calibri"/>
              </a:rPr>
              <a:t>cutaneous</a:t>
            </a:r>
            <a:r>
              <a:rPr sz="3000" b="1" spc="-15" dirty="0">
                <a:latin typeface="Calibri"/>
                <a:cs typeface="Calibri"/>
              </a:rPr>
              <a:t> </a:t>
            </a:r>
            <a:r>
              <a:rPr sz="3000" b="1" spc="-30" dirty="0">
                <a:latin typeface="Calibri"/>
                <a:cs typeface="Calibri"/>
              </a:rPr>
              <a:t>reflexes</a:t>
            </a:r>
            <a:r>
              <a:rPr sz="3000" b="1" spc="-5" dirty="0">
                <a:latin typeface="Calibri"/>
                <a:cs typeface="Calibri"/>
              </a:rPr>
              <a:t> </a:t>
            </a:r>
            <a:r>
              <a:rPr sz="3000" spc="-5" dirty="0">
                <a:latin typeface="Calibri"/>
                <a:cs typeface="Calibri"/>
              </a:rPr>
              <a:t>(abdominal </a:t>
            </a:r>
            <a:r>
              <a:rPr sz="3000" dirty="0">
                <a:latin typeface="Calibri"/>
                <a:cs typeface="Calibri"/>
              </a:rPr>
              <a:t> </a:t>
            </a:r>
            <a:r>
              <a:rPr sz="3000" spc="-30" dirty="0">
                <a:latin typeface="Calibri"/>
                <a:cs typeface="Calibri"/>
              </a:rPr>
              <a:t>reflexes</a:t>
            </a:r>
            <a:r>
              <a:rPr sz="3000" dirty="0">
                <a:latin typeface="Calibri"/>
                <a:cs typeface="Calibri"/>
              </a:rPr>
              <a:t> and</a:t>
            </a:r>
            <a:r>
              <a:rPr sz="3000" spc="-10" dirty="0">
                <a:latin typeface="Calibri"/>
                <a:cs typeface="Calibri"/>
              </a:rPr>
              <a:t> </a:t>
            </a:r>
            <a:r>
              <a:rPr sz="3000" spc="-15" dirty="0">
                <a:latin typeface="Calibri"/>
                <a:cs typeface="Calibri"/>
              </a:rPr>
              <a:t>plantar</a:t>
            </a:r>
            <a:r>
              <a:rPr sz="3000" dirty="0">
                <a:latin typeface="Calibri"/>
                <a:cs typeface="Calibri"/>
              </a:rPr>
              <a:t> </a:t>
            </a:r>
            <a:r>
              <a:rPr sz="3000" spc="-5" dirty="0">
                <a:latin typeface="Calibri"/>
                <a:cs typeface="Calibri"/>
              </a:rPr>
              <a:t>or</a:t>
            </a:r>
            <a:r>
              <a:rPr sz="3000" spc="-15" dirty="0">
                <a:latin typeface="Calibri"/>
                <a:cs typeface="Calibri"/>
              </a:rPr>
              <a:t> </a:t>
            </a:r>
            <a:r>
              <a:rPr sz="3000" spc="-5" dirty="0">
                <a:latin typeface="Calibri"/>
                <a:cs typeface="Calibri"/>
              </a:rPr>
              <a:t>Babinski </a:t>
            </a:r>
            <a:r>
              <a:rPr sz="3000" spc="-10" dirty="0">
                <a:latin typeface="Calibri"/>
                <a:cs typeface="Calibri"/>
              </a:rPr>
              <a:t>response</a:t>
            </a:r>
            <a:endParaRPr sz="3000" dirty="0">
              <a:latin typeface="Calibri"/>
              <a:cs typeface="Calibri"/>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864784"/>
            <a:ext cx="2847975" cy="199321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951" y="1371600"/>
            <a:ext cx="2771733" cy="34931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12</a:t>
            </a:fld>
            <a:endParaRPr dirty="0"/>
          </a:p>
        </p:txBody>
      </p:sp>
      <p:sp>
        <p:nvSpPr>
          <p:cNvPr id="2" name="object 2"/>
          <p:cNvSpPr txBox="1">
            <a:spLocks noGrp="1"/>
          </p:cNvSpPr>
          <p:nvPr>
            <p:ph type="title"/>
          </p:nvPr>
        </p:nvSpPr>
        <p:spPr>
          <a:xfrm>
            <a:off x="1890141" y="466470"/>
            <a:ext cx="5367655" cy="696595"/>
          </a:xfrm>
          <a:prstGeom prst="rect">
            <a:avLst/>
          </a:prstGeom>
        </p:spPr>
        <p:txBody>
          <a:bodyPr vert="horz" wrap="square" lIns="0" tIns="13335" rIns="0" bIns="0" rtlCol="0">
            <a:spAutoFit/>
          </a:bodyPr>
          <a:lstStyle/>
          <a:p>
            <a:pPr marL="12700">
              <a:lnSpc>
                <a:spcPct val="100000"/>
              </a:lnSpc>
              <a:spcBef>
                <a:spcPts val="105"/>
              </a:spcBef>
            </a:pPr>
            <a:r>
              <a:rPr sz="4400" spc="-10" dirty="0">
                <a:latin typeface="Calibri"/>
                <a:cs typeface="Calibri"/>
              </a:rPr>
              <a:t>Examining</a:t>
            </a:r>
            <a:r>
              <a:rPr sz="4400" spc="-15" dirty="0">
                <a:latin typeface="Calibri"/>
                <a:cs typeface="Calibri"/>
              </a:rPr>
              <a:t> </a:t>
            </a:r>
            <a:r>
              <a:rPr sz="4400" spc="-5" dirty="0">
                <a:latin typeface="Calibri"/>
                <a:cs typeface="Calibri"/>
              </a:rPr>
              <a:t>the</a:t>
            </a:r>
            <a:r>
              <a:rPr sz="4400" spc="-15" dirty="0">
                <a:latin typeface="Calibri"/>
                <a:cs typeface="Calibri"/>
              </a:rPr>
              <a:t> </a:t>
            </a:r>
            <a:r>
              <a:rPr sz="4400" spc="-40" dirty="0">
                <a:latin typeface="Calibri"/>
                <a:cs typeface="Calibri"/>
              </a:rPr>
              <a:t>Reflexes</a:t>
            </a:r>
            <a:endParaRPr sz="4400">
              <a:latin typeface="Calibri"/>
              <a:cs typeface="Calibri"/>
            </a:endParaRPr>
          </a:p>
        </p:txBody>
      </p:sp>
      <p:sp>
        <p:nvSpPr>
          <p:cNvPr id="3" name="object 3"/>
          <p:cNvSpPr txBox="1"/>
          <p:nvPr/>
        </p:nvSpPr>
        <p:spPr>
          <a:xfrm>
            <a:off x="535940" y="1527175"/>
            <a:ext cx="7951470" cy="4232910"/>
          </a:xfrm>
          <a:prstGeom prst="rect">
            <a:avLst/>
          </a:prstGeom>
        </p:spPr>
        <p:txBody>
          <a:bodyPr vert="horz" wrap="square" lIns="0" tIns="104140" rIns="0" bIns="0" rtlCol="0">
            <a:spAutoFit/>
          </a:bodyPr>
          <a:lstStyle/>
          <a:p>
            <a:pPr marL="355600" marR="318770" indent="-343535">
              <a:lnSpc>
                <a:spcPct val="80000"/>
              </a:lnSpc>
              <a:spcBef>
                <a:spcPts val="820"/>
              </a:spcBef>
              <a:buFont typeface="Arial MT"/>
              <a:buChar char="•"/>
              <a:tabLst>
                <a:tab pos="355600" algn="l"/>
                <a:tab pos="356235" algn="l"/>
              </a:tabLst>
            </a:pPr>
            <a:r>
              <a:rPr sz="3000" spc="-5" dirty="0">
                <a:solidFill>
                  <a:srgbClr val="FF0000"/>
                </a:solidFill>
                <a:latin typeface="Calibri"/>
                <a:cs typeface="Calibri"/>
              </a:rPr>
              <a:t>Deep </a:t>
            </a:r>
            <a:r>
              <a:rPr sz="3000" spc="-10" dirty="0">
                <a:solidFill>
                  <a:srgbClr val="FF0000"/>
                </a:solidFill>
                <a:latin typeface="Calibri"/>
                <a:cs typeface="Calibri"/>
              </a:rPr>
              <a:t>tendon </a:t>
            </a:r>
            <a:r>
              <a:rPr sz="3000" spc="-25" dirty="0">
                <a:solidFill>
                  <a:srgbClr val="FF0000"/>
                </a:solidFill>
                <a:latin typeface="Calibri"/>
                <a:cs typeface="Calibri"/>
              </a:rPr>
              <a:t>reflex </a:t>
            </a:r>
            <a:r>
              <a:rPr sz="3000" spc="-5" dirty="0">
                <a:latin typeface="Calibri"/>
                <a:cs typeface="Calibri"/>
              </a:rPr>
              <a:t>responses </a:t>
            </a:r>
            <a:r>
              <a:rPr sz="3000" spc="-15" dirty="0">
                <a:latin typeface="Calibri"/>
                <a:cs typeface="Calibri"/>
              </a:rPr>
              <a:t>are </a:t>
            </a:r>
            <a:r>
              <a:rPr sz="3000" spc="-10" dirty="0">
                <a:latin typeface="Calibri"/>
                <a:cs typeface="Calibri"/>
              </a:rPr>
              <a:t>often </a:t>
            </a:r>
            <a:r>
              <a:rPr sz="3000" spc="-15" dirty="0">
                <a:latin typeface="Calibri"/>
                <a:cs typeface="Calibri"/>
              </a:rPr>
              <a:t>graded </a:t>
            </a:r>
            <a:r>
              <a:rPr sz="3000" spc="-665" dirty="0">
                <a:latin typeface="Calibri"/>
                <a:cs typeface="Calibri"/>
              </a:rPr>
              <a:t> </a:t>
            </a:r>
            <a:r>
              <a:rPr sz="3000" spc="-5" dirty="0">
                <a:latin typeface="Calibri"/>
                <a:cs typeface="Calibri"/>
              </a:rPr>
              <a:t>on</a:t>
            </a:r>
            <a:r>
              <a:rPr sz="3000" spc="-10" dirty="0">
                <a:latin typeface="Calibri"/>
                <a:cs typeface="Calibri"/>
              </a:rPr>
              <a:t> </a:t>
            </a:r>
            <a:r>
              <a:rPr sz="3000" dirty="0">
                <a:latin typeface="Calibri"/>
                <a:cs typeface="Calibri"/>
              </a:rPr>
              <a:t>a</a:t>
            </a:r>
            <a:r>
              <a:rPr sz="3000" spc="5" dirty="0">
                <a:latin typeface="Calibri"/>
                <a:cs typeface="Calibri"/>
              </a:rPr>
              <a:t> </a:t>
            </a:r>
            <a:r>
              <a:rPr sz="3000" spc="-10" dirty="0">
                <a:latin typeface="Calibri"/>
                <a:cs typeface="Calibri"/>
              </a:rPr>
              <a:t>scale</a:t>
            </a:r>
            <a:r>
              <a:rPr sz="3000" spc="-30" dirty="0">
                <a:latin typeface="Calibri"/>
                <a:cs typeface="Calibri"/>
              </a:rPr>
              <a:t> </a:t>
            </a:r>
            <a:r>
              <a:rPr sz="3000" spc="-5" dirty="0">
                <a:latin typeface="Calibri"/>
                <a:cs typeface="Calibri"/>
              </a:rPr>
              <a:t>of</a:t>
            </a:r>
            <a:r>
              <a:rPr sz="3000" spc="15" dirty="0">
                <a:latin typeface="Calibri"/>
                <a:cs typeface="Calibri"/>
              </a:rPr>
              <a:t> </a:t>
            </a:r>
            <a:r>
              <a:rPr sz="3000" dirty="0">
                <a:latin typeface="Calibri"/>
                <a:cs typeface="Calibri"/>
              </a:rPr>
              <a:t>0</a:t>
            </a:r>
            <a:r>
              <a:rPr sz="3000" spc="-10" dirty="0">
                <a:latin typeface="Calibri"/>
                <a:cs typeface="Calibri"/>
              </a:rPr>
              <a:t> </a:t>
            </a:r>
            <a:r>
              <a:rPr sz="3000" spc="-15" dirty="0">
                <a:latin typeface="Calibri"/>
                <a:cs typeface="Calibri"/>
              </a:rPr>
              <a:t>to</a:t>
            </a:r>
            <a:r>
              <a:rPr sz="3000" spc="-5" dirty="0">
                <a:latin typeface="Calibri"/>
                <a:cs typeface="Calibri"/>
              </a:rPr>
              <a:t> 4+.</a:t>
            </a:r>
            <a:endParaRPr sz="3000" dirty="0">
              <a:latin typeface="Calibri"/>
              <a:cs typeface="Calibri"/>
            </a:endParaRPr>
          </a:p>
          <a:p>
            <a:pPr marL="355600" marR="1328420" indent="-343535">
              <a:lnSpc>
                <a:spcPts val="2880"/>
              </a:lnSpc>
              <a:spcBef>
                <a:spcPts val="695"/>
              </a:spcBef>
              <a:buFont typeface="Arial MT"/>
              <a:buChar char="•"/>
              <a:tabLst>
                <a:tab pos="355600" algn="l"/>
                <a:tab pos="356235" algn="l"/>
              </a:tabLst>
            </a:pPr>
            <a:r>
              <a:rPr sz="3000" dirty="0">
                <a:latin typeface="Calibri"/>
                <a:cs typeface="Calibri"/>
              </a:rPr>
              <a:t>A</a:t>
            </a:r>
            <a:r>
              <a:rPr sz="3000" spc="-5" dirty="0">
                <a:latin typeface="Calibri"/>
                <a:cs typeface="Calibri"/>
              </a:rPr>
              <a:t> </a:t>
            </a:r>
            <a:r>
              <a:rPr sz="3000" dirty="0">
                <a:latin typeface="Calibri"/>
                <a:cs typeface="Calibri"/>
              </a:rPr>
              <a:t>4+</a:t>
            </a:r>
            <a:r>
              <a:rPr sz="3000" spc="-5" dirty="0">
                <a:latin typeface="Calibri"/>
                <a:cs typeface="Calibri"/>
              </a:rPr>
              <a:t> </a:t>
            </a:r>
            <a:r>
              <a:rPr sz="3000" spc="-15" dirty="0">
                <a:latin typeface="Calibri"/>
                <a:cs typeface="Calibri"/>
              </a:rPr>
              <a:t>indicates</a:t>
            </a:r>
            <a:r>
              <a:rPr sz="3000" spc="-10" dirty="0">
                <a:latin typeface="Calibri"/>
                <a:cs typeface="Calibri"/>
              </a:rPr>
              <a:t> </a:t>
            </a:r>
            <a:r>
              <a:rPr sz="3000" dirty="0">
                <a:latin typeface="Calibri"/>
                <a:cs typeface="Calibri"/>
              </a:rPr>
              <a:t>a</a:t>
            </a:r>
            <a:r>
              <a:rPr sz="3000" spc="-5" dirty="0">
                <a:latin typeface="Calibri"/>
                <a:cs typeface="Calibri"/>
              </a:rPr>
              <a:t> </a:t>
            </a:r>
            <a:r>
              <a:rPr sz="3000" spc="-20" dirty="0">
                <a:latin typeface="Calibri"/>
                <a:cs typeface="Calibri"/>
              </a:rPr>
              <a:t>hyperactive</a:t>
            </a:r>
            <a:r>
              <a:rPr sz="3000" spc="-10" dirty="0">
                <a:latin typeface="Calibri"/>
                <a:cs typeface="Calibri"/>
              </a:rPr>
              <a:t> </a:t>
            </a:r>
            <a:r>
              <a:rPr sz="3000" spc="-25" dirty="0">
                <a:latin typeface="Calibri"/>
                <a:cs typeface="Calibri"/>
              </a:rPr>
              <a:t>reflex,</a:t>
            </a:r>
            <a:r>
              <a:rPr sz="3000" spc="-5" dirty="0">
                <a:latin typeface="Calibri"/>
                <a:cs typeface="Calibri"/>
              </a:rPr>
              <a:t> </a:t>
            </a:r>
            <a:r>
              <a:rPr sz="3000" spc="-10" dirty="0">
                <a:latin typeface="Calibri"/>
                <a:cs typeface="Calibri"/>
              </a:rPr>
              <a:t>often </a:t>
            </a:r>
            <a:r>
              <a:rPr sz="3000" spc="-665" dirty="0">
                <a:latin typeface="Calibri"/>
                <a:cs typeface="Calibri"/>
              </a:rPr>
              <a:t> </a:t>
            </a:r>
            <a:r>
              <a:rPr sz="3000" spc="-10" dirty="0">
                <a:latin typeface="Calibri"/>
                <a:cs typeface="Calibri"/>
              </a:rPr>
              <a:t>indicating</a:t>
            </a:r>
            <a:r>
              <a:rPr sz="3000" spc="-5" dirty="0">
                <a:latin typeface="Calibri"/>
                <a:cs typeface="Calibri"/>
              </a:rPr>
              <a:t> pathology;</a:t>
            </a:r>
            <a:endParaRPr sz="3000" dirty="0">
              <a:latin typeface="Calibri"/>
              <a:cs typeface="Calibri"/>
            </a:endParaRPr>
          </a:p>
          <a:p>
            <a:pPr marL="355600" marR="409575" indent="-343535">
              <a:lnSpc>
                <a:spcPts val="2880"/>
              </a:lnSpc>
              <a:spcBef>
                <a:spcPts val="720"/>
              </a:spcBef>
              <a:buFont typeface="Arial MT"/>
              <a:buChar char="•"/>
              <a:tabLst>
                <a:tab pos="355600" algn="l"/>
                <a:tab pos="356235" algn="l"/>
              </a:tabLst>
            </a:pPr>
            <a:r>
              <a:rPr sz="3000" dirty="0">
                <a:latin typeface="Calibri"/>
                <a:cs typeface="Calibri"/>
              </a:rPr>
              <a:t>3+ </a:t>
            </a:r>
            <a:r>
              <a:rPr sz="3000" spc="-15" dirty="0">
                <a:latin typeface="Calibri"/>
                <a:cs typeface="Calibri"/>
              </a:rPr>
              <a:t>indicates </a:t>
            </a:r>
            <a:r>
              <a:rPr sz="3000" dirty="0">
                <a:latin typeface="Calibri"/>
                <a:cs typeface="Calibri"/>
              </a:rPr>
              <a:t>a </a:t>
            </a:r>
            <a:r>
              <a:rPr sz="3000" spc="-5" dirty="0">
                <a:latin typeface="Calibri"/>
                <a:cs typeface="Calibri"/>
              </a:rPr>
              <a:t>response </a:t>
            </a:r>
            <a:r>
              <a:rPr sz="3000" spc="-10" dirty="0">
                <a:latin typeface="Calibri"/>
                <a:cs typeface="Calibri"/>
              </a:rPr>
              <a:t>that </a:t>
            </a:r>
            <a:r>
              <a:rPr sz="3000" dirty="0">
                <a:latin typeface="Calibri"/>
                <a:cs typeface="Calibri"/>
              </a:rPr>
              <a:t>is </a:t>
            </a:r>
            <a:r>
              <a:rPr sz="3000" spc="-10" dirty="0">
                <a:latin typeface="Calibri"/>
                <a:cs typeface="Calibri"/>
              </a:rPr>
              <a:t>more brisk </a:t>
            </a:r>
            <a:r>
              <a:rPr sz="3000" dirty="0">
                <a:latin typeface="Calibri"/>
                <a:cs typeface="Calibri"/>
              </a:rPr>
              <a:t>than </a:t>
            </a:r>
            <a:r>
              <a:rPr sz="3000" spc="-665" dirty="0">
                <a:latin typeface="Calibri"/>
                <a:cs typeface="Calibri"/>
              </a:rPr>
              <a:t> </a:t>
            </a:r>
            <a:r>
              <a:rPr sz="3000" spc="-25" dirty="0">
                <a:latin typeface="Calibri"/>
                <a:cs typeface="Calibri"/>
              </a:rPr>
              <a:t>average</a:t>
            </a:r>
            <a:r>
              <a:rPr sz="3000" spc="-30" dirty="0">
                <a:latin typeface="Calibri"/>
                <a:cs typeface="Calibri"/>
              </a:rPr>
              <a:t> </a:t>
            </a:r>
            <a:r>
              <a:rPr sz="3000" spc="-5" dirty="0">
                <a:latin typeface="Calibri"/>
                <a:cs typeface="Calibri"/>
              </a:rPr>
              <a:t>but</a:t>
            </a:r>
            <a:r>
              <a:rPr sz="3000" spc="-15" dirty="0">
                <a:latin typeface="Calibri"/>
                <a:cs typeface="Calibri"/>
              </a:rPr>
              <a:t> </a:t>
            </a:r>
            <a:r>
              <a:rPr sz="3000" spc="-20" dirty="0">
                <a:latin typeface="Calibri"/>
                <a:cs typeface="Calibri"/>
              </a:rPr>
              <a:t>may</a:t>
            </a:r>
            <a:r>
              <a:rPr sz="3000" dirty="0">
                <a:latin typeface="Calibri"/>
                <a:cs typeface="Calibri"/>
              </a:rPr>
              <a:t> </a:t>
            </a:r>
            <a:r>
              <a:rPr sz="3000" spc="-5" dirty="0">
                <a:latin typeface="Calibri"/>
                <a:cs typeface="Calibri"/>
              </a:rPr>
              <a:t>be</a:t>
            </a:r>
            <a:r>
              <a:rPr sz="3000" spc="-20" dirty="0">
                <a:latin typeface="Calibri"/>
                <a:cs typeface="Calibri"/>
              </a:rPr>
              <a:t> </a:t>
            </a:r>
            <a:r>
              <a:rPr sz="3000" spc="-5" dirty="0">
                <a:latin typeface="Calibri"/>
                <a:cs typeface="Calibri"/>
              </a:rPr>
              <a:t>normal</a:t>
            </a:r>
            <a:r>
              <a:rPr sz="3000" spc="5" dirty="0">
                <a:latin typeface="Calibri"/>
                <a:cs typeface="Calibri"/>
              </a:rPr>
              <a:t> </a:t>
            </a:r>
            <a:r>
              <a:rPr sz="3000" spc="-5" dirty="0">
                <a:latin typeface="Calibri"/>
                <a:cs typeface="Calibri"/>
              </a:rPr>
              <a:t>or</a:t>
            </a:r>
            <a:r>
              <a:rPr sz="3000" spc="35" dirty="0">
                <a:latin typeface="Calibri"/>
                <a:cs typeface="Calibri"/>
              </a:rPr>
              <a:t> </a:t>
            </a:r>
            <a:r>
              <a:rPr sz="3000" spc="-15" dirty="0">
                <a:latin typeface="Calibri"/>
                <a:cs typeface="Calibri"/>
              </a:rPr>
              <a:t>indicative</a:t>
            </a:r>
            <a:r>
              <a:rPr sz="3000" spc="-40" dirty="0">
                <a:latin typeface="Calibri"/>
                <a:cs typeface="Calibri"/>
              </a:rPr>
              <a:t> </a:t>
            </a:r>
            <a:r>
              <a:rPr sz="3000" spc="-5" dirty="0">
                <a:latin typeface="Calibri"/>
                <a:cs typeface="Calibri"/>
              </a:rPr>
              <a:t>of </a:t>
            </a:r>
            <a:r>
              <a:rPr sz="3000" dirty="0">
                <a:latin typeface="Calibri"/>
                <a:cs typeface="Calibri"/>
              </a:rPr>
              <a:t> </a:t>
            </a:r>
            <a:r>
              <a:rPr sz="3000" spc="-10" dirty="0">
                <a:latin typeface="Calibri"/>
                <a:cs typeface="Calibri"/>
              </a:rPr>
              <a:t>disease</a:t>
            </a:r>
            <a:endParaRPr sz="3000" dirty="0">
              <a:latin typeface="Calibri"/>
              <a:cs typeface="Calibri"/>
            </a:endParaRPr>
          </a:p>
          <a:p>
            <a:pPr marL="355600" indent="-343535">
              <a:lnSpc>
                <a:spcPct val="100000"/>
              </a:lnSpc>
              <a:spcBef>
                <a:spcPts val="30"/>
              </a:spcBef>
              <a:buFont typeface="Arial MT"/>
              <a:buChar char="•"/>
              <a:tabLst>
                <a:tab pos="355600" algn="l"/>
                <a:tab pos="356235" algn="l"/>
              </a:tabLst>
            </a:pPr>
            <a:r>
              <a:rPr sz="3000" dirty="0">
                <a:latin typeface="Calibri"/>
                <a:cs typeface="Calibri"/>
              </a:rPr>
              <a:t>2+</a:t>
            </a:r>
            <a:r>
              <a:rPr sz="3000" spc="-15" dirty="0">
                <a:latin typeface="Calibri"/>
                <a:cs typeface="Calibri"/>
              </a:rPr>
              <a:t> indicates </a:t>
            </a:r>
            <a:r>
              <a:rPr sz="3000" dirty="0">
                <a:latin typeface="Calibri"/>
                <a:cs typeface="Calibri"/>
              </a:rPr>
              <a:t>an</a:t>
            </a:r>
            <a:r>
              <a:rPr sz="3000" spc="-10" dirty="0">
                <a:latin typeface="Calibri"/>
                <a:cs typeface="Calibri"/>
              </a:rPr>
              <a:t> </a:t>
            </a:r>
            <a:r>
              <a:rPr sz="3000" spc="-25" dirty="0">
                <a:latin typeface="Calibri"/>
                <a:cs typeface="Calibri"/>
              </a:rPr>
              <a:t>average</a:t>
            </a:r>
            <a:r>
              <a:rPr sz="3000" spc="-30" dirty="0">
                <a:latin typeface="Calibri"/>
                <a:cs typeface="Calibri"/>
              </a:rPr>
              <a:t> </a:t>
            </a:r>
            <a:r>
              <a:rPr sz="3000" spc="-5" dirty="0">
                <a:latin typeface="Calibri"/>
                <a:cs typeface="Calibri"/>
              </a:rPr>
              <a:t>or</a:t>
            </a:r>
            <a:r>
              <a:rPr sz="3000" spc="-10" dirty="0">
                <a:latin typeface="Calibri"/>
                <a:cs typeface="Calibri"/>
              </a:rPr>
              <a:t> </a:t>
            </a:r>
            <a:r>
              <a:rPr sz="3000" spc="-5" dirty="0">
                <a:solidFill>
                  <a:srgbClr val="FF0000"/>
                </a:solidFill>
                <a:latin typeface="Calibri"/>
                <a:cs typeface="Calibri"/>
              </a:rPr>
              <a:t>normal</a:t>
            </a:r>
            <a:r>
              <a:rPr sz="3000" dirty="0">
                <a:solidFill>
                  <a:srgbClr val="FF0000"/>
                </a:solidFill>
                <a:latin typeface="Calibri"/>
                <a:cs typeface="Calibri"/>
              </a:rPr>
              <a:t> </a:t>
            </a:r>
            <a:r>
              <a:rPr sz="3000" spc="-5" dirty="0">
                <a:solidFill>
                  <a:srgbClr val="FF0000"/>
                </a:solidFill>
                <a:latin typeface="Calibri"/>
                <a:cs typeface="Calibri"/>
              </a:rPr>
              <a:t>response</a:t>
            </a:r>
            <a:endParaRPr sz="3000" dirty="0">
              <a:solidFill>
                <a:srgbClr val="FF0000"/>
              </a:solidFill>
              <a:latin typeface="Calibri"/>
              <a:cs typeface="Calibri"/>
            </a:endParaRPr>
          </a:p>
          <a:p>
            <a:pPr marL="355600" indent="-343535">
              <a:lnSpc>
                <a:spcPct val="100000"/>
              </a:lnSpc>
              <a:buFont typeface="Arial MT"/>
              <a:buChar char="•"/>
              <a:tabLst>
                <a:tab pos="355600" algn="l"/>
                <a:tab pos="356235" algn="l"/>
              </a:tabLst>
            </a:pPr>
            <a:r>
              <a:rPr sz="3000" dirty="0">
                <a:latin typeface="Calibri"/>
                <a:cs typeface="Calibri"/>
              </a:rPr>
              <a:t>1+</a:t>
            </a:r>
            <a:r>
              <a:rPr sz="3000" spc="-20" dirty="0">
                <a:latin typeface="Calibri"/>
                <a:cs typeface="Calibri"/>
              </a:rPr>
              <a:t> </a:t>
            </a:r>
            <a:r>
              <a:rPr sz="3000" spc="-15" dirty="0">
                <a:latin typeface="Calibri"/>
                <a:cs typeface="Calibri"/>
              </a:rPr>
              <a:t>indicates</a:t>
            </a:r>
            <a:r>
              <a:rPr sz="3000" spc="-20" dirty="0">
                <a:latin typeface="Calibri"/>
                <a:cs typeface="Calibri"/>
              </a:rPr>
              <a:t> </a:t>
            </a:r>
            <a:r>
              <a:rPr sz="3000" dirty="0">
                <a:latin typeface="Calibri"/>
                <a:cs typeface="Calibri"/>
              </a:rPr>
              <a:t>a</a:t>
            </a:r>
            <a:r>
              <a:rPr sz="3000" spc="-15" dirty="0">
                <a:latin typeface="Calibri"/>
                <a:cs typeface="Calibri"/>
              </a:rPr>
              <a:t> </a:t>
            </a:r>
            <a:r>
              <a:rPr sz="3000" spc="-10" dirty="0">
                <a:latin typeface="Calibri"/>
                <a:cs typeface="Calibri"/>
              </a:rPr>
              <a:t>hypoactive</a:t>
            </a:r>
            <a:r>
              <a:rPr sz="3000" spc="-35" dirty="0">
                <a:latin typeface="Calibri"/>
                <a:cs typeface="Calibri"/>
              </a:rPr>
              <a:t> </a:t>
            </a:r>
            <a:r>
              <a:rPr sz="3000" spc="-5" dirty="0">
                <a:latin typeface="Calibri"/>
                <a:cs typeface="Calibri"/>
              </a:rPr>
              <a:t>or</a:t>
            </a:r>
            <a:r>
              <a:rPr sz="3000" spc="-20" dirty="0">
                <a:latin typeface="Calibri"/>
                <a:cs typeface="Calibri"/>
              </a:rPr>
              <a:t> </a:t>
            </a:r>
            <a:r>
              <a:rPr sz="3000" spc="-5" dirty="0">
                <a:latin typeface="Calibri"/>
                <a:cs typeface="Calibri"/>
              </a:rPr>
              <a:t>diminished</a:t>
            </a:r>
            <a:r>
              <a:rPr sz="3000" spc="5" dirty="0">
                <a:latin typeface="Calibri"/>
                <a:cs typeface="Calibri"/>
              </a:rPr>
              <a:t> </a:t>
            </a:r>
            <a:r>
              <a:rPr sz="3000" spc="-5" dirty="0">
                <a:latin typeface="Calibri"/>
                <a:cs typeface="Calibri"/>
              </a:rPr>
              <a:t>response</a:t>
            </a:r>
            <a:endParaRPr sz="3000" dirty="0">
              <a:latin typeface="Calibri"/>
              <a:cs typeface="Calibri"/>
            </a:endParaRPr>
          </a:p>
          <a:p>
            <a:pPr marL="355600" indent="-343535">
              <a:lnSpc>
                <a:spcPct val="100000"/>
              </a:lnSpc>
              <a:buFont typeface="Arial MT"/>
              <a:buChar char="•"/>
              <a:tabLst>
                <a:tab pos="355600" algn="l"/>
                <a:tab pos="356235" algn="l"/>
              </a:tabLst>
            </a:pPr>
            <a:r>
              <a:rPr sz="3000" dirty="0">
                <a:latin typeface="Calibri"/>
                <a:cs typeface="Calibri"/>
              </a:rPr>
              <a:t>0</a:t>
            </a:r>
            <a:r>
              <a:rPr sz="3000" spc="-15" dirty="0">
                <a:latin typeface="Calibri"/>
                <a:cs typeface="Calibri"/>
              </a:rPr>
              <a:t> indicates</a:t>
            </a:r>
            <a:r>
              <a:rPr sz="3000" spc="-20" dirty="0">
                <a:latin typeface="Calibri"/>
                <a:cs typeface="Calibri"/>
              </a:rPr>
              <a:t> </a:t>
            </a:r>
            <a:r>
              <a:rPr sz="3000" spc="-5" dirty="0">
                <a:latin typeface="Calibri"/>
                <a:cs typeface="Calibri"/>
              </a:rPr>
              <a:t>no </a:t>
            </a:r>
            <a:r>
              <a:rPr sz="3000" spc="-10" dirty="0">
                <a:latin typeface="Calibri"/>
                <a:cs typeface="Calibri"/>
              </a:rPr>
              <a:t>response.</a:t>
            </a:r>
            <a:endParaRPr sz="3000" dirty="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13</a:t>
            </a:fld>
            <a:endParaRPr dirty="0"/>
          </a:p>
        </p:txBody>
      </p:sp>
      <p:sp>
        <p:nvSpPr>
          <p:cNvPr id="2" name="object 2"/>
          <p:cNvSpPr txBox="1">
            <a:spLocks noGrp="1"/>
          </p:cNvSpPr>
          <p:nvPr>
            <p:ph type="title"/>
          </p:nvPr>
        </p:nvSpPr>
        <p:spPr>
          <a:xfrm>
            <a:off x="2132457" y="466470"/>
            <a:ext cx="4884420" cy="696595"/>
          </a:xfrm>
          <a:prstGeom prst="rect">
            <a:avLst/>
          </a:prstGeom>
        </p:spPr>
        <p:txBody>
          <a:bodyPr vert="horz" wrap="square" lIns="0" tIns="13335" rIns="0" bIns="0" rtlCol="0">
            <a:spAutoFit/>
          </a:bodyPr>
          <a:lstStyle/>
          <a:p>
            <a:pPr marL="12700">
              <a:lnSpc>
                <a:spcPct val="100000"/>
              </a:lnSpc>
              <a:spcBef>
                <a:spcPts val="105"/>
              </a:spcBef>
            </a:pPr>
            <a:r>
              <a:rPr sz="4400" dirty="0">
                <a:latin typeface="Calibri"/>
                <a:cs typeface="Calibri"/>
              </a:rPr>
              <a:t>Sensory</a:t>
            </a:r>
            <a:r>
              <a:rPr sz="4400" spc="-45" dirty="0">
                <a:latin typeface="Calibri"/>
                <a:cs typeface="Calibri"/>
              </a:rPr>
              <a:t> </a:t>
            </a:r>
            <a:r>
              <a:rPr sz="4400" spc="-10" dirty="0">
                <a:latin typeface="Calibri"/>
                <a:cs typeface="Calibri"/>
              </a:rPr>
              <a:t>Examination</a:t>
            </a:r>
            <a:endParaRPr sz="4400">
              <a:latin typeface="Calibri"/>
              <a:cs typeface="Calibri"/>
            </a:endParaRPr>
          </a:p>
        </p:txBody>
      </p:sp>
      <p:sp>
        <p:nvSpPr>
          <p:cNvPr id="3" name="object 3"/>
          <p:cNvSpPr txBox="1"/>
          <p:nvPr/>
        </p:nvSpPr>
        <p:spPr>
          <a:xfrm>
            <a:off x="535940" y="1511020"/>
            <a:ext cx="7892415" cy="1784350"/>
          </a:xfrm>
          <a:prstGeom prst="rect">
            <a:avLst/>
          </a:prstGeom>
        </p:spPr>
        <p:txBody>
          <a:bodyPr vert="horz" wrap="square" lIns="0" tIns="109855" rIns="0" bIns="0" rtlCol="0">
            <a:spAutoFit/>
          </a:bodyPr>
          <a:lstStyle/>
          <a:p>
            <a:pPr marL="355600" indent="-343535">
              <a:lnSpc>
                <a:spcPct val="100000"/>
              </a:lnSpc>
              <a:spcBef>
                <a:spcPts val="865"/>
              </a:spcBef>
              <a:buFont typeface="Arial MT"/>
              <a:buChar char="•"/>
              <a:tabLst>
                <a:tab pos="355600" algn="l"/>
                <a:tab pos="356235" algn="l"/>
              </a:tabLst>
            </a:pPr>
            <a:r>
              <a:rPr sz="3200" b="1" spc="-40" dirty="0">
                <a:latin typeface="Calibri"/>
                <a:cs typeface="Calibri"/>
              </a:rPr>
              <a:t>Temperature</a:t>
            </a:r>
            <a:r>
              <a:rPr sz="3200" b="1" spc="-30" dirty="0">
                <a:latin typeface="Calibri"/>
                <a:cs typeface="Calibri"/>
              </a:rPr>
              <a:t> </a:t>
            </a:r>
            <a:r>
              <a:rPr sz="3200" b="1" spc="-10" dirty="0">
                <a:latin typeface="Calibri"/>
                <a:cs typeface="Calibri"/>
              </a:rPr>
              <a:t>Regulation</a:t>
            </a:r>
            <a:r>
              <a:rPr sz="3200" b="1" spc="-45" dirty="0">
                <a:latin typeface="Calibri"/>
                <a:cs typeface="Calibri"/>
              </a:rPr>
              <a:t> </a:t>
            </a:r>
            <a:r>
              <a:rPr sz="3200" b="1" dirty="0">
                <a:latin typeface="Calibri"/>
                <a:cs typeface="Calibri"/>
              </a:rPr>
              <a:t>and</a:t>
            </a:r>
            <a:r>
              <a:rPr sz="3200" b="1" spc="-20" dirty="0">
                <a:latin typeface="Calibri"/>
                <a:cs typeface="Calibri"/>
              </a:rPr>
              <a:t> </a:t>
            </a:r>
            <a:r>
              <a:rPr sz="3200" b="1" spc="-15" dirty="0">
                <a:latin typeface="Calibri"/>
                <a:cs typeface="Calibri"/>
              </a:rPr>
              <a:t>Pain</a:t>
            </a:r>
            <a:r>
              <a:rPr sz="3200" b="1" spc="-10" dirty="0">
                <a:latin typeface="Calibri"/>
                <a:cs typeface="Calibri"/>
              </a:rPr>
              <a:t> </a:t>
            </a:r>
            <a:r>
              <a:rPr sz="3200" b="1" spc="-15" dirty="0">
                <a:latin typeface="Calibri"/>
                <a:cs typeface="Calibri"/>
              </a:rPr>
              <a:t>Perception</a:t>
            </a:r>
            <a:endParaRPr sz="3200" dirty="0">
              <a:latin typeface="Calibri"/>
              <a:cs typeface="Calibri"/>
            </a:endParaRPr>
          </a:p>
          <a:p>
            <a:pPr marL="355600" indent="-343535">
              <a:lnSpc>
                <a:spcPct val="100000"/>
              </a:lnSpc>
              <a:spcBef>
                <a:spcPts val="770"/>
              </a:spcBef>
              <a:buFont typeface="Arial MT"/>
              <a:buChar char="•"/>
              <a:tabLst>
                <a:tab pos="355600" algn="l"/>
                <a:tab pos="356235" algn="l"/>
              </a:tabLst>
            </a:pPr>
            <a:r>
              <a:rPr sz="3200" b="1" spc="-65" dirty="0">
                <a:latin typeface="Calibri"/>
                <a:cs typeface="Calibri"/>
              </a:rPr>
              <a:t>Taste</a:t>
            </a:r>
            <a:r>
              <a:rPr sz="3200" b="1" spc="-30" dirty="0">
                <a:latin typeface="Calibri"/>
                <a:cs typeface="Calibri"/>
              </a:rPr>
              <a:t> </a:t>
            </a:r>
            <a:r>
              <a:rPr sz="3200" b="1" dirty="0">
                <a:latin typeface="Calibri"/>
                <a:cs typeface="Calibri"/>
              </a:rPr>
              <a:t>and</a:t>
            </a:r>
            <a:r>
              <a:rPr sz="3200" b="1" spc="-25" dirty="0">
                <a:latin typeface="Calibri"/>
                <a:cs typeface="Calibri"/>
              </a:rPr>
              <a:t> </a:t>
            </a:r>
            <a:r>
              <a:rPr sz="3200" b="1" dirty="0">
                <a:latin typeface="Calibri"/>
                <a:cs typeface="Calibri"/>
              </a:rPr>
              <a:t>Smell</a:t>
            </a:r>
            <a:r>
              <a:rPr sz="3200" b="1" spc="-15" dirty="0">
                <a:latin typeface="Calibri"/>
                <a:cs typeface="Calibri"/>
              </a:rPr>
              <a:t> Alterations</a:t>
            </a:r>
            <a:endParaRPr sz="3200" dirty="0">
              <a:latin typeface="Calibri"/>
              <a:cs typeface="Calibri"/>
            </a:endParaRPr>
          </a:p>
          <a:p>
            <a:pPr marL="355600" indent="-343535">
              <a:lnSpc>
                <a:spcPct val="100000"/>
              </a:lnSpc>
              <a:spcBef>
                <a:spcPts val="795"/>
              </a:spcBef>
              <a:buFont typeface="Arial MT"/>
              <a:buChar char="•"/>
              <a:tabLst>
                <a:tab pos="355600" algn="l"/>
                <a:tab pos="356235" algn="l"/>
              </a:tabLst>
            </a:pPr>
            <a:r>
              <a:rPr sz="3200" b="1" spc="-35" dirty="0">
                <a:latin typeface="Calibri"/>
                <a:cs typeface="Calibri"/>
              </a:rPr>
              <a:t>Tactile</a:t>
            </a:r>
            <a:r>
              <a:rPr sz="3200" b="1" spc="-25" dirty="0">
                <a:latin typeface="Calibri"/>
                <a:cs typeface="Calibri"/>
              </a:rPr>
              <a:t> </a:t>
            </a:r>
            <a:r>
              <a:rPr sz="3200" b="1" dirty="0">
                <a:latin typeface="Calibri"/>
                <a:cs typeface="Calibri"/>
              </a:rPr>
              <a:t>and</a:t>
            </a:r>
            <a:r>
              <a:rPr sz="3200" b="1" spc="-30" dirty="0">
                <a:latin typeface="Calibri"/>
                <a:cs typeface="Calibri"/>
              </a:rPr>
              <a:t> </a:t>
            </a:r>
            <a:r>
              <a:rPr sz="3200" b="1" dirty="0">
                <a:latin typeface="Calibri"/>
                <a:cs typeface="Calibri"/>
              </a:rPr>
              <a:t>Visual</a:t>
            </a:r>
            <a:r>
              <a:rPr sz="3200" b="1" spc="-30" dirty="0">
                <a:latin typeface="Calibri"/>
                <a:cs typeface="Calibri"/>
              </a:rPr>
              <a:t> </a:t>
            </a:r>
            <a:r>
              <a:rPr sz="3200" b="1" spc="-15" dirty="0">
                <a:latin typeface="Calibri"/>
                <a:cs typeface="Calibri"/>
              </a:rPr>
              <a:t>Alterations</a:t>
            </a:r>
            <a:endParaRPr sz="32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14</a:t>
            </a:fld>
            <a:endParaRPr dirty="0"/>
          </a:p>
        </p:txBody>
      </p:sp>
      <p:sp>
        <p:nvSpPr>
          <p:cNvPr id="2" name="object 2"/>
          <p:cNvSpPr txBox="1">
            <a:spLocks noGrp="1"/>
          </p:cNvSpPr>
          <p:nvPr>
            <p:ph type="title"/>
          </p:nvPr>
        </p:nvSpPr>
        <p:spPr>
          <a:xfrm>
            <a:off x="3048000" y="271030"/>
            <a:ext cx="3162300" cy="574040"/>
          </a:xfrm>
          <a:prstGeom prst="rect">
            <a:avLst/>
          </a:prstGeom>
        </p:spPr>
        <p:txBody>
          <a:bodyPr vert="horz" wrap="square" lIns="0" tIns="12700" rIns="0" bIns="0" rtlCol="0">
            <a:spAutoFit/>
          </a:bodyPr>
          <a:lstStyle/>
          <a:p>
            <a:pPr marL="12700">
              <a:lnSpc>
                <a:spcPct val="100000"/>
              </a:lnSpc>
              <a:spcBef>
                <a:spcPts val="100"/>
              </a:spcBef>
            </a:pPr>
            <a:r>
              <a:rPr spc="-5" dirty="0"/>
              <a:t>Diagnostic</a:t>
            </a:r>
            <a:r>
              <a:rPr spc="-105" dirty="0"/>
              <a:t> </a:t>
            </a:r>
            <a:r>
              <a:rPr spc="-70" dirty="0"/>
              <a:t>Tests</a:t>
            </a:r>
          </a:p>
        </p:txBody>
      </p:sp>
      <p:sp>
        <p:nvSpPr>
          <p:cNvPr id="3" name="object 3"/>
          <p:cNvSpPr txBox="1"/>
          <p:nvPr/>
        </p:nvSpPr>
        <p:spPr>
          <a:xfrm>
            <a:off x="482841" y="627265"/>
            <a:ext cx="7905115" cy="5943935"/>
          </a:xfrm>
          <a:prstGeom prst="rect">
            <a:avLst/>
          </a:prstGeom>
        </p:spPr>
        <p:txBody>
          <a:bodyPr vert="horz" wrap="square" lIns="0" tIns="97790" rIns="0" bIns="0" rtlCol="0">
            <a:spAutoFit/>
          </a:bodyPr>
          <a:lstStyle/>
          <a:p>
            <a:pPr marL="355600" indent="-342900">
              <a:lnSpc>
                <a:spcPct val="100000"/>
              </a:lnSpc>
              <a:spcBef>
                <a:spcPts val="770"/>
              </a:spcBef>
              <a:buFont typeface="Arial MT"/>
              <a:buChar char="•"/>
              <a:tabLst>
                <a:tab pos="354965" algn="l"/>
                <a:tab pos="355600" algn="l"/>
              </a:tabLst>
            </a:pPr>
            <a:r>
              <a:rPr sz="2800" spc="-5" dirty="0">
                <a:latin typeface="Times New Roman"/>
                <a:cs typeface="Times New Roman"/>
              </a:rPr>
              <a:t>CT</a:t>
            </a:r>
            <a:r>
              <a:rPr sz="2800" spc="-90" dirty="0">
                <a:latin typeface="Times New Roman"/>
                <a:cs typeface="Times New Roman"/>
              </a:rPr>
              <a:t> </a:t>
            </a:r>
            <a:r>
              <a:rPr sz="2800" spc="-5" dirty="0">
                <a:latin typeface="Times New Roman"/>
                <a:cs typeface="Times New Roman"/>
              </a:rPr>
              <a:t>scan</a:t>
            </a:r>
            <a:endParaRPr sz="2800" dirty="0">
              <a:latin typeface="Times New Roman"/>
              <a:cs typeface="Times New Roman"/>
            </a:endParaRPr>
          </a:p>
          <a:p>
            <a:pPr marL="355600" indent="-342900">
              <a:lnSpc>
                <a:spcPct val="100000"/>
              </a:lnSpc>
              <a:spcBef>
                <a:spcPts val="675"/>
              </a:spcBef>
              <a:buFont typeface="Arial MT"/>
              <a:buChar char="•"/>
              <a:tabLst>
                <a:tab pos="354965" algn="l"/>
                <a:tab pos="355600" algn="l"/>
              </a:tabLst>
            </a:pPr>
            <a:r>
              <a:rPr sz="2800" spc="-5" dirty="0">
                <a:latin typeface="Times New Roman"/>
                <a:cs typeface="Times New Roman"/>
              </a:rPr>
              <a:t>MRI</a:t>
            </a:r>
            <a:endParaRPr sz="2800" dirty="0">
              <a:latin typeface="Times New Roman"/>
              <a:cs typeface="Times New Roman"/>
            </a:endParaRPr>
          </a:p>
          <a:p>
            <a:pPr marL="355600" marR="5080" indent="-342900">
              <a:lnSpc>
                <a:spcPct val="100000"/>
              </a:lnSpc>
              <a:spcBef>
                <a:spcPts val="610"/>
              </a:spcBef>
              <a:buFont typeface="Arial MT"/>
              <a:buChar char="•"/>
              <a:tabLst>
                <a:tab pos="354965" algn="l"/>
                <a:tab pos="355600" algn="l"/>
              </a:tabLst>
            </a:pPr>
            <a:r>
              <a:rPr sz="2800" spc="-5" dirty="0">
                <a:solidFill>
                  <a:srgbClr val="FF0000"/>
                </a:solidFill>
                <a:latin typeface="Times New Roman"/>
                <a:cs typeface="Times New Roman"/>
              </a:rPr>
              <a:t>Cerebral </a:t>
            </a:r>
            <a:r>
              <a:rPr sz="2800" spc="-15" dirty="0">
                <a:solidFill>
                  <a:srgbClr val="FF0000"/>
                </a:solidFill>
                <a:latin typeface="Times New Roman"/>
                <a:cs typeface="Times New Roman"/>
              </a:rPr>
              <a:t>Angiography</a:t>
            </a:r>
            <a:r>
              <a:rPr sz="2800" spc="-15" dirty="0">
                <a:latin typeface="Times New Roman"/>
                <a:cs typeface="Times New Roman"/>
              </a:rPr>
              <a:t>. </a:t>
            </a:r>
            <a:r>
              <a:rPr sz="2800" spc="-20" dirty="0">
                <a:latin typeface="Calibri"/>
                <a:cs typeface="Calibri"/>
              </a:rPr>
              <a:t>Cerebral </a:t>
            </a:r>
            <a:r>
              <a:rPr sz="2800" spc="-15" dirty="0">
                <a:latin typeface="Calibri"/>
                <a:cs typeface="Calibri"/>
              </a:rPr>
              <a:t>angiography </a:t>
            </a:r>
            <a:r>
              <a:rPr sz="2800" spc="-5" dirty="0">
                <a:latin typeface="Calibri"/>
                <a:cs typeface="Calibri"/>
              </a:rPr>
              <a:t>is </a:t>
            </a:r>
            <a:r>
              <a:rPr sz="2800" dirty="0">
                <a:latin typeface="Calibri"/>
                <a:cs typeface="Calibri"/>
              </a:rPr>
              <a:t>an x- </a:t>
            </a:r>
            <a:r>
              <a:rPr sz="2800" spc="-620" dirty="0">
                <a:latin typeface="Calibri"/>
                <a:cs typeface="Calibri"/>
              </a:rPr>
              <a:t> </a:t>
            </a:r>
            <a:r>
              <a:rPr sz="2800" spc="-40" dirty="0">
                <a:latin typeface="Calibri"/>
                <a:cs typeface="Calibri"/>
              </a:rPr>
              <a:t>ray</a:t>
            </a:r>
            <a:r>
              <a:rPr sz="2800" spc="-5" dirty="0">
                <a:latin typeface="Calibri"/>
                <a:cs typeface="Calibri"/>
              </a:rPr>
              <a:t> </a:t>
            </a:r>
            <a:r>
              <a:rPr sz="2800" spc="-15" dirty="0">
                <a:latin typeface="Calibri"/>
                <a:cs typeface="Calibri"/>
              </a:rPr>
              <a:t>study</a:t>
            </a:r>
            <a:r>
              <a:rPr sz="2800" spc="30" dirty="0">
                <a:latin typeface="Calibri"/>
                <a:cs typeface="Calibri"/>
              </a:rPr>
              <a:t> </a:t>
            </a:r>
            <a:r>
              <a:rPr sz="2800" spc="-5" dirty="0">
                <a:latin typeface="Calibri"/>
                <a:cs typeface="Calibri"/>
              </a:rPr>
              <a:t>of the</a:t>
            </a:r>
            <a:r>
              <a:rPr sz="2800" spc="10" dirty="0">
                <a:latin typeface="Calibri"/>
                <a:cs typeface="Calibri"/>
              </a:rPr>
              <a:t> </a:t>
            </a:r>
            <a:r>
              <a:rPr sz="2800" spc="-15" dirty="0">
                <a:latin typeface="Calibri"/>
                <a:cs typeface="Calibri"/>
              </a:rPr>
              <a:t>cerebral</a:t>
            </a:r>
            <a:r>
              <a:rPr sz="2800" spc="5" dirty="0">
                <a:latin typeface="Calibri"/>
                <a:cs typeface="Calibri"/>
              </a:rPr>
              <a:t> </a:t>
            </a:r>
            <a:r>
              <a:rPr sz="2800" spc="-10" dirty="0">
                <a:latin typeface="Calibri"/>
                <a:cs typeface="Calibri"/>
              </a:rPr>
              <a:t>circulation</a:t>
            </a:r>
            <a:r>
              <a:rPr sz="2800" spc="15" dirty="0">
                <a:latin typeface="Calibri"/>
                <a:cs typeface="Calibri"/>
              </a:rPr>
              <a:t> </a:t>
            </a:r>
            <a:r>
              <a:rPr sz="2800" spc="-5" dirty="0">
                <a:latin typeface="Calibri"/>
                <a:cs typeface="Calibri"/>
              </a:rPr>
              <a:t>with</a:t>
            </a:r>
            <a:r>
              <a:rPr sz="2800" spc="10" dirty="0">
                <a:latin typeface="Calibri"/>
                <a:cs typeface="Calibri"/>
              </a:rPr>
              <a:t> </a:t>
            </a:r>
            <a:r>
              <a:rPr sz="2800" spc="-5" dirty="0">
                <a:latin typeface="Calibri"/>
                <a:cs typeface="Calibri"/>
              </a:rPr>
              <a:t>a </a:t>
            </a:r>
            <a:r>
              <a:rPr sz="2800" spc="-25" dirty="0">
                <a:latin typeface="Calibri"/>
                <a:cs typeface="Calibri"/>
              </a:rPr>
              <a:t>contrast </a:t>
            </a:r>
            <a:r>
              <a:rPr sz="2800" spc="-20" dirty="0">
                <a:latin typeface="Calibri"/>
                <a:cs typeface="Calibri"/>
              </a:rPr>
              <a:t> </a:t>
            </a:r>
            <a:r>
              <a:rPr sz="2800" spc="-15" dirty="0">
                <a:latin typeface="Calibri"/>
                <a:cs typeface="Calibri"/>
              </a:rPr>
              <a:t>agent</a:t>
            </a:r>
            <a:r>
              <a:rPr sz="2800" spc="-5" dirty="0">
                <a:latin typeface="Calibri"/>
                <a:cs typeface="Calibri"/>
              </a:rPr>
              <a:t> </a:t>
            </a:r>
            <a:r>
              <a:rPr sz="2800" spc="-10" dirty="0">
                <a:latin typeface="Calibri"/>
                <a:cs typeface="Calibri"/>
              </a:rPr>
              <a:t>injected</a:t>
            </a:r>
            <a:r>
              <a:rPr sz="2800" spc="5" dirty="0">
                <a:latin typeface="Calibri"/>
                <a:cs typeface="Calibri"/>
              </a:rPr>
              <a:t> </a:t>
            </a:r>
            <a:r>
              <a:rPr sz="2800" spc="-20" dirty="0">
                <a:latin typeface="Calibri"/>
                <a:cs typeface="Calibri"/>
              </a:rPr>
              <a:t>into</a:t>
            </a:r>
            <a:r>
              <a:rPr sz="2800" spc="-5" dirty="0">
                <a:latin typeface="Calibri"/>
                <a:cs typeface="Calibri"/>
              </a:rPr>
              <a:t> a</a:t>
            </a:r>
            <a:r>
              <a:rPr sz="2800" spc="10" dirty="0">
                <a:latin typeface="Calibri"/>
                <a:cs typeface="Calibri"/>
              </a:rPr>
              <a:t> </a:t>
            </a:r>
            <a:r>
              <a:rPr sz="2800" spc="-10" dirty="0">
                <a:latin typeface="Calibri"/>
                <a:cs typeface="Calibri"/>
              </a:rPr>
              <a:t>selected</a:t>
            </a:r>
            <a:r>
              <a:rPr sz="2800" dirty="0">
                <a:latin typeface="Calibri"/>
                <a:cs typeface="Calibri"/>
              </a:rPr>
              <a:t> </a:t>
            </a:r>
            <a:r>
              <a:rPr sz="2800" spc="-35" dirty="0">
                <a:latin typeface="Calibri"/>
                <a:cs typeface="Calibri"/>
              </a:rPr>
              <a:t>artery.</a:t>
            </a:r>
            <a:r>
              <a:rPr sz="2800" spc="10" dirty="0">
                <a:latin typeface="Calibri"/>
                <a:cs typeface="Calibri"/>
              </a:rPr>
              <a:t> </a:t>
            </a:r>
            <a:r>
              <a:rPr sz="2800" spc="-20" dirty="0">
                <a:latin typeface="Calibri"/>
                <a:cs typeface="Calibri"/>
              </a:rPr>
              <a:t>Cerebral </a:t>
            </a:r>
            <a:r>
              <a:rPr sz="2800" spc="-15" dirty="0">
                <a:latin typeface="Calibri"/>
                <a:cs typeface="Calibri"/>
              </a:rPr>
              <a:t> angiography</a:t>
            </a:r>
            <a:r>
              <a:rPr sz="2800" spc="5" dirty="0">
                <a:latin typeface="Calibri"/>
                <a:cs typeface="Calibri"/>
              </a:rPr>
              <a:t> </a:t>
            </a:r>
            <a:r>
              <a:rPr sz="2800" spc="-5" dirty="0">
                <a:latin typeface="Calibri"/>
                <a:cs typeface="Calibri"/>
              </a:rPr>
              <a:t>is a</a:t>
            </a:r>
            <a:r>
              <a:rPr sz="2800" spc="5" dirty="0">
                <a:latin typeface="Calibri"/>
                <a:cs typeface="Calibri"/>
              </a:rPr>
              <a:t> </a:t>
            </a:r>
            <a:r>
              <a:rPr sz="2800" spc="-10" dirty="0">
                <a:latin typeface="Calibri"/>
                <a:cs typeface="Calibri"/>
              </a:rPr>
              <a:t>valuable</a:t>
            </a:r>
            <a:r>
              <a:rPr sz="2800" spc="10" dirty="0">
                <a:latin typeface="Calibri"/>
                <a:cs typeface="Calibri"/>
              </a:rPr>
              <a:t> </a:t>
            </a:r>
            <a:r>
              <a:rPr sz="2800" spc="-15" dirty="0">
                <a:latin typeface="Calibri"/>
                <a:cs typeface="Calibri"/>
              </a:rPr>
              <a:t>tool</a:t>
            </a:r>
            <a:r>
              <a:rPr sz="2800" spc="-5" dirty="0">
                <a:latin typeface="Calibri"/>
                <a:cs typeface="Calibri"/>
              </a:rPr>
              <a:t> </a:t>
            </a:r>
            <a:r>
              <a:rPr sz="2800" spc="-15" dirty="0">
                <a:latin typeface="Calibri"/>
                <a:cs typeface="Calibri"/>
              </a:rPr>
              <a:t>to</a:t>
            </a:r>
            <a:r>
              <a:rPr sz="2800" spc="-10" dirty="0">
                <a:latin typeface="Calibri"/>
                <a:cs typeface="Calibri"/>
              </a:rPr>
              <a:t> </a:t>
            </a:r>
            <a:r>
              <a:rPr sz="2800" spc="-25" dirty="0">
                <a:latin typeface="Calibri"/>
                <a:cs typeface="Calibri"/>
              </a:rPr>
              <a:t>investigate</a:t>
            </a:r>
            <a:r>
              <a:rPr sz="2800" dirty="0">
                <a:latin typeface="Calibri"/>
                <a:cs typeface="Calibri"/>
              </a:rPr>
              <a:t> </a:t>
            </a:r>
            <a:r>
              <a:rPr sz="2800" spc="-10" dirty="0">
                <a:latin typeface="Calibri"/>
                <a:cs typeface="Calibri"/>
              </a:rPr>
              <a:t>vascular </a:t>
            </a:r>
            <a:r>
              <a:rPr sz="2800" spc="-620" dirty="0">
                <a:latin typeface="Calibri"/>
                <a:cs typeface="Calibri"/>
              </a:rPr>
              <a:t> </a:t>
            </a:r>
            <a:r>
              <a:rPr sz="2800" spc="-10" dirty="0">
                <a:latin typeface="Calibri"/>
                <a:cs typeface="Calibri"/>
              </a:rPr>
              <a:t>disease,</a:t>
            </a:r>
            <a:r>
              <a:rPr sz="2800" spc="15" dirty="0">
                <a:latin typeface="Calibri"/>
                <a:cs typeface="Calibri"/>
              </a:rPr>
              <a:t> </a:t>
            </a:r>
            <a:r>
              <a:rPr sz="2800" spc="-5" dirty="0">
                <a:latin typeface="Calibri"/>
                <a:cs typeface="Calibri"/>
              </a:rPr>
              <a:t>aneurysms,</a:t>
            </a:r>
            <a:r>
              <a:rPr sz="2800" spc="35" dirty="0">
                <a:latin typeface="Calibri"/>
                <a:cs typeface="Calibri"/>
              </a:rPr>
              <a:t> </a:t>
            </a:r>
            <a:r>
              <a:rPr sz="2800" spc="-5" dirty="0">
                <a:latin typeface="Calibri"/>
                <a:cs typeface="Calibri"/>
              </a:rPr>
              <a:t>and</a:t>
            </a:r>
            <a:r>
              <a:rPr sz="2800" spc="25" dirty="0">
                <a:latin typeface="Calibri"/>
                <a:cs typeface="Calibri"/>
              </a:rPr>
              <a:t> </a:t>
            </a:r>
            <a:r>
              <a:rPr sz="2800" spc="-10" dirty="0">
                <a:latin typeface="Calibri"/>
                <a:cs typeface="Calibri"/>
              </a:rPr>
              <a:t>arteriovenous </a:t>
            </a:r>
            <a:r>
              <a:rPr sz="2800" spc="-5" dirty="0">
                <a:latin typeface="Calibri"/>
                <a:cs typeface="Calibri"/>
              </a:rPr>
              <a:t> </a:t>
            </a:r>
            <a:r>
              <a:rPr sz="2800" spc="-15" dirty="0">
                <a:latin typeface="Calibri"/>
                <a:cs typeface="Calibri"/>
              </a:rPr>
              <a:t>malformations</a:t>
            </a:r>
            <a:r>
              <a:rPr sz="2800" spc="-15" dirty="0" smtClean="0">
                <a:latin typeface="Calibri"/>
                <a:cs typeface="Calibri"/>
              </a:rPr>
              <a:t>.</a:t>
            </a:r>
            <a:endParaRPr lang="en-US" sz="2800" spc="-15" dirty="0" smtClean="0">
              <a:latin typeface="Calibri"/>
              <a:cs typeface="Calibri"/>
            </a:endParaRPr>
          </a:p>
          <a:p>
            <a:pPr marL="355600" marR="5080" indent="-342900">
              <a:spcBef>
                <a:spcPts val="610"/>
              </a:spcBef>
              <a:buFont typeface="Arial MT"/>
              <a:buChar char="•"/>
              <a:tabLst>
                <a:tab pos="354965" algn="l"/>
                <a:tab pos="355600" algn="l"/>
              </a:tabLst>
            </a:pPr>
            <a:r>
              <a:rPr lang="en-US" sz="2800" dirty="0" smtClean="0">
                <a:latin typeface="Times New Roman"/>
                <a:cs typeface="Times New Roman"/>
              </a:rPr>
              <a:t>Lumbar </a:t>
            </a:r>
            <a:r>
              <a:rPr lang="en-US" sz="2800" spc="-5" dirty="0" smtClean="0">
                <a:latin typeface="Times New Roman"/>
                <a:cs typeface="Times New Roman"/>
              </a:rPr>
              <a:t>puncture </a:t>
            </a:r>
            <a:r>
              <a:rPr lang="en-US" sz="2800" dirty="0" smtClean="0">
                <a:latin typeface="Times New Roman"/>
                <a:cs typeface="Times New Roman"/>
              </a:rPr>
              <a:t>(LP). between</a:t>
            </a:r>
            <a:r>
              <a:rPr lang="en-US" sz="2800" spc="10" dirty="0" smtClean="0">
                <a:latin typeface="Times New Roman"/>
                <a:cs typeface="Times New Roman"/>
              </a:rPr>
              <a:t> </a:t>
            </a:r>
            <a:r>
              <a:rPr lang="en-US" sz="2800" dirty="0" smtClean="0">
                <a:latin typeface="Times New Roman"/>
                <a:cs typeface="Times New Roman"/>
              </a:rPr>
              <a:t>the </a:t>
            </a:r>
            <a:r>
              <a:rPr lang="en-US" sz="2800" spc="5" dirty="0" smtClean="0">
                <a:latin typeface="Times New Roman"/>
                <a:cs typeface="Times New Roman"/>
              </a:rPr>
              <a:t> </a:t>
            </a:r>
            <a:r>
              <a:rPr lang="en-US" sz="2800" spc="-5" dirty="0" smtClean="0">
                <a:latin typeface="Times New Roman"/>
                <a:cs typeface="Times New Roman"/>
              </a:rPr>
              <a:t>third</a:t>
            </a:r>
            <a:r>
              <a:rPr lang="en-US" sz="2800" spc="5" dirty="0" smtClean="0">
                <a:latin typeface="Times New Roman"/>
                <a:cs typeface="Times New Roman"/>
              </a:rPr>
              <a:t> </a:t>
            </a:r>
            <a:r>
              <a:rPr lang="en-US" sz="2800" dirty="0" smtClean="0">
                <a:latin typeface="Times New Roman"/>
                <a:cs typeface="Times New Roman"/>
              </a:rPr>
              <a:t>and </a:t>
            </a:r>
            <a:r>
              <a:rPr lang="en-US" sz="2800" spc="-5" dirty="0" smtClean="0">
                <a:latin typeface="Times New Roman"/>
                <a:cs typeface="Times New Roman"/>
              </a:rPr>
              <a:t>fourth</a:t>
            </a:r>
            <a:r>
              <a:rPr lang="en-US" sz="2800" spc="10" dirty="0" smtClean="0">
                <a:latin typeface="Times New Roman"/>
                <a:cs typeface="Times New Roman"/>
              </a:rPr>
              <a:t> </a:t>
            </a:r>
            <a:r>
              <a:rPr lang="en-US" sz="2800" dirty="0" smtClean="0">
                <a:latin typeface="Times New Roman"/>
                <a:cs typeface="Times New Roman"/>
              </a:rPr>
              <a:t>or </a:t>
            </a:r>
            <a:r>
              <a:rPr lang="en-US" sz="2800" spc="-5" dirty="0" smtClean="0">
                <a:latin typeface="Times New Roman"/>
                <a:cs typeface="Times New Roman"/>
              </a:rPr>
              <a:t>fourth</a:t>
            </a:r>
            <a:r>
              <a:rPr lang="en-US" sz="2800" spc="5" dirty="0" smtClean="0">
                <a:latin typeface="Times New Roman"/>
                <a:cs typeface="Times New Roman"/>
              </a:rPr>
              <a:t> </a:t>
            </a:r>
            <a:r>
              <a:rPr lang="en-US" sz="2800" dirty="0" smtClean="0">
                <a:latin typeface="Times New Roman"/>
                <a:cs typeface="Times New Roman"/>
              </a:rPr>
              <a:t>and </a:t>
            </a:r>
            <a:r>
              <a:rPr lang="en-US" sz="2800" spc="-5" dirty="0" smtClean="0">
                <a:latin typeface="Times New Roman"/>
                <a:cs typeface="Times New Roman"/>
              </a:rPr>
              <a:t>fifth</a:t>
            </a:r>
            <a:r>
              <a:rPr lang="en-US" sz="2800" spc="15" dirty="0" smtClean="0">
                <a:latin typeface="Times New Roman"/>
                <a:cs typeface="Times New Roman"/>
              </a:rPr>
              <a:t> </a:t>
            </a:r>
            <a:r>
              <a:rPr lang="en-US" sz="2800" spc="-5" dirty="0" smtClean="0">
                <a:latin typeface="Times New Roman"/>
                <a:cs typeface="Times New Roman"/>
              </a:rPr>
              <a:t>lumbar </a:t>
            </a:r>
            <a:r>
              <a:rPr lang="en-US" sz="2800" dirty="0" smtClean="0">
                <a:latin typeface="Times New Roman"/>
                <a:cs typeface="Times New Roman"/>
              </a:rPr>
              <a:t> </a:t>
            </a:r>
            <a:r>
              <a:rPr lang="en-US" sz="2800" spc="-5" dirty="0" smtClean="0">
                <a:latin typeface="Times New Roman"/>
                <a:cs typeface="Times New Roman"/>
              </a:rPr>
              <a:t>vertebrae</a:t>
            </a:r>
            <a:r>
              <a:rPr lang="en-US" sz="2800" spc="30" dirty="0" smtClean="0">
                <a:latin typeface="Times New Roman"/>
                <a:cs typeface="Times New Roman"/>
              </a:rPr>
              <a:t> </a:t>
            </a:r>
            <a:r>
              <a:rPr lang="en-US" sz="2800" dirty="0" smtClean="0">
                <a:latin typeface="Times New Roman"/>
                <a:cs typeface="Times New Roman"/>
              </a:rPr>
              <a:t>to </a:t>
            </a:r>
            <a:r>
              <a:rPr lang="en-US" sz="2800" spc="-5" dirty="0" smtClean="0">
                <a:latin typeface="Times New Roman"/>
                <a:cs typeface="Times New Roman"/>
              </a:rPr>
              <a:t>obtain</a:t>
            </a:r>
            <a:r>
              <a:rPr lang="en-US" sz="2800" spc="25" dirty="0" smtClean="0">
                <a:latin typeface="Times New Roman"/>
                <a:cs typeface="Times New Roman"/>
              </a:rPr>
              <a:t> </a:t>
            </a:r>
            <a:r>
              <a:rPr lang="en-US" sz="2800" spc="-5" dirty="0" smtClean="0">
                <a:latin typeface="Times New Roman"/>
                <a:cs typeface="Times New Roman"/>
              </a:rPr>
              <a:t>CSF</a:t>
            </a:r>
            <a:r>
              <a:rPr lang="en-US" sz="2800" spc="-15" dirty="0" smtClean="0">
                <a:latin typeface="Times New Roman"/>
                <a:cs typeface="Times New Roman"/>
              </a:rPr>
              <a:t> </a:t>
            </a:r>
            <a:r>
              <a:rPr lang="en-US" sz="2800" dirty="0" smtClean="0">
                <a:latin typeface="Times New Roman"/>
                <a:cs typeface="Times New Roman"/>
              </a:rPr>
              <a:t>for </a:t>
            </a:r>
            <a:r>
              <a:rPr lang="en-US" sz="2800" spc="-5" dirty="0" smtClean="0">
                <a:latin typeface="Times New Roman"/>
                <a:cs typeface="Times New Roman"/>
              </a:rPr>
              <a:t>examination </a:t>
            </a:r>
            <a:r>
              <a:rPr lang="en-US" sz="2800" spc="-5" dirty="0">
                <a:cs typeface="Calibri"/>
              </a:rPr>
              <a:t>The </a:t>
            </a:r>
            <a:r>
              <a:rPr lang="en-US" sz="2800" spc="-10" dirty="0" err="1">
                <a:cs typeface="Calibri"/>
              </a:rPr>
              <a:t>postpuncture</a:t>
            </a:r>
            <a:r>
              <a:rPr lang="en-US" sz="2800" spc="-10" dirty="0">
                <a:cs typeface="Calibri"/>
              </a:rPr>
              <a:t> </a:t>
            </a:r>
            <a:r>
              <a:rPr lang="en-US" sz="2800" spc="-5" dirty="0">
                <a:solidFill>
                  <a:srgbClr val="FF0000"/>
                </a:solidFill>
                <a:cs typeface="Calibri"/>
              </a:rPr>
              <a:t>headache</a:t>
            </a:r>
            <a:r>
              <a:rPr lang="en-US" sz="2800" spc="-5" dirty="0">
                <a:cs typeface="Calibri"/>
              </a:rPr>
              <a:t> </a:t>
            </a:r>
            <a:r>
              <a:rPr lang="en-US" sz="2800" spc="-10" dirty="0">
                <a:cs typeface="Calibri"/>
              </a:rPr>
              <a:t>is </a:t>
            </a:r>
            <a:r>
              <a:rPr lang="en-US" sz="2800" spc="-5" dirty="0">
                <a:cs typeface="Calibri"/>
              </a:rPr>
              <a:t>usually managed </a:t>
            </a:r>
            <a:r>
              <a:rPr lang="en-US" sz="2800" spc="-665" dirty="0">
                <a:cs typeface="Calibri"/>
              </a:rPr>
              <a:t> </a:t>
            </a:r>
            <a:r>
              <a:rPr lang="en-US" sz="2800" spc="-10" dirty="0">
                <a:cs typeface="Calibri"/>
              </a:rPr>
              <a:t>by</a:t>
            </a:r>
            <a:r>
              <a:rPr lang="en-US" sz="2800" spc="-5" dirty="0">
                <a:cs typeface="Calibri"/>
              </a:rPr>
              <a:t> bed </a:t>
            </a:r>
            <a:r>
              <a:rPr lang="en-US" sz="2800" spc="-20" dirty="0">
                <a:cs typeface="Calibri"/>
              </a:rPr>
              <a:t>rest,</a:t>
            </a:r>
            <a:r>
              <a:rPr lang="en-US" sz="2800" spc="-15" dirty="0">
                <a:cs typeface="Calibri"/>
              </a:rPr>
              <a:t> </a:t>
            </a:r>
            <a:r>
              <a:rPr lang="en-US" sz="2800" spc="-5" dirty="0">
                <a:cs typeface="Calibri"/>
              </a:rPr>
              <a:t>analgesic</a:t>
            </a:r>
            <a:r>
              <a:rPr lang="en-US" sz="2800" spc="-30" dirty="0">
                <a:cs typeface="Calibri"/>
              </a:rPr>
              <a:t> </a:t>
            </a:r>
            <a:r>
              <a:rPr lang="en-US" sz="2800" spc="-10" dirty="0">
                <a:cs typeface="Calibri"/>
              </a:rPr>
              <a:t>agents,</a:t>
            </a:r>
            <a:r>
              <a:rPr lang="en-US" sz="2800" spc="-5" dirty="0">
                <a:cs typeface="Calibri"/>
              </a:rPr>
              <a:t> </a:t>
            </a:r>
            <a:r>
              <a:rPr lang="en-US" sz="2800" dirty="0">
                <a:cs typeface="Calibri"/>
              </a:rPr>
              <a:t>and</a:t>
            </a:r>
            <a:r>
              <a:rPr lang="en-US" sz="2800" spc="-10" dirty="0">
                <a:cs typeface="Calibri"/>
              </a:rPr>
              <a:t> </a:t>
            </a:r>
            <a:r>
              <a:rPr lang="en-US" sz="2800" spc="-25" dirty="0" smtClean="0">
                <a:cs typeface="Calibri"/>
              </a:rPr>
              <a:t>hydration</a:t>
            </a:r>
            <a:endParaRPr lang="en-US" sz="2800" dirty="0">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15</a:t>
            </a:fld>
            <a:endParaRPr dirty="0"/>
          </a:p>
        </p:txBody>
      </p:sp>
      <p:sp>
        <p:nvSpPr>
          <p:cNvPr id="2" name="object 2"/>
          <p:cNvSpPr txBox="1">
            <a:spLocks noGrp="1"/>
          </p:cNvSpPr>
          <p:nvPr>
            <p:ph type="title"/>
          </p:nvPr>
        </p:nvSpPr>
        <p:spPr>
          <a:xfrm>
            <a:off x="2641854" y="478663"/>
            <a:ext cx="3860800" cy="696595"/>
          </a:xfrm>
          <a:prstGeom prst="rect">
            <a:avLst/>
          </a:prstGeom>
        </p:spPr>
        <p:txBody>
          <a:bodyPr vert="horz" wrap="square" lIns="0" tIns="13335" rIns="0" bIns="0" rtlCol="0">
            <a:spAutoFit/>
          </a:bodyPr>
          <a:lstStyle/>
          <a:p>
            <a:pPr marL="12700">
              <a:lnSpc>
                <a:spcPct val="100000"/>
              </a:lnSpc>
              <a:spcBef>
                <a:spcPts val="105"/>
              </a:spcBef>
            </a:pPr>
            <a:r>
              <a:rPr sz="4400" dirty="0"/>
              <a:t>Diagnostic</a:t>
            </a:r>
            <a:r>
              <a:rPr sz="4400" spc="-165" dirty="0"/>
              <a:t> </a:t>
            </a:r>
            <a:r>
              <a:rPr sz="4400" spc="-85" dirty="0"/>
              <a:t>Tests</a:t>
            </a:r>
            <a:endParaRPr sz="4400"/>
          </a:p>
        </p:txBody>
      </p:sp>
      <p:sp>
        <p:nvSpPr>
          <p:cNvPr id="3" name="object 3"/>
          <p:cNvSpPr txBox="1"/>
          <p:nvPr/>
        </p:nvSpPr>
        <p:spPr>
          <a:xfrm>
            <a:off x="535940" y="1566798"/>
            <a:ext cx="8060690" cy="4370070"/>
          </a:xfrm>
          <a:prstGeom prst="rect">
            <a:avLst/>
          </a:prstGeom>
        </p:spPr>
        <p:txBody>
          <a:bodyPr vert="horz" wrap="square" lIns="0" tIns="58419" rIns="0" bIns="0" rtlCol="0">
            <a:spAutoFit/>
          </a:bodyPr>
          <a:lstStyle/>
          <a:p>
            <a:pPr marL="355600" marR="107314" indent="-343535">
              <a:lnSpc>
                <a:spcPct val="90000"/>
              </a:lnSpc>
              <a:spcBef>
                <a:spcPts val="459"/>
              </a:spcBef>
              <a:buFont typeface="Arial MT"/>
              <a:buChar char="•"/>
              <a:tabLst>
                <a:tab pos="355600" algn="l"/>
                <a:tab pos="356235" algn="l"/>
              </a:tabLst>
            </a:pPr>
            <a:r>
              <a:rPr sz="3000" spc="-5" dirty="0">
                <a:solidFill>
                  <a:srgbClr val="FF0000"/>
                </a:solidFill>
                <a:latin typeface="Times New Roman"/>
                <a:cs typeface="Times New Roman"/>
              </a:rPr>
              <a:t>Electroencephalogram </a:t>
            </a:r>
            <a:r>
              <a:rPr sz="3000" dirty="0">
                <a:solidFill>
                  <a:srgbClr val="FF0000"/>
                </a:solidFill>
                <a:latin typeface="Times New Roman"/>
                <a:cs typeface="Times New Roman"/>
              </a:rPr>
              <a:t>(EEG). </a:t>
            </a:r>
            <a:r>
              <a:rPr sz="3000" spc="-5" dirty="0">
                <a:latin typeface="Calibri"/>
                <a:cs typeface="Calibri"/>
              </a:rPr>
              <a:t>The </a:t>
            </a:r>
            <a:r>
              <a:rPr sz="3000" spc="-15" dirty="0">
                <a:latin typeface="Calibri"/>
                <a:cs typeface="Calibri"/>
              </a:rPr>
              <a:t>EEG </a:t>
            </a:r>
            <a:r>
              <a:rPr sz="3000" dirty="0">
                <a:latin typeface="Calibri"/>
                <a:cs typeface="Calibri"/>
              </a:rPr>
              <a:t>is a </a:t>
            </a:r>
            <a:r>
              <a:rPr sz="3000" spc="-10" dirty="0">
                <a:latin typeface="Calibri"/>
                <a:cs typeface="Calibri"/>
              </a:rPr>
              <a:t>useful </a:t>
            </a:r>
            <a:r>
              <a:rPr sz="3000" spc="-665" dirty="0">
                <a:latin typeface="Calibri"/>
                <a:cs typeface="Calibri"/>
              </a:rPr>
              <a:t> </a:t>
            </a:r>
            <a:r>
              <a:rPr sz="3000" spc="-20" dirty="0">
                <a:latin typeface="Calibri"/>
                <a:cs typeface="Calibri"/>
              </a:rPr>
              <a:t>test </a:t>
            </a:r>
            <a:r>
              <a:rPr sz="3000" spc="-25" dirty="0">
                <a:latin typeface="Calibri"/>
                <a:cs typeface="Calibri"/>
              </a:rPr>
              <a:t>for </a:t>
            </a:r>
            <a:r>
              <a:rPr sz="3000" spc="-5" dirty="0">
                <a:latin typeface="Calibri"/>
                <a:cs typeface="Calibri"/>
              </a:rPr>
              <a:t>diagnosing </a:t>
            </a:r>
            <a:r>
              <a:rPr sz="3000" dirty="0">
                <a:latin typeface="Calibri"/>
                <a:cs typeface="Calibri"/>
              </a:rPr>
              <a:t>and </a:t>
            </a:r>
            <a:r>
              <a:rPr sz="3000" spc="-10" dirty="0">
                <a:latin typeface="Calibri"/>
                <a:cs typeface="Calibri"/>
              </a:rPr>
              <a:t>evaluating </a:t>
            </a:r>
            <a:r>
              <a:rPr sz="3000" spc="-15" dirty="0">
                <a:latin typeface="Calibri"/>
                <a:cs typeface="Calibri"/>
              </a:rPr>
              <a:t>seizure </a:t>
            </a:r>
            <a:r>
              <a:rPr sz="3000" spc="-10" dirty="0">
                <a:latin typeface="Calibri"/>
                <a:cs typeface="Calibri"/>
              </a:rPr>
              <a:t> </a:t>
            </a:r>
            <a:r>
              <a:rPr sz="3000" spc="-15" dirty="0">
                <a:latin typeface="Calibri"/>
                <a:cs typeface="Calibri"/>
              </a:rPr>
              <a:t>disorders,</a:t>
            </a:r>
            <a:r>
              <a:rPr sz="3000" dirty="0">
                <a:latin typeface="Calibri"/>
                <a:cs typeface="Calibri"/>
              </a:rPr>
              <a:t> </a:t>
            </a:r>
            <a:r>
              <a:rPr sz="3000" spc="-10" dirty="0">
                <a:latin typeface="Calibri"/>
                <a:cs typeface="Calibri"/>
              </a:rPr>
              <a:t>coma, </a:t>
            </a:r>
            <a:r>
              <a:rPr sz="3000" spc="-5" dirty="0">
                <a:latin typeface="Calibri"/>
                <a:cs typeface="Calibri"/>
              </a:rPr>
              <a:t>or</a:t>
            </a:r>
            <a:r>
              <a:rPr sz="3000" spc="-15" dirty="0">
                <a:latin typeface="Calibri"/>
                <a:cs typeface="Calibri"/>
              </a:rPr>
              <a:t> organic</a:t>
            </a:r>
            <a:r>
              <a:rPr sz="3000" spc="-20" dirty="0">
                <a:latin typeface="Calibri"/>
                <a:cs typeface="Calibri"/>
              </a:rPr>
              <a:t> </a:t>
            </a:r>
            <a:r>
              <a:rPr sz="3000" spc="-15" dirty="0">
                <a:latin typeface="Calibri"/>
                <a:cs typeface="Calibri"/>
              </a:rPr>
              <a:t>brain</a:t>
            </a:r>
            <a:r>
              <a:rPr sz="3000" dirty="0">
                <a:latin typeface="Calibri"/>
                <a:cs typeface="Calibri"/>
              </a:rPr>
              <a:t> </a:t>
            </a:r>
            <a:r>
              <a:rPr sz="3000" spc="-15" dirty="0">
                <a:latin typeface="Calibri"/>
                <a:cs typeface="Calibri"/>
              </a:rPr>
              <a:t>syndrome.</a:t>
            </a:r>
            <a:endParaRPr sz="3000" dirty="0">
              <a:latin typeface="Calibri"/>
              <a:cs typeface="Calibri"/>
            </a:endParaRPr>
          </a:p>
          <a:p>
            <a:pPr marL="355600" marR="627380" indent="-343535">
              <a:lnSpc>
                <a:spcPct val="90000"/>
              </a:lnSpc>
              <a:spcBef>
                <a:spcPts val="720"/>
              </a:spcBef>
              <a:buFont typeface="Arial MT"/>
              <a:buChar char="•"/>
              <a:tabLst>
                <a:tab pos="355600" algn="l"/>
                <a:tab pos="356235" algn="l"/>
              </a:tabLst>
            </a:pPr>
            <a:r>
              <a:rPr sz="3000" spc="-5" dirty="0">
                <a:solidFill>
                  <a:srgbClr val="FF0000"/>
                </a:solidFill>
                <a:latin typeface="Times New Roman"/>
                <a:cs typeface="Times New Roman"/>
              </a:rPr>
              <a:t>Electromyogram (EMG). </a:t>
            </a:r>
            <a:r>
              <a:rPr sz="3000" dirty="0">
                <a:latin typeface="Calibri"/>
                <a:cs typeface="Calibri"/>
              </a:rPr>
              <a:t>An EMG is </a:t>
            </a:r>
            <a:r>
              <a:rPr sz="3000" spc="-10" dirty="0">
                <a:latin typeface="Calibri"/>
                <a:cs typeface="Calibri"/>
              </a:rPr>
              <a:t>useful </a:t>
            </a:r>
            <a:r>
              <a:rPr sz="3000" dirty="0">
                <a:latin typeface="Calibri"/>
                <a:cs typeface="Calibri"/>
              </a:rPr>
              <a:t>in </a:t>
            </a:r>
            <a:r>
              <a:rPr sz="3000" spc="5" dirty="0">
                <a:latin typeface="Calibri"/>
                <a:cs typeface="Calibri"/>
              </a:rPr>
              <a:t> </a:t>
            </a:r>
            <a:r>
              <a:rPr sz="3000" spc="-10" dirty="0">
                <a:latin typeface="Calibri"/>
                <a:cs typeface="Calibri"/>
              </a:rPr>
              <a:t>determining </a:t>
            </a:r>
            <a:r>
              <a:rPr sz="3000" dirty="0">
                <a:latin typeface="Calibri"/>
                <a:cs typeface="Calibri"/>
              </a:rPr>
              <a:t>the </a:t>
            </a:r>
            <a:r>
              <a:rPr sz="3000" spc="-10" dirty="0">
                <a:latin typeface="Calibri"/>
                <a:cs typeface="Calibri"/>
              </a:rPr>
              <a:t>presence </a:t>
            </a:r>
            <a:r>
              <a:rPr sz="3000" spc="-5" dirty="0">
                <a:latin typeface="Calibri"/>
                <a:cs typeface="Calibri"/>
              </a:rPr>
              <a:t>of </a:t>
            </a:r>
            <a:r>
              <a:rPr sz="3000" dirty="0">
                <a:latin typeface="Calibri"/>
                <a:cs typeface="Calibri"/>
              </a:rPr>
              <a:t>a </a:t>
            </a:r>
            <a:r>
              <a:rPr sz="3000" spc="-10" dirty="0">
                <a:latin typeface="Calibri"/>
                <a:cs typeface="Calibri"/>
              </a:rPr>
              <a:t>neuromuscular </a:t>
            </a:r>
            <a:r>
              <a:rPr sz="3000" spc="-665" dirty="0">
                <a:latin typeface="Calibri"/>
                <a:cs typeface="Calibri"/>
              </a:rPr>
              <a:t> </a:t>
            </a:r>
            <a:r>
              <a:rPr sz="3000" spc="-15" dirty="0">
                <a:latin typeface="Calibri"/>
                <a:cs typeface="Calibri"/>
              </a:rPr>
              <a:t>disorder</a:t>
            </a:r>
            <a:r>
              <a:rPr sz="3000" spc="5" dirty="0">
                <a:latin typeface="Calibri"/>
                <a:cs typeface="Calibri"/>
              </a:rPr>
              <a:t> </a:t>
            </a:r>
            <a:r>
              <a:rPr sz="3000" dirty="0">
                <a:latin typeface="Calibri"/>
                <a:cs typeface="Calibri"/>
              </a:rPr>
              <a:t>and</a:t>
            </a:r>
            <a:r>
              <a:rPr sz="3000" spc="-15" dirty="0">
                <a:latin typeface="Calibri"/>
                <a:cs typeface="Calibri"/>
              </a:rPr>
              <a:t> myopathies.</a:t>
            </a:r>
            <a:endParaRPr sz="3000" dirty="0">
              <a:latin typeface="Calibri"/>
              <a:cs typeface="Calibri"/>
            </a:endParaRPr>
          </a:p>
          <a:p>
            <a:pPr marL="355600" marR="5080" indent="-343535">
              <a:lnSpc>
                <a:spcPct val="90000"/>
              </a:lnSpc>
              <a:spcBef>
                <a:spcPts val="725"/>
              </a:spcBef>
              <a:buFont typeface="Arial MT"/>
              <a:buChar char="•"/>
              <a:tabLst>
                <a:tab pos="355600" algn="l"/>
                <a:tab pos="356235" algn="l"/>
              </a:tabLst>
            </a:pPr>
            <a:r>
              <a:rPr sz="3000" spc="-5" dirty="0">
                <a:solidFill>
                  <a:srgbClr val="FF0000"/>
                </a:solidFill>
                <a:latin typeface="Times New Roman"/>
                <a:cs typeface="Times New Roman"/>
              </a:rPr>
              <a:t>Myelogram:</a:t>
            </a:r>
            <a:r>
              <a:rPr sz="3000" spc="35" dirty="0">
                <a:solidFill>
                  <a:srgbClr val="FF0000"/>
                </a:solidFill>
                <a:latin typeface="Times New Roman"/>
                <a:cs typeface="Times New Roman"/>
              </a:rPr>
              <a:t> </a:t>
            </a:r>
            <a:r>
              <a:rPr sz="3000" dirty="0">
                <a:solidFill>
                  <a:srgbClr val="FF0000"/>
                </a:solidFill>
                <a:latin typeface="Calibri"/>
                <a:cs typeface="Calibri"/>
              </a:rPr>
              <a:t>A</a:t>
            </a:r>
            <a:r>
              <a:rPr sz="3000" spc="-5" dirty="0">
                <a:solidFill>
                  <a:srgbClr val="FF0000"/>
                </a:solidFill>
                <a:latin typeface="Calibri"/>
                <a:cs typeface="Calibri"/>
              </a:rPr>
              <a:t> </a:t>
            </a:r>
            <a:r>
              <a:rPr sz="3000" b="1" spc="-25" dirty="0">
                <a:solidFill>
                  <a:srgbClr val="FF0000"/>
                </a:solidFill>
                <a:latin typeface="Calibri"/>
                <a:cs typeface="Calibri"/>
              </a:rPr>
              <a:t>myelogram</a:t>
            </a:r>
            <a:r>
              <a:rPr sz="3000" b="1" dirty="0">
                <a:solidFill>
                  <a:srgbClr val="FF0000"/>
                </a:solidFill>
                <a:latin typeface="Calibri"/>
                <a:cs typeface="Calibri"/>
              </a:rPr>
              <a:t> </a:t>
            </a:r>
            <a:r>
              <a:rPr sz="3000" dirty="0">
                <a:latin typeface="Calibri"/>
                <a:cs typeface="Calibri"/>
              </a:rPr>
              <a:t>is</a:t>
            </a:r>
            <a:r>
              <a:rPr sz="3000" spc="-10" dirty="0">
                <a:latin typeface="Calibri"/>
                <a:cs typeface="Calibri"/>
              </a:rPr>
              <a:t> </a:t>
            </a:r>
            <a:r>
              <a:rPr sz="3000" dirty="0">
                <a:latin typeface="Calibri"/>
                <a:cs typeface="Calibri"/>
              </a:rPr>
              <a:t>an</a:t>
            </a:r>
            <a:r>
              <a:rPr sz="3000" spc="-5" dirty="0">
                <a:latin typeface="Calibri"/>
                <a:cs typeface="Calibri"/>
              </a:rPr>
              <a:t> </a:t>
            </a:r>
            <a:r>
              <a:rPr sz="3000" spc="-30" dirty="0">
                <a:latin typeface="Calibri"/>
                <a:cs typeface="Calibri"/>
              </a:rPr>
              <a:t>x-ray</a:t>
            </a:r>
            <a:r>
              <a:rPr sz="3000" dirty="0">
                <a:latin typeface="Calibri"/>
                <a:cs typeface="Calibri"/>
              </a:rPr>
              <a:t> of</a:t>
            </a:r>
            <a:r>
              <a:rPr sz="3000" spc="-5" dirty="0">
                <a:latin typeface="Calibri"/>
                <a:cs typeface="Calibri"/>
              </a:rPr>
              <a:t> </a:t>
            </a:r>
            <a:r>
              <a:rPr sz="3000" dirty="0">
                <a:latin typeface="Calibri"/>
                <a:cs typeface="Calibri"/>
              </a:rPr>
              <a:t>the</a:t>
            </a:r>
            <a:r>
              <a:rPr sz="3000" spc="-25" dirty="0">
                <a:latin typeface="Calibri"/>
                <a:cs typeface="Calibri"/>
              </a:rPr>
              <a:t> </a:t>
            </a:r>
            <a:r>
              <a:rPr sz="3000" spc="-5" dirty="0">
                <a:latin typeface="Calibri"/>
                <a:cs typeface="Calibri"/>
              </a:rPr>
              <a:t>spinal </a:t>
            </a:r>
            <a:r>
              <a:rPr sz="3000" spc="-665" dirty="0">
                <a:latin typeface="Calibri"/>
                <a:cs typeface="Calibri"/>
              </a:rPr>
              <a:t> </a:t>
            </a:r>
            <a:r>
              <a:rPr sz="3000" spc="-10" dirty="0">
                <a:latin typeface="Calibri"/>
                <a:cs typeface="Calibri"/>
              </a:rPr>
              <a:t>subarachnoid </a:t>
            </a:r>
            <a:r>
              <a:rPr sz="3000" spc="-5" dirty="0">
                <a:latin typeface="Calibri"/>
                <a:cs typeface="Calibri"/>
              </a:rPr>
              <a:t>space </a:t>
            </a:r>
            <a:r>
              <a:rPr sz="3000" spc="-30" dirty="0">
                <a:latin typeface="Calibri"/>
                <a:cs typeface="Calibri"/>
              </a:rPr>
              <a:t>taken </a:t>
            </a:r>
            <a:r>
              <a:rPr sz="3000" spc="-10" dirty="0">
                <a:latin typeface="Calibri"/>
                <a:cs typeface="Calibri"/>
              </a:rPr>
              <a:t>after </a:t>
            </a:r>
            <a:r>
              <a:rPr sz="3000" dirty="0">
                <a:latin typeface="Calibri"/>
                <a:cs typeface="Calibri"/>
              </a:rPr>
              <a:t>the </a:t>
            </a:r>
            <a:r>
              <a:rPr sz="3000" spc="-5" dirty="0">
                <a:latin typeface="Calibri"/>
                <a:cs typeface="Calibri"/>
              </a:rPr>
              <a:t>injection of </a:t>
            </a:r>
            <a:r>
              <a:rPr sz="3000" dirty="0">
                <a:latin typeface="Calibri"/>
                <a:cs typeface="Calibri"/>
              </a:rPr>
              <a:t>a </a:t>
            </a:r>
            <a:r>
              <a:rPr sz="3000" spc="5" dirty="0">
                <a:latin typeface="Calibri"/>
                <a:cs typeface="Calibri"/>
              </a:rPr>
              <a:t> </a:t>
            </a:r>
            <a:r>
              <a:rPr sz="3000" spc="-20" dirty="0">
                <a:latin typeface="Calibri"/>
                <a:cs typeface="Calibri"/>
              </a:rPr>
              <a:t>contrast </a:t>
            </a:r>
            <a:r>
              <a:rPr sz="3000" spc="-15" dirty="0">
                <a:latin typeface="Calibri"/>
                <a:cs typeface="Calibri"/>
              </a:rPr>
              <a:t>agent into </a:t>
            </a:r>
            <a:r>
              <a:rPr sz="3000" dirty="0">
                <a:latin typeface="Calibri"/>
                <a:cs typeface="Calibri"/>
              </a:rPr>
              <a:t>the </a:t>
            </a:r>
            <a:r>
              <a:rPr sz="3000" spc="-10" dirty="0">
                <a:latin typeface="Calibri"/>
                <a:cs typeface="Calibri"/>
              </a:rPr>
              <a:t>spinal subarachnoid </a:t>
            </a:r>
            <a:r>
              <a:rPr sz="3000" spc="-5" dirty="0">
                <a:latin typeface="Calibri"/>
                <a:cs typeface="Calibri"/>
              </a:rPr>
              <a:t>space </a:t>
            </a:r>
            <a:r>
              <a:rPr sz="3000" spc="-665" dirty="0">
                <a:latin typeface="Calibri"/>
                <a:cs typeface="Calibri"/>
              </a:rPr>
              <a:t> </a:t>
            </a:r>
            <a:r>
              <a:rPr sz="3000" spc="-10" dirty="0">
                <a:latin typeface="Calibri"/>
                <a:cs typeface="Calibri"/>
              </a:rPr>
              <a:t>through </a:t>
            </a:r>
            <a:r>
              <a:rPr sz="3000" dirty="0">
                <a:latin typeface="Calibri"/>
                <a:cs typeface="Calibri"/>
              </a:rPr>
              <a:t>a</a:t>
            </a:r>
            <a:r>
              <a:rPr sz="3000" spc="5" dirty="0">
                <a:latin typeface="Calibri"/>
                <a:cs typeface="Calibri"/>
              </a:rPr>
              <a:t> </a:t>
            </a:r>
            <a:r>
              <a:rPr sz="3000" spc="-10" dirty="0">
                <a:latin typeface="Calibri"/>
                <a:cs typeface="Calibri"/>
              </a:rPr>
              <a:t>lumbar</a:t>
            </a:r>
            <a:r>
              <a:rPr sz="3000" spc="-5" dirty="0">
                <a:latin typeface="Calibri"/>
                <a:cs typeface="Calibri"/>
              </a:rPr>
              <a:t> </a:t>
            </a:r>
            <a:r>
              <a:rPr sz="3000" spc="-10" dirty="0">
                <a:latin typeface="Calibri"/>
                <a:cs typeface="Calibri"/>
              </a:rPr>
              <a:t>puncture.</a:t>
            </a:r>
            <a:endParaRPr sz="3000"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16</a:t>
            </a:fld>
            <a:endParaRPr dirty="0"/>
          </a:p>
        </p:txBody>
      </p:sp>
      <p:sp>
        <p:nvSpPr>
          <p:cNvPr id="2" name="object 2"/>
          <p:cNvSpPr txBox="1">
            <a:spLocks noGrp="1"/>
          </p:cNvSpPr>
          <p:nvPr>
            <p:ph type="title"/>
          </p:nvPr>
        </p:nvSpPr>
        <p:spPr>
          <a:xfrm>
            <a:off x="765454" y="1814064"/>
            <a:ext cx="8105140" cy="1342390"/>
          </a:xfrm>
          <a:prstGeom prst="rect">
            <a:avLst/>
          </a:prstGeom>
        </p:spPr>
        <p:txBody>
          <a:bodyPr vert="horz" wrap="square" lIns="0" tIns="12065" rIns="0" bIns="0" rtlCol="0">
            <a:spAutoFit/>
          </a:bodyPr>
          <a:lstStyle/>
          <a:p>
            <a:pPr marL="2868930" marR="5080" indent="-2856865">
              <a:lnSpc>
                <a:spcPct val="120000"/>
              </a:lnSpc>
              <a:spcBef>
                <a:spcPts val="95"/>
              </a:spcBef>
            </a:pPr>
            <a:r>
              <a:rPr spc="-5" dirty="0"/>
              <a:t>Management</a:t>
            </a:r>
            <a:r>
              <a:rPr spc="10" dirty="0"/>
              <a:t> </a:t>
            </a:r>
            <a:r>
              <a:rPr spc="-5" dirty="0"/>
              <a:t>of</a:t>
            </a:r>
            <a:r>
              <a:rPr spc="15" dirty="0"/>
              <a:t> </a:t>
            </a:r>
            <a:r>
              <a:rPr spc="-5" dirty="0"/>
              <a:t>Patients</a:t>
            </a:r>
            <a:r>
              <a:rPr spc="-55" dirty="0"/>
              <a:t> </a:t>
            </a:r>
            <a:r>
              <a:rPr spc="-20" dirty="0"/>
              <a:t>With</a:t>
            </a:r>
            <a:r>
              <a:rPr spc="15" dirty="0"/>
              <a:t> </a:t>
            </a:r>
            <a:r>
              <a:rPr spc="-10" dirty="0"/>
              <a:t>Neurologic </a:t>
            </a:r>
            <a:r>
              <a:rPr spc="-885" dirty="0"/>
              <a:t> </a:t>
            </a:r>
            <a:r>
              <a:rPr dirty="0"/>
              <a:t>Dysfunction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17</a:t>
            </a:fld>
            <a:endParaRPr dirty="0"/>
          </a:p>
        </p:txBody>
      </p:sp>
      <p:sp>
        <p:nvSpPr>
          <p:cNvPr id="2" name="object 2"/>
          <p:cNvSpPr txBox="1">
            <a:spLocks noGrp="1"/>
          </p:cNvSpPr>
          <p:nvPr>
            <p:ph type="title"/>
          </p:nvPr>
        </p:nvSpPr>
        <p:spPr>
          <a:xfrm>
            <a:off x="2923794" y="776732"/>
            <a:ext cx="3871595" cy="574040"/>
          </a:xfrm>
          <a:prstGeom prst="rect">
            <a:avLst/>
          </a:prstGeom>
        </p:spPr>
        <p:txBody>
          <a:bodyPr vert="horz" wrap="square" lIns="0" tIns="12700" rIns="0" bIns="0" rtlCol="0">
            <a:spAutoFit/>
          </a:bodyPr>
          <a:lstStyle/>
          <a:p>
            <a:pPr marL="12700">
              <a:lnSpc>
                <a:spcPct val="100000"/>
              </a:lnSpc>
              <a:spcBef>
                <a:spcPts val="100"/>
              </a:spcBef>
            </a:pPr>
            <a:r>
              <a:rPr spc="-5" dirty="0"/>
              <a:t>Learning</a:t>
            </a:r>
            <a:r>
              <a:rPr spc="-25" dirty="0"/>
              <a:t> </a:t>
            </a:r>
            <a:r>
              <a:rPr spc="-5" dirty="0"/>
              <a:t>objectives</a:t>
            </a:r>
          </a:p>
        </p:txBody>
      </p:sp>
      <p:sp>
        <p:nvSpPr>
          <p:cNvPr id="3" name="object 3"/>
          <p:cNvSpPr txBox="1"/>
          <p:nvPr/>
        </p:nvSpPr>
        <p:spPr>
          <a:xfrm>
            <a:off x="764540" y="1702435"/>
            <a:ext cx="8096884" cy="1708150"/>
          </a:xfrm>
          <a:prstGeom prst="rect">
            <a:avLst/>
          </a:prstGeom>
        </p:spPr>
        <p:txBody>
          <a:bodyPr vert="horz" wrap="square" lIns="0" tIns="85725" rIns="0" bIns="0" rtlCol="0">
            <a:spAutoFit/>
          </a:bodyPr>
          <a:lstStyle/>
          <a:p>
            <a:pPr marL="12700">
              <a:lnSpc>
                <a:spcPct val="100000"/>
              </a:lnSpc>
              <a:spcBef>
                <a:spcPts val="675"/>
              </a:spcBef>
            </a:pPr>
            <a:r>
              <a:rPr sz="2400" b="1" spc="-5" dirty="0">
                <a:latin typeface="Times New Roman"/>
                <a:cs typeface="Times New Roman"/>
              </a:rPr>
              <a:t>On</a:t>
            </a:r>
            <a:r>
              <a:rPr sz="2400" b="1" dirty="0">
                <a:latin typeface="Times New Roman"/>
                <a:cs typeface="Times New Roman"/>
              </a:rPr>
              <a:t> completion</a:t>
            </a:r>
            <a:r>
              <a:rPr sz="2400" b="1" spc="-35" dirty="0">
                <a:latin typeface="Times New Roman"/>
                <a:cs typeface="Times New Roman"/>
              </a:rPr>
              <a:t> </a:t>
            </a:r>
            <a:r>
              <a:rPr sz="2400" b="1" dirty="0">
                <a:latin typeface="Times New Roman"/>
                <a:cs typeface="Times New Roman"/>
              </a:rPr>
              <a:t>of this </a:t>
            </a:r>
            <a:r>
              <a:rPr sz="2400" b="1" spc="-5" dirty="0">
                <a:latin typeface="Times New Roman"/>
                <a:cs typeface="Times New Roman"/>
              </a:rPr>
              <a:t>lecture,</a:t>
            </a:r>
            <a:r>
              <a:rPr sz="2400" b="1" spc="-35" dirty="0">
                <a:latin typeface="Times New Roman"/>
                <a:cs typeface="Times New Roman"/>
              </a:rPr>
              <a:t> </a:t>
            </a:r>
            <a:r>
              <a:rPr sz="2400" b="1" spc="-5" dirty="0">
                <a:latin typeface="Times New Roman"/>
                <a:cs typeface="Times New Roman"/>
              </a:rPr>
              <a:t>the</a:t>
            </a:r>
            <a:r>
              <a:rPr sz="2400" b="1" spc="5" dirty="0">
                <a:latin typeface="Times New Roman"/>
                <a:cs typeface="Times New Roman"/>
              </a:rPr>
              <a:t> </a:t>
            </a:r>
            <a:r>
              <a:rPr sz="2400" b="1" dirty="0">
                <a:latin typeface="Times New Roman"/>
                <a:cs typeface="Times New Roman"/>
              </a:rPr>
              <a:t>students</a:t>
            </a:r>
            <a:r>
              <a:rPr sz="2400" b="1" spc="10" dirty="0">
                <a:latin typeface="Times New Roman"/>
                <a:cs typeface="Times New Roman"/>
              </a:rPr>
              <a:t> </a:t>
            </a:r>
            <a:r>
              <a:rPr sz="2400" b="1" spc="-5" dirty="0">
                <a:latin typeface="Times New Roman"/>
                <a:cs typeface="Times New Roman"/>
              </a:rPr>
              <a:t>will</a:t>
            </a:r>
            <a:r>
              <a:rPr sz="2400" b="1" spc="-10" dirty="0">
                <a:latin typeface="Times New Roman"/>
                <a:cs typeface="Times New Roman"/>
              </a:rPr>
              <a:t> </a:t>
            </a:r>
            <a:r>
              <a:rPr sz="2400" b="1" spc="-5" dirty="0">
                <a:latin typeface="Times New Roman"/>
                <a:cs typeface="Times New Roman"/>
              </a:rPr>
              <a:t>be</a:t>
            </a:r>
            <a:r>
              <a:rPr sz="2400" b="1" dirty="0">
                <a:latin typeface="Times New Roman"/>
                <a:cs typeface="Times New Roman"/>
              </a:rPr>
              <a:t> </a:t>
            </a:r>
            <a:r>
              <a:rPr sz="2400" b="1" spc="-5" dirty="0">
                <a:latin typeface="Times New Roman"/>
                <a:cs typeface="Times New Roman"/>
              </a:rPr>
              <a:t>able </a:t>
            </a:r>
            <a:r>
              <a:rPr sz="2400" b="1" dirty="0">
                <a:latin typeface="Times New Roman"/>
                <a:cs typeface="Times New Roman"/>
              </a:rPr>
              <a:t>to:</a:t>
            </a:r>
            <a:endParaRPr sz="2400">
              <a:latin typeface="Times New Roman"/>
              <a:cs typeface="Times New Roman"/>
            </a:endParaRPr>
          </a:p>
          <a:p>
            <a:pPr marL="317500" indent="-305435">
              <a:lnSpc>
                <a:spcPct val="100000"/>
              </a:lnSpc>
              <a:spcBef>
                <a:spcPts val="575"/>
              </a:spcBef>
              <a:buAutoNum type="arabicPeriod"/>
              <a:tabLst>
                <a:tab pos="318135" algn="l"/>
              </a:tabLst>
            </a:pPr>
            <a:r>
              <a:rPr sz="2400" dirty="0">
                <a:latin typeface="Times New Roman"/>
                <a:cs typeface="Times New Roman"/>
              </a:rPr>
              <a:t>Identify</a:t>
            </a:r>
            <a:r>
              <a:rPr sz="2400" spc="-45" dirty="0">
                <a:latin typeface="Times New Roman"/>
                <a:cs typeface="Times New Roman"/>
              </a:rPr>
              <a:t> </a:t>
            </a:r>
            <a:r>
              <a:rPr sz="2400" dirty="0">
                <a:latin typeface="Times New Roman"/>
                <a:cs typeface="Times New Roman"/>
              </a:rPr>
              <a:t>the</a:t>
            </a:r>
            <a:r>
              <a:rPr sz="2400" spc="-5" dirty="0">
                <a:latin typeface="Times New Roman"/>
                <a:cs typeface="Times New Roman"/>
              </a:rPr>
              <a:t> various</a:t>
            </a:r>
            <a:r>
              <a:rPr sz="2400" spc="-15" dirty="0">
                <a:latin typeface="Times New Roman"/>
                <a:cs typeface="Times New Roman"/>
              </a:rPr>
              <a:t> </a:t>
            </a:r>
            <a:r>
              <a:rPr sz="2400" dirty="0">
                <a:latin typeface="Times New Roman"/>
                <a:cs typeface="Times New Roman"/>
              </a:rPr>
              <a:t>types</a:t>
            </a:r>
            <a:r>
              <a:rPr sz="2400" spc="-2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causes</a:t>
            </a:r>
            <a:r>
              <a:rPr sz="2400" spc="-1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seizures.</a:t>
            </a:r>
            <a:endParaRPr sz="2400">
              <a:latin typeface="Times New Roman"/>
              <a:cs typeface="Times New Roman"/>
            </a:endParaRPr>
          </a:p>
          <a:p>
            <a:pPr marL="317500" indent="-305435">
              <a:lnSpc>
                <a:spcPct val="100000"/>
              </a:lnSpc>
              <a:spcBef>
                <a:spcPts val="575"/>
              </a:spcBef>
              <a:buAutoNum type="arabicPeriod"/>
              <a:tabLst>
                <a:tab pos="318135" algn="l"/>
              </a:tabLst>
            </a:pPr>
            <a:r>
              <a:rPr sz="2400" spc="-5" dirty="0">
                <a:latin typeface="Times New Roman"/>
                <a:cs typeface="Times New Roman"/>
              </a:rPr>
              <a:t>Use </a:t>
            </a:r>
            <a:r>
              <a:rPr sz="2400" dirty="0">
                <a:latin typeface="Times New Roman"/>
                <a:cs typeface="Times New Roman"/>
              </a:rPr>
              <a:t>the </a:t>
            </a:r>
            <a:r>
              <a:rPr sz="2400" spc="-5" dirty="0">
                <a:latin typeface="Times New Roman"/>
                <a:cs typeface="Times New Roman"/>
              </a:rPr>
              <a:t>nursing</a:t>
            </a:r>
            <a:r>
              <a:rPr sz="2400" spc="-15" dirty="0">
                <a:latin typeface="Times New Roman"/>
                <a:cs typeface="Times New Roman"/>
              </a:rPr>
              <a:t> </a:t>
            </a:r>
            <a:r>
              <a:rPr sz="2400" dirty="0">
                <a:latin typeface="Times New Roman"/>
                <a:cs typeface="Times New Roman"/>
              </a:rPr>
              <a:t>process</a:t>
            </a:r>
            <a:r>
              <a:rPr sz="2400" spc="-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develop</a:t>
            </a:r>
            <a:r>
              <a:rPr sz="2400" spc="-10" dirty="0">
                <a:latin typeface="Times New Roman"/>
                <a:cs typeface="Times New Roman"/>
              </a:rPr>
              <a:t> </a:t>
            </a:r>
            <a:r>
              <a:rPr sz="2400" dirty="0">
                <a:latin typeface="Times New Roman"/>
                <a:cs typeface="Times New Roman"/>
              </a:rPr>
              <a:t>a</a:t>
            </a:r>
            <a:r>
              <a:rPr sz="2400" spc="-20" dirty="0">
                <a:latin typeface="Times New Roman"/>
                <a:cs typeface="Times New Roman"/>
              </a:rPr>
              <a:t> </a:t>
            </a:r>
            <a:r>
              <a:rPr sz="2400" dirty="0">
                <a:latin typeface="Times New Roman"/>
                <a:cs typeface="Times New Roman"/>
              </a:rPr>
              <a:t>plan</a:t>
            </a:r>
            <a:r>
              <a:rPr sz="2400" spc="-10" dirty="0">
                <a:latin typeface="Times New Roman"/>
                <a:cs typeface="Times New Roman"/>
              </a:rPr>
              <a:t> </a:t>
            </a:r>
            <a:r>
              <a:rPr sz="2400" dirty="0">
                <a:latin typeface="Times New Roman"/>
                <a:cs typeface="Times New Roman"/>
              </a:rPr>
              <a:t>of care</a:t>
            </a:r>
            <a:r>
              <a:rPr sz="2400" spc="-20" dirty="0">
                <a:latin typeface="Times New Roman"/>
                <a:cs typeface="Times New Roman"/>
              </a:rPr>
              <a:t> </a:t>
            </a:r>
            <a:r>
              <a:rPr sz="2400" spc="-5" dirty="0">
                <a:latin typeface="Times New Roman"/>
                <a:cs typeface="Times New Roman"/>
              </a:rPr>
              <a:t>for </a:t>
            </a:r>
            <a:r>
              <a:rPr sz="2400" dirty="0">
                <a:latin typeface="Times New Roman"/>
                <a:cs typeface="Times New Roman"/>
              </a:rPr>
              <a:t>the patient</a:t>
            </a:r>
            <a:endParaRPr sz="2400">
              <a:latin typeface="Times New Roman"/>
              <a:cs typeface="Times New Roman"/>
            </a:endParaRPr>
          </a:p>
          <a:p>
            <a:pPr marL="355600">
              <a:lnSpc>
                <a:spcPct val="100000"/>
              </a:lnSpc>
              <a:spcBef>
                <a:spcPts val="5"/>
              </a:spcBef>
            </a:pPr>
            <a:r>
              <a:rPr sz="2400" dirty="0">
                <a:latin typeface="Times New Roman"/>
                <a:cs typeface="Times New Roman"/>
              </a:rPr>
              <a:t>experiencing</a:t>
            </a:r>
            <a:r>
              <a:rPr sz="2400" spc="-80" dirty="0">
                <a:latin typeface="Times New Roman"/>
                <a:cs typeface="Times New Roman"/>
              </a:rPr>
              <a:t> </a:t>
            </a:r>
            <a:r>
              <a:rPr sz="2400" dirty="0">
                <a:latin typeface="Times New Roman"/>
                <a:cs typeface="Times New Roman"/>
              </a:rPr>
              <a:t>seizures.</a:t>
            </a: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18</a:t>
            </a:fld>
            <a:endParaRPr dirty="0"/>
          </a:p>
        </p:txBody>
      </p:sp>
      <p:sp>
        <p:nvSpPr>
          <p:cNvPr id="2" name="object 2"/>
          <p:cNvSpPr txBox="1">
            <a:spLocks noGrp="1"/>
          </p:cNvSpPr>
          <p:nvPr>
            <p:ph type="title"/>
          </p:nvPr>
        </p:nvSpPr>
        <p:spPr>
          <a:xfrm>
            <a:off x="2637282" y="512191"/>
            <a:ext cx="3866515" cy="635000"/>
          </a:xfrm>
          <a:prstGeom prst="rect">
            <a:avLst/>
          </a:prstGeom>
        </p:spPr>
        <p:txBody>
          <a:bodyPr vert="horz" wrap="square" lIns="0" tIns="12065" rIns="0" bIns="0" rtlCol="0">
            <a:spAutoFit/>
          </a:bodyPr>
          <a:lstStyle/>
          <a:p>
            <a:pPr marL="12700">
              <a:lnSpc>
                <a:spcPct val="100000"/>
              </a:lnSpc>
              <a:spcBef>
                <a:spcPts val="95"/>
              </a:spcBef>
            </a:pPr>
            <a:r>
              <a:rPr sz="4000" spc="-15" dirty="0"/>
              <a:t>Seizure</a:t>
            </a:r>
            <a:r>
              <a:rPr sz="4000" spc="-40" dirty="0"/>
              <a:t> </a:t>
            </a:r>
            <a:r>
              <a:rPr sz="4000" spc="-5" dirty="0"/>
              <a:t>Disorders</a:t>
            </a:r>
            <a:endParaRPr sz="4000"/>
          </a:p>
        </p:txBody>
      </p:sp>
      <p:sp>
        <p:nvSpPr>
          <p:cNvPr id="3" name="object 3"/>
          <p:cNvSpPr txBox="1"/>
          <p:nvPr/>
        </p:nvSpPr>
        <p:spPr>
          <a:xfrm>
            <a:off x="533400" y="1739010"/>
            <a:ext cx="8358505" cy="4687565"/>
          </a:xfrm>
          <a:prstGeom prst="rect">
            <a:avLst/>
          </a:prstGeom>
        </p:spPr>
        <p:txBody>
          <a:bodyPr vert="horz" wrap="square" lIns="0" tIns="53975" rIns="0" bIns="0" rtlCol="0">
            <a:spAutoFit/>
          </a:bodyPr>
          <a:lstStyle/>
          <a:p>
            <a:pPr marL="355600" marR="705485" indent="-343535">
              <a:lnSpc>
                <a:spcPts val="2590"/>
              </a:lnSpc>
              <a:spcBef>
                <a:spcPts val="425"/>
              </a:spcBef>
              <a:buFont typeface="Arial MT"/>
              <a:buChar char="•"/>
              <a:tabLst>
                <a:tab pos="355600" algn="l"/>
                <a:tab pos="356235" algn="l"/>
              </a:tabLst>
            </a:pPr>
            <a:r>
              <a:rPr sz="2400" b="1" spc="-5" dirty="0">
                <a:latin typeface="Times New Roman"/>
                <a:cs typeface="Times New Roman"/>
              </a:rPr>
              <a:t>1- </a:t>
            </a:r>
            <a:r>
              <a:rPr sz="2400" b="1" spc="-10" dirty="0">
                <a:latin typeface="Times New Roman"/>
                <a:cs typeface="Times New Roman"/>
              </a:rPr>
              <a:t>Seizures:</a:t>
            </a:r>
            <a:r>
              <a:rPr sz="2400" b="1" spc="10" dirty="0">
                <a:latin typeface="Times New Roman"/>
                <a:cs typeface="Times New Roman"/>
              </a:rPr>
              <a:t> </a:t>
            </a:r>
            <a:r>
              <a:rPr sz="2400" dirty="0">
                <a:latin typeface="Times New Roman"/>
                <a:cs typeface="Times New Roman"/>
              </a:rPr>
              <a:t>are</a:t>
            </a:r>
            <a:r>
              <a:rPr sz="2400" spc="-10" dirty="0">
                <a:latin typeface="Times New Roman"/>
                <a:cs typeface="Times New Roman"/>
              </a:rPr>
              <a:t> </a:t>
            </a:r>
            <a:r>
              <a:rPr sz="2400" dirty="0">
                <a:latin typeface="Times New Roman"/>
                <a:cs typeface="Times New Roman"/>
              </a:rPr>
              <a:t>episodes</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abnormal</a:t>
            </a:r>
            <a:r>
              <a:rPr sz="2400" dirty="0">
                <a:latin typeface="Times New Roman"/>
                <a:cs typeface="Times New Roman"/>
              </a:rPr>
              <a:t> </a:t>
            </a:r>
            <a:r>
              <a:rPr sz="2400" spc="-20" dirty="0">
                <a:latin typeface="Times New Roman"/>
                <a:cs typeface="Times New Roman"/>
              </a:rPr>
              <a:t>motor,</a:t>
            </a:r>
            <a:r>
              <a:rPr sz="2400" spc="-5" dirty="0">
                <a:latin typeface="Times New Roman"/>
                <a:cs typeface="Times New Roman"/>
              </a:rPr>
              <a:t> </a:t>
            </a:r>
            <a:r>
              <a:rPr sz="2400" spc="-20" dirty="0">
                <a:latin typeface="Times New Roman"/>
                <a:cs typeface="Times New Roman"/>
              </a:rPr>
              <a:t>sensory, </a:t>
            </a:r>
            <a:r>
              <a:rPr sz="2400" spc="-15" dirty="0">
                <a:latin typeface="Times New Roman"/>
                <a:cs typeface="Times New Roman"/>
              </a:rPr>
              <a:t> </a:t>
            </a:r>
            <a:r>
              <a:rPr sz="2400" spc="-5" dirty="0">
                <a:latin typeface="Times New Roman"/>
                <a:cs typeface="Times New Roman"/>
              </a:rPr>
              <a:t>autonomic, </a:t>
            </a:r>
            <a:r>
              <a:rPr sz="2400" dirty="0">
                <a:latin typeface="Times New Roman"/>
                <a:cs typeface="Times New Roman"/>
              </a:rPr>
              <a:t>or</a:t>
            </a:r>
            <a:r>
              <a:rPr sz="2400" spc="-15" dirty="0">
                <a:latin typeface="Times New Roman"/>
                <a:cs typeface="Times New Roman"/>
              </a:rPr>
              <a:t> </a:t>
            </a:r>
            <a:r>
              <a:rPr sz="2400" dirty="0">
                <a:latin typeface="Times New Roman"/>
                <a:cs typeface="Times New Roman"/>
              </a:rPr>
              <a:t>psychic</a:t>
            </a:r>
            <a:r>
              <a:rPr sz="2400" spc="-10" dirty="0">
                <a:latin typeface="Times New Roman"/>
                <a:cs typeface="Times New Roman"/>
              </a:rPr>
              <a:t> </a:t>
            </a:r>
            <a:r>
              <a:rPr sz="2400" dirty="0">
                <a:latin typeface="Times New Roman"/>
                <a:cs typeface="Times New Roman"/>
              </a:rPr>
              <a:t>activity</a:t>
            </a:r>
            <a:r>
              <a:rPr sz="2400" spc="-45" dirty="0">
                <a:latin typeface="Times New Roman"/>
                <a:cs typeface="Times New Roman"/>
              </a:rPr>
              <a:t> </a:t>
            </a:r>
            <a:r>
              <a:rPr sz="2400" dirty="0">
                <a:latin typeface="Times New Roman"/>
                <a:cs typeface="Times New Roman"/>
              </a:rPr>
              <a:t>(or</a:t>
            </a:r>
            <a:r>
              <a:rPr sz="2400" spc="-5" dirty="0">
                <a:latin typeface="Times New Roman"/>
                <a:cs typeface="Times New Roman"/>
              </a:rPr>
              <a:t> </a:t>
            </a:r>
            <a:r>
              <a:rPr sz="2400" dirty="0">
                <a:latin typeface="Times New Roman"/>
                <a:cs typeface="Times New Roman"/>
              </a:rPr>
              <a:t>a </a:t>
            </a:r>
            <a:r>
              <a:rPr sz="2400" spc="-5" dirty="0">
                <a:latin typeface="Times New Roman"/>
                <a:cs typeface="Times New Roman"/>
              </a:rPr>
              <a:t>combination</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these) </a:t>
            </a:r>
            <a:r>
              <a:rPr sz="2400" spc="-585" dirty="0">
                <a:latin typeface="Times New Roman"/>
                <a:cs typeface="Times New Roman"/>
              </a:rPr>
              <a:t> </a:t>
            </a:r>
            <a:r>
              <a:rPr sz="2400" dirty="0">
                <a:latin typeface="Times New Roman"/>
                <a:cs typeface="Times New Roman"/>
              </a:rPr>
              <a:t>resulting from sudden excessive </a:t>
            </a:r>
            <a:r>
              <a:rPr sz="2400" spc="-5" dirty="0">
                <a:latin typeface="Times New Roman"/>
                <a:cs typeface="Times New Roman"/>
              </a:rPr>
              <a:t>discharge </a:t>
            </a:r>
            <a:r>
              <a:rPr sz="2400" dirty="0">
                <a:latin typeface="Times New Roman"/>
                <a:cs typeface="Times New Roman"/>
              </a:rPr>
              <a:t>from cerebral </a:t>
            </a:r>
            <a:r>
              <a:rPr sz="2400" spc="5" dirty="0">
                <a:latin typeface="Times New Roman"/>
                <a:cs typeface="Times New Roman"/>
              </a:rPr>
              <a:t> </a:t>
            </a:r>
            <a:r>
              <a:rPr sz="2400" dirty="0">
                <a:latin typeface="Times New Roman"/>
                <a:cs typeface="Times New Roman"/>
              </a:rPr>
              <a:t>neurons.</a:t>
            </a:r>
          </a:p>
          <a:p>
            <a:pPr>
              <a:lnSpc>
                <a:spcPct val="100000"/>
              </a:lnSpc>
              <a:spcBef>
                <a:spcPts val="35"/>
              </a:spcBef>
              <a:buFont typeface="Arial MT"/>
              <a:buChar char="•"/>
            </a:pPr>
            <a:endParaRPr sz="3200" dirty="0">
              <a:latin typeface="Times New Roman"/>
              <a:cs typeface="Times New Roman"/>
            </a:endParaRPr>
          </a:p>
          <a:p>
            <a:pPr marL="355600" marR="5080" indent="-343535">
              <a:lnSpc>
                <a:spcPct val="90000"/>
              </a:lnSpc>
              <a:buFont typeface="Arial MT"/>
              <a:buChar char="•"/>
              <a:tabLst>
                <a:tab pos="355600" algn="l"/>
                <a:tab pos="356235" algn="l"/>
              </a:tabLst>
            </a:pPr>
            <a:r>
              <a:rPr sz="2400" dirty="0">
                <a:latin typeface="Times New Roman"/>
                <a:cs typeface="Times New Roman"/>
              </a:rPr>
              <a:t>The international </a:t>
            </a:r>
            <a:r>
              <a:rPr sz="2400" spc="-5" dirty="0">
                <a:latin typeface="Times New Roman"/>
                <a:cs typeface="Times New Roman"/>
              </a:rPr>
              <a:t>classification </a:t>
            </a:r>
            <a:r>
              <a:rPr sz="2400" dirty="0">
                <a:latin typeface="Times New Roman"/>
                <a:cs typeface="Times New Roman"/>
              </a:rPr>
              <a:t>of seizures </a:t>
            </a:r>
            <a:r>
              <a:rPr sz="2400" spc="-5" dirty="0">
                <a:latin typeface="Times New Roman"/>
                <a:cs typeface="Times New Roman"/>
              </a:rPr>
              <a:t>differentiates </a:t>
            </a:r>
            <a:r>
              <a:rPr sz="2400" dirty="0">
                <a:latin typeface="Times New Roman"/>
                <a:cs typeface="Times New Roman"/>
              </a:rPr>
              <a:t> between</a:t>
            </a:r>
            <a:r>
              <a:rPr sz="2400" spc="-20" dirty="0">
                <a:latin typeface="Times New Roman"/>
                <a:cs typeface="Times New Roman"/>
              </a:rPr>
              <a:t> </a:t>
            </a:r>
            <a:r>
              <a:rPr sz="2400" dirty="0">
                <a:latin typeface="Times New Roman"/>
                <a:cs typeface="Times New Roman"/>
              </a:rPr>
              <a:t>two</a:t>
            </a:r>
            <a:r>
              <a:rPr sz="2400" spc="-5" dirty="0">
                <a:latin typeface="Times New Roman"/>
                <a:cs typeface="Times New Roman"/>
              </a:rPr>
              <a:t> </a:t>
            </a:r>
            <a:r>
              <a:rPr sz="2400" spc="-10" dirty="0">
                <a:latin typeface="Times New Roman"/>
                <a:cs typeface="Times New Roman"/>
              </a:rPr>
              <a:t>main</a:t>
            </a:r>
            <a:r>
              <a:rPr sz="2400" dirty="0">
                <a:latin typeface="Times New Roman"/>
                <a:cs typeface="Times New Roman"/>
              </a:rPr>
              <a:t> types:</a:t>
            </a:r>
            <a:r>
              <a:rPr sz="2400" spc="-20" dirty="0">
                <a:latin typeface="Times New Roman"/>
                <a:cs typeface="Times New Roman"/>
              </a:rPr>
              <a:t> </a:t>
            </a:r>
            <a:r>
              <a:rPr sz="2400" b="1" u="heavy" dirty="0">
                <a:uFill>
                  <a:solidFill>
                    <a:srgbClr val="000000"/>
                  </a:solidFill>
                </a:uFill>
                <a:latin typeface="Times New Roman"/>
                <a:cs typeface="Times New Roman"/>
              </a:rPr>
              <a:t>partial</a:t>
            </a:r>
            <a:r>
              <a:rPr sz="2400" b="1" u="heavy" spc="-20" dirty="0">
                <a:uFill>
                  <a:solidFill>
                    <a:srgbClr val="000000"/>
                  </a:solidFill>
                </a:uFill>
                <a:latin typeface="Times New Roman"/>
                <a:cs typeface="Times New Roman"/>
              </a:rPr>
              <a:t> </a:t>
            </a:r>
            <a:r>
              <a:rPr sz="2400" b="1" u="heavy" spc="-10" dirty="0">
                <a:uFill>
                  <a:solidFill>
                    <a:srgbClr val="000000"/>
                  </a:solidFill>
                </a:uFill>
                <a:latin typeface="Times New Roman"/>
                <a:cs typeface="Times New Roman"/>
              </a:rPr>
              <a:t>seizures</a:t>
            </a:r>
            <a:r>
              <a:rPr sz="2400" b="1" u="heavy" spc="-5" dirty="0">
                <a:uFill>
                  <a:solidFill>
                    <a:srgbClr val="000000"/>
                  </a:solidFill>
                </a:uFill>
                <a:latin typeface="Times New Roman"/>
                <a:cs typeface="Times New Roman"/>
              </a:rPr>
              <a:t> </a:t>
            </a:r>
            <a:r>
              <a:rPr sz="2400" dirty="0">
                <a:latin typeface="Times New Roman"/>
                <a:cs typeface="Times New Roman"/>
              </a:rPr>
              <a:t>that</a:t>
            </a:r>
            <a:r>
              <a:rPr sz="2400" spc="-20" dirty="0">
                <a:latin typeface="Times New Roman"/>
                <a:cs typeface="Times New Roman"/>
              </a:rPr>
              <a:t> </a:t>
            </a:r>
            <a:r>
              <a:rPr sz="2400" dirty="0">
                <a:latin typeface="Times New Roman"/>
                <a:cs typeface="Times New Roman"/>
              </a:rPr>
              <a:t>begin</a:t>
            </a:r>
            <a:r>
              <a:rPr sz="2400" spc="-15"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one</a:t>
            </a:r>
            <a:r>
              <a:rPr sz="2400" spc="-5" dirty="0">
                <a:latin typeface="Times New Roman"/>
                <a:cs typeface="Times New Roman"/>
              </a:rPr>
              <a:t> </a:t>
            </a:r>
            <a:r>
              <a:rPr sz="2400" dirty="0">
                <a:latin typeface="Times New Roman"/>
                <a:cs typeface="Times New Roman"/>
              </a:rPr>
              <a:t>part </a:t>
            </a:r>
            <a:r>
              <a:rPr sz="2400" spc="-585" dirty="0">
                <a:latin typeface="Times New Roman"/>
                <a:cs typeface="Times New Roman"/>
              </a:rPr>
              <a:t> </a:t>
            </a:r>
            <a:r>
              <a:rPr sz="2400" dirty="0">
                <a:latin typeface="Times New Roman"/>
                <a:cs typeface="Times New Roman"/>
              </a:rPr>
              <a:t>of the brain, and </a:t>
            </a:r>
            <a:r>
              <a:rPr sz="2400" b="1" u="heavy" spc="-5" dirty="0">
                <a:uFill>
                  <a:solidFill>
                    <a:srgbClr val="000000"/>
                  </a:solidFill>
                </a:uFill>
                <a:latin typeface="Times New Roman"/>
                <a:cs typeface="Times New Roman"/>
              </a:rPr>
              <a:t>generalized </a:t>
            </a:r>
            <a:r>
              <a:rPr sz="2400" b="1" u="heavy" spc="-10" dirty="0">
                <a:uFill>
                  <a:solidFill>
                    <a:srgbClr val="000000"/>
                  </a:solidFill>
                </a:uFill>
                <a:latin typeface="Times New Roman"/>
                <a:cs typeface="Times New Roman"/>
              </a:rPr>
              <a:t>seizures </a:t>
            </a:r>
            <a:r>
              <a:rPr sz="2400" dirty="0">
                <a:latin typeface="Times New Roman"/>
                <a:cs typeface="Times New Roman"/>
              </a:rPr>
              <a:t>that involve </a:t>
            </a:r>
            <a:r>
              <a:rPr sz="2400" spc="-5" dirty="0">
                <a:latin typeface="Times New Roman"/>
                <a:cs typeface="Times New Roman"/>
              </a:rPr>
              <a:t>electrical </a:t>
            </a:r>
            <a:r>
              <a:rPr sz="2400" dirty="0">
                <a:latin typeface="Times New Roman"/>
                <a:cs typeface="Times New Roman"/>
              </a:rPr>
              <a:t> </a:t>
            </a:r>
            <a:r>
              <a:rPr sz="2400" spc="-5" dirty="0">
                <a:latin typeface="Times New Roman"/>
                <a:cs typeface="Times New Roman"/>
              </a:rPr>
              <a:t>discharges</a:t>
            </a:r>
            <a:r>
              <a:rPr sz="2400" spc="-25"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the </a:t>
            </a:r>
            <a:r>
              <a:rPr sz="2400" spc="-5" dirty="0">
                <a:latin typeface="Times New Roman"/>
                <a:cs typeface="Times New Roman"/>
              </a:rPr>
              <a:t>whole</a:t>
            </a:r>
            <a:r>
              <a:rPr sz="2400" dirty="0">
                <a:latin typeface="Times New Roman"/>
                <a:cs typeface="Times New Roman"/>
              </a:rPr>
              <a:t> brain</a:t>
            </a:r>
            <a:r>
              <a:rPr sz="2400" dirty="0" smtClean="0">
                <a:latin typeface="Times New Roman"/>
                <a:cs typeface="Times New Roman"/>
              </a:rPr>
              <a:t>.</a:t>
            </a:r>
            <a:endParaRPr sz="3000" dirty="0">
              <a:latin typeface="Times New Roman"/>
              <a:cs typeface="Times New Roman"/>
            </a:endParaRPr>
          </a:p>
          <a:p>
            <a:pPr marL="355600" indent="-343535">
              <a:lnSpc>
                <a:spcPct val="100000"/>
              </a:lnSpc>
              <a:buFont typeface="Arial MT"/>
              <a:buChar char="•"/>
              <a:tabLst>
                <a:tab pos="355600" algn="l"/>
                <a:tab pos="356235" algn="l"/>
              </a:tabLst>
            </a:pPr>
            <a:r>
              <a:rPr sz="2400" spc="-5" dirty="0">
                <a:solidFill>
                  <a:srgbClr val="FF0000"/>
                </a:solidFill>
                <a:latin typeface="Times New Roman"/>
                <a:cs typeface="Times New Roman"/>
              </a:rPr>
              <a:t>Most</a:t>
            </a:r>
            <a:r>
              <a:rPr sz="2400" spc="-15" dirty="0">
                <a:solidFill>
                  <a:srgbClr val="FF0000"/>
                </a:solidFill>
                <a:latin typeface="Times New Roman"/>
                <a:cs typeface="Times New Roman"/>
              </a:rPr>
              <a:t> </a:t>
            </a:r>
            <a:r>
              <a:rPr sz="2400" dirty="0">
                <a:solidFill>
                  <a:srgbClr val="FF0000"/>
                </a:solidFill>
                <a:latin typeface="Times New Roman"/>
                <a:cs typeface="Times New Roman"/>
              </a:rPr>
              <a:t>seizures</a:t>
            </a:r>
            <a:r>
              <a:rPr sz="2400" spc="-30" dirty="0">
                <a:solidFill>
                  <a:srgbClr val="FF0000"/>
                </a:solidFill>
                <a:latin typeface="Times New Roman"/>
                <a:cs typeface="Times New Roman"/>
              </a:rPr>
              <a:t> </a:t>
            </a:r>
            <a:r>
              <a:rPr sz="2400" dirty="0">
                <a:solidFill>
                  <a:srgbClr val="FF0000"/>
                </a:solidFill>
                <a:latin typeface="Times New Roman"/>
                <a:cs typeface="Times New Roman"/>
              </a:rPr>
              <a:t>are</a:t>
            </a:r>
            <a:r>
              <a:rPr sz="2400" spc="-15" dirty="0">
                <a:solidFill>
                  <a:srgbClr val="FF0000"/>
                </a:solidFill>
                <a:latin typeface="Times New Roman"/>
                <a:cs typeface="Times New Roman"/>
              </a:rPr>
              <a:t> </a:t>
            </a:r>
            <a:r>
              <a:rPr sz="2400" dirty="0">
                <a:solidFill>
                  <a:srgbClr val="FF0000"/>
                </a:solidFill>
                <a:latin typeface="Times New Roman"/>
                <a:cs typeface="Times New Roman"/>
              </a:rPr>
              <a:t>sudden</a:t>
            </a:r>
            <a:r>
              <a:rPr sz="2400" spc="-10" dirty="0">
                <a:solidFill>
                  <a:srgbClr val="FF0000"/>
                </a:solidFill>
                <a:latin typeface="Times New Roman"/>
                <a:cs typeface="Times New Roman"/>
              </a:rPr>
              <a:t> </a:t>
            </a:r>
            <a:r>
              <a:rPr sz="2400" dirty="0">
                <a:solidFill>
                  <a:srgbClr val="FF0000"/>
                </a:solidFill>
                <a:latin typeface="Times New Roman"/>
                <a:cs typeface="Times New Roman"/>
              </a:rPr>
              <a:t>and</a:t>
            </a:r>
            <a:r>
              <a:rPr sz="2400" spc="-20" dirty="0">
                <a:solidFill>
                  <a:srgbClr val="FF0000"/>
                </a:solidFill>
                <a:latin typeface="Times New Roman"/>
                <a:cs typeface="Times New Roman"/>
              </a:rPr>
              <a:t> </a:t>
            </a:r>
            <a:r>
              <a:rPr sz="2400" dirty="0">
                <a:solidFill>
                  <a:srgbClr val="FF0000"/>
                </a:solidFill>
                <a:latin typeface="Times New Roman"/>
                <a:cs typeface="Times New Roman"/>
              </a:rPr>
              <a:t>transient</a:t>
            </a:r>
            <a:r>
              <a:rPr sz="2400" dirty="0" smtClean="0">
                <a:solidFill>
                  <a:srgbClr val="FF0000"/>
                </a:solidFill>
                <a:latin typeface="Times New Roman"/>
                <a:cs typeface="Times New Roman"/>
              </a:rPr>
              <a:t>.</a:t>
            </a:r>
            <a:endParaRPr lang="en-US" sz="2400" dirty="0" smtClean="0">
              <a:solidFill>
                <a:srgbClr val="FF0000"/>
              </a:solidFill>
              <a:latin typeface="Times New Roman"/>
              <a:cs typeface="Times New Roman"/>
            </a:endParaRPr>
          </a:p>
          <a:p>
            <a:pPr marL="355600" indent="-343535">
              <a:lnSpc>
                <a:spcPct val="100000"/>
              </a:lnSpc>
              <a:buFont typeface="Arial MT"/>
              <a:buChar char="•"/>
              <a:tabLst>
                <a:tab pos="355600" algn="l"/>
                <a:tab pos="356235" algn="l"/>
              </a:tabLst>
            </a:pPr>
            <a:endParaRPr lang="en-US" sz="2400" dirty="0" smtClean="0">
              <a:solidFill>
                <a:srgbClr val="FF0000"/>
              </a:solidFill>
              <a:latin typeface="Times New Roman"/>
              <a:cs typeface="Times New Roman"/>
            </a:endParaRPr>
          </a:p>
          <a:p>
            <a:pPr marL="355600" indent="-343535">
              <a:buFont typeface="Arial MT"/>
              <a:buChar char="•"/>
              <a:tabLst>
                <a:tab pos="355600" algn="l"/>
                <a:tab pos="356235" algn="l"/>
              </a:tabLst>
            </a:pPr>
            <a:r>
              <a:rPr lang="en-US" sz="2400" b="1" dirty="0">
                <a:effectLst>
                  <a:outerShdw blurRad="38100" dist="38100" dir="2700000" algn="tl">
                    <a:srgbClr val="000000"/>
                  </a:outerShdw>
                </a:effectLst>
                <a:latin typeface="Arial" charset="0"/>
              </a:rPr>
              <a:t> Epilepsy: </a:t>
            </a:r>
            <a:r>
              <a:rPr lang="en-US" sz="2400" dirty="0">
                <a:latin typeface="Times New Roman"/>
                <a:cs typeface="Times New Roman"/>
              </a:rPr>
              <a:t>Is a group of syndromes characterized by unprovoked, recurring seizures.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279400" y="195263"/>
            <a:ext cx="8128000" cy="585787"/>
          </a:xfrm>
        </p:spPr>
        <p:txBody>
          <a:bodyPr>
            <a:normAutofit/>
          </a:bodyPr>
          <a:lstStyle/>
          <a:p>
            <a:pPr fontAlgn="auto">
              <a:spcAft>
                <a:spcPts val="0"/>
              </a:spcAft>
              <a:defRPr/>
            </a:pPr>
            <a:r>
              <a:rPr lang="en-US" b="1" dirty="0">
                <a:solidFill>
                  <a:schemeClr val="tx1">
                    <a:lumMod val="75000"/>
                    <a:lumOff val="25000"/>
                  </a:schemeClr>
                </a:solidFill>
              </a:rPr>
              <a:t>Types</a:t>
            </a:r>
          </a:p>
        </p:txBody>
      </p:sp>
      <p:sp>
        <p:nvSpPr>
          <p:cNvPr id="15363" name="Rectangle 3"/>
          <p:cNvSpPr>
            <a:spLocks noGrp="1" noChangeArrowheads="1"/>
          </p:cNvSpPr>
          <p:nvPr>
            <p:ph idx="1"/>
          </p:nvPr>
        </p:nvSpPr>
        <p:spPr>
          <a:xfrm>
            <a:off x="196850" y="727075"/>
            <a:ext cx="8440738" cy="2843213"/>
          </a:xfrm>
        </p:spPr>
        <p:txBody>
          <a:bodyPr>
            <a:spAutoFit/>
          </a:bodyPr>
          <a:lstStyle/>
          <a:p>
            <a:pPr>
              <a:buFont typeface="Wingdings" panose="05000000000000000000" pitchFamily="2" charset="2"/>
              <a:buNone/>
            </a:pPr>
            <a:r>
              <a:rPr lang="en-US" altLang="en-US" sz="3200" smtClean="0">
                <a:solidFill>
                  <a:srgbClr val="FF0000"/>
                </a:solidFill>
              </a:rPr>
              <a:t>1. Partial seizure</a:t>
            </a:r>
          </a:p>
          <a:p>
            <a:r>
              <a:rPr lang="en-US" altLang="en-US" sz="3200" smtClean="0"/>
              <a:t>Depend on the region </a:t>
            </a:r>
          </a:p>
          <a:p>
            <a:r>
              <a:rPr lang="en-US" altLang="en-US" sz="3200" smtClean="0"/>
              <a:t>may develop to a generalized tonic-clonic seizure.</a:t>
            </a:r>
            <a:r>
              <a:rPr lang="ar-JO" altLang="en-US" sz="3200" smtClean="0"/>
              <a:t> </a:t>
            </a:r>
          </a:p>
          <a:p>
            <a:r>
              <a:rPr lang="en-US" altLang="en-US" sz="3200" smtClean="0"/>
              <a:t>Divided into</a:t>
            </a:r>
          </a:p>
          <a:p>
            <a:pPr lvl="1">
              <a:buClr>
                <a:srgbClr val="FF0000"/>
              </a:buClr>
              <a:buFont typeface="Wingdings" panose="05000000000000000000" pitchFamily="2" charset="2"/>
              <a:buChar char="Ø"/>
            </a:pPr>
            <a:r>
              <a:rPr lang="en-US" altLang="en-US" sz="2800" smtClean="0"/>
              <a:t>Simple and  Complex partial seizure</a:t>
            </a:r>
          </a:p>
        </p:txBody>
      </p:sp>
      <p:sp>
        <p:nvSpPr>
          <p:cNvPr id="4" name="Rectangle 3"/>
          <p:cNvSpPr txBox="1">
            <a:spLocks noChangeArrowheads="1"/>
          </p:cNvSpPr>
          <p:nvPr/>
        </p:nvSpPr>
        <p:spPr>
          <a:xfrm>
            <a:off x="-80963" y="3730625"/>
            <a:ext cx="8488363" cy="2935288"/>
          </a:xfrm>
          <a:prstGeom prst="rect">
            <a:avLst/>
          </a:prstGeom>
        </p:spPr>
        <p:txBody>
          <a:bodyPr lIns="0" rIns="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fontAlgn="auto">
              <a:buClr>
                <a:srgbClr val="FF0000"/>
              </a:buClr>
              <a:buFont typeface="Wingdings" pitchFamily="2" charset="2"/>
              <a:buChar char="Ø"/>
              <a:defRPr/>
            </a:pPr>
            <a:r>
              <a:rPr lang="en-US" sz="2800" b="1" dirty="0" smtClean="0">
                <a:solidFill>
                  <a:srgbClr val="FF0000"/>
                </a:solidFill>
              </a:rPr>
              <a:t>Simple partial seizures: </a:t>
            </a:r>
          </a:p>
          <a:p>
            <a:pPr marL="384048" lvl="2" indent="0" fontAlgn="auto">
              <a:buFont typeface="Calibri" pitchFamily="34" charset="0"/>
              <a:buNone/>
              <a:defRPr/>
            </a:pPr>
            <a:r>
              <a:rPr lang="en-US" sz="2400" b="1" dirty="0" smtClean="0"/>
              <a:t>1- no loss of consciousness    2- last less than 1 minute. </a:t>
            </a:r>
          </a:p>
          <a:p>
            <a:pPr lvl="2" fontAlgn="auto">
              <a:buFont typeface="Wingdings" panose="05000000000000000000" pitchFamily="2" charset="2"/>
              <a:buChar char="ü"/>
              <a:defRPr/>
            </a:pPr>
            <a:r>
              <a:rPr lang="en-US" sz="2400" b="1" dirty="0" smtClean="0"/>
              <a:t>a finger or hand shake</a:t>
            </a:r>
          </a:p>
          <a:p>
            <a:pPr lvl="2" fontAlgn="auto">
              <a:buFont typeface="Wingdings" panose="05000000000000000000" pitchFamily="2" charset="2"/>
              <a:buChar char="ü"/>
              <a:defRPr/>
            </a:pPr>
            <a:r>
              <a:rPr lang="en-US" sz="2400" b="1" dirty="0" smtClean="0"/>
              <a:t>mouth jerk uncontrollably. </a:t>
            </a:r>
          </a:p>
          <a:p>
            <a:pPr lvl="2" fontAlgn="auto">
              <a:buFont typeface="Wingdings" panose="05000000000000000000" pitchFamily="2" charset="2"/>
              <a:buChar char="ü"/>
              <a:defRPr/>
            </a:pPr>
            <a:r>
              <a:rPr lang="en-US" sz="2400" b="1" dirty="0" smtClean="0"/>
              <a:t>Talk unintelligibly</a:t>
            </a:r>
          </a:p>
          <a:p>
            <a:pPr lvl="2" fontAlgn="auto">
              <a:buFont typeface="Wingdings" panose="05000000000000000000" pitchFamily="2" charset="2"/>
              <a:buChar char="ü"/>
              <a:defRPr/>
            </a:pPr>
            <a:r>
              <a:rPr lang="en-US" sz="2400" b="1" dirty="0" smtClean="0"/>
              <a:t>Dizzy</a:t>
            </a:r>
          </a:p>
          <a:p>
            <a:pPr lvl="2" fontAlgn="auto">
              <a:buFont typeface="Wingdings" panose="05000000000000000000" pitchFamily="2" charset="2"/>
              <a:buChar char="ü"/>
              <a:defRPr/>
            </a:pPr>
            <a:r>
              <a:rPr lang="en-US" sz="2400" b="1" dirty="0" smtClean="0"/>
              <a:t> unpleasant sights, sounds, odors, or tastes,</a:t>
            </a:r>
            <a:endParaRPr lang="en-US" sz="2400" b="1" dirty="0"/>
          </a:p>
        </p:txBody>
      </p:sp>
    </p:spTree>
    <p:extLst>
      <p:ext uri="{BB962C8B-B14F-4D97-AF65-F5344CB8AC3E}">
        <p14:creationId xmlns:p14="http://schemas.microsoft.com/office/powerpoint/2010/main" val="1982979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79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2</a:t>
            </a:fld>
            <a:endParaRPr sz="1200">
              <a:latin typeface="Calibri"/>
              <a:cs typeface="Calibri"/>
            </a:endParaRPr>
          </a:p>
        </p:txBody>
      </p:sp>
      <p:sp>
        <p:nvSpPr>
          <p:cNvPr id="2" name="object 2"/>
          <p:cNvSpPr txBox="1">
            <a:spLocks noGrp="1"/>
          </p:cNvSpPr>
          <p:nvPr>
            <p:ph type="title"/>
          </p:nvPr>
        </p:nvSpPr>
        <p:spPr>
          <a:xfrm>
            <a:off x="2635757" y="544195"/>
            <a:ext cx="3871595" cy="574040"/>
          </a:xfrm>
          <a:prstGeom prst="rect">
            <a:avLst/>
          </a:prstGeom>
        </p:spPr>
        <p:txBody>
          <a:bodyPr vert="horz" wrap="square" lIns="0" tIns="12700" rIns="0" bIns="0" rtlCol="0">
            <a:spAutoFit/>
          </a:bodyPr>
          <a:lstStyle/>
          <a:p>
            <a:pPr marL="12700">
              <a:lnSpc>
                <a:spcPct val="100000"/>
              </a:lnSpc>
              <a:spcBef>
                <a:spcPts val="100"/>
              </a:spcBef>
            </a:pPr>
            <a:r>
              <a:rPr spc="-5" dirty="0"/>
              <a:t>Learning</a:t>
            </a:r>
            <a:r>
              <a:rPr spc="-25" dirty="0"/>
              <a:t> </a:t>
            </a:r>
            <a:r>
              <a:rPr spc="-5" dirty="0"/>
              <a:t>objectives</a:t>
            </a:r>
          </a:p>
        </p:txBody>
      </p:sp>
      <p:sp>
        <p:nvSpPr>
          <p:cNvPr id="3" name="object 3"/>
          <p:cNvSpPr txBox="1"/>
          <p:nvPr/>
        </p:nvSpPr>
        <p:spPr>
          <a:xfrm>
            <a:off x="764540" y="1702435"/>
            <a:ext cx="8152765" cy="2952115"/>
          </a:xfrm>
          <a:prstGeom prst="rect">
            <a:avLst/>
          </a:prstGeom>
        </p:spPr>
        <p:txBody>
          <a:bodyPr vert="horz" wrap="square" lIns="0" tIns="85725" rIns="0" bIns="0" rtlCol="0">
            <a:spAutoFit/>
          </a:bodyPr>
          <a:lstStyle/>
          <a:p>
            <a:pPr marL="12700">
              <a:lnSpc>
                <a:spcPct val="100000"/>
              </a:lnSpc>
              <a:spcBef>
                <a:spcPts val="675"/>
              </a:spcBef>
            </a:pPr>
            <a:r>
              <a:rPr sz="2400" b="1" spc="-5" dirty="0">
                <a:latin typeface="Times New Roman"/>
                <a:cs typeface="Times New Roman"/>
              </a:rPr>
              <a:t>On</a:t>
            </a:r>
            <a:r>
              <a:rPr sz="2400" b="1" dirty="0">
                <a:latin typeface="Times New Roman"/>
                <a:cs typeface="Times New Roman"/>
              </a:rPr>
              <a:t> completion</a:t>
            </a:r>
            <a:r>
              <a:rPr sz="2400" b="1" spc="-35" dirty="0">
                <a:latin typeface="Times New Roman"/>
                <a:cs typeface="Times New Roman"/>
              </a:rPr>
              <a:t> </a:t>
            </a:r>
            <a:r>
              <a:rPr sz="2400" b="1" dirty="0">
                <a:latin typeface="Times New Roman"/>
                <a:cs typeface="Times New Roman"/>
              </a:rPr>
              <a:t>of this </a:t>
            </a:r>
            <a:r>
              <a:rPr sz="2400" b="1" spc="-5" dirty="0">
                <a:latin typeface="Times New Roman"/>
                <a:cs typeface="Times New Roman"/>
              </a:rPr>
              <a:t>lecture,</a:t>
            </a:r>
            <a:r>
              <a:rPr sz="2400" b="1" spc="-35" dirty="0">
                <a:latin typeface="Times New Roman"/>
                <a:cs typeface="Times New Roman"/>
              </a:rPr>
              <a:t> </a:t>
            </a:r>
            <a:r>
              <a:rPr sz="2400" b="1" spc="-5" dirty="0">
                <a:latin typeface="Times New Roman"/>
                <a:cs typeface="Times New Roman"/>
              </a:rPr>
              <a:t>the</a:t>
            </a:r>
            <a:r>
              <a:rPr sz="2400" b="1" spc="5" dirty="0">
                <a:latin typeface="Times New Roman"/>
                <a:cs typeface="Times New Roman"/>
              </a:rPr>
              <a:t> </a:t>
            </a:r>
            <a:r>
              <a:rPr sz="2400" b="1" dirty="0">
                <a:latin typeface="Times New Roman"/>
                <a:cs typeface="Times New Roman"/>
              </a:rPr>
              <a:t>students</a:t>
            </a:r>
            <a:r>
              <a:rPr sz="2400" b="1" spc="10" dirty="0">
                <a:latin typeface="Times New Roman"/>
                <a:cs typeface="Times New Roman"/>
              </a:rPr>
              <a:t> </a:t>
            </a:r>
            <a:r>
              <a:rPr sz="2400" b="1" spc="-5" dirty="0">
                <a:latin typeface="Times New Roman"/>
                <a:cs typeface="Times New Roman"/>
              </a:rPr>
              <a:t>will</a:t>
            </a:r>
            <a:r>
              <a:rPr sz="2400" b="1" spc="-10" dirty="0">
                <a:latin typeface="Times New Roman"/>
                <a:cs typeface="Times New Roman"/>
              </a:rPr>
              <a:t> </a:t>
            </a:r>
            <a:r>
              <a:rPr sz="2400" b="1" spc="-5" dirty="0">
                <a:latin typeface="Times New Roman"/>
                <a:cs typeface="Times New Roman"/>
              </a:rPr>
              <a:t>be</a:t>
            </a:r>
            <a:r>
              <a:rPr sz="2400" b="1" dirty="0">
                <a:latin typeface="Times New Roman"/>
                <a:cs typeface="Times New Roman"/>
              </a:rPr>
              <a:t> </a:t>
            </a:r>
            <a:r>
              <a:rPr sz="2400" b="1" spc="-5" dirty="0">
                <a:latin typeface="Times New Roman"/>
                <a:cs typeface="Times New Roman"/>
              </a:rPr>
              <a:t>able </a:t>
            </a:r>
            <a:r>
              <a:rPr sz="2400" b="1" dirty="0">
                <a:latin typeface="Times New Roman"/>
                <a:cs typeface="Times New Roman"/>
              </a:rPr>
              <a:t>to:</a:t>
            </a:r>
            <a:endParaRPr sz="2400">
              <a:latin typeface="Times New Roman"/>
              <a:cs typeface="Times New Roman"/>
            </a:endParaRPr>
          </a:p>
          <a:p>
            <a:pPr marL="317500" marR="5080" indent="-305435">
              <a:lnSpc>
                <a:spcPct val="120000"/>
              </a:lnSpc>
              <a:buAutoNum type="arabicPeriod"/>
              <a:tabLst>
                <a:tab pos="318135" algn="l"/>
              </a:tabLst>
            </a:pPr>
            <a:r>
              <a:rPr sz="2400" dirty="0">
                <a:latin typeface="Times New Roman"/>
                <a:cs typeface="Times New Roman"/>
              </a:rPr>
              <a:t>Describe</a:t>
            </a:r>
            <a:r>
              <a:rPr sz="2400" spc="-3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structures</a:t>
            </a:r>
            <a:r>
              <a:rPr sz="2400" spc="-4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functions</a:t>
            </a:r>
            <a:r>
              <a:rPr sz="2400" spc="-1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central</a:t>
            </a:r>
            <a:r>
              <a:rPr sz="2400" spc="-40" dirty="0">
                <a:latin typeface="Times New Roman"/>
                <a:cs typeface="Times New Roman"/>
              </a:rPr>
              <a:t> </a:t>
            </a:r>
            <a:r>
              <a:rPr sz="2400" dirty="0">
                <a:latin typeface="Times New Roman"/>
                <a:cs typeface="Times New Roman"/>
              </a:rPr>
              <a:t>&amp;</a:t>
            </a:r>
            <a:r>
              <a:rPr sz="2400" spc="-20" dirty="0">
                <a:latin typeface="Times New Roman"/>
                <a:cs typeface="Times New Roman"/>
              </a:rPr>
              <a:t> </a:t>
            </a:r>
            <a:r>
              <a:rPr sz="2400" dirty="0">
                <a:latin typeface="Times New Roman"/>
                <a:cs typeface="Times New Roman"/>
              </a:rPr>
              <a:t>peripheral </a:t>
            </a:r>
            <a:r>
              <a:rPr sz="2400" spc="-585" dirty="0">
                <a:latin typeface="Times New Roman"/>
                <a:cs typeface="Times New Roman"/>
              </a:rPr>
              <a:t> </a:t>
            </a:r>
            <a:r>
              <a:rPr sz="2400" dirty="0">
                <a:latin typeface="Times New Roman"/>
                <a:cs typeface="Times New Roman"/>
              </a:rPr>
              <a:t>nervous</a:t>
            </a:r>
            <a:r>
              <a:rPr sz="2400" spc="-15" dirty="0">
                <a:latin typeface="Times New Roman"/>
                <a:cs typeface="Times New Roman"/>
              </a:rPr>
              <a:t> </a:t>
            </a:r>
            <a:r>
              <a:rPr sz="2400" spc="-5" dirty="0">
                <a:latin typeface="Times New Roman"/>
                <a:cs typeface="Times New Roman"/>
              </a:rPr>
              <a:t>systems.</a:t>
            </a:r>
            <a:endParaRPr sz="2400">
              <a:latin typeface="Times New Roman"/>
              <a:cs typeface="Times New Roman"/>
            </a:endParaRPr>
          </a:p>
          <a:p>
            <a:pPr marL="285750" marR="1139190" indent="-273685">
              <a:lnSpc>
                <a:spcPct val="100000"/>
              </a:lnSpc>
              <a:spcBef>
                <a:spcPts val="580"/>
              </a:spcBef>
              <a:buFont typeface="Times New Roman"/>
              <a:buAutoNum type="arabicPeriod"/>
              <a:tabLst>
                <a:tab pos="318135" algn="l"/>
              </a:tabLst>
            </a:pPr>
            <a:r>
              <a:rPr dirty="0"/>
              <a:t>	</a:t>
            </a:r>
            <a:r>
              <a:rPr sz="2400" dirty="0">
                <a:latin typeface="Times New Roman"/>
                <a:cs typeface="Times New Roman"/>
              </a:rPr>
              <a:t>Describe</a:t>
            </a:r>
            <a:r>
              <a:rPr sz="2400" spc="-30" dirty="0">
                <a:latin typeface="Times New Roman"/>
                <a:cs typeface="Times New Roman"/>
              </a:rPr>
              <a:t> </a:t>
            </a:r>
            <a:r>
              <a:rPr sz="2400" dirty="0">
                <a:latin typeface="Times New Roman"/>
                <a:cs typeface="Times New Roman"/>
              </a:rPr>
              <a:t>the significance</a:t>
            </a:r>
            <a:r>
              <a:rPr sz="2400" spc="-35" dirty="0">
                <a:latin typeface="Times New Roman"/>
                <a:cs typeface="Times New Roman"/>
              </a:rPr>
              <a:t> </a:t>
            </a:r>
            <a:r>
              <a:rPr sz="2400" dirty="0">
                <a:latin typeface="Times New Roman"/>
                <a:cs typeface="Times New Roman"/>
              </a:rPr>
              <a:t>of </a:t>
            </a:r>
            <a:r>
              <a:rPr sz="2400" spc="-5" dirty="0">
                <a:latin typeface="Times New Roman"/>
                <a:cs typeface="Times New Roman"/>
              </a:rPr>
              <a:t>physical</a:t>
            </a:r>
            <a:r>
              <a:rPr sz="2400" spc="-25" dirty="0">
                <a:latin typeface="Times New Roman"/>
                <a:cs typeface="Times New Roman"/>
              </a:rPr>
              <a:t> </a:t>
            </a:r>
            <a:r>
              <a:rPr sz="2400" spc="-5" dirty="0">
                <a:latin typeface="Times New Roman"/>
                <a:cs typeface="Times New Roman"/>
              </a:rPr>
              <a:t>assessment</a:t>
            </a:r>
            <a:r>
              <a:rPr sz="2400" dirty="0">
                <a:latin typeface="Times New Roman"/>
                <a:cs typeface="Times New Roman"/>
              </a:rPr>
              <a:t> to</a:t>
            </a:r>
            <a:r>
              <a:rPr sz="2400" spc="-20" dirty="0">
                <a:latin typeface="Times New Roman"/>
                <a:cs typeface="Times New Roman"/>
              </a:rPr>
              <a:t> </a:t>
            </a:r>
            <a:r>
              <a:rPr sz="2400" dirty="0">
                <a:latin typeface="Times New Roman"/>
                <a:cs typeface="Times New Roman"/>
              </a:rPr>
              <a:t>the </a:t>
            </a:r>
            <a:r>
              <a:rPr sz="2400" spc="-585" dirty="0">
                <a:latin typeface="Times New Roman"/>
                <a:cs typeface="Times New Roman"/>
              </a:rPr>
              <a:t> </a:t>
            </a:r>
            <a:r>
              <a:rPr sz="2400" dirty="0">
                <a:latin typeface="Times New Roman"/>
                <a:cs typeface="Times New Roman"/>
              </a:rPr>
              <a:t>diagnosis</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neurologic</a:t>
            </a:r>
            <a:r>
              <a:rPr sz="2400" spc="-30" dirty="0">
                <a:latin typeface="Times New Roman"/>
                <a:cs typeface="Times New Roman"/>
              </a:rPr>
              <a:t> </a:t>
            </a:r>
            <a:r>
              <a:rPr sz="2400" dirty="0">
                <a:latin typeface="Times New Roman"/>
                <a:cs typeface="Times New Roman"/>
              </a:rPr>
              <a:t>dysfunction.</a:t>
            </a:r>
            <a:endParaRPr sz="2400">
              <a:latin typeface="Times New Roman"/>
              <a:cs typeface="Times New Roman"/>
            </a:endParaRPr>
          </a:p>
          <a:p>
            <a:pPr marL="317500" indent="-305435">
              <a:lnSpc>
                <a:spcPct val="100000"/>
              </a:lnSpc>
              <a:spcBef>
                <a:spcPts val="575"/>
              </a:spcBef>
              <a:buAutoNum type="arabicPeriod"/>
              <a:tabLst>
                <a:tab pos="318135" algn="l"/>
              </a:tabLst>
            </a:pPr>
            <a:r>
              <a:rPr sz="2400" dirty="0">
                <a:latin typeface="Times New Roman"/>
                <a:cs typeface="Times New Roman"/>
              </a:rPr>
              <a:t>Describe</a:t>
            </a:r>
            <a:r>
              <a:rPr sz="2400" spc="-25" dirty="0">
                <a:latin typeface="Times New Roman"/>
                <a:cs typeface="Times New Roman"/>
              </a:rPr>
              <a:t> </a:t>
            </a:r>
            <a:r>
              <a:rPr sz="2400" dirty="0">
                <a:latin typeface="Times New Roman"/>
                <a:cs typeface="Times New Roman"/>
              </a:rPr>
              <a:t>diagnostic</a:t>
            </a:r>
            <a:r>
              <a:rPr sz="2400" spc="-40" dirty="0">
                <a:latin typeface="Times New Roman"/>
                <a:cs typeface="Times New Roman"/>
              </a:rPr>
              <a:t> </a:t>
            </a:r>
            <a:r>
              <a:rPr sz="2400" dirty="0">
                <a:latin typeface="Times New Roman"/>
                <a:cs typeface="Times New Roman"/>
              </a:rPr>
              <a:t>tests</a:t>
            </a:r>
            <a:r>
              <a:rPr sz="2400" spc="-25" dirty="0">
                <a:latin typeface="Times New Roman"/>
                <a:cs typeface="Times New Roman"/>
              </a:rPr>
              <a:t> </a:t>
            </a:r>
            <a:r>
              <a:rPr sz="2400" dirty="0">
                <a:latin typeface="Times New Roman"/>
                <a:cs typeface="Times New Roman"/>
              </a:rPr>
              <a:t>used </a:t>
            </a:r>
            <a:r>
              <a:rPr sz="2400" spc="-5" dirty="0">
                <a:latin typeface="Times New Roman"/>
                <a:cs typeface="Times New Roman"/>
              </a:rPr>
              <a:t>for</a:t>
            </a:r>
            <a:r>
              <a:rPr sz="2400" dirty="0">
                <a:latin typeface="Times New Roman"/>
                <a:cs typeface="Times New Roman"/>
              </a:rPr>
              <a:t> </a:t>
            </a:r>
            <a:r>
              <a:rPr sz="2400" spc="-5" dirty="0">
                <a:latin typeface="Times New Roman"/>
                <a:cs typeface="Times New Roman"/>
              </a:rPr>
              <a:t>assessment </a:t>
            </a:r>
            <a:r>
              <a:rPr sz="2400" dirty="0">
                <a:latin typeface="Times New Roman"/>
                <a:cs typeface="Times New Roman"/>
              </a:rPr>
              <a:t>of suspected</a:t>
            </a:r>
            <a:endParaRPr sz="2400">
              <a:latin typeface="Times New Roman"/>
              <a:cs typeface="Times New Roman"/>
            </a:endParaRPr>
          </a:p>
          <a:p>
            <a:pPr marL="355600">
              <a:lnSpc>
                <a:spcPct val="100000"/>
              </a:lnSpc>
            </a:pPr>
            <a:r>
              <a:rPr sz="2400" dirty="0">
                <a:latin typeface="Times New Roman"/>
                <a:cs typeface="Times New Roman"/>
              </a:rPr>
              <a:t>neurologic</a:t>
            </a:r>
            <a:r>
              <a:rPr sz="2400" spc="-40" dirty="0">
                <a:latin typeface="Times New Roman"/>
                <a:cs typeface="Times New Roman"/>
              </a:rPr>
              <a:t> </a:t>
            </a:r>
            <a:r>
              <a:rPr sz="2400" dirty="0">
                <a:latin typeface="Times New Roman"/>
                <a:cs typeface="Times New Roman"/>
              </a:rPr>
              <a:t>disorders</a:t>
            </a:r>
            <a:r>
              <a:rPr sz="2400" spc="-1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related</a:t>
            </a:r>
            <a:r>
              <a:rPr sz="2400" spc="-45" dirty="0">
                <a:latin typeface="Times New Roman"/>
                <a:cs typeface="Times New Roman"/>
              </a:rPr>
              <a:t> </a:t>
            </a:r>
            <a:r>
              <a:rPr sz="2400" dirty="0">
                <a:latin typeface="Times New Roman"/>
                <a:cs typeface="Times New Roman"/>
              </a:rPr>
              <a:t>nursing</a:t>
            </a:r>
            <a:r>
              <a:rPr sz="2400" spc="-15" dirty="0">
                <a:latin typeface="Times New Roman"/>
                <a:cs typeface="Times New Roman"/>
              </a:rPr>
              <a:t> </a:t>
            </a:r>
            <a:r>
              <a:rPr sz="2400" spc="-5" dirty="0">
                <a:latin typeface="Times New Roman"/>
                <a:cs typeface="Times New Roman"/>
              </a:rPr>
              <a:t>implications.</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1">
                  <a:lumMod val="75000"/>
                  <a:lumOff val="25000"/>
                </a:schemeClr>
              </a:solidFill>
            </a:endParaRPr>
          </a:p>
        </p:txBody>
      </p:sp>
      <p:pic>
        <p:nvPicPr>
          <p:cNvPr id="1433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7350" y="125413"/>
            <a:ext cx="8243888" cy="6061075"/>
          </a:xfrm>
        </p:spPr>
      </p:pic>
    </p:spTree>
    <p:extLst>
      <p:ext uri="{BB962C8B-B14F-4D97-AF65-F5344CB8AC3E}">
        <p14:creationId xmlns:p14="http://schemas.microsoft.com/office/powerpoint/2010/main" val="3812679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1">
                  <a:lumMod val="75000"/>
                  <a:lumOff val="25000"/>
                </a:schemeClr>
              </a:solidFill>
            </a:endParaRPr>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3825" y="123825"/>
            <a:ext cx="8950325" cy="6165850"/>
          </a:xfrm>
        </p:spPr>
      </p:pic>
    </p:spTree>
    <p:extLst>
      <p:ext uri="{BB962C8B-B14F-4D97-AF65-F5344CB8AC3E}">
        <p14:creationId xmlns:p14="http://schemas.microsoft.com/office/powerpoint/2010/main" val="354889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119063" y="98425"/>
            <a:ext cx="8637587" cy="3800475"/>
          </a:xfrm>
        </p:spPr>
        <p:txBody>
          <a:bodyPr>
            <a:spAutoFit/>
          </a:bodyPr>
          <a:lstStyle/>
          <a:p>
            <a:pPr lvl="1">
              <a:buClr>
                <a:srgbClr val="FF0000"/>
              </a:buClr>
              <a:buFont typeface="Wingdings" panose="05000000000000000000" pitchFamily="2" charset="2"/>
              <a:buChar char="Ø"/>
            </a:pPr>
            <a:r>
              <a:rPr lang="en-US" altLang="en-US" sz="3200" b="1" smtClean="0"/>
              <a:t>Complex partial seizure:</a:t>
            </a:r>
          </a:p>
          <a:p>
            <a:pPr lvl="2">
              <a:buFont typeface="Wingdings" panose="05000000000000000000" pitchFamily="2" charset="2"/>
              <a:buChar char="v"/>
            </a:pPr>
            <a:r>
              <a:rPr lang="en-US" altLang="en-US" sz="2400" b="1" smtClean="0"/>
              <a:t>usually evolve temporal lobe</a:t>
            </a:r>
          </a:p>
          <a:p>
            <a:pPr lvl="2">
              <a:buFont typeface="Wingdings" panose="05000000000000000000" pitchFamily="2" charset="2"/>
              <a:buChar char="v"/>
            </a:pPr>
            <a:r>
              <a:rPr lang="en-US" altLang="en-US" sz="2400" b="1" smtClean="0"/>
              <a:t>Some alteration in LOC, rarely complete LOC</a:t>
            </a:r>
          </a:p>
          <a:p>
            <a:pPr lvl="1"/>
            <a:r>
              <a:rPr lang="en-US" altLang="en-US" sz="3200" smtClean="0"/>
              <a:t>Remains motionless or moves automatically but inappropriately for time and place</a:t>
            </a:r>
          </a:p>
          <a:p>
            <a:pPr lvl="1"/>
            <a:r>
              <a:rPr lang="en-US" altLang="en-US" sz="3200" smtClean="0"/>
              <a:t>may experience excessive emotions of fear, anger, elation, or irritability. </a:t>
            </a:r>
          </a:p>
          <a:p>
            <a:pPr lvl="1"/>
            <a:r>
              <a:rPr lang="en-US" altLang="en-US" sz="3200" smtClean="0"/>
              <a:t>the person does not remember the episode</a:t>
            </a:r>
          </a:p>
        </p:txBody>
      </p:sp>
      <p:pic>
        <p:nvPicPr>
          <p:cNvPr id="17411" name="Picture 6" descr="http://www.seizuresymptoms.net/wp-content/uploads/2010/05/partial-seizure-symptom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13" y="3754438"/>
            <a:ext cx="89503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28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117475" y="614363"/>
            <a:ext cx="8547100" cy="5861050"/>
          </a:xfrm>
        </p:spPr>
        <p:txBody>
          <a:bodyPr rtlCol="0" anchor="ctr" anchorCtr="1">
            <a:spAutoFit/>
          </a:bodyPr>
          <a:lstStyle/>
          <a:p>
            <a:pPr marL="533400" indent="-533400" fontAlgn="auto">
              <a:lnSpc>
                <a:spcPct val="70000"/>
              </a:lnSpc>
              <a:buFont typeface="Wingdings" panose="05000000000000000000" pitchFamily="2" charset="2"/>
              <a:buNone/>
              <a:defRPr/>
            </a:pPr>
            <a:r>
              <a:rPr lang="en-US" sz="3600" dirty="0" smtClean="0">
                <a:solidFill>
                  <a:srgbClr val="FF0000"/>
                </a:solidFill>
              </a:rPr>
              <a:t>Generalized</a:t>
            </a:r>
            <a:r>
              <a:rPr lang="en-US" sz="3600" dirty="0">
                <a:solidFill>
                  <a:srgbClr val="FF0000"/>
                </a:solidFill>
              </a:rPr>
              <a:t>: </a:t>
            </a:r>
            <a:r>
              <a:rPr lang="en-US" sz="3600" dirty="0">
                <a:solidFill>
                  <a:schemeClr val="tx1">
                    <a:lumMod val="75000"/>
                    <a:lumOff val="25000"/>
                  </a:schemeClr>
                </a:solidFill>
              </a:rPr>
              <a:t>Bilateral synchronous epileptic discharge in the brain from the onset of the seizure. </a:t>
            </a:r>
          </a:p>
          <a:p>
            <a:pPr marL="990600" lvl="1" indent="-533400" fontAlgn="auto">
              <a:lnSpc>
                <a:spcPct val="70000"/>
              </a:lnSpc>
              <a:defRPr/>
            </a:pPr>
            <a:r>
              <a:rPr lang="en-US" sz="3200" dirty="0">
                <a:solidFill>
                  <a:schemeClr val="tx1">
                    <a:lumMod val="75000"/>
                    <a:lumOff val="25000"/>
                  </a:schemeClr>
                </a:solidFill>
              </a:rPr>
              <a:t>Entire brain is affected </a:t>
            </a:r>
          </a:p>
          <a:p>
            <a:pPr marL="990600" lvl="1" indent="-533400" fontAlgn="auto">
              <a:lnSpc>
                <a:spcPct val="70000"/>
              </a:lnSpc>
              <a:defRPr/>
            </a:pPr>
            <a:r>
              <a:rPr lang="en-US" sz="3200" dirty="0">
                <a:solidFill>
                  <a:schemeClr val="tx1">
                    <a:lumMod val="75000"/>
                    <a:lumOff val="25000"/>
                  </a:schemeClr>
                </a:solidFill>
              </a:rPr>
              <a:t>there is no warning.</a:t>
            </a:r>
          </a:p>
          <a:p>
            <a:pPr marL="990600" lvl="1" indent="-533400" fontAlgn="auto">
              <a:lnSpc>
                <a:spcPct val="70000"/>
              </a:lnSpc>
              <a:defRPr/>
            </a:pPr>
            <a:r>
              <a:rPr lang="en-US" sz="3200" dirty="0">
                <a:solidFill>
                  <a:schemeClr val="tx1">
                    <a:lumMod val="75000"/>
                    <a:lumOff val="25000"/>
                  </a:schemeClr>
                </a:solidFill>
              </a:rPr>
              <a:t>loses consciousness </a:t>
            </a:r>
            <a:endParaRPr lang="en-US" sz="3200" dirty="0" smtClean="0">
              <a:solidFill>
                <a:schemeClr val="tx1">
                  <a:lumMod val="75000"/>
                  <a:lumOff val="25000"/>
                </a:schemeClr>
              </a:solidFill>
            </a:endParaRPr>
          </a:p>
          <a:p>
            <a:pPr marL="990600" lvl="1" indent="-533400" fontAlgn="auto">
              <a:lnSpc>
                <a:spcPct val="70000"/>
              </a:lnSpc>
              <a:defRPr/>
            </a:pPr>
            <a:endParaRPr lang="en-US" sz="3200" dirty="0">
              <a:solidFill>
                <a:schemeClr val="tx1">
                  <a:lumMod val="75000"/>
                  <a:lumOff val="25000"/>
                </a:schemeClr>
              </a:solidFill>
            </a:endParaRPr>
          </a:p>
          <a:p>
            <a:pPr marL="457200" lvl="1" indent="0" fontAlgn="auto">
              <a:lnSpc>
                <a:spcPct val="70000"/>
              </a:lnSpc>
              <a:buFont typeface="Calibri" panose="020F0502020204030204" pitchFamily="34" charset="0"/>
              <a:buNone/>
              <a:defRPr/>
            </a:pPr>
            <a:endParaRPr lang="en-US" sz="3200" dirty="0" smtClean="0">
              <a:solidFill>
                <a:schemeClr val="tx1">
                  <a:lumMod val="75000"/>
                  <a:lumOff val="25000"/>
                </a:schemeClr>
              </a:solidFill>
            </a:endParaRPr>
          </a:p>
          <a:p>
            <a:pPr marL="457200" lvl="1" indent="0" fontAlgn="auto">
              <a:lnSpc>
                <a:spcPct val="70000"/>
              </a:lnSpc>
              <a:buFont typeface="Calibri" panose="020F0502020204030204" pitchFamily="34" charset="0"/>
              <a:buNone/>
              <a:defRPr/>
            </a:pPr>
            <a:endParaRPr lang="en-US" sz="3200" dirty="0">
              <a:solidFill>
                <a:schemeClr val="tx1">
                  <a:lumMod val="75000"/>
                  <a:lumOff val="25000"/>
                </a:schemeClr>
              </a:solidFill>
            </a:endParaRPr>
          </a:p>
          <a:p>
            <a:pPr marL="533400" indent="-533400" fontAlgn="auto">
              <a:lnSpc>
                <a:spcPct val="70000"/>
              </a:lnSpc>
              <a:defRPr/>
            </a:pPr>
            <a:r>
              <a:rPr lang="en-US" sz="3600" dirty="0">
                <a:solidFill>
                  <a:srgbClr val="FF0000"/>
                </a:solidFill>
              </a:rPr>
              <a:t>tonic-</a:t>
            </a:r>
            <a:r>
              <a:rPr lang="en-US" sz="3600" dirty="0" err="1">
                <a:solidFill>
                  <a:srgbClr val="FF0000"/>
                </a:solidFill>
              </a:rPr>
              <a:t>clonic</a:t>
            </a:r>
            <a:r>
              <a:rPr lang="en-US" sz="3600" dirty="0">
                <a:solidFill>
                  <a:srgbClr val="FF0000"/>
                </a:solidFill>
              </a:rPr>
              <a:t>, or grand mal. </a:t>
            </a:r>
          </a:p>
          <a:p>
            <a:pPr marL="990600" lvl="1" indent="-533400" fontAlgn="auto">
              <a:lnSpc>
                <a:spcPct val="70000"/>
              </a:lnSpc>
              <a:defRPr/>
            </a:pPr>
            <a:r>
              <a:rPr lang="en-US" sz="3200" dirty="0">
                <a:solidFill>
                  <a:schemeClr val="tx1">
                    <a:lumMod val="75000"/>
                    <a:lumOff val="25000"/>
                  </a:schemeClr>
                </a:solidFill>
              </a:rPr>
              <a:t>falling followed by stiffening of the body (</a:t>
            </a:r>
            <a:r>
              <a:rPr lang="en-US" sz="3200" b="1" dirty="0">
                <a:solidFill>
                  <a:schemeClr val="tx1">
                    <a:lumMod val="75000"/>
                    <a:lumOff val="25000"/>
                  </a:schemeClr>
                </a:solidFill>
              </a:rPr>
              <a:t>tonic phase</a:t>
            </a:r>
            <a:r>
              <a:rPr lang="en-US" sz="3200" dirty="0">
                <a:solidFill>
                  <a:schemeClr val="tx1">
                    <a:lumMod val="75000"/>
                    <a:lumOff val="25000"/>
                  </a:schemeClr>
                </a:solidFill>
              </a:rPr>
              <a:t>) for 10 to 20 seconds. </a:t>
            </a:r>
          </a:p>
          <a:p>
            <a:pPr marL="990600" lvl="1" indent="-533400" fontAlgn="auto">
              <a:lnSpc>
                <a:spcPct val="70000"/>
              </a:lnSpc>
              <a:defRPr/>
            </a:pPr>
            <a:r>
              <a:rPr lang="en-US" sz="3200" dirty="0">
                <a:solidFill>
                  <a:schemeClr val="tx1">
                    <a:lumMod val="75000"/>
                    <a:lumOff val="25000"/>
                  </a:schemeClr>
                </a:solidFill>
              </a:rPr>
              <a:t> jerking of the extremities (</a:t>
            </a:r>
            <a:r>
              <a:rPr lang="en-US" sz="3200" b="1" dirty="0" err="1">
                <a:solidFill>
                  <a:schemeClr val="tx1">
                    <a:lumMod val="75000"/>
                    <a:lumOff val="25000"/>
                  </a:schemeClr>
                </a:solidFill>
              </a:rPr>
              <a:t>clonic</a:t>
            </a:r>
            <a:r>
              <a:rPr lang="en-US" sz="3200" b="1" dirty="0">
                <a:solidFill>
                  <a:schemeClr val="tx1">
                    <a:lumMod val="75000"/>
                    <a:lumOff val="25000"/>
                  </a:schemeClr>
                </a:solidFill>
              </a:rPr>
              <a:t> phase</a:t>
            </a:r>
            <a:r>
              <a:rPr lang="en-US" sz="3200" dirty="0">
                <a:solidFill>
                  <a:schemeClr val="tx1">
                    <a:lumMod val="75000"/>
                    <a:lumOff val="25000"/>
                  </a:schemeClr>
                </a:solidFill>
              </a:rPr>
              <a:t>) for another 30 to 40 seconds </a:t>
            </a:r>
            <a:endParaRPr lang="ar-JO" sz="3200" dirty="0">
              <a:solidFill>
                <a:schemeClr val="tx1">
                  <a:lumMod val="75000"/>
                  <a:lumOff val="25000"/>
                </a:schemeClr>
              </a:solidFill>
            </a:endParaRPr>
          </a:p>
        </p:txBody>
      </p:sp>
      <p:pic>
        <p:nvPicPr>
          <p:cNvPr id="1843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1582738"/>
            <a:ext cx="30670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70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1">
                  <a:lumMod val="75000"/>
                  <a:lumOff val="25000"/>
                </a:schemeClr>
              </a:solidFill>
            </a:endParaRPr>
          </a:p>
        </p:txBody>
      </p:sp>
      <p:pic>
        <p:nvPicPr>
          <p:cNvPr id="19459"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513" y="25400"/>
            <a:ext cx="8447087" cy="6618288"/>
          </a:xfrm>
        </p:spPr>
      </p:pic>
    </p:spTree>
    <p:extLst>
      <p:ext uri="{BB962C8B-B14F-4D97-AF65-F5344CB8AC3E}">
        <p14:creationId xmlns:p14="http://schemas.microsoft.com/office/powerpoint/2010/main" val="393608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123825" y="304800"/>
            <a:ext cx="8591550" cy="1589088"/>
          </a:xfrm>
        </p:spPr>
        <p:txBody>
          <a:bodyPr anchor="ctr" anchorCtr="1">
            <a:spAutoFit/>
          </a:bodyPr>
          <a:lstStyle/>
          <a:p>
            <a:pPr>
              <a:buFont typeface="Wingdings" panose="05000000000000000000" pitchFamily="2" charset="2"/>
              <a:buNone/>
            </a:pPr>
            <a:r>
              <a:rPr lang="en-US" altLang="en-US" sz="3600" smtClean="0">
                <a:solidFill>
                  <a:srgbClr val="FF0000"/>
                </a:solidFill>
              </a:rPr>
              <a:t>Generalized seizures </a:t>
            </a:r>
            <a:r>
              <a:rPr lang="en-US" altLang="en-US" sz="3600" smtClean="0"/>
              <a:t>(grand mal) involve both hemispheres of the brain. Generalized tonic-clonic contraction</a:t>
            </a:r>
          </a:p>
        </p:txBody>
      </p:sp>
      <p:sp>
        <p:nvSpPr>
          <p:cNvPr id="20483" name="Rectangle 1"/>
          <p:cNvSpPr>
            <a:spLocks noChangeArrowheads="1"/>
          </p:cNvSpPr>
          <p:nvPr/>
        </p:nvSpPr>
        <p:spPr bwMode="auto">
          <a:xfrm>
            <a:off x="220663" y="2093913"/>
            <a:ext cx="89233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buFont typeface="Calibri Light" panose="020F0302020204030204" pitchFamily="34" charset="0"/>
              <a:buAutoNum type="arabicPeriod"/>
            </a:pPr>
            <a:r>
              <a:rPr lang="en-US" altLang="en-US" sz="2400"/>
              <a:t>Epileptic cry. </a:t>
            </a:r>
          </a:p>
          <a:p>
            <a:pPr eaLnBrk="1" hangingPunct="1">
              <a:buFont typeface="Calibri Light" panose="020F0302020204030204" pitchFamily="34" charset="0"/>
              <a:buAutoNum type="arabicPeriod"/>
            </a:pPr>
            <a:r>
              <a:rPr lang="en-US" altLang="en-US" sz="2400"/>
              <a:t>The tongue is often chewed, and incontinent of urine and feces. </a:t>
            </a:r>
          </a:p>
          <a:p>
            <a:pPr eaLnBrk="1" hangingPunct="1">
              <a:buFont typeface="Calibri Light" panose="020F0302020204030204" pitchFamily="34" charset="0"/>
              <a:buAutoNum type="arabicPeriod"/>
            </a:pPr>
            <a:r>
              <a:rPr lang="en-US" altLang="en-US" sz="2400"/>
              <a:t>After 1 or 2 minutes, the convulsive subside; the patient relaxes and lies in deep coma, breathing noisily. </a:t>
            </a:r>
          </a:p>
          <a:p>
            <a:pPr eaLnBrk="1" hangingPunct="1">
              <a:buFont typeface="Calibri Light" panose="020F0302020204030204" pitchFamily="34" charset="0"/>
              <a:buAutoNum type="arabicPeriod"/>
            </a:pPr>
            <a:r>
              <a:rPr lang="en-US" altLang="en-US" sz="2400"/>
              <a:t>after the seizure: confused and hard to arouse and may sleep for hours. </a:t>
            </a:r>
          </a:p>
          <a:p>
            <a:pPr eaLnBrk="1" hangingPunct="1">
              <a:buFont typeface="Calibri Light" panose="020F0302020204030204" pitchFamily="34" charset="0"/>
              <a:buAutoNum type="arabicPeriod"/>
            </a:pPr>
            <a:r>
              <a:rPr lang="en-US" altLang="en-US" sz="2400"/>
              <a:t>headache, sore muscles, fatigue, and depression</a:t>
            </a:r>
            <a:endParaRPr lang="ar-JO" altLang="en-US" sz="2400"/>
          </a:p>
        </p:txBody>
      </p:sp>
    </p:spTree>
    <p:extLst>
      <p:ext uri="{BB962C8B-B14F-4D97-AF65-F5344CB8AC3E}">
        <p14:creationId xmlns:p14="http://schemas.microsoft.com/office/powerpoint/2010/main" val="3364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04825" y="255588"/>
            <a:ext cx="8639175" cy="614362"/>
          </a:xfrm>
          <a:gradFill rotWithShape="1">
            <a:gsLst>
              <a:gs pos="0">
                <a:srgbClr val="003399"/>
              </a:gs>
              <a:gs pos="50000">
                <a:srgbClr val="009288"/>
              </a:gs>
              <a:gs pos="100000">
                <a:srgbClr val="003399"/>
              </a:gs>
            </a:gsLst>
            <a:lin ang="5400000" scaled="1"/>
          </a:gradFill>
          <a:effectLst>
            <a:prstShdw prst="shdw13" dist="53882" dir="13500000">
              <a:srgbClr val="FFFF00">
                <a:alpha val="50000"/>
              </a:srgbClr>
            </a:prstShdw>
          </a:effectLst>
        </p:spPr>
        <p:txBody>
          <a:bodyPr/>
          <a:lstStyle/>
          <a:p>
            <a:pPr fontAlgn="auto">
              <a:spcAft>
                <a:spcPts val="0"/>
              </a:spcAft>
              <a:defRPr/>
            </a:pPr>
            <a:r>
              <a:rPr lang="en-US" sz="3800" dirty="0"/>
              <a:t>Epilepsy</a:t>
            </a:r>
          </a:p>
        </p:txBody>
      </p:sp>
      <p:sp>
        <p:nvSpPr>
          <p:cNvPr id="70660" name="Text Box 4"/>
          <p:cNvSpPr txBox="1">
            <a:spLocks noChangeArrowheads="1"/>
          </p:cNvSpPr>
          <p:nvPr/>
        </p:nvSpPr>
        <p:spPr bwMode="auto">
          <a:xfrm>
            <a:off x="122238" y="1077913"/>
            <a:ext cx="8926512" cy="5078412"/>
          </a:xfrm>
          <a:prstGeom prst="rect">
            <a:avLst/>
          </a:prstGeom>
          <a:noFill/>
          <a:ln w="12700">
            <a:noFill/>
            <a:miter lim="800000"/>
            <a:headEnd/>
            <a:tailEnd/>
          </a:ln>
          <a:effectLst/>
        </p:spPr>
        <p:txBody>
          <a:bodyPr>
            <a:spAutoFit/>
          </a:bodyPr>
          <a:lstStyle/>
          <a:p>
            <a:pPr eaLnBrk="1" fontAlgn="auto" hangingPunct="1">
              <a:spcBef>
                <a:spcPts val="0"/>
              </a:spcBef>
              <a:spcAft>
                <a:spcPts val="0"/>
              </a:spcAft>
              <a:defRPr/>
            </a:pPr>
            <a:r>
              <a:rPr lang="en-US" sz="3600" b="1" dirty="0">
                <a:effectLst>
                  <a:outerShdw blurRad="38100" dist="38100" dir="2700000" algn="tl">
                    <a:srgbClr val="000000"/>
                  </a:outerShdw>
                </a:effectLst>
                <a:latin typeface="Arial" charset="0"/>
              </a:rPr>
              <a:t>Epilepsy: Is a group of syndromes characterized by unprovoked, recurring seizures. </a:t>
            </a:r>
          </a:p>
          <a:p>
            <a:pPr eaLnBrk="1" fontAlgn="auto" hangingPunct="1">
              <a:spcBef>
                <a:spcPts val="0"/>
              </a:spcBef>
              <a:spcAft>
                <a:spcPts val="0"/>
              </a:spcAft>
              <a:defRPr/>
            </a:pPr>
            <a:r>
              <a:rPr lang="en-US" sz="3600" b="1" dirty="0">
                <a:effectLst>
                  <a:outerShdw blurRad="38100" dist="38100" dir="2700000" algn="tl">
                    <a:srgbClr val="000000">
                      <a:alpha val="43137"/>
                    </a:srgbClr>
                  </a:outerShdw>
                </a:effectLst>
                <a:latin typeface="Arial" charset="0"/>
              </a:rPr>
              <a:t>Epilepsy can be:</a:t>
            </a:r>
          </a:p>
          <a:p>
            <a:pPr eaLnBrk="1" fontAlgn="auto" hangingPunct="1">
              <a:spcBef>
                <a:spcPts val="0"/>
              </a:spcBef>
              <a:spcAft>
                <a:spcPts val="0"/>
              </a:spcAft>
              <a:buFont typeface="Wingdings" pitchFamily="2" charset="2"/>
              <a:buChar char="Ø"/>
              <a:defRPr/>
            </a:pPr>
            <a:r>
              <a:rPr lang="en-US" sz="3600" b="1" dirty="0">
                <a:effectLst>
                  <a:outerShdw blurRad="38100" dist="38100" dir="2700000" algn="tl">
                    <a:srgbClr val="000000">
                      <a:alpha val="43137"/>
                    </a:srgbClr>
                  </a:outerShdw>
                </a:effectLst>
                <a:latin typeface="Arial" charset="0"/>
              </a:rPr>
              <a:t> </a:t>
            </a:r>
            <a:r>
              <a:rPr lang="en-US" sz="3600" b="1" dirty="0">
                <a:solidFill>
                  <a:srgbClr val="FF0000"/>
                </a:solidFill>
                <a:effectLst>
                  <a:outerShdw blurRad="38100" dist="38100" dir="2700000" algn="tl">
                    <a:srgbClr val="000000">
                      <a:alpha val="43137"/>
                    </a:srgbClr>
                  </a:outerShdw>
                </a:effectLst>
                <a:latin typeface="Arial" charset="0"/>
              </a:rPr>
              <a:t>primary</a:t>
            </a:r>
            <a:r>
              <a:rPr lang="en-US" sz="3600" b="1" dirty="0">
                <a:effectLst>
                  <a:outerShdw blurRad="38100" dist="38100" dir="2700000" algn="tl">
                    <a:srgbClr val="000000">
                      <a:alpha val="43137"/>
                    </a:srgbClr>
                  </a:outerShdw>
                </a:effectLst>
                <a:latin typeface="Arial" charset="0"/>
              </a:rPr>
              <a:t> (idiopathic)</a:t>
            </a:r>
          </a:p>
          <a:p>
            <a:pPr eaLnBrk="1" fontAlgn="auto" hangingPunct="1">
              <a:spcBef>
                <a:spcPts val="0"/>
              </a:spcBef>
              <a:spcAft>
                <a:spcPts val="0"/>
              </a:spcAft>
              <a:buFont typeface="Wingdings" pitchFamily="2" charset="2"/>
              <a:buChar char="Ø"/>
              <a:defRPr/>
            </a:pPr>
            <a:r>
              <a:rPr lang="en-US" sz="3600" b="1" dirty="0">
                <a:solidFill>
                  <a:srgbClr val="FF0000"/>
                </a:solidFill>
                <a:effectLst>
                  <a:outerShdw blurRad="38100" dist="38100" dir="2700000" algn="tl">
                    <a:srgbClr val="000000">
                      <a:alpha val="43137"/>
                    </a:srgbClr>
                  </a:outerShdw>
                </a:effectLst>
                <a:latin typeface="Arial" charset="0"/>
              </a:rPr>
              <a:t>secondary</a:t>
            </a:r>
            <a:r>
              <a:rPr lang="en-US" sz="3600" b="1" dirty="0">
                <a:effectLst>
                  <a:outerShdw blurRad="38100" dist="38100" dir="2700000" algn="tl">
                    <a:srgbClr val="000000">
                      <a:alpha val="43137"/>
                    </a:srgbClr>
                  </a:outerShdw>
                </a:effectLst>
                <a:latin typeface="Arial" charset="0"/>
              </a:rPr>
              <a:t> (when the cause is known and the epilepsy is a symptom of another underlying condition, such as a brain tumor).</a:t>
            </a:r>
          </a:p>
        </p:txBody>
      </p:sp>
    </p:spTree>
    <p:extLst>
      <p:ext uri="{BB962C8B-B14F-4D97-AF65-F5344CB8AC3E}">
        <p14:creationId xmlns:p14="http://schemas.microsoft.com/office/powerpoint/2010/main" val="760767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09588" y="330200"/>
            <a:ext cx="8128000" cy="614363"/>
          </a:xfrm>
        </p:spPr>
        <p:txBody>
          <a:bodyPr/>
          <a:lstStyle/>
          <a:p>
            <a:pPr fontAlgn="auto">
              <a:spcAft>
                <a:spcPts val="0"/>
              </a:spcAft>
              <a:defRPr/>
            </a:pPr>
            <a:r>
              <a:rPr lang="en-US" sz="4000" b="1" dirty="0">
                <a:solidFill>
                  <a:schemeClr val="tx1">
                    <a:lumMod val="75000"/>
                    <a:lumOff val="25000"/>
                  </a:schemeClr>
                </a:solidFill>
              </a:rPr>
              <a:t>Causes of Epilepsy</a:t>
            </a:r>
          </a:p>
        </p:txBody>
      </p:sp>
      <p:sp>
        <p:nvSpPr>
          <p:cNvPr id="12291" name="Rectangle 3"/>
          <p:cNvSpPr>
            <a:spLocks noGrp="1" noChangeArrowheads="1"/>
          </p:cNvSpPr>
          <p:nvPr>
            <p:ph idx="1"/>
          </p:nvPr>
        </p:nvSpPr>
        <p:spPr>
          <a:xfrm>
            <a:off x="509588" y="1266825"/>
            <a:ext cx="8343900" cy="4176713"/>
          </a:xfrm>
        </p:spPr>
        <p:txBody>
          <a:bodyPr>
            <a:spAutoFit/>
          </a:bodyPr>
          <a:lstStyle/>
          <a:p>
            <a:r>
              <a:rPr lang="en-US" altLang="en-US" sz="3200" smtClean="0"/>
              <a:t>During </a:t>
            </a:r>
            <a:r>
              <a:rPr lang="en-US" altLang="en-US" sz="3200" smtClean="0">
                <a:solidFill>
                  <a:srgbClr val="FF0000"/>
                </a:solidFill>
              </a:rPr>
              <a:t>first 6 months </a:t>
            </a:r>
            <a:r>
              <a:rPr lang="en-US" altLang="en-US" sz="3200" smtClean="0"/>
              <a:t>of life are: birth injury, Congenital defects involving the CNS, Infections, errors of metabolism. </a:t>
            </a:r>
          </a:p>
          <a:p>
            <a:r>
              <a:rPr lang="en-US" altLang="en-US" sz="3200" smtClean="0"/>
              <a:t>Causes </a:t>
            </a:r>
            <a:r>
              <a:rPr lang="en-US" altLang="en-US" sz="3200" smtClean="0">
                <a:solidFill>
                  <a:srgbClr val="FF0000"/>
                </a:solidFill>
              </a:rPr>
              <a:t>in 2 and 20 </a:t>
            </a:r>
            <a:r>
              <a:rPr lang="en-US" altLang="en-US" sz="3200" smtClean="0"/>
              <a:t>years: infection, trauma, and genetic factors. </a:t>
            </a:r>
          </a:p>
          <a:p>
            <a:r>
              <a:rPr lang="en-US" altLang="en-US" sz="3200" smtClean="0"/>
              <a:t>In </a:t>
            </a:r>
            <a:r>
              <a:rPr lang="en-US" altLang="en-US" sz="3200" smtClean="0">
                <a:solidFill>
                  <a:srgbClr val="FF0000"/>
                </a:solidFill>
              </a:rPr>
              <a:t>20 and 30 </a:t>
            </a:r>
            <a:r>
              <a:rPr lang="en-US" altLang="en-US" sz="3200" smtClean="0"/>
              <a:t>years of age: trauma, brain tumors, or vascular disease. </a:t>
            </a:r>
          </a:p>
          <a:p>
            <a:r>
              <a:rPr lang="en-US" altLang="en-US" sz="3200" smtClean="0">
                <a:solidFill>
                  <a:srgbClr val="FF0000"/>
                </a:solidFill>
              </a:rPr>
              <a:t>After 50 </a:t>
            </a:r>
            <a:r>
              <a:rPr lang="en-US" altLang="en-US" sz="3200" smtClean="0"/>
              <a:t>years of age: stroke and brain tumors</a:t>
            </a:r>
          </a:p>
        </p:txBody>
      </p:sp>
    </p:spTree>
    <p:extLst>
      <p:ext uri="{BB962C8B-B14F-4D97-AF65-F5344CB8AC3E}">
        <p14:creationId xmlns:p14="http://schemas.microsoft.com/office/powerpoint/2010/main" val="3388776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http://www.polyvore.com/cgi/img-thing?.out=jpg&amp;size=l&amp;tid=62121174"/>
          <p:cNvPicPr>
            <a:picLocks noChangeAspect="1" noChangeArrowheads="1"/>
          </p:cNvPicPr>
          <p:nvPr/>
        </p:nvPicPr>
        <p:blipFill>
          <a:blip r:embed="rId2">
            <a:extLst>
              <a:ext uri="{28A0092B-C50C-407E-A947-70E740481C1C}">
                <a14:useLocalDpi xmlns:a14="http://schemas.microsoft.com/office/drawing/2010/main" val="0"/>
              </a:ext>
            </a:extLst>
          </a:blip>
          <a:srcRect l="18192" r="18286"/>
          <a:stretch>
            <a:fillRect/>
          </a:stretch>
        </p:blipFill>
        <p:spPr bwMode="auto">
          <a:xfrm>
            <a:off x="8050213" y="896938"/>
            <a:ext cx="88582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subTitle" idx="4294967295"/>
          </p:nvPr>
        </p:nvSpPr>
        <p:spPr>
          <a:xfrm>
            <a:off x="90488" y="593725"/>
            <a:ext cx="8637587" cy="5969000"/>
          </a:xfrm>
        </p:spPr>
        <p:txBody>
          <a:bodyPr>
            <a:spAutoFit/>
          </a:bodyPr>
          <a:lstStyle/>
          <a:p>
            <a:pPr>
              <a:buFont typeface="Wingdings" panose="05000000000000000000" pitchFamily="2" charset="2"/>
              <a:buChar char="q"/>
            </a:pPr>
            <a:r>
              <a:rPr lang="en-US" altLang="en-US" sz="2800" smtClean="0"/>
              <a:t>Injuries to the brain may be the cause of seizures but by to all of the victims.</a:t>
            </a:r>
          </a:p>
          <a:p>
            <a:pPr>
              <a:buFont typeface="Wingdings" panose="05000000000000000000" pitchFamily="2" charset="2"/>
              <a:buChar char="q"/>
            </a:pPr>
            <a:r>
              <a:rPr lang="en-US" altLang="en-US" sz="2800" smtClean="0"/>
              <a:t>People with epilepsy are not intellectually retarded. </a:t>
            </a:r>
          </a:p>
          <a:p>
            <a:pPr>
              <a:buFont typeface="Wingdings" panose="05000000000000000000" pitchFamily="2" charset="2"/>
              <a:buChar char="q"/>
            </a:pPr>
            <a:r>
              <a:rPr lang="en-US" altLang="en-US" sz="2800" smtClean="0"/>
              <a:t>People with epilepsy are not violent or crazy. </a:t>
            </a:r>
          </a:p>
          <a:p>
            <a:pPr>
              <a:buFont typeface="Wingdings" panose="05000000000000000000" pitchFamily="2" charset="2"/>
              <a:buChar char="q"/>
            </a:pPr>
            <a:r>
              <a:rPr lang="en-US" altLang="en-US" sz="2800" smtClean="0"/>
              <a:t>People with epilepsy are not mentally ill. </a:t>
            </a:r>
          </a:p>
          <a:p>
            <a:pPr>
              <a:buFont typeface="Wingdings" panose="05000000000000000000" pitchFamily="2" charset="2"/>
              <a:buChar char="q"/>
            </a:pPr>
            <a:r>
              <a:rPr lang="en-US" altLang="en-US" sz="2800" smtClean="0"/>
              <a:t>Seizures do not cause brain damage. </a:t>
            </a:r>
          </a:p>
          <a:p>
            <a:pPr>
              <a:buFont typeface="Wingdings" panose="05000000000000000000" pitchFamily="2" charset="2"/>
              <a:buChar char="q"/>
            </a:pPr>
            <a:r>
              <a:rPr lang="en-US" altLang="en-US" sz="2800" smtClean="0"/>
              <a:t>Epilepsy is not necessarily inherited. </a:t>
            </a:r>
          </a:p>
          <a:p>
            <a:pPr>
              <a:buFont typeface="Wingdings" panose="05000000000000000000" pitchFamily="2" charset="2"/>
              <a:buChar char="q"/>
            </a:pPr>
            <a:r>
              <a:rPr lang="en-US" altLang="en-US" sz="2800" smtClean="0"/>
              <a:t>Epilepsy is not a life-long disorder. </a:t>
            </a:r>
          </a:p>
          <a:p>
            <a:pPr marL="742950" lvl="1" indent="-285750">
              <a:buFont typeface="Wingdings" panose="05000000000000000000" pitchFamily="2" charset="2"/>
              <a:buChar char="q"/>
            </a:pPr>
            <a:r>
              <a:rPr lang="en-US" altLang="en-US" sz="2400" smtClean="0"/>
              <a:t>About 60 % have epilepsy that can be easily controlled. However, about 25 % will require lifelong treatment. </a:t>
            </a:r>
          </a:p>
          <a:p>
            <a:pPr>
              <a:buFont typeface="Wingdings" panose="05000000000000000000" pitchFamily="2" charset="2"/>
              <a:buChar char="q"/>
            </a:pPr>
            <a:r>
              <a:rPr lang="en-US" altLang="en-US" sz="2800" smtClean="0"/>
              <a:t>Epilepsy is not a curse: Epilepsy has nothing to do with curses, possession, or punishment. </a:t>
            </a:r>
          </a:p>
        </p:txBody>
      </p:sp>
      <p:sp>
        <p:nvSpPr>
          <p:cNvPr id="134146" name="Rectangle 2"/>
          <p:cNvSpPr>
            <a:spLocks noGrp="1" noChangeArrowheads="1"/>
          </p:cNvSpPr>
          <p:nvPr>
            <p:ph type="title" idx="4294967295"/>
          </p:nvPr>
        </p:nvSpPr>
        <p:spPr>
          <a:xfrm>
            <a:off x="214313" y="190500"/>
            <a:ext cx="7543800" cy="433388"/>
          </a:xfrm>
        </p:spPr>
        <p:txBody>
          <a:bodyPr>
            <a:noAutofit/>
          </a:bodyPr>
          <a:lstStyle/>
          <a:p>
            <a:pPr algn="ctr" fontAlgn="auto">
              <a:spcAft>
                <a:spcPts val="0"/>
              </a:spcAft>
              <a:defRPr/>
            </a:pPr>
            <a:r>
              <a:rPr lang="en-US" sz="3600" b="1" dirty="0">
                <a:solidFill>
                  <a:srgbClr val="FF0000"/>
                </a:solidFill>
              </a:rPr>
              <a:t>Facts about epilepsy</a:t>
            </a:r>
          </a:p>
        </p:txBody>
      </p:sp>
      <p:pic>
        <p:nvPicPr>
          <p:cNvPr id="21509" name="Picture 5" descr="http://2.bp.blogspot.com/_mF8qqFMW5D0/TVNZlf-v4XI/AAAAAAAAAO8/lfGOZF-Gdus/s1600/voodoo%2Bboy.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531" t="10892" r="11880" b="5446"/>
          <a:stretch>
            <a:fillRect/>
          </a:stretch>
        </p:blipFill>
        <p:spPr bwMode="auto">
          <a:xfrm>
            <a:off x="7326313" y="2454275"/>
            <a:ext cx="16097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2617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idx="4294967295"/>
          </p:nvPr>
        </p:nvSpPr>
        <p:spPr>
          <a:xfrm>
            <a:off x="0" y="319088"/>
            <a:ext cx="8580438" cy="534987"/>
          </a:xfrm>
        </p:spPr>
        <p:txBody>
          <a:bodyPr/>
          <a:lstStyle/>
          <a:p>
            <a:pPr fontAlgn="auto">
              <a:spcAft>
                <a:spcPts val="0"/>
              </a:spcAft>
              <a:defRPr/>
            </a:pPr>
            <a:r>
              <a:rPr lang="en-US" sz="3200" b="1" dirty="0">
                <a:solidFill>
                  <a:srgbClr val="FF0000"/>
                </a:solidFill>
              </a:rPr>
              <a:t>First aid: During the seizure</a:t>
            </a:r>
          </a:p>
        </p:txBody>
      </p:sp>
      <p:sp>
        <p:nvSpPr>
          <p:cNvPr id="22531" name="Rectangle 3"/>
          <p:cNvSpPr>
            <a:spLocks noGrp="1" noChangeArrowheads="1"/>
          </p:cNvSpPr>
          <p:nvPr>
            <p:ph idx="4294967295"/>
          </p:nvPr>
        </p:nvSpPr>
        <p:spPr>
          <a:xfrm>
            <a:off x="465138" y="1016000"/>
            <a:ext cx="8562975" cy="2667000"/>
          </a:xfrm>
        </p:spPr>
        <p:txBody>
          <a:bodyPr>
            <a:spAutoFit/>
          </a:bodyPr>
          <a:lstStyle/>
          <a:p>
            <a:pPr>
              <a:buFont typeface="Wingdings" panose="05000000000000000000" pitchFamily="2" charset="2"/>
              <a:buChar char="Ø"/>
            </a:pPr>
            <a:r>
              <a:rPr lang="en-US" altLang="en-US" sz="3200" smtClean="0"/>
              <a:t>Remain calm</a:t>
            </a:r>
          </a:p>
          <a:p>
            <a:pPr>
              <a:buFont typeface="Wingdings" panose="05000000000000000000" pitchFamily="2" charset="2"/>
              <a:buChar char="Ø"/>
            </a:pPr>
            <a:r>
              <a:rPr lang="en-US" altLang="en-US" sz="3200" smtClean="0"/>
              <a:t>Provide privacy and protect the patient from curious onlookers. (if the patient who has an aura seek a safe, private place.)</a:t>
            </a:r>
          </a:p>
          <a:p>
            <a:pPr>
              <a:buFont typeface="Wingdings" panose="05000000000000000000" pitchFamily="2" charset="2"/>
              <a:buChar char="Ø"/>
            </a:pPr>
            <a:r>
              <a:rPr lang="en-US" altLang="en-US" sz="3200" smtClean="0"/>
              <a:t>Ease the patient to the ﬂoor, if possible.</a:t>
            </a:r>
          </a:p>
        </p:txBody>
      </p:sp>
      <p:pic>
        <p:nvPicPr>
          <p:cNvPr id="7" name="Picture 7" descr="http://www.health24.com/images/firstaid/epilepsy.jpg"/>
          <p:cNvPicPr>
            <a:picLocks noChangeAspect="1" noChangeArrowheads="1"/>
          </p:cNvPicPr>
          <p:nvPr/>
        </p:nvPicPr>
        <p:blipFill>
          <a:blip r:embed="rId2">
            <a:grayscl/>
            <a:lum contrast="30000"/>
          </a:blip>
          <a:srcRect b="6054"/>
          <a:stretch>
            <a:fillRect/>
          </a:stretch>
        </p:blipFill>
        <p:spPr bwMode="auto">
          <a:xfrm>
            <a:off x="5677469" y="3594006"/>
            <a:ext cx="3466531" cy="3263994"/>
          </a:xfrm>
          <a:prstGeom prst="rect">
            <a:avLst/>
          </a:prstGeom>
          <a:ln>
            <a:noFill/>
          </a:ln>
          <a:effectLst>
            <a:softEdge rad="112500"/>
          </a:effectLst>
        </p:spPr>
      </p:pic>
      <p:sp>
        <p:nvSpPr>
          <p:cNvPr id="8" name="Rectangle 3"/>
          <p:cNvSpPr txBox="1">
            <a:spLocks noChangeArrowheads="1"/>
          </p:cNvSpPr>
          <p:nvPr/>
        </p:nvSpPr>
        <p:spPr bwMode="auto">
          <a:xfrm>
            <a:off x="0" y="3844925"/>
            <a:ext cx="5922963" cy="2333625"/>
          </a:xfrm>
          <a:prstGeom prst="rect">
            <a:avLst/>
          </a:prstGeom>
          <a:noFill/>
          <a:ln w="9525">
            <a:noFill/>
            <a:miter lim="800000"/>
            <a:headEnd/>
            <a:tailEnd/>
          </a:ln>
          <a:effectLst/>
        </p:spPr>
        <p:txBody>
          <a:bodyPr>
            <a:spAutoFit/>
          </a:bodyPr>
          <a:lstStyle/>
          <a:p>
            <a:pPr marL="285750" indent="-285750" eaLnBrk="1" fontAlgn="auto" hangingPunct="1">
              <a:lnSpc>
                <a:spcPct val="90000"/>
              </a:lnSpc>
              <a:spcBef>
                <a:spcPct val="35000"/>
              </a:spcBef>
              <a:spcAft>
                <a:spcPct val="35000"/>
              </a:spcAft>
              <a:buClr>
                <a:srgbClr val="FFFF00"/>
              </a:buClr>
              <a:buFont typeface="Wingdings" pitchFamily="2" charset="2"/>
              <a:buChar char="v"/>
              <a:defRPr/>
            </a:pPr>
            <a:r>
              <a:rPr lang="en-US" sz="2800" b="1" kern="0" dirty="0">
                <a:effectLst>
                  <a:outerShdw blurRad="38100" dist="38100" dir="2700000" algn="tl">
                    <a:srgbClr val="000000"/>
                  </a:outerShdw>
                </a:effectLst>
                <a:latin typeface="+mn-lt"/>
              </a:rPr>
              <a:t>Protect the head with a pad to prevent injury (from striking a hard surface). </a:t>
            </a:r>
          </a:p>
          <a:p>
            <a:pPr marL="285750" indent="-285750" eaLnBrk="1" fontAlgn="auto" hangingPunct="1">
              <a:lnSpc>
                <a:spcPct val="90000"/>
              </a:lnSpc>
              <a:spcBef>
                <a:spcPct val="35000"/>
              </a:spcBef>
              <a:spcAft>
                <a:spcPct val="35000"/>
              </a:spcAft>
              <a:buClr>
                <a:srgbClr val="FFFF00"/>
              </a:buClr>
              <a:buFont typeface="Wingdings" pitchFamily="2" charset="2"/>
              <a:buChar char="v"/>
              <a:defRPr/>
            </a:pPr>
            <a:r>
              <a:rPr lang="en-US" sz="2800" b="1" kern="0" dirty="0">
                <a:effectLst>
                  <a:outerShdw blurRad="38100" dist="38100" dir="2700000" algn="tl">
                    <a:srgbClr val="000000"/>
                  </a:outerShdw>
                </a:effectLst>
                <a:latin typeface="+mn-lt"/>
              </a:rPr>
              <a:t>Push aside any furniture that may injure the patient during the seizure</a:t>
            </a:r>
          </a:p>
        </p:txBody>
      </p:sp>
    </p:spTree>
    <p:extLst>
      <p:ext uri="{BB962C8B-B14F-4D97-AF65-F5344CB8AC3E}">
        <p14:creationId xmlns:p14="http://schemas.microsoft.com/office/powerpoint/2010/main" val="3658920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79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3</a:t>
            </a:fld>
            <a:endParaRPr sz="1200">
              <a:latin typeface="Calibri"/>
              <a:cs typeface="Calibri"/>
            </a:endParaRPr>
          </a:p>
        </p:txBody>
      </p:sp>
      <p:sp>
        <p:nvSpPr>
          <p:cNvPr id="2" name="object 2"/>
          <p:cNvSpPr txBox="1">
            <a:spLocks noGrp="1"/>
          </p:cNvSpPr>
          <p:nvPr>
            <p:ph type="title"/>
          </p:nvPr>
        </p:nvSpPr>
        <p:spPr>
          <a:xfrm>
            <a:off x="1861185" y="207391"/>
            <a:ext cx="5419725" cy="1244600"/>
          </a:xfrm>
          <a:prstGeom prst="rect">
            <a:avLst/>
          </a:prstGeom>
        </p:spPr>
        <p:txBody>
          <a:bodyPr vert="horz" wrap="square" lIns="0" tIns="12065" rIns="0" bIns="0" rtlCol="0">
            <a:spAutoFit/>
          </a:bodyPr>
          <a:lstStyle/>
          <a:p>
            <a:pPr marL="12700" marR="5080" indent="469265">
              <a:lnSpc>
                <a:spcPct val="100000"/>
              </a:lnSpc>
              <a:spcBef>
                <a:spcPts val="95"/>
              </a:spcBef>
            </a:pPr>
            <a:r>
              <a:rPr sz="4000" spc="-5" dirty="0"/>
              <a:t>The</a:t>
            </a:r>
            <a:r>
              <a:rPr sz="4000" dirty="0"/>
              <a:t> </a:t>
            </a:r>
            <a:r>
              <a:rPr sz="4000" spc="-5" dirty="0"/>
              <a:t>Nervous</a:t>
            </a:r>
            <a:r>
              <a:rPr sz="4000" spc="5" dirty="0"/>
              <a:t> </a:t>
            </a:r>
            <a:r>
              <a:rPr sz="4000" spc="-5" dirty="0"/>
              <a:t>System </a:t>
            </a:r>
            <a:r>
              <a:rPr sz="4000" dirty="0"/>
              <a:t> </a:t>
            </a:r>
            <a:r>
              <a:rPr sz="4000" spc="-5" dirty="0"/>
              <a:t>Anatomy</a:t>
            </a:r>
            <a:r>
              <a:rPr sz="4000" spc="-15" dirty="0"/>
              <a:t> </a:t>
            </a:r>
            <a:r>
              <a:rPr sz="4000" spc="-5" dirty="0"/>
              <a:t>and</a:t>
            </a:r>
            <a:r>
              <a:rPr sz="4000" spc="-30" dirty="0"/>
              <a:t> </a:t>
            </a:r>
            <a:r>
              <a:rPr sz="4000" dirty="0"/>
              <a:t>physiology</a:t>
            </a:r>
            <a:endParaRPr sz="4000"/>
          </a:p>
        </p:txBody>
      </p:sp>
      <p:sp>
        <p:nvSpPr>
          <p:cNvPr id="3" name="object 3"/>
          <p:cNvSpPr txBox="1"/>
          <p:nvPr/>
        </p:nvSpPr>
        <p:spPr>
          <a:xfrm>
            <a:off x="841044" y="1748154"/>
            <a:ext cx="7952105" cy="4449445"/>
          </a:xfrm>
          <a:prstGeom prst="rect">
            <a:avLst/>
          </a:prstGeom>
        </p:spPr>
        <p:txBody>
          <a:bodyPr vert="horz" wrap="square" lIns="0" tIns="12700" rIns="0" bIns="0" rtlCol="0">
            <a:spAutoFit/>
          </a:bodyPr>
          <a:lstStyle/>
          <a:p>
            <a:pPr marL="355600" indent="-342900">
              <a:lnSpc>
                <a:spcPts val="3885"/>
              </a:lnSpc>
              <a:spcBef>
                <a:spcPts val="100"/>
              </a:spcBef>
              <a:buFont typeface="Arial MT"/>
              <a:buChar char="•"/>
              <a:tabLst>
                <a:tab pos="354965" algn="l"/>
                <a:tab pos="355600" algn="l"/>
              </a:tabLst>
            </a:pPr>
            <a:r>
              <a:rPr sz="3300" dirty="0">
                <a:latin typeface="Times New Roman"/>
                <a:cs typeface="Times New Roman"/>
              </a:rPr>
              <a:t>The</a:t>
            </a:r>
            <a:r>
              <a:rPr sz="3300" spc="-10" dirty="0">
                <a:latin typeface="Times New Roman"/>
                <a:cs typeface="Times New Roman"/>
              </a:rPr>
              <a:t> </a:t>
            </a:r>
            <a:r>
              <a:rPr sz="3300" dirty="0">
                <a:latin typeface="Times New Roman"/>
                <a:cs typeface="Times New Roman"/>
              </a:rPr>
              <a:t>nervous</a:t>
            </a:r>
            <a:r>
              <a:rPr sz="3300" spc="-45" dirty="0">
                <a:latin typeface="Times New Roman"/>
                <a:cs typeface="Times New Roman"/>
              </a:rPr>
              <a:t> </a:t>
            </a:r>
            <a:r>
              <a:rPr sz="3300" spc="-5" dirty="0">
                <a:latin typeface="Times New Roman"/>
                <a:cs typeface="Times New Roman"/>
              </a:rPr>
              <a:t>system is</a:t>
            </a:r>
            <a:r>
              <a:rPr sz="3300" spc="-10" dirty="0">
                <a:latin typeface="Times New Roman"/>
                <a:cs typeface="Times New Roman"/>
              </a:rPr>
              <a:t> </a:t>
            </a:r>
            <a:r>
              <a:rPr sz="3300" dirty="0">
                <a:latin typeface="Times New Roman"/>
                <a:cs typeface="Times New Roman"/>
              </a:rPr>
              <a:t>divided</a:t>
            </a:r>
            <a:r>
              <a:rPr sz="3300" spc="-20" dirty="0">
                <a:latin typeface="Times New Roman"/>
                <a:cs typeface="Times New Roman"/>
              </a:rPr>
              <a:t> </a:t>
            </a:r>
            <a:r>
              <a:rPr sz="3300" dirty="0">
                <a:latin typeface="Times New Roman"/>
                <a:cs typeface="Times New Roman"/>
              </a:rPr>
              <a:t>into:</a:t>
            </a:r>
            <a:endParaRPr sz="3300">
              <a:latin typeface="Times New Roman"/>
              <a:cs typeface="Times New Roman"/>
            </a:endParaRPr>
          </a:p>
          <a:p>
            <a:pPr marL="756285" marR="231140" lvl="1" indent="-287020">
              <a:lnSpc>
                <a:spcPct val="79400"/>
              </a:lnSpc>
              <a:spcBef>
                <a:spcPts val="775"/>
              </a:spcBef>
              <a:buFont typeface="Arial MT"/>
              <a:buChar char="–"/>
              <a:tabLst>
                <a:tab pos="756920" algn="l"/>
              </a:tabLst>
            </a:pPr>
            <a:r>
              <a:rPr sz="3300" dirty="0">
                <a:latin typeface="Times New Roman"/>
                <a:cs typeface="Times New Roman"/>
              </a:rPr>
              <a:t>The</a:t>
            </a:r>
            <a:r>
              <a:rPr sz="3300" spc="-10" dirty="0">
                <a:latin typeface="Times New Roman"/>
                <a:cs typeface="Times New Roman"/>
              </a:rPr>
              <a:t> </a:t>
            </a:r>
            <a:r>
              <a:rPr sz="3450" i="1" spc="-114" dirty="0">
                <a:latin typeface="Times New Roman"/>
                <a:cs typeface="Times New Roman"/>
              </a:rPr>
              <a:t>central</a:t>
            </a:r>
            <a:r>
              <a:rPr sz="3450" i="1" spc="-70" dirty="0">
                <a:latin typeface="Times New Roman"/>
                <a:cs typeface="Times New Roman"/>
              </a:rPr>
              <a:t> nervous</a:t>
            </a:r>
            <a:r>
              <a:rPr sz="3450" i="1" spc="-55" dirty="0">
                <a:latin typeface="Times New Roman"/>
                <a:cs typeface="Times New Roman"/>
              </a:rPr>
              <a:t> </a:t>
            </a:r>
            <a:r>
              <a:rPr sz="3450" i="1" spc="-10" dirty="0">
                <a:latin typeface="Times New Roman"/>
                <a:cs typeface="Times New Roman"/>
              </a:rPr>
              <a:t>system,</a:t>
            </a:r>
            <a:r>
              <a:rPr sz="3450" i="1" spc="-40" dirty="0">
                <a:latin typeface="Times New Roman"/>
                <a:cs typeface="Times New Roman"/>
              </a:rPr>
              <a:t> </a:t>
            </a:r>
            <a:r>
              <a:rPr sz="3300" spc="-5" dirty="0">
                <a:latin typeface="Times New Roman"/>
                <a:cs typeface="Times New Roman"/>
              </a:rPr>
              <a:t>consisting</a:t>
            </a:r>
            <a:r>
              <a:rPr sz="3300" spc="-15" dirty="0">
                <a:latin typeface="Times New Roman"/>
                <a:cs typeface="Times New Roman"/>
              </a:rPr>
              <a:t> </a:t>
            </a:r>
            <a:r>
              <a:rPr sz="3300" dirty="0">
                <a:latin typeface="Times New Roman"/>
                <a:cs typeface="Times New Roman"/>
              </a:rPr>
              <a:t>of </a:t>
            </a:r>
            <a:r>
              <a:rPr sz="3300" spc="-810" dirty="0">
                <a:latin typeface="Times New Roman"/>
                <a:cs typeface="Times New Roman"/>
              </a:rPr>
              <a:t> </a:t>
            </a:r>
            <a:r>
              <a:rPr sz="3300" dirty="0">
                <a:latin typeface="Times New Roman"/>
                <a:cs typeface="Times New Roman"/>
              </a:rPr>
              <a:t>the</a:t>
            </a:r>
            <a:r>
              <a:rPr sz="3300" spc="-5" dirty="0">
                <a:latin typeface="Times New Roman"/>
                <a:cs typeface="Times New Roman"/>
              </a:rPr>
              <a:t> </a:t>
            </a:r>
            <a:r>
              <a:rPr sz="3300" dirty="0">
                <a:latin typeface="Times New Roman"/>
                <a:cs typeface="Times New Roman"/>
              </a:rPr>
              <a:t>brain</a:t>
            </a:r>
            <a:r>
              <a:rPr sz="3300" spc="-5" dirty="0">
                <a:latin typeface="Times New Roman"/>
                <a:cs typeface="Times New Roman"/>
              </a:rPr>
              <a:t> </a:t>
            </a:r>
            <a:r>
              <a:rPr sz="3300" dirty="0">
                <a:latin typeface="Times New Roman"/>
                <a:cs typeface="Times New Roman"/>
              </a:rPr>
              <a:t>and</a:t>
            </a:r>
            <a:r>
              <a:rPr sz="3300" spc="-20" dirty="0">
                <a:latin typeface="Times New Roman"/>
                <a:cs typeface="Times New Roman"/>
              </a:rPr>
              <a:t> </a:t>
            </a:r>
            <a:r>
              <a:rPr sz="3300" dirty="0">
                <a:latin typeface="Times New Roman"/>
                <a:cs typeface="Times New Roman"/>
              </a:rPr>
              <a:t>spinal</a:t>
            </a:r>
            <a:r>
              <a:rPr sz="3300" spc="-5" dirty="0">
                <a:latin typeface="Times New Roman"/>
                <a:cs typeface="Times New Roman"/>
              </a:rPr>
              <a:t> cord.</a:t>
            </a:r>
            <a:endParaRPr sz="3300">
              <a:latin typeface="Times New Roman"/>
              <a:cs typeface="Times New Roman"/>
            </a:endParaRPr>
          </a:p>
          <a:p>
            <a:pPr marL="756285" marR="532765" lvl="1" indent="-287020">
              <a:lnSpc>
                <a:spcPct val="79700"/>
              </a:lnSpc>
              <a:spcBef>
                <a:spcPts val="690"/>
              </a:spcBef>
              <a:buFont typeface="Arial MT"/>
              <a:buChar char="–"/>
              <a:tabLst>
                <a:tab pos="756920" algn="l"/>
              </a:tabLst>
            </a:pPr>
            <a:r>
              <a:rPr sz="3300" dirty="0">
                <a:latin typeface="Times New Roman"/>
                <a:cs typeface="Times New Roman"/>
              </a:rPr>
              <a:t>The</a:t>
            </a:r>
            <a:r>
              <a:rPr sz="3300" spc="-15" dirty="0">
                <a:latin typeface="Times New Roman"/>
                <a:cs typeface="Times New Roman"/>
              </a:rPr>
              <a:t> </a:t>
            </a:r>
            <a:r>
              <a:rPr sz="3450" i="1" spc="-120" dirty="0">
                <a:latin typeface="Times New Roman"/>
                <a:cs typeface="Times New Roman"/>
              </a:rPr>
              <a:t>peripheral</a:t>
            </a:r>
            <a:r>
              <a:rPr sz="3450" i="1" spc="-85" dirty="0">
                <a:latin typeface="Times New Roman"/>
                <a:cs typeface="Times New Roman"/>
              </a:rPr>
              <a:t> </a:t>
            </a:r>
            <a:r>
              <a:rPr sz="3450" i="1" spc="-70" dirty="0">
                <a:latin typeface="Times New Roman"/>
                <a:cs typeface="Times New Roman"/>
              </a:rPr>
              <a:t>nervous</a:t>
            </a:r>
            <a:r>
              <a:rPr sz="3450" i="1" spc="-65" dirty="0">
                <a:latin typeface="Times New Roman"/>
                <a:cs typeface="Times New Roman"/>
              </a:rPr>
              <a:t> </a:t>
            </a:r>
            <a:r>
              <a:rPr sz="3450" i="1" spc="-10" dirty="0">
                <a:latin typeface="Times New Roman"/>
                <a:cs typeface="Times New Roman"/>
              </a:rPr>
              <a:t>system,</a:t>
            </a:r>
            <a:r>
              <a:rPr sz="3450" i="1" spc="-30" dirty="0">
                <a:latin typeface="Times New Roman"/>
                <a:cs typeface="Times New Roman"/>
              </a:rPr>
              <a:t> </a:t>
            </a:r>
            <a:r>
              <a:rPr sz="3300" dirty="0">
                <a:latin typeface="Times New Roman"/>
                <a:cs typeface="Times New Roman"/>
              </a:rPr>
              <a:t>which </a:t>
            </a:r>
            <a:r>
              <a:rPr sz="3300" spc="5" dirty="0">
                <a:latin typeface="Times New Roman"/>
                <a:cs typeface="Times New Roman"/>
              </a:rPr>
              <a:t> </a:t>
            </a:r>
            <a:r>
              <a:rPr sz="3300" dirty="0">
                <a:latin typeface="Times New Roman"/>
                <a:cs typeface="Times New Roman"/>
              </a:rPr>
              <a:t>consists</a:t>
            </a:r>
            <a:r>
              <a:rPr sz="3300" spc="-10" dirty="0">
                <a:latin typeface="Times New Roman"/>
                <a:cs typeface="Times New Roman"/>
              </a:rPr>
              <a:t> </a:t>
            </a:r>
            <a:r>
              <a:rPr sz="3300" dirty="0">
                <a:latin typeface="Times New Roman"/>
                <a:cs typeface="Times New Roman"/>
              </a:rPr>
              <a:t>of</a:t>
            </a:r>
            <a:r>
              <a:rPr sz="3300" spc="-5" dirty="0">
                <a:latin typeface="Times New Roman"/>
                <a:cs typeface="Times New Roman"/>
              </a:rPr>
              <a:t> the cranial</a:t>
            </a:r>
            <a:r>
              <a:rPr sz="3300" spc="-35" dirty="0">
                <a:latin typeface="Times New Roman"/>
                <a:cs typeface="Times New Roman"/>
              </a:rPr>
              <a:t> </a:t>
            </a:r>
            <a:r>
              <a:rPr sz="3300" dirty="0">
                <a:latin typeface="Times New Roman"/>
                <a:cs typeface="Times New Roman"/>
              </a:rPr>
              <a:t>nerves</a:t>
            </a:r>
            <a:r>
              <a:rPr sz="3300" spc="-20" dirty="0">
                <a:latin typeface="Times New Roman"/>
                <a:cs typeface="Times New Roman"/>
              </a:rPr>
              <a:t> </a:t>
            </a:r>
            <a:r>
              <a:rPr sz="3300" dirty="0">
                <a:latin typeface="Times New Roman"/>
                <a:cs typeface="Times New Roman"/>
              </a:rPr>
              <a:t>and</a:t>
            </a:r>
            <a:r>
              <a:rPr sz="3300" spc="-20" dirty="0">
                <a:latin typeface="Times New Roman"/>
                <a:cs typeface="Times New Roman"/>
              </a:rPr>
              <a:t> </a:t>
            </a:r>
            <a:r>
              <a:rPr sz="3300" dirty="0">
                <a:latin typeface="Times New Roman"/>
                <a:cs typeface="Times New Roman"/>
              </a:rPr>
              <a:t>spinal </a:t>
            </a:r>
            <a:r>
              <a:rPr sz="3300" spc="-810" dirty="0">
                <a:latin typeface="Times New Roman"/>
                <a:cs typeface="Times New Roman"/>
              </a:rPr>
              <a:t> </a:t>
            </a:r>
            <a:r>
              <a:rPr sz="3300" dirty="0">
                <a:latin typeface="Times New Roman"/>
                <a:cs typeface="Times New Roman"/>
              </a:rPr>
              <a:t>nerves.</a:t>
            </a:r>
            <a:endParaRPr sz="3300">
              <a:latin typeface="Times New Roman"/>
              <a:cs typeface="Times New Roman"/>
            </a:endParaRPr>
          </a:p>
          <a:p>
            <a:pPr marL="355600" marR="5080" indent="-342900">
              <a:lnSpc>
                <a:spcPct val="79600"/>
              </a:lnSpc>
              <a:spcBef>
                <a:spcPts val="695"/>
              </a:spcBef>
              <a:buFont typeface="Arial MT"/>
              <a:buChar char="•"/>
              <a:tabLst>
                <a:tab pos="354965" algn="l"/>
                <a:tab pos="355600" algn="l"/>
              </a:tabLst>
            </a:pPr>
            <a:r>
              <a:rPr sz="3300" dirty="0">
                <a:latin typeface="Times New Roman"/>
                <a:cs typeface="Times New Roman"/>
              </a:rPr>
              <a:t>The</a:t>
            </a:r>
            <a:r>
              <a:rPr sz="3300" spc="-10" dirty="0">
                <a:latin typeface="Times New Roman"/>
                <a:cs typeface="Times New Roman"/>
              </a:rPr>
              <a:t> </a:t>
            </a:r>
            <a:r>
              <a:rPr sz="3450" i="1" spc="-120" dirty="0">
                <a:latin typeface="Times New Roman"/>
                <a:cs typeface="Times New Roman"/>
              </a:rPr>
              <a:t>peripheral</a:t>
            </a:r>
            <a:r>
              <a:rPr sz="3450" i="1" spc="-80" dirty="0">
                <a:latin typeface="Times New Roman"/>
                <a:cs typeface="Times New Roman"/>
              </a:rPr>
              <a:t> </a:t>
            </a:r>
            <a:r>
              <a:rPr sz="3450" i="1" spc="-70" dirty="0">
                <a:latin typeface="Times New Roman"/>
                <a:cs typeface="Times New Roman"/>
              </a:rPr>
              <a:t>nervous</a:t>
            </a:r>
            <a:r>
              <a:rPr sz="3450" i="1" spc="-60" dirty="0">
                <a:latin typeface="Times New Roman"/>
                <a:cs typeface="Times New Roman"/>
              </a:rPr>
              <a:t> </a:t>
            </a:r>
            <a:r>
              <a:rPr sz="3450" i="1" spc="-10" dirty="0">
                <a:latin typeface="Times New Roman"/>
                <a:cs typeface="Times New Roman"/>
              </a:rPr>
              <a:t>system</a:t>
            </a:r>
            <a:r>
              <a:rPr sz="3450" i="1" spc="-25" dirty="0">
                <a:latin typeface="Times New Roman"/>
                <a:cs typeface="Times New Roman"/>
              </a:rPr>
              <a:t> </a:t>
            </a:r>
            <a:r>
              <a:rPr sz="3300" dirty="0">
                <a:latin typeface="Times New Roman"/>
                <a:cs typeface="Times New Roman"/>
              </a:rPr>
              <a:t>can be</a:t>
            </a:r>
            <a:r>
              <a:rPr sz="3300" spc="-5" dirty="0">
                <a:latin typeface="Times New Roman"/>
                <a:cs typeface="Times New Roman"/>
              </a:rPr>
              <a:t> further </a:t>
            </a:r>
            <a:r>
              <a:rPr sz="3300" spc="-810" dirty="0">
                <a:latin typeface="Times New Roman"/>
                <a:cs typeface="Times New Roman"/>
              </a:rPr>
              <a:t> </a:t>
            </a:r>
            <a:r>
              <a:rPr sz="3300" dirty="0">
                <a:latin typeface="Times New Roman"/>
                <a:cs typeface="Times New Roman"/>
              </a:rPr>
              <a:t>divided into the </a:t>
            </a:r>
            <a:r>
              <a:rPr sz="3300" spc="-5" dirty="0">
                <a:latin typeface="Times New Roman"/>
                <a:cs typeface="Times New Roman"/>
              </a:rPr>
              <a:t>somatic, </a:t>
            </a:r>
            <a:r>
              <a:rPr sz="3300" dirty="0">
                <a:latin typeface="Times New Roman"/>
                <a:cs typeface="Times New Roman"/>
              </a:rPr>
              <a:t>or </a:t>
            </a:r>
            <a:r>
              <a:rPr sz="3300" spc="-20" dirty="0">
                <a:latin typeface="Times New Roman"/>
                <a:cs typeface="Times New Roman"/>
              </a:rPr>
              <a:t>voluntary, </a:t>
            </a:r>
            <a:r>
              <a:rPr sz="3300" spc="-15" dirty="0">
                <a:latin typeface="Times New Roman"/>
                <a:cs typeface="Times New Roman"/>
              </a:rPr>
              <a:t> </a:t>
            </a:r>
            <a:r>
              <a:rPr sz="3300" dirty="0">
                <a:latin typeface="Times New Roman"/>
                <a:cs typeface="Times New Roman"/>
              </a:rPr>
              <a:t>nervous </a:t>
            </a:r>
            <a:r>
              <a:rPr sz="3300" spc="-5" dirty="0">
                <a:latin typeface="Times New Roman"/>
                <a:cs typeface="Times New Roman"/>
              </a:rPr>
              <a:t>system, </a:t>
            </a:r>
            <a:r>
              <a:rPr sz="3300" dirty="0">
                <a:latin typeface="Times New Roman"/>
                <a:cs typeface="Times New Roman"/>
              </a:rPr>
              <a:t>and the </a:t>
            </a:r>
            <a:r>
              <a:rPr sz="3300" spc="-5" dirty="0">
                <a:latin typeface="Times New Roman"/>
                <a:cs typeface="Times New Roman"/>
              </a:rPr>
              <a:t>autonomic, </a:t>
            </a:r>
            <a:r>
              <a:rPr sz="3300" dirty="0">
                <a:latin typeface="Times New Roman"/>
                <a:cs typeface="Times New Roman"/>
              </a:rPr>
              <a:t>or </a:t>
            </a:r>
            <a:r>
              <a:rPr sz="3300" spc="5" dirty="0">
                <a:latin typeface="Times New Roman"/>
                <a:cs typeface="Times New Roman"/>
              </a:rPr>
              <a:t> </a:t>
            </a:r>
            <a:r>
              <a:rPr sz="3300" spc="-20" dirty="0">
                <a:latin typeface="Times New Roman"/>
                <a:cs typeface="Times New Roman"/>
              </a:rPr>
              <a:t>involuntary,</a:t>
            </a:r>
            <a:r>
              <a:rPr sz="3300" spc="-50" dirty="0">
                <a:latin typeface="Times New Roman"/>
                <a:cs typeface="Times New Roman"/>
              </a:rPr>
              <a:t> </a:t>
            </a:r>
            <a:r>
              <a:rPr sz="3300" dirty="0">
                <a:latin typeface="Times New Roman"/>
                <a:cs typeface="Times New Roman"/>
              </a:rPr>
              <a:t>nervous</a:t>
            </a:r>
            <a:r>
              <a:rPr sz="3300" spc="-15" dirty="0">
                <a:latin typeface="Times New Roman"/>
                <a:cs typeface="Times New Roman"/>
              </a:rPr>
              <a:t> </a:t>
            </a:r>
            <a:r>
              <a:rPr sz="3300" spc="-5" dirty="0">
                <a:latin typeface="Times New Roman"/>
                <a:cs typeface="Times New Roman"/>
              </a:rPr>
              <a:t>system.</a:t>
            </a:r>
            <a:endParaRPr sz="33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63525" y="319088"/>
            <a:ext cx="8580438" cy="534987"/>
          </a:xfrm>
        </p:spPr>
        <p:txBody>
          <a:bodyPr>
            <a:noAutofit/>
          </a:bodyPr>
          <a:lstStyle/>
          <a:p>
            <a:pPr fontAlgn="auto">
              <a:spcAft>
                <a:spcPts val="0"/>
              </a:spcAft>
              <a:defRPr/>
            </a:pPr>
            <a:r>
              <a:rPr lang="en-US" sz="3600" b="1" dirty="0">
                <a:solidFill>
                  <a:srgbClr val="FF0000"/>
                </a:solidFill>
              </a:rPr>
              <a:t>First aid: During the seizure</a:t>
            </a:r>
          </a:p>
        </p:txBody>
      </p:sp>
      <p:sp>
        <p:nvSpPr>
          <p:cNvPr id="141315" name="Rectangle 3"/>
          <p:cNvSpPr>
            <a:spLocks noGrp="1" noChangeArrowheads="1"/>
          </p:cNvSpPr>
          <p:nvPr>
            <p:ph idx="1"/>
          </p:nvPr>
        </p:nvSpPr>
        <p:spPr>
          <a:xfrm>
            <a:off x="304800" y="2362200"/>
            <a:ext cx="8802687" cy="4395787"/>
          </a:xfrm>
        </p:spPr>
        <p:txBody>
          <a:bodyPr rtlCol="0">
            <a:spAutoFit/>
          </a:bodyPr>
          <a:lstStyle/>
          <a:p>
            <a:pPr marL="91440" indent="-91440" fontAlgn="auto">
              <a:buFont typeface="Wingdings" panose="05000000000000000000" pitchFamily="2" charset="2"/>
              <a:buNone/>
              <a:defRPr/>
            </a:pPr>
            <a:r>
              <a:rPr lang="en-US" sz="2800" b="1" dirty="0">
                <a:solidFill>
                  <a:srgbClr val="FF0000"/>
                </a:solidFill>
              </a:rPr>
              <a:t>During the seizure</a:t>
            </a:r>
          </a:p>
          <a:p>
            <a:pPr marL="457200" indent="-457200" fontAlgn="auto">
              <a:buFont typeface="+mj-lt"/>
              <a:buAutoNum type="arabicPeriod"/>
              <a:defRPr/>
            </a:pPr>
            <a:r>
              <a:rPr lang="en-US" sz="2400" dirty="0">
                <a:solidFill>
                  <a:schemeClr val="tx1">
                    <a:lumMod val="75000"/>
                    <a:lumOff val="25000"/>
                  </a:schemeClr>
                </a:solidFill>
              </a:rPr>
              <a:t>Monitor breathing</a:t>
            </a:r>
          </a:p>
          <a:p>
            <a:pPr marL="457200" indent="-457200" fontAlgn="auto">
              <a:buFont typeface="+mj-lt"/>
              <a:buAutoNum type="arabicPeriod"/>
              <a:defRPr/>
            </a:pPr>
            <a:r>
              <a:rPr lang="en-US" sz="2400" dirty="0">
                <a:solidFill>
                  <a:schemeClr val="tx1">
                    <a:lumMod val="75000"/>
                    <a:lumOff val="25000"/>
                  </a:schemeClr>
                </a:solidFill>
              </a:rPr>
              <a:t>Loosen constrictive clothing.</a:t>
            </a:r>
          </a:p>
          <a:p>
            <a:pPr marL="457200" indent="-457200" fontAlgn="auto">
              <a:buFont typeface="+mj-lt"/>
              <a:buAutoNum type="arabicPeriod"/>
              <a:defRPr/>
            </a:pPr>
            <a:r>
              <a:rPr lang="en-US" sz="2400" dirty="0">
                <a:solidFill>
                  <a:schemeClr val="tx1">
                    <a:lumMod val="75000"/>
                    <a:lumOff val="25000"/>
                  </a:schemeClr>
                </a:solidFill>
              </a:rPr>
              <a:t>Pay attention to the length of the </a:t>
            </a:r>
            <a:r>
              <a:rPr lang="en-US" sz="2400" dirty="0" smtClean="0">
                <a:solidFill>
                  <a:schemeClr val="tx1">
                    <a:lumMod val="75000"/>
                    <a:lumOff val="25000"/>
                  </a:schemeClr>
                </a:solidFill>
              </a:rPr>
              <a:t>seizure</a:t>
            </a:r>
          </a:p>
          <a:p>
            <a:pPr marL="457200" indent="-457200" fontAlgn="auto">
              <a:buFont typeface="+mj-lt"/>
              <a:buAutoNum type="arabicPeriod"/>
              <a:defRPr/>
            </a:pPr>
            <a:r>
              <a:rPr lang="en-US" sz="2400" dirty="0">
                <a:solidFill>
                  <a:schemeClr val="tx1">
                    <a:lumMod val="75000"/>
                    <a:lumOff val="25000"/>
                  </a:schemeClr>
                </a:solidFill>
              </a:rPr>
              <a:t>Do NOT try to restrain the person, you cannot stop the seizure</a:t>
            </a:r>
          </a:p>
          <a:p>
            <a:pPr marL="457200" indent="-457200" fontAlgn="auto">
              <a:buFont typeface="+mj-lt"/>
              <a:buAutoNum type="arabicPeriod"/>
              <a:defRPr/>
            </a:pPr>
            <a:r>
              <a:rPr lang="en-US" sz="2400" dirty="0">
                <a:solidFill>
                  <a:schemeClr val="tx1">
                    <a:lumMod val="75000"/>
                    <a:lumOff val="25000"/>
                  </a:schemeClr>
                </a:solidFill>
              </a:rPr>
              <a:t>Do not force anything into the persons mouth or give them anything to eat or drink</a:t>
            </a:r>
          </a:p>
          <a:p>
            <a:pPr marL="457200" indent="-457200" fontAlgn="auto">
              <a:buFont typeface="+mj-lt"/>
              <a:buAutoNum type="arabicPeriod"/>
              <a:defRPr/>
            </a:pPr>
            <a:r>
              <a:rPr lang="en-US" sz="2400" dirty="0">
                <a:solidFill>
                  <a:schemeClr val="tx1">
                    <a:lumMod val="75000"/>
                    <a:lumOff val="25000"/>
                  </a:schemeClr>
                </a:solidFill>
              </a:rPr>
              <a:t>If the seizure continues for longer than five minutes, call 199 </a:t>
            </a:r>
          </a:p>
          <a:p>
            <a:pPr marL="457200" indent="-457200" fontAlgn="auto">
              <a:buFont typeface="+mj-lt"/>
              <a:buAutoNum type="arabicPeriod"/>
              <a:defRPr/>
            </a:pPr>
            <a:endParaRPr lang="en-US" sz="2400" dirty="0">
              <a:solidFill>
                <a:schemeClr val="tx1">
                  <a:lumMod val="75000"/>
                  <a:lumOff val="25000"/>
                </a:schemeClr>
              </a:solidFill>
            </a:endParaRPr>
          </a:p>
        </p:txBody>
      </p:sp>
      <p:pic>
        <p:nvPicPr>
          <p:cNvPr id="23556" name="Picture 2" descr="http://www.learning-aids.com/files/images/first_aid_1.jpg"/>
          <p:cNvPicPr>
            <a:picLocks noChangeAspect="1" noChangeArrowheads="1"/>
          </p:cNvPicPr>
          <p:nvPr/>
        </p:nvPicPr>
        <p:blipFill>
          <a:blip r:embed="rId2">
            <a:extLst>
              <a:ext uri="{28A0092B-C50C-407E-A947-70E740481C1C}">
                <a14:useLocalDpi xmlns:a14="http://schemas.microsoft.com/office/drawing/2010/main" val="0"/>
              </a:ext>
            </a:extLst>
          </a:blip>
          <a:srcRect r="1363" b="5122"/>
          <a:stretch>
            <a:fillRect/>
          </a:stretch>
        </p:blipFill>
        <p:spPr bwMode="auto">
          <a:xfrm>
            <a:off x="4267200" y="799595"/>
            <a:ext cx="4373562"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seizure"/>
          <p:cNvPicPr>
            <a:picLocks noChangeAspect="1" noChangeArrowheads="1"/>
          </p:cNvPicPr>
          <p:nvPr/>
        </p:nvPicPr>
        <p:blipFill>
          <a:blip r:embed="rId3">
            <a:extLst>
              <a:ext uri="{28A0092B-C50C-407E-A947-70E740481C1C}">
                <a14:useLocalDpi xmlns:a14="http://schemas.microsoft.com/office/drawing/2010/main" val="0"/>
              </a:ext>
            </a:extLst>
          </a:blip>
          <a:srcRect l="10951" r="8093"/>
          <a:stretch>
            <a:fillRect/>
          </a:stretch>
        </p:blipFill>
        <p:spPr bwMode="auto">
          <a:xfrm>
            <a:off x="5432425" y="4962525"/>
            <a:ext cx="3579813"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15"/>
          <p:cNvGrpSpPr>
            <a:grpSpLocks/>
          </p:cNvGrpSpPr>
          <p:nvPr/>
        </p:nvGrpSpPr>
        <p:grpSpPr bwMode="auto">
          <a:xfrm>
            <a:off x="5432425" y="5041900"/>
            <a:ext cx="2530475" cy="1592263"/>
            <a:chOff x="5568287" y="4244454"/>
            <a:chExt cx="3016155" cy="2265527"/>
          </a:xfrm>
        </p:grpSpPr>
        <p:cxnSp>
          <p:nvCxnSpPr>
            <p:cNvPr id="23559" name="Straight Connector 6"/>
            <p:cNvCxnSpPr>
              <a:cxnSpLocks noChangeShapeType="1"/>
            </p:cNvCxnSpPr>
            <p:nvPr/>
          </p:nvCxnSpPr>
          <p:spPr bwMode="auto">
            <a:xfrm>
              <a:off x="5568287" y="4244454"/>
              <a:ext cx="3016155" cy="2238233"/>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cxnSp>
          <p:nvCxnSpPr>
            <p:cNvPr id="23560" name="Straight Connector 7"/>
            <p:cNvCxnSpPr>
              <a:cxnSpLocks noChangeShapeType="1"/>
            </p:cNvCxnSpPr>
            <p:nvPr/>
          </p:nvCxnSpPr>
          <p:spPr bwMode="auto">
            <a:xfrm rot="10800000" flipV="1">
              <a:off x="5841243" y="4339991"/>
              <a:ext cx="2470244" cy="2169990"/>
            </a:xfrm>
            <a:prstGeom prst="line">
              <a:avLst/>
            </a:prstGeom>
            <a:noFill/>
            <a:ln w="12700"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808222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19063"/>
            <a:ext cx="4076700" cy="585787"/>
          </a:xfrm>
        </p:spPr>
        <p:txBody>
          <a:bodyPr>
            <a:normAutofit/>
          </a:bodyPr>
          <a:lstStyle/>
          <a:p>
            <a:pPr fontAlgn="auto">
              <a:spcAft>
                <a:spcPts val="0"/>
              </a:spcAft>
              <a:defRPr/>
            </a:pPr>
            <a:r>
              <a:rPr lang="en-US" b="1" dirty="0">
                <a:solidFill>
                  <a:srgbClr val="FF0000"/>
                </a:solidFill>
              </a:rPr>
              <a:t>After the seizure</a:t>
            </a:r>
          </a:p>
        </p:txBody>
      </p:sp>
      <p:sp>
        <p:nvSpPr>
          <p:cNvPr id="135171" name="Rectangle 3"/>
          <p:cNvSpPr>
            <a:spLocks noGrp="1" noChangeArrowheads="1"/>
          </p:cNvSpPr>
          <p:nvPr>
            <p:ph idx="4294967295"/>
          </p:nvPr>
        </p:nvSpPr>
        <p:spPr>
          <a:xfrm>
            <a:off x="87313" y="906463"/>
            <a:ext cx="8926512" cy="5521325"/>
          </a:xfrm>
        </p:spPr>
        <p:txBody>
          <a:bodyPr rtlCol="0">
            <a:normAutofit/>
          </a:bodyPr>
          <a:lstStyle/>
          <a:p>
            <a:pPr marL="457200" indent="-457200" fontAlgn="auto">
              <a:buFont typeface="+mj-lt"/>
              <a:buAutoNum type="arabicPeriod"/>
              <a:defRPr/>
            </a:pPr>
            <a:r>
              <a:rPr lang="en-US" sz="2800" dirty="0">
                <a:solidFill>
                  <a:schemeClr val="tx1">
                    <a:lumMod val="75000"/>
                    <a:lumOff val="25000"/>
                  </a:schemeClr>
                </a:solidFill>
              </a:rPr>
              <a:t>If the patient is in bed, remove pillows and raise side rails.</a:t>
            </a:r>
          </a:p>
          <a:p>
            <a:pPr marL="457200" indent="-457200" fontAlgn="auto">
              <a:buFont typeface="+mj-lt"/>
              <a:buAutoNum type="arabicPeriod"/>
              <a:defRPr/>
            </a:pPr>
            <a:r>
              <a:rPr lang="en-US" sz="2800" dirty="0">
                <a:solidFill>
                  <a:schemeClr val="tx1">
                    <a:lumMod val="75000"/>
                    <a:lumOff val="25000"/>
                  </a:schemeClr>
                </a:solidFill>
              </a:rPr>
              <a:t>Do not open jaws that are clenched</a:t>
            </a:r>
          </a:p>
          <a:p>
            <a:pPr marL="457200" indent="-457200" fontAlgn="auto">
              <a:buFont typeface="+mj-lt"/>
              <a:buAutoNum type="arabicPeriod"/>
              <a:defRPr/>
            </a:pPr>
            <a:r>
              <a:rPr lang="en-US" sz="2800" dirty="0">
                <a:solidFill>
                  <a:schemeClr val="tx1">
                    <a:lumMod val="75000"/>
                    <a:lumOff val="25000"/>
                  </a:schemeClr>
                </a:solidFill>
              </a:rPr>
              <a:t>Place the patient on one side with head ﬂexed forward, which allows the tongue to fall forward and facilitates drainage of saliva and mucus. </a:t>
            </a:r>
          </a:p>
          <a:p>
            <a:pPr marL="457200" indent="-457200" fontAlgn="auto">
              <a:buFont typeface="+mj-lt"/>
              <a:buAutoNum type="arabicPeriod"/>
              <a:defRPr/>
            </a:pPr>
            <a:r>
              <a:rPr lang="en-US" sz="2800" dirty="0">
                <a:solidFill>
                  <a:schemeClr val="tx1">
                    <a:lumMod val="75000"/>
                    <a:lumOff val="25000"/>
                  </a:schemeClr>
                </a:solidFill>
              </a:rPr>
              <a:t>If suction is available, use it if necessary to </a:t>
            </a:r>
            <a:endParaRPr lang="en-US" sz="2800" dirty="0" smtClean="0">
              <a:solidFill>
                <a:schemeClr val="tx1">
                  <a:lumMod val="75000"/>
                  <a:lumOff val="25000"/>
                </a:schemeClr>
              </a:solidFill>
            </a:endParaRPr>
          </a:p>
          <a:p>
            <a:pPr marL="0" indent="0" fontAlgn="auto">
              <a:buFont typeface="Calibri" panose="020F0502020204030204" pitchFamily="34" charset="0"/>
              <a:buNone/>
              <a:defRPr/>
            </a:pPr>
            <a:r>
              <a:rPr lang="en-US" sz="2800" dirty="0" smtClean="0">
                <a:solidFill>
                  <a:schemeClr val="tx1">
                    <a:lumMod val="75000"/>
                    <a:lumOff val="25000"/>
                  </a:schemeClr>
                </a:solidFill>
              </a:rPr>
              <a:t>clear </a:t>
            </a:r>
            <a:r>
              <a:rPr lang="en-US" sz="2800" dirty="0">
                <a:solidFill>
                  <a:schemeClr val="tx1">
                    <a:lumMod val="75000"/>
                    <a:lumOff val="25000"/>
                  </a:schemeClr>
                </a:solidFill>
              </a:rPr>
              <a:t>secretions</a:t>
            </a:r>
            <a:r>
              <a:rPr lang="en-US" sz="2800" dirty="0" smtClean="0">
                <a:solidFill>
                  <a:schemeClr val="tx1">
                    <a:lumMod val="75000"/>
                    <a:lumOff val="25000"/>
                  </a:schemeClr>
                </a:solidFill>
              </a:rPr>
              <a:t>.</a:t>
            </a:r>
          </a:p>
          <a:p>
            <a:pPr marL="457200" indent="-457200" fontAlgn="auto">
              <a:buFont typeface="+mj-lt"/>
              <a:buAutoNum type="arabicPeriod"/>
              <a:defRPr/>
            </a:pPr>
            <a:r>
              <a:rPr lang="en-US" sz="2800" dirty="0">
                <a:solidFill>
                  <a:schemeClr val="tx1">
                    <a:lumMod val="75000"/>
                    <a:lumOff val="25000"/>
                  </a:schemeClr>
                </a:solidFill>
              </a:rPr>
              <a:t>If the patient is in bed, remove </a:t>
            </a:r>
            <a:endParaRPr lang="en-US" sz="2800" dirty="0" smtClean="0">
              <a:solidFill>
                <a:schemeClr val="tx1">
                  <a:lumMod val="75000"/>
                  <a:lumOff val="25000"/>
                </a:schemeClr>
              </a:solidFill>
            </a:endParaRPr>
          </a:p>
          <a:p>
            <a:pPr marL="0" indent="0" fontAlgn="auto">
              <a:buFont typeface="Calibri" panose="020F0502020204030204" pitchFamily="34" charset="0"/>
              <a:buNone/>
              <a:defRPr/>
            </a:pPr>
            <a:r>
              <a:rPr lang="en-US" sz="2800" dirty="0" smtClean="0">
                <a:solidFill>
                  <a:schemeClr val="tx1">
                    <a:lumMod val="75000"/>
                    <a:lumOff val="25000"/>
                  </a:schemeClr>
                </a:solidFill>
              </a:rPr>
              <a:t>pillows </a:t>
            </a:r>
            <a:r>
              <a:rPr lang="en-US" sz="2800" dirty="0">
                <a:solidFill>
                  <a:schemeClr val="tx1">
                    <a:lumMod val="75000"/>
                    <a:lumOff val="25000"/>
                  </a:schemeClr>
                </a:solidFill>
              </a:rPr>
              <a:t>and raise side rails</a:t>
            </a:r>
            <a:r>
              <a:rPr lang="en-US" sz="2800" dirty="0" smtClean="0">
                <a:solidFill>
                  <a:schemeClr val="tx1">
                    <a:lumMod val="75000"/>
                    <a:lumOff val="25000"/>
                  </a:schemeClr>
                </a:solidFill>
              </a:rPr>
              <a:t>.</a:t>
            </a:r>
            <a:endParaRPr lang="en-US" sz="2800" dirty="0">
              <a:solidFill>
                <a:schemeClr val="tx1">
                  <a:lumMod val="75000"/>
                  <a:lumOff val="25000"/>
                </a:schemeClr>
              </a:solidFill>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5379" t="3487" r="12123" b="5370"/>
          <a:stretch>
            <a:fillRect/>
          </a:stretch>
        </p:blipFill>
        <p:spPr bwMode="auto">
          <a:xfrm>
            <a:off x="5762625" y="3852863"/>
            <a:ext cx="3381375" cy="277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58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0" y="119063"/>
            <a:ext cx="4076700" cy="585787"/>
          </a:xfrm>
        </p:spPr>
        <p:txBody>
          <a:bodyPr>
            <a:normAutofit/>
          </a:bodyPr>
          <a:lstStyle/>
          <a:p>
            <a:pPr fontAlgn="auto">
              <a:spcAft>
                <a:spcPts val="0"/>
              </a:spcAft>
              <a:defRPr/>
            </a:pPr>
            <a:r>
              <a:rPr lang="en-US" b="1" dirty="0">
                <a:solidFill>
                  <a:srgbClr val="FF0000"/>
                </a:solidFill>
              </a:rPr>
              <a:t>After the seizure</a:t>
            </a:r>
          </a:p>
        </p:txBody>
      </p:sp>
      <p:sp>
        <p:nvSpPr>
          <p:cNvPr id="25603" name="Rectangle 3"/>
          <p:cNvSpPr>
            <a:spLocks noGrp="1" noChangeArrowheads="1"/>
          </p:cNvSpPr>
          <p:nvPr>
            <p:ph idx="4294967295"/>
          </p:nvPr>
        </p:nvSpPr>
        <p:spPr>
          <a:xfrm>
            <a:off x="457200" y="1169988"/>
            <a:ext cx="8686800" cy="4703762"/>
          </a:xfrm>
        </p:spPr>
        <p:txBody>
          <a:bodyPr/>
          <a:lstStyle/>
          <a:p>
            <a:pPr marL="0" indent="0">
              <a:buFont typeface="Calibri" panose="020F0502020204030204" pitchFamily="34" charset="0"/>
              <a:buNone/>
            </a:pPr>
            <a:r>
              <a:rPr lang="en-US" altLang="en-US" sz="2800" smtClean="0"/>
              <a:t>6. Do not open jaws that are clenched</a:t>
            </a:r>
          </a:p>
          <a:p>
            <a:pPr marL="0" indent="0">
              <a:buFont typeface="Calibri" panose="020F0502020204030204" pitchFamily="34" charset="0"/>
              <a:buNone/>
            </a:pPr>
            <a:r>
              <a:rPr lang="en-US" altLang="en-US" sz="2800" smtClean="0"/>
              <a:t>7. Place the patient on one side with head ﬂexed forward, which allows the tongue to fall forward and facilitates drainage of saliva and mucus. If suction is available, use it if necessary to clear secretions.</a:t>
            </a:r>
          </a:p>
          <a:p>
            <a:pPr marL="0" indent="0">
              <a:buFont typeface="Calibri" panose="020F0502020204030204" pitchFamily="34" charset="0"/>
              <a:buNone/>
            </a:pPr>
            <a:r>
              <a:rPr lang="en-US" altLang="en-US" sz="2800" smtClean="0"/>
              <a:t>8. The person will probably feel confused and disoriented.</a:t>
            </a:r>
          </a:p>
          <a:p>
            <a:pPr marL="0" indent="0">
              <a:buFont typeface="Calibri" panose="020F0502020204030204" pitchFamily="34" charset="0"/>
              <a:buNone/>
            </a:pPr>
            <a:r>
              <a:rPr lang="en-US" altLang="en-US" sz="2800" smtClean="0"/>
              <a:t>9. They will also be very tired, let them sleep but stay with them until they are fully awake.</a:t>
            </a:r>
          </a:p>
          <a:p>
            <a:pPr marL="0" indent="0">
              <a:buFont typeface="Calibri" panose="020F0502020204030204" pitchFamily="34" charset="0"/>
              <a:buNone/>
            </a:pPr>
            <a:r>
              <a:rPr lang="en-US" altLang="en-US" sz="2800" smtClean="0"/>
              <a:t>10. Do not give him anything to eat or drink until they have fully recovered</a:t>
            </a:r>
          </a:p>
        </p:txBody>
      </p:sp>
    </p:spTree>
    <p:extLst>
      <p:ext uri="{BB962C8B-B14F-4D97-AF65-F5344CB8AC3E}">
        <p14:creationId xmlns:p14="http://schemas.microsoft.com/office/powerpoint/2010/main" val="2769452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33</a:t>
            </a:fld>
            <a:endParaRPr dirty="0"/>
          </a:p>
        </p:txBody>
      </p:sp>
      <p:sp>
        <p:nvSpPr>
          <p:cNvPr id="2" name="object 2"/>
          <p:cNvSpPr txBox="1">
            <a:spLocks noGrp="1"/>
          </p:cNvSpPr>
          <p:nvPr>
            <p:ph type="title"/>
          </p:nvPr>
        </p:nvSpPr>
        <p:spPr>
          <a:xfrm>
            <a:off x="2432685" y="533527"/>
            <a:ext cx="4283075" cy="574040"/>
          </a:xfrm>
          <a:prstGeom prst="rect">
            <a:avLst/>
          </a:prstGeom>
        </p:spPr>
        <p:txBody>
          <a:bodyPr vert="horz" wrap="square" lIns="0" tIns="12700" rIns="0" bIns="0" rtlCol="0">
            <a:spAutoFit/>
          </a:bodyPr>
          <a:lstStyle/>
          <a:p>
            <a:pPr marL="12700">
              <a:lnSpc>
                <a:spcPct val="100000"/>
              </a:lnSpc>
              <a:spcBef>
                <a:spcPts val="100"/>
              </a:spcBef>
            </a:pPr>
            <a:r>
              <a:rPr dirty="0"/>
              <a:t>Nursing</a:t>
            </a:r>
            <a:r>
              <a:rPr spc="-80" dirty="0"/>
              <a:t> </a:t>
            </a:r>
            <a:r>
              <a:rPr dirty="0"/>
              <a:t>Management</a:t>
            </a:r>
          </a:p>
        </p:txBody>
      </p:sp>
      <p:sp>
        <p:nvSpPr>
          <p:cNvPr id="3" name="object 3"/>
          <p:cNvSpPr txBox="1">
            <a:spLocks noGrp="1"/>
          </p:cNvSpPr>
          <p:nvPr>
            <p:ph type="body" idx="1"/>
          </p:nvPr>
        </p:nvSpPr>
        <p:spPr>
          <a:xfrm>
            <a:off x="259714" y="1241805"/>
            <a:ext cx="8624570" cy="5370218"/>
          </a:xfrm>
          <a:prstGeom prst="rect">
            <a:avLst/>
          </a:prstGeom>
        </p:spPr>
        <p:txBody>
          <a:bodyPr vert="horz" wrap="square" lIns="0" tIns="558322" rIns="0" bIns="0" rtlCol="0">
            <a:spAutoFit/>
          </a:bodyPr>
          <a:lstStyle/>
          <a:p>
            <a:pPr marL="860425" marR="216535" indent="-343535">
              <a:lnSpc>
                <a:spcPts val="2640"/>
              </a:lnSpc>
              <a:spcBef>
                <a:spcPts val="300"/>
              </a:spcBef>
              <a:buSzPct val="91304"/>
              <a:buFont typeface="Times New Roman"/>
              <a:buChar char="•"/>
              <a:tabLst>
                <a:tab pos="615950" algn="l"/>
              </a:tabLst>
            </a:pPr>
            <a:r>
              <a:rPr i="1" spc="-65" dirty="0">
                <a:latin typeface="Times New Roman"/>
                <a:cs typeface="Times New Roman"/>
              </a:rPr>
              <a:t>Do</a:t>
            </a:r>
            <a:r>
              <a:rPr i="1" spc="-10" dirty="0">
                <a:latin typeface="Times New Roman"/>
                <a:cs typeface="Times New Roman"/>
              </a:rPr>
              <a:t> </a:t>
            </a:r>
            <a:r>
              <a:rPr i="1" spc="-45" dirty="0">
                <a:latin typeface="Times New Roman"/>
                <a:cs typeface="Times New Roman"/>
              </a:rPr>
              <a:t>not</a:t>
            </a:r>
            <a:r>
              <a:rPr i="1" spc="-25" dirty="0">
                <a:latin typeface="Times New Roman"/>
                <a:cs typeface="Times New Roman"/>
              </a:rPr>
              <a:t> </a:t>
            </a:r>
            <a:r>
              <a:rPr i="1" spc="-50" dirty="0">
                <a:latin typeface="Times New Roman"/>
                <a:cs typeface="Times New Roman"/>
              </a:rPr>
              <a:t>attempt</a:t>
            </a:r>
            <a:r>
              <a:rPr i="1" spc="-5" dirty="0">
                <a:latin typeface="Times New Roman"/>
                <a:cs typeface="Times New Roman"/>
              </a:rPr>
              <a:t> </a:t>
            </a:r>
            <a:r>
              <a:rPr i="1" spc="-45" dirty="0">
                <a:latin typeface="Times New Roman"/>
                <a:cs typeface="Times New Roman"/>
              </a:rPr>
              <a:t>to</a:t>
            </a:r>
            <a:r>
              <a:rPr i="1" spc="-25" dirty="0">
                <a:latin typeface="Times New Roman"/>
                <a:cs typeface="Times New Roman"/>
              </a:rPr>
              <a:t> </a:t>
            </a:r>
            <a:r>
              <a:rPr i="1" spc="-45" dirty="0">
                <a:latin typeface="Times New Roman"/>
                <a:cs typeface="Times New Roman"/>
              </a:rPr>
              <a:t>pry</a:t>
            </a:r>
            <a:r>
              <a:rPr i="1" spc="-15" dirty="0">
                <a:latin typeface="Times New Roman"/>
                <a:cs typeface="Times New Roman"/>
              </a:rPr>
              <a:t> </a:t>
            </a:r>
            <a:r>
              <a:rPr i="1" spc="-50" dirty="0">
                <a:latin typeface="Times New Roman"/>
                <a:cs typeface="Times New Roman"/>
              </a:rPr>
              <a:t>open</a:t>
            </a:r>
            <a:r>
              <a:rPr i="1" spc="-25" dirty="0">
                <a:latin typeface="Times New Roman"/>
                <a:cs typeface="Times New Roman"/>
              </a:rPr>
              <a:t> </a:t>
            </a:r>
            <a:r>
              <a:rPr i="1" spc="-55" dirty="0">
                <a:latin typeface="Times New Roman"/>
                <a:cs typeface="Times New Roman"/>
              </a:rPr>
              <a:t>jaws</a:t>
            </a:r>
            <a:r>
              <a:rPr i="1" spc="-30" dirty="0">
                <a:latin typeface="Times New Roman"/>
                <a:cs typeface="Times New Roman"/>
              </a:rPr>
              <a:t> </a:t>
            </a:r>
            <a:r>
              <a:rPr i="1" spc="-75" dirty="0">
                <a:latin typeface="Times New Roman"/>
                <a:cs typeface="Times New Roman"/>
              </a:rPr>
              <a:t>that</a:t>
            </a:r>
            <a:r>
              <a:rPr i="1" spc="-25" dirty="0">
                <a:latin typeface="Times New Roman"/>
                <a:cs typeface="Times New Roman"/>
              </a:rPr>
              <a:t> </a:t>
            </a:r>
            <a:r>
              <a:rPr i="1" spc="-130" dirty="0">
                <a:latin typeface="Times New Roman"/>
                <a:cs typeface="Times New Roman"/>
              </a:rPr>
              <a:t>are</a:t>
            </a:r>
            <a:r>
              <a:rPr i="1" spc="-20" dirty="0">
                <a:latin typeface="Times New Roman"/>
                <a:cs typeface="Times New Roman"/>
              </a:rPr>
              <a:t> </a:t>
            </a:r>
            <a:r>
              <a:rPr i="1" spc="-50" dirty="0">
                <a:latin typeface="Times New Roman"/>
                <a:cs typeface="Times New Roman"/>
              </a:rPr>
              <a:t>clenched</a:t>
            </a:r>
            <a:r>
              <a:rPr i="1" spc="-30" dirty="0">
                <a:latin typeface="Times New Roman"/>
                <a:cs typeface="Times New Roman"/>
              </a:rPr>
              <a:t> </a:t>
            </a:r>
            <a:r>
              <a:rPr i="1" spc="-45" dirty="0">
                <a:latin typeface="Times New Roman"/>
                <a:cs typeface="Times New Roman"/>
              </a:rPr>
              <a:t>in</a:t>
            </a:r>
            <a:r>
              <a:rPr i="1" spc="-20" dirty="0">
                <a:latin typeface="Times New Roman"/>
                <a:cs typeface="Times New Roman"/>
              </a:rPr>
              <a:t> </a:t>
            </a:r>
            <a:r>
              <a:rPr i="1" spc="-180" dirty="0">
                <a:latin typeface="Times New Roman"/>
                <a:cs typeface="Times New Roman"/>
              </a:rPr>
              <a:t>a</a:t>
            </a:r>
            <a:r>
              <a:rPr i="1" spc="-30" dirty="0">
                <a:latin typeface="Times New Roman"/>
                <a:cs typeface="Times New Roman"/>
              </a:rPr>
              <a:t> </a:t>
            </a:r>
            <a:r>
              <a:rPr i="1" spc="-55" dirty="0">
                <a:latin typeface="Times New Roman"/>
                <a:cs typeface="Times New Roman"/>
              </a:rPr>
              <a:t>spasm</a:t>
            </a:r>
            <a:r>
              <a:rPr i="1" spc="-30" dirty="0">
                <a:latin typeface="Times New Roman"/>
                <a:cs typeface="Times New Roman"/>
              </a:rPr>
              <a:t> </a:t>
            </a:r>
            <a:r>
              <a:rPr i="1" spc="-45" dirty="0">
                <a:latin typeface="Times New Roman"/>
                <a:cs typeface="Times New Roman"/>
              </a:rPr>
              <a:t>to</a:t>
            </a:r>
            <a:r>
              <a:rPr i="1" spc="-20" dirty="0">
                <a:latin typeface="Times New Roman"/>
                <a:cs typeface="Times New Roman"/>
              </a:rPr>
              <a:t> </a:t>
            </a:r>
            <a:r>
              <a:rPr i="1" spc="-60" dirty="0">
                <a:latin typeface="Times New Roman"/>
                <a:cs typeface="Times New Roman"/>
              </a:rPr>
              <a:t>insert </a:t>
            </a:r>
            <a:r>
              <a:rPr i="1" spc="-560" dirty="0">
                <a:latin typeface="Times New Roman"/>
                <a:cs typeface="Times New Roman"/>
              </a:rPr>
              <a:t> </a:t>
            </a:r>
            <a:r>
              <a:rPr i="1" spc="-45" dirty="0">
                <a:latin typeface="Times New Roman"/>
                <a:cs typeface="Times New Roman"/>
              </a:rPr>
              <a:t>anything.</a:t>
            </a:r>
            <a:endParaRPr dirty="0">
              <a:latin typeface="Times New Roman"/>
              <a:cs typeface="Times New Roman"/>
            </a:endParaRPr>
          </a:p>
          <a:p>
            <a:pPr marL="685165" indent="-168275">
              <a:lnSpc>
                <a:spcPct val="100000"/>
              </a:lnSpc>
              <a:spcBef>
                <a:spcPts val="440"/>
              </a:spcBef>
              <a:buSzPct val="95454"/>
              <a:buChar char="•"/>
              <a:tabLst>
                <a:tab pos="685800" algn="l"/>
              </a:tabLst>
            </a:pPr>
            <a:r>
              <a:rPr spc="-5" dirty="0"/>
              <a:t>No</a:t>
            </a:r>
            <a:r>
              <a:rPr spc="5" dirty="0"/>
              <a:t> </a:t>
            </a:r>
            <a:r>
              <a:rPr spc="-5" dirty="0"/>
              <a:t>attempt</a:t>
            </a:r>
            <a:r>
              <a:rPr spc="30" dirty="0"/>
              <a:t> </a:t>
            </a:r>
            <a:r>
              <a:rPr spc="-5" dirty="0"/>
              <a:t>should</a:t>
            </a:r>
            <a:r>
              <a:rPr spc="-10" dirty="0"/>
              <a:t> </a:t>
            </a:r>
            <a:r>
              <a:rPr spc="-5" dirty="0"/>
              <a:t>be</a:t>
            </a:r>
            <a:r>
              <a:rPr dirty="0"/>
              <a:t> </a:t>
            </a:r>
            <a:r>
              <a:rPr spc="-10" dirty="0"/>
              <a:t>made</a:t>
            </a:r>
            <a:r>
              <a:rPr spc="30" dirty="0"/>
              <a:t> </a:t>
            </a:r>
            <a:r>
              <a:rPr spc="-5" dirty="0"/>
              <a:t>to restrain</a:t>
            </a:r>
            <a:r>
              <a:rPr spc="20" dirty="0"/>
              <a:t> </a:t>
            </a:r>
            <a:r>
              <a:rPr spc="-5" dirty="0"/>
              <a:t>the</a:t>
            </a:r>
            <a:r>
              <a:rPr dirty="0"/>
              <a:t> </a:t>
            </a:r>
            <a:r>
              <a:rPr spc="-5" dirty="0"/>
              <a:t>patient</a:t>
            </a:r>
            <a:r>
              <a:rPr spc="5" dirty="0"/>
              <a:t> </a:t>
            </a:r>
            <a:r>
              <a:rPr spc="-5" dirty="0"/>
              <a:t>during</a:t>
            </a:r>
            <a:r>
              <a:rPr dirty="0"/>
              <a:t> </a:t>
            </a:r>
            <a:r>
              <a:rPr spc="-5" dirty="0"/>
              <a:t>the</a:t>
            </a:r>
            <a:r>
              <a:rPr spc="5" dirty="0"/>
              <a:t> </a:t>
            </a:r>
            <a:r>
              <a:rPr spc="-5" dirty="0"/>
              <a:t>seizure.</a:t>
            </a:r>
            <a:endParaRPr dirty="0"/>
          </a:p>
          <a:p>
            <a:pPr marL="685165" indent="-168275">
              <a:lnSpc>
                <a:spcPct val="100000"/>
              </a:lnSpc>
              <a:spcBef>
                <a:spcPts val="530"/>
              </a:spcBef>
              <a:buSzPct val="95454"/>
              <a:buChar char="•"/>
              <a:tabLst>
                <a:tab pos="685800" algn="l"/>
              </a:tabLst>
            </a:pPr>
            <a:r>
              <a:rPr spc="-5" dirty="0"/>
              <a:t>If</a:t>
            </a:r>
            <a:r>
              <a:rPr spc="15" dirty="0"/>
              <a:t> </a:t>
            </a:r>
            <a:r>
              <a:rPr spc="-5" dirty="0"/>
              <a:t>possible,</a:t>
            </a:r>
            <a:r>
              <a:rPr spc="5" dirty="0"/>
              <a:t> </a:t>
            </a:r>
            <a:r>
              <a:rPr spc="-5" dirty="0"/>
              <a:t>place</a:t>
            </a:r>
            <a:r>
              <a:rPr spc="5" dirty="0"/>
              <a:t> </a:t>
            </a:r>
            <a:r>
              <a:rPr spc="-5" dirty="0"/>
              <a:t>the</a:t>
            </a:r>
            <a:r>
              <a:rPr dirty="0"/>
              <a:t> </a:t>
            </a:r>
            <a:r>
              <a:rPr spc="-5" dirty="0"/>
              <a:t>patient</a:t>
            </a:r>
            <a:r>
              <a:rPr spc="10" dirty="0"/>
              <a:t> </a:t>
            </a:r>
            <a:r>
              <a:rPr spc="-5" dirty="0"/>
              <a:t>on</a:t>
            </a:r>
            <a:r>
              <a:rPr spc="5" dirty="0"/>
              <a:t> </a:t>
            </a:r>
            <a:r>
              <a:rPr spc="-5" dirty="0"/>
              <a:t>one</a:t>
            </a:r>
            <a:r>
              <a:rPr spc="-10" dirty="0"/>
              <a:t> </a:t>
            </a:r>
            <a:r>
              <a:rPr spc="-5" dirty="0"/>
              <a:t>side</a:t>
            </a:r>
            <a:r>
              <a:rPr spc="5" dirty="0"/>
              <a:t> </a:t>
            </a:r>
            <a:r>
              <a:rPr spc="-5" dirty="0"/>
              <a:t>with</a:t>
            </a:r>
            <a:r>
              <a:rPr spc="10" dirty="0"/>
              <a:t> </a:t>
            </a:r>
            <a:r>
              <a:rPr spc="-5" dirty="0"/>
              <a:t>head</a:t>
            </a:r>
            <a:r>
              <a:rPr spc="5" dirty="0"/>
              <a:t> </a:t>
            </a:r>
            <a:r>
              <a:rPr spc="-5" dirty="0"/>
              <a:t>flexed</a:t>
            </a:r>
            <a:r>
              <a:rPr spc="25" dirty="0"/>
              <a:t> </a:t>
            </a:r>
            <a:r>
              <a:rPr spc="-5" dirty="0"/>
              <a:t>forward.</a:t>
            </a:r>
            <a:endParaRPr dirty="0"/>
          </a:p>
          <a:p>
            <a:pPr marL="517525">
              <a:lnSpc>
                <a:spcPct val="100000"/>
              </a:lnSpc>
              <a:spcBef>
                <a:spcPts val="570"/>
              </a:spcBef>
            </a:pPr>
            <a:r>
              <a:rPr sz="2800" b="1" dirty="0">
                <a:latin typeface="Times New Roman"/>
                <a:cs typeface="Times New Roman"/>
              </a:rPr>
              <a:t>Post</a:t>
            </a:r>
            <a:r>
              <a:rPr sz="2800" b="1" spc="-25" dirty="0">
                <a:latin typeface="Times New Roman"/>
                <a:cs typeface="Times New Roman"/>
              </a:rPr>
              <a:t> </a:t>
            </a:r>
            <a:r>
              <a:rPr sz="2800" b="1" dirty="0">
                <a:latin typeface="Times New Roman"/>
                <a:cs typeface="Times New Roman"/>
              </a:rPr>
              <a:t>a</a:t>
            </a:r>
            <a:r>
              <a:rPr sz="2800" b="1" spc="-25" dirty="0">
                <a:latin typeface="Times New Roman"/>
                <a:cs typeface="Times New Roman"/>
              </a:rPr>
              <a:t> </a:t>
            </a:r>
            <a:r>
              <a:rPr sz="2800" b="1" spc="-10" dirty="0">
                <a:latin typeface="Times New Roman"/>
                <a:cs typeface="Times New Roman"/>
              </a:rPr>
              <a:t>seizure</a:t>
            </a:r>
          </a:p>
          <a:p>
            <a:pPr marL="695960" marR="5080" indent="-179070">
              <a:lnSpc>
                <a:spcPct val="100000"/>
              </a:lnSpc>
              <a:spcBef>
                <a:spcPts val="535"/>
              </a:spcBef>
            </a:pPr>
            <a:r>
              <a:rPr spc="-5" dirty="0"/>
              <a:t>Keep</a:t>
            </a:r>
            <a:r>
              <a:rPr spc="10" dirty="0"/>
              <a:t> </a:t>
            </a:r>
            <a:r>
              <a:rPr dirty="0"/>
              <a:t>the </a:t>
            </a:r>
            <a:r>
              <a:rPr spc="-5" dirty="0"/>
              <a:t>patient</a:t>
            </a:r>
            <a:r>
              <a:rPr dirty="0"/>
              <a:t> on</a:t>
            </a:r>
            <a:r>
              <a:rPr spc="5" dirty="0"/>
              <a:t> </a:t>
            </a:r>
            <a:r>
              <a:rPr dirty="0"/>
              <a:t>one</a:t>
            </a:r>
            <a:r>
              <a:rPr spc="-5" dirty="0"/>
              <a:t> side</a:t>
            </a:r>
            <a:r>
              <a:rPr dirty="0"/>
              <a:t> </a:t>
            </a:r>
            <a:r>
              <a:rPr spc="-5" dirty="0"/>
              <a:t>to</a:t>
            </a:r>
            <a:r>
              <a:rPr spc="20" dirty="0"/>
              <a:t> </a:t>
            </a:r>
            <a:r>
              <a:rPr dirty="0"/>
              <a:t>prevent</a:t>
            </a:r>
            <a:r>
              <a:rPr spc="-5" dirty="0"/>
              <a:t> aspiration.</a:t>
            </a:r>
            <a:r>
              <a:rPr dirty="0"/>
              <a:t> Make </a:t>
            </a:r>
            <a:r>
              <a:rPr spc="-5" dirty="0"/>
              <a:t>sure</a:t>
            </a:r>
            <a:r>
              <a:rPr spc="5" dirty="0"/>
              <a:t> </a:t>
            </a:r>
            <a:r>
              <a:rPr dirty="0"/>
              <a:t>the</a:t>
            </a:r>
            <a:r>
              <a:rPr spc="-5" dirty="0"/>
              <a:t> airway </a:t>
            </a:r>
            <a:r>
              <a:rPr spc="-535" dirty="0"/>
              <a:t> </a:t>
            </a:r>
            <a:r>
              <a:rPr spc="-5" dirty="0"/>
              <a:t>is</a:t>
            </a:r>
            <a:r>
              <a:rPr spc="-10" dirty="0"/>
              <a:t> </a:t>
            </a:r>
            <a:r>
              <a:rPr spc="-5" dirty="0"/>
              <a:t>patent.</a:t>
            </a:r>
            <a:endParaRPr dirty="0"/>
          </a:p>
          <a:p>
            <a:pPr marL="680720" indent="-163830">
              <a:lnSpc>
                <a:spcPct val="100000"/>
              </a:lnSpc>
              <a:spcBef>
                <a:spcPts val="530"/>
              </a:spcBef>
              <a:buSzPct val="95454"/>
              <a:buChar char="•"/>
              <a:tabLst>
                <a:tab pos="681355" algn="l"/>
              </a:tabLst>
            </a:pPr>
            <a:r>
              <a:rPr spc="-5" dirty="0"/>
              <a:t>There</a:t>
            </a:r>
            <a:r>
              <a:rPr spc="10" dirty="0"/>
              <a:t> </a:t>
            </a:r>
            <a:r>
              <a:rPr spc="-5" dirty="0"/>
              <a:t>is</a:t>
            </a:r>
            <a:r>
              <a:rPr dirty="0"/>
              <a:t> </a:t>
            </a:r>
            <a:r>
              <a:rPr spc="-5" dirty="0"/>
              <a:t>usually</a:t>
            </a:r>
            <a:r>
              <a:rPr spc="5" dirty="0"/>
              <a:t> </a:t>
            </a:r>
            <a:r>
              <a:rPr spc="-5" dirty="0"/>
              <a:t>a</a:t>
            </a:r>
            <a:r>
              <a:rPr dirty="0"/>
              <a:t> </a:t>
            </a:r>
            <a:r>
              <a:rPr spc="-5" dirty="0"/>
              <a:t>period</a:t>
            </a:r>
            <a:r>
              <a:rPr dirty="0"/>
              <a:t> </a:t>
            </a:r>
            <a:r>
              <a:rPr spc="-5" dirty="0"/>
              <a:t>of</a:t>
            </a:r>
            <a:r>
              <a:rPr spc="10" dirty="0"/>
              <a:t> </a:t>
            </a:r>
            <a:r>
              <a:rPr spc="-5" dirty="0"/>
              <a:t>confusion</a:t>
            </a:r>
            <a:r>
              <a:rPr dirty="0"/>
              <a:t> </a:t>
            </a:r>
            <a:r>
              <a:rPr spc="-5" dirty="0"/>
              <a:t>after</a:t>
            </a:r>
            <a:r>
              <a:rPr spc="10" dirty="0"/>
              <a:t> </a:t>
            </a:r>
            <a:r>
              <a:rPr spc="-5" dirty="0"/>
              <a:t>a</a:t>
            </a:r>
            <a:r>
              <a:rPr spc="15" dirty="0"/>
              <a:t> </a:t>
            </a:r>
            <a:r>
              <a:rPr spc="-5" dirty="0"/>
              <a:t>grand</a:t>
            </a:r>
            <a:r>
              <a:rPr dirty="0"/>
              <a:t> </a:t>
            </a:r>
            <a:r>
              <a:rPr spc="-10" dirty="0"/>
              <a:t>mal</a:t>
            </a:r>
            <a:r>
              <a:rPr spc="25" dirty="0"/>
              <a:t> </a:t>
            </a:r>
            <a:r>
              <a:rPr spc="-5" dirty="0"/>
              <a:t>seizure.</a:t>
            </a:r>
            <a:endParaRPr dirty="0"/>
          </a:p>
          <a:p>
            <a:pPr marL="680720" indent="-163830">
              <a:lnSpc>
                <a:spcPct val="100000"/>
              </a:lnSpc>
              <a:spcBef>
                <a:spcPts val="530"/>
              </a:spcBef>
              <a:buSzPct val="95454"/>
              <a:buChar char="•"/>
              <a:tabLst>
                <a:tab pos="681355" algn="l"/>
              </a:tabLst>
            </a:pPr>
            <a:r>
              <a:rPr spc="-5" dirty="0"/>
              <a:t>The</a:t>
            </a:r>
            <a:r>
              <a:rPr dirty="0"/>
              <a:t> </a:t>
            </a:r>
            <a:r>
              <a:rPr spc="-5" dirty="0"/>
              <a:t>patient,</a:t>
            </a:r>
            <a:r>
              <a:rPr spc="10" dirty="0"/>
              <a:t> </a:t>
            </a:r>
            <a:r>
              <a:rPr spc="-5" dirty="0"/>
              <a:t>on</a:t>
            </a:r>
            <a:r>
              <a:rPr spc="5" dirty="0"/>
              <a:t> </a:t>
            </a:r>
            <a:r>
              <a:rPr spc="-5" dirty="0"/>
              <a:t>awakening,</a:t>
            </a:r>
            <a:r>
              <a:rPr spc="10" dirty="0"/>
              <a:t> </a:t>
            </a:r>
            <a:r>
              <a:rPr spc="-5" dirty="0"/>
              <a:t>should</a:t>
            </a:r>
            <a:r>
              <a:rPr spc="-10" dirty="0"/>
              <a:t> </a:t>
            </a:r>
            <a:r>
              <a:rPr spc="-5" dirty="0"/>
              <a:t>be</a:t>
            </a:r>
            <a:r>
              <a:rPr spc="5" dirty="0"/>
              <a:t> </a:t>
            </a:r>
            <a:r>
              <a:rPr spc="-5" dirty="0"/>
              <a:t>reoriented</a:t>
            </a:r>
            <a:r>
              <a:rPr spc="10" dirty="0"/>
              <a:t> </a:t>
            </a:r>
            <a:r>
              <a:rPr spc="-5" dirty="0"/>
              <a:t>to</a:t>
            </a:r>
            <a:r>
              <a:rPr spc="5" dirty="0"/>
              <a:t> </a:t>
            </a:r>
            <a:r>
              <a:rPr dirty="0"/>
              <a:t>the</a:t>
            </a:r>
            <a:r>
              <a:rPr spc="5" dirty="0"/>
              <a:t> </a:t>
            </a:r>
            <a:r>
              <a:rPr spc="-5" dirty="0"/>
              <a:t>environment.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38100" y="217488"/>
            <a:ext cx="5432425" cy="585787"/>
          </a:xfrm>
        </p:spPr>
        <p:txBody>
          <a:bodyPr>
            <a:normAutofit/>
          </a:bodyPr>
          <a:lstStyle/>
          <a:p>
            <a:pPr fontAlgn="auto">
              <a:spcAft>
                <a:spcPts val="0"/>
              </a:spcAft>
              <a:defRPr/>
            </a:pPr>
            <a:r>
              <a:rPr lang="en-US" dirty="0">
                <a:solidFill>
                  <a:srgbClr val="FF0000"/>
                </a:solidFill>
              </a:rPr>
              <a:t>After the </a:t>
            </a:r>
            <a:r>
              <a:rPr lang="en-US" dirty="0" smtClean="0">
                <a:solidFill>
                  <a:srgbClr val="FF0000"/>
                </a:solidFill>
              </a:rPr>
              <a:t>partial seizures</a:t>
            </a:r>
            <a:endParaRPr lang="en-US" dirty="0">
              <a:solidFill>
                <a:srgbClr val="FF0000"/>
              </a:solidFill>
            </a:endParaRPr>
          </a:p>
        </p:txBody>
      </p:sp>
      <p:sp>
        <p:nvSpPr>
          <p:cNvPr id="26627" name="Rectangle 3"/>
          <p:cNvSpPr>
            <a:spLocks noGrp="1" noChangeArrowheads="1"/>
          </p:cNvSpPr>
          <p:nvPr>
            <p:ph idx="4294967295"/>
          </p:nvPr>
        </p:nvSpPr>
        <p:spPr>
          <a:xfrm>
            <a:off x="304800" y="803275"/>
            <a:ext cx="4887913" cy="5170646"/>
          </a:xfrm>
        </p:spPr>
        <p:txBody>
          <a:bodyPr wrap="square">
            <a:spAutoFit/>
          </a:bodyPr>
          <a:lstStyle/>
          <a:p>
            <a:pPr>
              <a:buFont typeface="Wingdings" panose="05000000000000000000" pitchFamily="2" charset="2"/>
              <a:buChar char="v"/>
            </a:pPr>
            <a:r>
              <a:rPr lang="en-US" altLang="en-US" sz="2800" dirty="0" smtClean="0"/>
              <a:t>Ask questions to determine if the victim knows his orientation X3.</a:t>
            </a:r>
          </a:p>
          <a:p>
            <a:pPr>
              <a:buFont typeface="Wingdings" panose="05000000000000000000" pitchFamily="2" charset="2"/>
              <a:buChar char="v"/>
            </a:pPr>
            <a:r>
              <a:rPr lang="en-US" altLang="en-US" sz="2800" dirty="0" smtClean="0"/>
              <a:t>Let the victim know what happened during a seizure and allow him to talk about it.</a:t>
            </a:r>
          </a:p>
          <a:p>
            <a:pPr>
              <a:buFont typeface="Wingdings" panose="05000000000000000000" pitchFamily="2" charset="2"/>
              <a:buChar char="v"/>
            </a:pPr>
            <a:r>
              <a:rPr lang="en-US" altLang="en-US" sz="2800" dirty="0" smtClean="0"/>
              <a:t>help the victim to meet his needs; may ask for a washcloth or tissue to wipe away any saliva. Some persons may need to go to the bathroom. Others may want to lie down</a:t>
            </a:r>
          </a:p>
        </p:txBody>
      </p:sp>
      <p:sp>
        <p:nvSpPr>
          <p:cNvPr id="26628" name="Rectangle 3"/>
          <p:cNvSpPr txBox="1">
            <a:spLocks noChangeArrowheads="1"/>
          </p:cNvSpPr>
          <p:nvPr/>
        </p:nvSpPr>
        <p:spPr bwMode="auto">
          <a:xfrm>
            <a:off x="5470525" y="511175"/>
            <a:ext cx="3586163"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defTabSz="914400" eaLnBrk="1" hangingPunct="1">
              <a:buFont typeface="Arial" panose="020B0604020202020204" pitchFamily="34" charset="0"/>
              <a:buChar char="•"/>
            </a:pPr>
            <a:r>
              <a:rPr lang="en-US" altLang="en-US" sz="2400"/>
              <a:t>If this is a first time</a:t>
            </a:r>
          </a:p>
          <a:p>
            <a:pPr defTabSz="914400" eaLnBrk="1" hangingPunct="1">
              <a:buFont typeface="Arial" panose="020B0604020202020204" pitchFamily="34" charset="0"/>
              <a:buChar char="•"/>
            </a:pPr>
            <a:r>
              <a:rPr lang="en-US" altLang="en-US" sz="2400"/>
              <a:t>If the seizure </a:t>
            </a:r>
            <a:r>
              <a:rPr lang="en-US" altLang="en-US" sz="2400">
                <a:solidFill>
                  <a:srgbClr val="FF0000"/>
                </a:solidFill>
              </a:rPr>
              <a:t>lasts more than 5 minutes</a:t>
            </a:r>
          </a:p>
          <a:p>
            <a:pPr defTabSz="914400" eaLnBrk="1" hangingPunct="1">
              <a:buFont typeface="Arial" panose="020B0604020202020204" pitchFamily="34" charset="0"/>
              <a:buChar char="•"/>
            </a:pPr>
            <a:r>
              <a:rPr lang="en-US" altLang="en-US" sz="2400"/>
              <a:t>If the person has one seizure after another</a:t>
            </a:r>
          </a:p>
          <a:p>
            <a:pPr defTabSz="914400" eaLnBrk="1" hangingPunct="1">
              <a:buFont typeface="Arial" panose="020B0604020202020204" pitchFamily="34" charset="0"/>
              <a:buChar char="•"/>
            </a:pPr>
            <a:r>
              <a:rPr lang="en-US" altLang="en-US" sz="2400"/>
              <a:t>If the person is pregnant, injured, or diabetic</a:t>
            </a:r>
          </a:p>
          <a:p>
            <a:pPr defTabSz="914400" eaLnBrk="1" hangingPunct="1">
              <a:buFont typeface="Arial" panose="020B0604020202020204" pitchFamily="34" charset="0"/>
              <a:buChar char="•"/>
            </a:pPr>
            <a:r>
              <a:rPr lang="en-US" altLang="en-US" sz="2400"/>
              <a:t>If the seizure stops, but the person does not regain consciousness within 10-15 minutes. </a:t>
            </a:r>
          </a:p>
          <a:p>
            <a:pPr defTabSz="914400" eaLnBrk="1" hangingPunct="1">
              <a:buFont typeface="Arial" panose="020B0604020202020204" pitchFamily="34" charset="0"/>
              <a:buChar char="•"/>
            </a:pPr>
            <a:r>
              <a:rPr lang="en-US" altLang="en-US" sz="2400"/>
              <a:t>If the person is not breathing correctly within one minute after the seizure. </a:t>
            </a:r>
          </a:p>
        </p:txBody>
      </p:sp>
      <p:cxnSp>
        <p:nvCxnSpPr>
          <p:cNvPr id="4" name="Straight Connector 3"/>
          <p:cNvCxnSpPr/>
          <p:nvPr/>
        </p:nvCxnSpPr>
        <p:spPr>
          <a:xfrm>
            <a:off x="5397500" y="0"/>
            <a:ext cx="0" cy="6270625"/>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2"/>
          <p:cNvSpPr txBox="1">
            <a:spLocks noChangeArrowheads="1"/>
          </p:cNvSpPr>
          <p:nvPr/>
        </p:nvSpPr>
        <p:spPr>
          <a:xfrm>
            <a:off x="5646738" y="101600"/>
            <a:ext cx="2552700" cy="534988"/>
          </a:xfrm>
          <a:prstGeom prst="rect">
            <a:avLst/>
          </a:prstGeom>
        </p:spPr>
        <p:txBody>
          <a:bodyPr>
            <a:normAutofit fontScale="77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GB" sz="3200" b="1" dirty="0" smtClean="0">
                <a:solidFill>
                  <a:srgbClr val="FF0000"/>
                </a:solidFill>
              </a:rPr>
              <a:t>When to call 911?</a:t>
            </a:r>
            <a:endParaRPr lang="en-US" sz="3200" b="1" dirty="0">
              <a:solidFill>
                <a:srgbClr val="FF0000"/>
              </a:solidFill>
            </a:endParaRPr>
          </a:p>
        </p:txBody>
      </p:sp>
    </p:spTree>
    <p:extLst>
      <p:ext uri="{BB962C8B-B14F-4D97-AF65-F5344CB8AC3E}">
        <p14:creationId xmlns:p14="http://schemas.microsoft.com/office/powerpoint/2010/main" val="255378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srcRect/>
          <a:stretch>
            <a:fillRect/>
          </a:stretch>
        </p:blipFill>
        <p:spPr bwMode="auto">
          <a:xfrm>
            <a:off x="0" y="231775"/>
            <a:ext cx="9144000" cy="61055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323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16000" y="247650"/>
            <a:ext cx="8128000" cy="590550"/>
          </a:xfrm>
        </p:spPr>
        <p:txBody>
          <a:bodyPr>
            <a:normAutofit/>
          </a:bodyPr>
          <a:lstStyle/>
          <a:p>
            <a:pPr fontAlgn="auto">
              <a:spcAft>
                <a:spcPts val="0"/>
              </a:spcAft>
              <a:defRPr/>
            </a:pPr>
            <a:r>
              <a:rPr lang="en-US" b="1" dirty="0">
                <a:solidFill>
                  <a:srgbClr val="FF0000"/>
                </a:solidFill>
              </a:rPr>
              <a:t>Diagnostic assessment </a:t>
            </a:r>
          </a:p>
        </p:txBody>
      </p:sp>
      <p:sp>
        <p:nvSpPr>
          <p:cNvPr id="28675" name="Rectangle 3"/>
          <p:cNvSpPr>
            <a:spLocks noGrp="1" noChangeArrowheads="1"/>
          </p:cNvSpPr>
          <p:nvPr>
            <p:ph idx="4294967295"/>
          </p:nvPr>
        </p:nvSpPr>
        <p:spPr>
          <a:xfrm>
            <a:off x="434975" y="1050925"/>
            <a:ext cx="8326438" cy="3981450"/>
          </a:xfrm>
        </p:spPr>
        <p:txBody>
          <a:bodyPr>
            <a:spAutoFit/>
          </a:bodyPr>
          <a:lstStyle/>
          <a:p>
            <a:pPr>
              <a:buFont typeface="Wingdings" panose="05000000000000000000" pitchFamily="2" charset="2"/>
              <a:buChar char="ü"/>
            </a:pPr>
            <a:r>
              <a:rPr lang="en-US" altLang="en-US" sz="2400" dirty="0" smtClean="0"/>
              <a:t>To determine the type of seizures, frequency, severity, and precipitating factors. </a:t>
            </a:r>
          </a:p>
          <a:p>
            <a:pPr>
              <a:buFont typeface="Wingdings" panose="05000000000000000000" pitchFamily="2" charset="2"/>
              <a:buChar char="ü"/>
            </a:pPr>
            <a:r>
              <a:rPr lang="en-US" altLang="en-US" sz="2400" dirty="0" smtClean="0"/>
              <a:t>A developmental history</a:t>
            </a:r>
          </a:p>
          <a:p>
            <a:pPr>
              <a:buFont typeface="Wingdings" panose="05000000000000000000" pitchFamily="2" charset="2"/>
              <a:buChar char="ü"/>
            </a:pPr>
            <a:r>
              <a:rPr lang="en-US" altLang="en-US" sz="2400" dirty="0" smtClean="0"/>
              <a:t> lab. Tests</a:t>
            </a:r>
          </a:p>
          <a:p>
            <a:pPr>
              <a:buFont typeface="Wingdings" panose="05000000000000000000" pitchFamily="2" charset="2"/>
              <a:buChar char="ü"/>
            </a:pPr>
            <a:r>
              <a:rPr lang="en-US" altLang="en-US" sz="2400" dirty="0" smtClean="0"/>
              <a:t>MRI - lesions, Cerebrovascular abnormalities, &amp; cerebral degenerative changes</a:t>
            </a:r>
          </a:p>
          <a:p>
            <a:pPr>
              <a:buFont typeface="Wingdings" panose="05000000000000000000" pitchFamily="2" charset="2"/>
              <a:buChar char="ü"/>
            </a:pPr>
            <a:r>
              <a:rPr lang="en-US" altLang="en-US" sz="2400" dirty="0" smtClean="0"/>
              <a:t>EEG </a:t>
            </a:r>
          </a:p>
          <a:p>
            <a:pPr>
              <a:buFont typeface="Wingdings" panose="05000000000000000000" pitchFamily="2" charset="2"/>
              <a:buChar char="ü"/>
            </a:pPr>
            <a:r>
              <a:rPr lang="en-US" altLang="en-US" sz="2400" dirty="0" smtClean="0"/>
              <a:t>SPECT: A single-photon emission CT for identifying the area in the brain giving rise to seizures can be removed surgically.</a:t>
            </a:r>
          </a:p>
        </p:txBody>
      </p:sp>
    </p:spTree>
    <p:extLst>
      <p:ext uri="{BB962C8B-B14F-4D97-AF65-F5344CB8AC3E}">
        <p14:creationId xmlns:p14="http://schemas.microsoft.com/office/powerpoint/2010/main" val="6476156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502660" y="87601"/>
            <a:ext cx="8128000" cy="590550"/>
          </a:xfrm>
        </p:spPr>
        <p:txBody>
          <a:bodyPr>
            <a:normAutofit/>
          </a:bodyPr>
          <a:lstStyle/>
          <a:p>
            <a:pPr fontAlgn="auto">
              <a:spcAft>
                <a:spcPts val="0"/>
              </a:spcAft>
              <a:defRPr/>
            </a:pPr>
            <a:r>
              <a:rPr lang="en-US" b="1" dirty="0">
                <a:solidFill>
                  <a:srgbClr val="FF0000"/>
                </a:solidFill>
              </a:rPr>
              <a:t>Medical Management</a:t>
            </a:r>
          </a:p>
        </p:txBody>
      </p:sp>
      <p:sp>
        <p:nvSpPr>
          <p:cNvPr id="29699" name="Rectangle 3"/>
          <p:cNvSpPr>
            <a:spLocks noGrp="1" noChangeArrowheads="1"/>
          </p:cNvSpPr>
          <p:nvPr>
            <p:ph idx="4294967295"/>
          </p:nvPr>
        </p:nvSpPr>
        <p:spPr>
          <a:xfrm>
            <a:off x="273266" y="678151"/>
            <a:ext cx="8586788" cy="3711575"/>
          </a:xfrm>
        </p:spPr>
        <p:txBody>
          <a:bodyPr>
            <a:spAutoFit/>
          </a:bodyPr>
          <a:lstStyle/>
          <a:p>
            <a:pPr marL="514350" indent="-514350">
              <a:buFont typeface="Calibri Light" panose="020F0302020204030204" pitchFamily="34" charset="0"/>
              <a:buAutoNum type="arabicPeriod"/>
            </a:pPr>
            <a:r>
              <a:rPr lang="en-US" altLang="en-US" sz="2800" dirty="0" smtClean="0"/>
              <a:t>individualized (some forms arise from brain damage and others from altered brain chemistry)</a:t>
            </a:r>
          </a:p>
          <a:p>
            <a:pPr marL="514350" indent="-514350">
              <a:buFont typeface="Calibri Light" panose="020F0302020204030204" pitchFamily="34" charset="0"/>
              <a:buAutoNum type="arabicPeriod"/>
            </a:pPr>
            <a:r>
              <a:rPr lang="en-US" altLang="en-US" sz="2800" dirty="0" smtClean="0"/>
              <a:t>Pharmacologic Therapy</a:t>
            </a:r>
          </a:p>
          <a:p>
            <a:pPr lvl="1">
              <a:buFont typeface="Wingdings" panose="05000000000000000000" pitchFamily="2" charset="2"/>
              <a:buChar char="ü"/>
            </a:pPr>
            <a:r>
              <a:rPr lang="en-US" altLang="en-US" sz="2400" dirty="0" smtClean="0"/>
              <a:t>the exact mechanisms of action are unknown. </a:t>
            </a:r>
          </a:p>
          <a:p>
            <a:pPr lvl="1">
              <a:buFont typeface="Wingdings" panose="05000000000000000000" pitchFamily="2" charset="2"/>
              <a:buChar char="ü"/>
            </a:pPr>
            <a:r>
              <a:rPr lang="en-US" altLang="en-US" sz="2400" dirty="0" smtClean="0"/>
              <a:t>The objective: to achieve seizure control with minimal side effects. </a:t>
            </a:r>
          </a:p>
          <a:p>
            <a:pPr lvl="1">
              <a:buFont typeface="Wingdings" panose="05000000000000000000" pitchFamily="2" charset="2"/>
              <a:buChar char="ü"/>
            </a:pPr>
            <a:r>
              <a:rPr lang="en-US" altLang="en-US" sz="2400" dirty="0" smtClean="0"/>
              <a:t>Does not cure seizures. </a:t>
            </a:r>
          </a:p>
          <a:p>
            <a:pPr lvl="1">
              <a:buFont typeface="Wingdings" panose="05000000000000000000" pitchFamily="2" charset="2"/>
              <a:buChar char="ü"/>
            </a:pPr>
            <a:r>
              <a:rPr lang="en-US" altLang="en-US" sz="2400" dirty="0" smtClean="0"/>
              <a:t>Selected on the basis of the type of seizure and the effectiveness and safety of the medications. Table 61-4 lists the medications.</a:t>
            </a:r>
          </a:p>
        </p:txBody>
      </p:sp>
      <p:sp>
        <p:nvSpPr>
          <p:cNvPr id="5" name="Rectangle 2"/>
          <p:cNvSpPr txBox="1">
            <a:spLocks noChangeArrowheads="1"/>
          </p:cNvSpPr>
          <p:nvPr/>
        </p:nvSpPr>
        <p:spPr>
          <a:xfrm>
            <a:off x="181552" y="4585999"/>
            <a:ext cx="8128000" cy="381000"/>
          </a:xfrm>
          <a:prstGeom prst="rect">
            <a:avLst/>
          </a:prstGeom>
        </p:spPr>
        <p:txBody>
          <a:bodyPr anchor="b">
            <a:normAutofit fontScale="6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US" b="1" dirty="0" smtClean="0">
                <a:solidFill>
                  <a:srgbClr val="FF0000"/>
                </a:solidFill>
              </a:rPr>
              <a:t>Surgical Management</a:t>
            </a:r>
            <a:endParaRPr lang="en-US" b="1" dirty="0">
              <a:solidFill>
                <a:srgbClr val="FF0000"/>
              </a:solidFill>
            </a:endParaRPr>
          </a:p>
        </p:txBody>
      </p:sp>
      <p:sp>
        <p:nvSpPr>
          <p:cNvPr id="29701" name="Rectangle 3"/>
          <p:cNvSpPr txBox="1">
            <a:spLocks noChangeArrowheads="1"/>
          </p:cNvSpPr>
          <p:nvPr/>
        </p:nvSpPr>
        <p:spPr bwMode="auto">
          <a:xfrm>
            <a:off x="174625" y="5114925"/>
            <a:ext cx="78740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marL="90488" indent="-90488">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defTabSz="914400" eaLnBrk="1" hangingPunct="1">
              <a:buFont typeface="Wingdings" panose="05000000000000000000" pitchFamily="2" charset="2"/>
              <a:buChar char="q"/>
            </a:pPr>
            <a:r>
              <a:rPr lang="en-US" altLang="en-US" sz="2400" dirty="0"/>
              <a:t>indicated in intracranial tumors, abscesses, cysts, or vascular anomalies. </a:t>
            </a:r>
          </a:p>
          <a:p>
            <a:pPr defTabSz="914400" eaLnBrk="1" hangingPunct="1">
              <a:buFont typeface="Wingdings" panose="05000000000000000000" pitchFamily="2" charset="2"/>
              <a:buChar char="q"/>
            </a:pPr>
            <a:r>
              <a:rPr lang="en-US" altLang="en-US" sz="2400" dirty="0"/>
              <a:t>Intractable seizure (do not respond to drugs): the removal of the area generating the seizures.</a:t>
            </a:r>
          </a:p>
        </p:txBody>
      </p:sp>
      <p:pic>
        <p:nvPicPr>
          <p:cNvPr id="29702" name="Picture 2" descr="http://click.infospace.com/ClickHandler.ashx?du=http%3a%2f%2fwww.epilepsymatters.com%2fenglish%2fimages%2fpeekbrain.jpg&amp;ru=http%3a%2f%2fwww.epilepsymatters.com%2fenglish%2fimages%2fpeekbrain.jpg&amp;ld=20120226&amp;ap=11&amp;app=1&amp;c=babylon2.hp.row&amp;s=babylon2&amp;coi=372380&amp;cop=main-title&amp;euip=87.236.232.97&amp;npp=11&amp;p=0&amp;pp=0&amp;pvaid=6b2d9958a4dd4da58f9e7deb214c5f82&amp;ep=11&amp;mid=9&amp;hash=D9661A06EE9E74CFED769B7345E1806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257800"/>
            <a:ext cx="142557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341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4294967295"/>
          </p:nvPr>
        </p:nvSpPr>
        <p:spPr>
          <a:xfrm>
            <a:off x="762000" y="1600200"/>
            <a:ext cx="7561262" cy="3290887"/>
          </a:xfrm>
        </p:spPr>
        <p:txBody>
          <a:bodyPr>
            <a:spAutoFit/>
          </a:bodyPr>
          <a:lstStyle/>
          <a:p>
            <a:pPr marL="514350" indent="-514350">
              <a:buFont typeface="Calibri Light" panose="020F0302020204030204" pitchFamily="34" charset="0"/>
              <a:buAutoNum type="arabicPeriod"/>
            </a:pPr>
            <a:r>
              <a:rPr lang="en-US" altLang="en-US" sz="3200" dirty="0" smtClean="0"/>
              <a:t>Risk for injury related to seizure activity</a:t>
            </a:r>
          </a:p>
          <a:p>
            <a:pPr marL="514350" indent="-514350">
              <a:buFont typeface="Calibri Light" panose="020F0302020204030204" pitchFamily="34" charset="0"/>
              <a:buAutoNum type="arabicPeriod"/>
            </a:pPr>
            <a:r>
              <a:rPr lang="en-US" altLang="en-US" sz="3200" dirty="0" smtClean="0"/>
              <a:t>Fear related to the possibility of seizures</a:t>
            </a:r>
          </a:p>
          <a:p>
            <a:pPr marL="514350" indent="-514350">
              <a:buFont typeface="Calibri Light" panose="020F0302020204030204" pitchFamily="34" charset="0"/>
              <a:buAutoNum type="arabicPeriod"/>
            </a:pPr>
            <a:r>
              <a:rPr lang="en-US" altLang="en-US" sz="3200" dirty="0" smtClean="0"/>
              <a:t>Ineffective individual coping related to stresses imposed by epilepsy</a:t>
            </a:r>
          </a:p>
          <a:p>
            <a:pPr marL="514350" indent="-514350">
              <a:buFont typeface="Calibri Light" panose="020F0302020204030204" pitchFamily="34" charset="0"/>
              <a:buAutoNum type="arabicPeriod"/>
            </a:pPr>
            <a:r>
              <a:rPr lang="en-US" altLang="en-US" sz="3200" dirty="0" smtClean="0"/>
              <a:t>Deﬁcient knowledge related to epilepsy and its control</a:t>
            </a:r>
          </a:p>
        </p:txBody>
      </p:sp>
      <p:sp>
        <p:nvSpPr>
          <p:cNvPr id="139266" name="Rectangle 2"/>
          <p:cNvSpPr>
            <a:spLocks noGrp="1" noChangeArrowheads="1"/>
          </p:cNvSpPr>
          <p:nvPr>
            <p:ph type="title" idx="4294967295"/>
          </p:nvPr>
        </p:nvSpPr>
        <p:spPr>
          <a:xfrm>
            <a:off x="1295400" y="457200"/>
            <a:ext cx="4833938" cy="652463"/>
          </a:xfrm>
        </p:spPr>
        <p:txBody>
          <a:bodyPr/>
          <a:lstStyle/>
          <a:p>
            <a:pPr fontAlgn="auto">
              <a:spcAft>
                <a:spcPts val="0"/>
              </a:spcAft>
              <a:defRPr/>
            </a:pPr>
            <a:r>
              <a:rPr lang="en-US" b="1" dirty="0">
                <a:solidFill>
                  <a:srgbClr val="FF0000"/>
                </a:solidFill>
              </a:rPr>
              <a:t>Nursing Diagnoses</a:t>
            </a:r>
          </a:p>
        </p:txBody>
      </p:sp>
    </p:spTree>
    <p:extLst>
      <p:ext uri="{BB962C8B-B14F-4D97-AF65-F5344CB8AC3E}">
        <p14:creationId xmlns:p14="http://schemas.microsoft.com/office/powerpoint/2010/main" val="343416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8907" y="1905000"/>
            <a:ext cx="1285875" cy="44196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9266" name="Rectangle 2"/>
          <p:cNvSpPr>
            <a:spLocks noGrp="1" noChangeArrowheads="1"/>
          </p:cNvSpPr>
          <p:nvPr>
            <p:ph type="title" idx="4294967295"/>
          </p:nvPr>
        </p:nvSpPr>
        <p:spPr>
          <a:xfrm>
            <a:off x="1016000" y="247650"/>
            <a:ext cx="8128000" cy="590550"/>
          </a:xfrm>
        </p:spPr>
        <p:txBody>
          <a:bodyPr>
            <a:normAutofit/>
          </a:bodyPr>
          <a:lstStyle/>
          <a:p>
            <a:pPr fontAlgn="auto">
              <a:spcAft>
                <a:spcPts val="0"/>
              </a:spcAft>
              <a:defRPr/>
            </a:pPr>
            <a:r>
              <a:rPr lang="en-US" b="1" dirty="0">
                <a:solidFill>
                  <a:srgbClr val="FF0000"/>
                </a:solidFill>
              </a:rPr>
              <a:t>Nursing Interventions</a:t>
            </a:r>
          </a:p>
        </p:txBody>
      </p:sp>
      <p:sp>
        <p:nvSpPr>
          <p:cNvPr id="31748" name="Rectangle 3"/>
          <p:cNvSpPr>
            <a:spLocks noGrp="1" noChangeArrowheads="1"/>
          </p:cNvSpPr>
          <p:nvPr>
            <p:ph idx="4294967295"/>
          </p:nvPr>
        </p:nvSpPr>
        <p:spPr>
          <a:xfrm>
            <a:off x="228600" y="1117600"/>
            <a:ext cx="7521575" cy="4597400"/>
          </a:xfrm>
        </p:spPr>
        <p:txBody>
          <a:bodyPr wrap="square">
            <a:spAutoFit/>
          </a:bodyPr>
          <a:lstStyle/>
          <a:p>
            <a:pPr marL="457200" indent="-457200">
              <a:buFont typeface="Arial" panose="020B0604020202020204" pitchFamily="34" charset="0"/>
              <a:buChar char="•"/>
            </a:pPr>
            <a:r>
              <a:rPr lang="en-US" altLang="en-US" sz="3200" u="sng" dirty="0" smtClean="0"/>
              <a:t>Preventing Injury is a priority. pads applied to the side rails…</a:t>
            </a:r>
          </a:p>
          <a:p>
            <a:pPr marL="457200" indent="-457200">
              <a:buFont typeface="Arial" panose="020B0604020202020204" pitchFamily="34" charset="0"/>
              <a:buChar char="•"/>
            </a:pPr>
            <a:r>
              <a:rPr lang="en-US" altLang="en-US" sz="3200" u="sng" dirty="0" smtClean="0"/>
              <a:t>Reducing Fear of Seizures: </a:t>
            </a:r>
          </a:p>
          <a:p>
            <a:pPr marL="914400" lvl="1" indent="-457200">
              <a:buFont typeface="Arial" panose="020B0604020202020204" pitchFamily="34" charset="0"/>
              <a:buChar char="•"/>
            </a:pPr>
            <a:r>
              <a:rPr lang="en-US" altLang="en-US" sz="2800" dirty="0" smtClean="0"/>
              <a:t>adherence to the prescribed treatment </a:t>
            </a:r>
          </a:p>
          <a:p>
            <a:pPr marL="914400" lvl="1" indent="-457200">
              <a:buFont typeface="Arial" panose="020B0604020202020204" pitchFamily="34" charset="0"/>
              <a:buChar char="•"/>
            </a:pPr>
            <a:r>
              <a:rPr lang="en-US" altLang="en-US" sz="2800" dirty="0"/>
              <a:t>trust relationship. </a:t>
            </a:r>
          </a:p>
          <a:p>
            <a:pPr marL="914400" lvl="1" indent="-457200">
              <a:buFont typeface="Arial" panose="020B0604020202020204" pitchFamily="34" charset="0"/>
              <a:buChar char="•"/>
            </a:pPr>
            <a:r>
              <a:rPr lang="en-US" altLang="en-US" sz="2800" dirty="0"/>
              <a:t>anti-seizure medication must be taken on a continuing basis, no drug addiction. </a:t>
            </a:r>
          </a:p>
          <a:p>
            <a:pPr marL="914400" lvl="1" indent="-457200">
              <a:buFont typeface="Arial" panose="020B0604020202020204" pitchFamily="34" charset="0"/>
              <a:buChar char="•"/>
            </a:pPr>
            <a:r>
              <a:rPr lang="en-US" altLang="en-US" sz="2800" dirty="0"/>
              <a:t>Avoid emotional disturbances, environmental stressors, onset of menstruation in female patients, or fever. </a:t>
            </a:r>
          </a:p>
        </p:txBody>
      </p:sp>
    </p:spTree>
    <p:extLst>
      <p:ext uri="{BB962C8B-B14F-4D97-AF65-F5344CB8AC3E}">
        <p14:creationId xmlns:p14="http://schemas.microsoft.com/office/powerpoint/2010/main" val="316724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79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4</a:t>
            </a:fld>
            <a:endParaRPr sz="1200">
              <a:latin typeface="Calibri"/>
              <a:cs typeface="Calibri"/>
            </a:endParaRPr>
          </a:p>
        </p:txBody>
      </p:sp>
      <p:sp>
        <p:nvSpPr>
          <p:cNvPr id="2" name="object 2"/>
          <p:cNvSpPr txBox="1">
            <a:spLocks noGrp="1"/>
          </p:cNvSpPr>
          <p:nvPr>
            <p:ph type="title"/>
          </p:nvPr>
        </p:nvSpPr>
        <p:spPr>
          <a:xfrm>
            <a:off x="1589913" y="466470"/>
            <a:ext cx="5960110" cy="696595"/>
          </a:xfrm>
          <a:prstGeom prst="rect">
            <a:avLst/>
          </a:prstGeom>
        </p:spPr>
        <p:txBody>
          <a:bodyPr vert="horz" wrap="square" lIns="0" tIns="13335" rIns="0" bIns="0" rtlCol="0">
            <a:spAutoFit/>
          </a:bodyPr>
          <a:lstStyle/>
          <a:p>
            <a:pPr marL="12700">
              <a:lnSpc>
                <a:spcPct val="100000"/>
              </a:lnSpc>
              <a:spcBef>
                <a:spcPts val="105"/>
              </a:spcBef>
            </a:pPr>
            <a:r>
              <a:rPr sz="4400" dirty="0"/>
              <a:t>Anatomy</a:t>
            </a:r>
            <a:r>
              <a:rPr sz="4400" spc="-50" dirty="0"/>
              <a:t> </a:t>
            </a:r>
            <a:r>
              <a:rPr sz="4400" dirty="0"/>
              <a:t>and</a:t>
            </a:r>
            <a:r>
              <a:rPr sz="4400" spc="-30" dirty="0"/>
              <a:t> </a:t>
            </a:r>
            <a:r>
              <a:rPr sz="4400" dirty="0"/>
              <a:t>physiology</a:t>
            </a:r>
            <a:endParaRPr sz="4400"/>
          </a:p>
        </p:txBody>
      </p:sp>
      <p:sp>
        <p:nvSpPr>
          <p:cNvPr id="3" name="object 3"/>
          <p:cNvSpPr txBox="1"/>
          <p:nvPr/>
        </p:nvSpPr>
        <p:spPr>
          <a:xfrm>
            <a:off x="535940" y="1598132"/>
            <a:ext cx="7439659" cy="4145915"/>
          </a:xfrm>
          <a:prstGeom prst="rect">
            <a:avLst/>
          </a:prstGeom>
        </p:spPr>
        <p:txBody>
          <a:bodyPr vert="horz" wrap="square" lIns="0" tIns="51435" rIns="0" bIns="0" rtlCol="0">
            <a:spAutoFit/>
          </a:bodyPr>
          <a:lstStyle/>
          <a:p>
            <a:pPr marL="355600" marR="5080" indent="-343535">
              <a:lnSpc>
                <a:spcPts val="3840"/>
              </a:lnSpc>
              <a:spcBef>
                <a:spcPts val="405"/>
              </a:spcBef>
              <a:buFont typeface="Arial MT"/>
              <a:buChar char="•"/>
              <a:tabLst>
                <a:tab pos="355600" algn="l"/>
                <a:tab pos="356235" algn="l"/>
              </a:tabLst>
            </a:pPr>
            <a:r>
              <a:rPr sz="3200" dirty="0">
                <a:latin typeface="Times New Roman"/>
                <a:cs typeface="Times New Roman"/>
              </a:rPr>
              <a:t>The </a:t>
            </a:r>
            <a:r>
              <a:rPr sz="3350" i="1" spc="-70" dirty="0">
                <a:latin typeface="Times New Roman"/>
                <a:cs typeface="Times New Roman"/>
              </a:rPr>
              <a:t>autonomic </a:t>
            </a:r>
            <a:r>
              <a:rPr sz="3350" i="1" spc="-65" dirty="0">
                <a:latin typeface="Times New Roman"/>
                <a:cs typeface="Times New Roman"/>
              </a:rPr>
              <a:t>nervous </a:t>
            </a:r>
            <a:r>
              <a:rPr sz="3350" i="1" spc="-10" dirty="0">
                <a:latin typeface="Times New Roman"/>
                <a:cs typeface="Times New Roman"/>
              </a:rPr>
              <a:t>system, </a:t>
            </a:r>
            <a:r>
              <a:rPr sz="3200" dirty="0">
                <a:latin typeface="Times New Roman"/>
                <a:cs typeface="Times New Roman"/>
              </a:rPr>
              <a:t>consists of </a:t>
            </a:r>
            <a:r>
              <a:rPr sz="3200" spc="-785" dirty="0">
                <a:latin typeface="Times New Roman"/>
                <a:cs typeface="Times New Roman"/>
              </a:rPr>
              <a:t> </a:t>
            </a:r>
            <a:r>
              <a:rPr sz="3200" dirty="0">
                <a:latin typeface="Times New Roman"/>
                <a:cs typeface="Times New Roman"/>
              </a:rPr>
              <a:t>sympathetic</a:t>
            </a:r>
            <a:r>
              <a:rPr sz="3200" spc="-35" dirty="0">
                <a:latin typeface="Times New Roman"/>
                <a:cs typeface="Times New Roman"/>
              </a:rPr>
              <a:t> </a:t>
            </a:r>
            <a:r>
              <a:rPr sz="3200" dirty="0">
                <a:latin typeface="Times New Roman"/>
                <a:cs typeface="Times New Roman"/>
              </a:rPr>
              <a:t>and</a:t>
            </a:r>
            <a:r>
              <a:rPr sz="3200" spc="-10" dirty="0">
                <a:latin typeface="Times New Roman"/>
                <a:cs typeface="Times New Roman"/>
              </a:rPr>
              <a:t> </a:t>
            </a:r>
            <a:r>
              <a:rPr sz="3200" dirty="0">
                <a:latin typeface="Times New Roman"/>
                <a:cs typeface="Times New Roman"/>
              </a:rPr>
              <a:t>Para-sympathetic</a:t>
            </a:r>
            <a:r>
              <a:rPr sz="3200" spc="-50" dirty="0">
                <a:latin typeface="Times New Roman"/>
                <a:cs typeface="Times New Roman"/>
              </a:rPr>
              <a:t> </a:t>
            </a:r>
            <a:r>
              <a:rPr sz="3200" dirty="0">
                <a:latin typeface="Times New Roman"/>
                <a:cs typeface="Times New Roman"/>
              </a:rPr>
              <a:t>systems.</a:t>
            </a:r>
            <a:endParaRPr sz="3200">
              <a:latin typeface="Times New Roman"/>
              <a:cs typeface="Times New Roman"/>
            </a:endParaRPr>
          </a:p>
          <a:p>
            <a:pPr marL="355600" marR="78105" indent="-343535">
              <a:lnSpc>
                <a:spcPct val="96600"/>
              </a:lnSpc>
              <a:spcBef>
                <a:spcPts val="770"/>
              </a:spcBef>
              <a:buFont typeface="Arial MT"/>
              <a:buChar char="•"/>
              <a:tabLst>
                <a:tab pos="355600" algn="l"/>
                <a:tab pos="356235" algn="l"/>
              </a:tabLst>
            </a:pP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basic</a:t>
            </a:r>
            <a:r>
              <a:rPr sz="3200" spc="-5" dirty="0">
                <a:latin typeface="Times New Roman"/>
                <a:cs typeface="Times New Roman"/>
              </a:rPr>
              <a:t> </a:t>
            </a:r>
            <a:r>
              <a:rPr sz="3200" dirty="0">
                <a:latin typeface="Times New Roman"/>
                <a:cs typeface="Times New Roman"/>
              </a:rPr>
              <a:t>functional</a:t>
            </a:r>
            <a:r>
              <a:rPr sz="3200" spc="-35" dirty="0">
                <a:latin typeface="Times New Roman"/>
                <a:cs typeface="Times New Roman"/>
              </a:rPr>
              <a:t> </a:t>
            </a:r>
            <a:r>
              <a:rPr sz="3200" dirty="0">
                <a:latin typeface="Times New Roman"/>
                <a:cs typeface="Times New Roman"/>
              </a:rPr>
              <a:t>unit</a:t>
            </a:r>
            <a:r>
              <a:rPr sz="3200" spc="-25"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brain</a:t>
            </a:r>
            <a:r>
              <a:rPr sz="3200" spc="-25" dirty="0">
                <a:latin typeface="Times New Roman"/>
                <a:cs typeface="Times New Roman"/>
              </a:rPr>
              <a:t> </a:t>
            </a:r>
            <a:r>
              <a:rPr sz="3200" dirty="0">
                <a:latin typeface="Times New Roman"/>
                <a:cs typeface="Times New Roman"/>
              </a:rPr>
              <a:t>is</a:t>
            </a:r>
            <a:r>
              <a:rPr sz="3200" spc="-5" dirty="0">
                <a:latin typeface="Times New Roman"/>
                <a:cs typeface="Times New Roman"/>
              </a:rPr>
              <a:t> </a:t>
            </a:r>
            <a:r>
              <a:rPr sz="3200" dirty="0">
                <a:latin typeface="Times New Roman"/>
                <a:cs typeface="Times New Roman"/>
              </a:rPr>
              <a:t>the </a:t>
            </a:r>
            <a:r>
              <a:rPr sz="3200" spc="-785" dirty="0">
                <a:latin typeface="Times New Roman"/>
                <a:cs typeface="Times New Roman"/>
              </a:rPr>
              <a:t> </a:t>
            </a:r>
            <a:r>
              <a:rPr sz="3350" i="1" spc="-85" dirty="0">
                <a:latin typeface="Times New Roman"/>
                <a:cs typeface="Times New Roman"/>
              </a:rPr>
              <a:t>neuron</a:t>
            </a:r>
            <a:r>
              <a:rPr sz="3200" spc="-85" dirty="0">
                <a:latin typeface="Times New Roman"/>
                <a:cs typeface="Times New Roman"/>
              </a:rPr>
              <a:t>. </a:t>
            </a:r>
            <a:r>
              <a:rPr sz="3200" dirty="0">
                <a:latin typeface="Times New Roman"/>
                <a:cs typeface="Times New Roman"/>
              </a:rPr>
              <a:t>It is composed of a cell </a:t>
            </a:r>
            <a:r>
              <a:rPr sz="3200" spc="-40" dirty="0">
                <a:latin typeface="Times New Roman"/>
                <a:cs typeface="Times New Roman"/>
              </a:rPr>
              <a:t>body, </a:t>
            </a:r>
            <a:r>
              <a:rPr sz="3200" dirty="0">
                <a:latin typeface="Times New Roman"/>
                <a:cs typeface="Times New Roman"/>
              </a:rPr>
              <a:t>a </a:t>
            </a:r>
            <a:r>
              <a:rPr sz="3200" spc="5" dirty="0">
                <a:latin typeface="Times New Roman"/>
                <a:cs typeface="Times New Roman"/>
              </a:rPr>
              <a:t> </a:t>
            </a:r>
            <a:r>
              <a:rPr sz="3200" dirty="0">
                <a:latin typeface="Times New Roman"/>
                <a:cs typeface="Times New Roman"/>
              </a:rPr>
              <a:t>dendrite,</a:t>
            </a:r>
            <a:r>
              <a:rPr sz="3200" spc="-50"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an </a:t>
            </a:r>
            <a:r>
              <a:rPr sz="3200" spc="5" dirty="0">
                <a:latin typeface="Times New Roman"/>
                <a:cs typeface="Times New Roman"/>
              </a:rPr>
              <a:t>axon</a:t>
            </a:r>
            <a:r>
              <a:rPr sz="3200" spc="5" dirty="0">
                <a:latin typeface="Calibri"/>
                <a:cs typeface="Calibri"/>
              </a:rPr>
              <a:t>.</a:t>
            </a:r>
            <a:endParaRPr sz="3200">
              <a:latin typeface="Calibri"/>
              <a:cs typeface="Calibri"/>
            </a:endParaRPr>
          </a:p>
          <a:p>
            <a:pPr marL="355600" marR="541020" indent="-343535">
              <a:lnSpc>
                <a:spcPct val="100000"/>
              </a:lnSpc>
              <a:spcBef>
                <a:spcPts val="855"/>
              </a:spcBef>
              <a:buFont typeface="Arial MT"/>
              <a:buChar char="•"/>
              <a:tabLst>
                <a:tab pos="355600" algn="l"/>
                <a:tab pos="356235" algn="l"/>
              </a:tabLst>
            </a:pP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function</a:t>
            </a:r>
            <a:r>
              <a:rPr sz="3200" spc="-40" dirty="0">
                <a:latin typeface="Times New Roman"/>
                <a:cs typeface="Times New Roman"/>
              </a:rPr>
              <a:t> </a:t>
            </a:r>
            <a:r>
              <a:rPr sz="3200" dirty="0">
                <a:latin typeface="Times New Roman"/>
                <a:cs typeface="Times New Roman"/>
              </a:rPr>
              <a:t>of</a:t>
            </a:r>
            <a:r>
              <a:rPr sz="3200" spc="-5" dirty="0">
                <a:latin typeface="Times New Roman"/>
                <a:cs typeface="Times New Roman"/>
              </a:rPr>
              <a:t> </a:t>
            </a:r>
            <a:r>
              <a:rPr sz="3200" dirty="0">
                <a:latin typeface="Times New Roman"/>
                <a:cs typeface="Times New Roman"/>
              </a:rPr>
              <a:t>the nervous</a:t>
            </a:r>
            <a:r>
              <a:rPr sz="3200" spc="-45" dirty="0">
                <a:latin typeface="Times New Roman"/>
                <a:cs typeface="Times New Roman"/>
              </a:rPr>
              <a:t> </a:t>
            </a:r>
            <a:r>
              <a:rPr sz="3200" dirty="0">
                <a:latin typeface="Times New Roman"/>
                <a:cs typeface="Times New Roman"/>
              </a:rPr>
              <a:t>system</a:t>
            </a:r>
            <a:r>
              <a:rPr sz="3200" spc="-5" dirty="0">
                <a:latin typeface="Times New Roman"/>
                <a:cs typeface="Times New Roman"/>
              </a:rPr>
              <a:t> </a:t>
            </a:r>
            <a:r>
              <a:rPr sz="3200" dirty="0">
                <a:latin typeface="Times New Roman"/>
                <a:cs typeface="Times New Roman"/>
              </a:rPr>
              <a:t>is</a:t>
            </a:r>
            <a:r>
              <a:rPr sz="3200" spc="-15" dirty="0">
                <a:latin typeface="Times New Roman"/>
                <a:cs typeface="Times New Roman"/>
              </a:rPr>
              <a:t> </a:t>
            </a:r>
            <a:r>
              <a:rPr sz="3200" dirty="0">
                <a:latin typeface="Times New Roman"/>
                <a:cs typeface="Times New Roman"/>
              </a:rPr>
              <a:t>to </a:t>
            </a:r>
            <a:r>
              <a:rPr sz="3200" spc="-785" dirty="0">
                <a:latin typeface="Times New Roman"/>
                <a:cs typeface="Times New Roman"/>
              </a:rPr>
              <a:t> </a:t>
            </a:r>
            <a:r>
              <a:rPr sz="3200" dirty="0">
                <a:latin typeface="Times New Roman"/>
                <a:cs typeface="Times New Roman"/>
              </a:rPr>
              <a:t>control all </a:t>
            </a:r>
            <a:r>
              <a:rPr sz="3200" spc="-20" dirty="0">
                <a:latin typeface="Times New Roman"/>
                <a:cs typeface="Times New Roman"/>
              </a:rPr>
              <a:t>motor, </a:t>
            </a:r>
            <a:r>
              <a:rPr sz="3200" spc="-25" dirty="0">
                <a:latin typeface="Times New Roman"/>
                <a:cs typeface="Times New Roman"/>
              </a:rPr>
              <a:t>sensory, </a:t>
            </a:r>
            <a:r>
              <a:rPr sz="3200" dirty="0">
                <a:latin typeface="Times New Roman"/>
                <a:cs typeface="Times New Roman"/>
              </a:rPr>
              <a:t>autonomic, </a:t>
            </a:r>
            <a:r>
              <a:rPr sz="3200" spc="5" dirty="0">
                <a:latin typeface="Times New Roman"/>
                <a:cs typeface="Times New Roman"/>
              </a:rPr>
              <a:t> </a:t>
            </a:r>
            <a:r>
              <a:rPr sz="3200" dirty="0">
                <a:latin typeface="Times New Roman"/>
                <a:cs typeface="Times New Roman"/>
              </a:rPr>
              <a:t>cognitive,</a:t>
            </a:r>
            <a:r>
              <a:rPr sz="3200" spc="-45"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behavioral</a:t>
            </a:r>
            <a:r>
              <a:rPr sz="3200" spc="-35" dirty="0">
                <a:latin typeface="Times New Roman"/>
                <a:cs typeface="Times New Roman"/>
              </a:rPr>
              <a:t> </a:t>
            </a:r>
            <a:r>
              <a:rPr sz="3200" dirty="0">
                <a:latin typeface="Times New Roman"/>
                <a:cs typeface="Times New Roman"/>
              </a:rPr>
              <a:t>activities.</a:t>
            </a:r>
            <a:endParaRPr sz="3200">
              <a:latin typeface="Times New Roman"/>
              <a:cs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16000" y="247650"/>
            <a:ext cx="8128000" cy="590550"/>
          </a:xfrm>
        </p:spPr>
        <p:txBody>
          <a:bodyPr>
            <a:normAutofit/>
          </a:bodyPr>
          <a:lstStyle/>
          <a:p>
            <a:pPr fontAlgn="auto">
              <a:spcAft>
                <a:spcPts val="0"/>
              </a:spcAft>
              <a:defRPr/>
            </a:pPr>
            <a:r>
              <a:rPr lang="en-US" b="1" dirty="0">
                <a:solidFill>
                  <a:srgbClr val="FF0000"/>
                </a:solidFill>
              </a:rPr>
              <a:t>Nursing </a:t>
            </a:r>
            <a:r>
              <a:rPr lang="en-US" b="1" dirty="0" smtClean="0">
                <a:solidFill>
                  <a:srgbClr val="FF0000"/>
                </a:solidFill>
              </a:rPr>
              <a:t>Interventions</a:t>
            </a:r>
            <a:endParaRPr lang="en-US" b="1" dirty="0">
              <a:solidFill>
                <a:srgbClr val="FF0000"/>
              </a:solidFill>
            </a:endParaRPr>
          </a:p>
        </p:txBody>
      </p:sp>
      <p:sp>
        <p:nvSpPr>
          <p:cNvPr id="32771" name="Rectangle 3"/>
          <p:cNvSpPr>
            <a:spLocks noGrp="1" noChangeArrowheads="1"/>
          </p:cNvSpPr>
          <p:nvPr>
            <p:ph idx="4294967295"/>
          </p:nvPr>
        </p:nvSpPr>
        <p:spPr>
          <a:xfrm>
            <a:off x="306387" y="1131887"/>
            <a:ext cx="8761413" cy="4354513"/>
          </a:xfrm>
        </p:spPr>
        <p:txBody>
          <a:bodyPr>
            <a:spAutoFit/>
          </a:bodyPr>
          <a:lstStyle/>
          <a:p>
            <a:pPr marL="714375" lvl="1" indent="-514350">
              <a:buFont typeface="Calibri Light" panose="020F0302020204030204" pitchFamily="34" charset="0"/>
              <a:buAutoNum type="arabicPeriod"/>
            </a:pPr>
            <a:r>
              <a:rPr lang="en-US" altLang="en-US" sz="2800" dirty="0" smtClean="0"/>
              <a:t>Encourage to follow a regular routine lifestyle, diet (avoiding excessive stimulants), exercise, and rest (sleep deprivation may lower the seizure threshold).</a:t>
            </a:r>
          </a:p>
          <a:p>
            <a:pPr marL="714375" lvl="1" indent="-514350">
              <a:buFont typeface="Calibri Light" panose="020F0302020204030204" pitchFamily="34" charset="0"/>
              <a:buAutoNum type="arabicPeriod"/>
            </a:pPr>
            <a:r>
              <a:rPr lang="en-US" altLang="en-US" sz="2800" dirty="0" smtClean="0"/>
              <a:t>Moderate activity is therapeutic, </a:t>
            </a:r>
          </a:p>
          <a:p>
            <a:pPr marL="714375" lvl="1" indent="-514350">
              <a:buFont typeface="Calibri Light" panose="020F0302020204030204" pitchFamily="34" charset="0"/>
              <a:buAutoNum type="arabicPeriod"/>
            </a:pPr>
            <a:r>
              <a:rPr lang="en-US" altLang="en-US" sz="2800" dirty="0" smtClean="0"/>
              <a:t>Ketogenic diet (high-protein, low-carbohydrate, high-fat diet) </a:t>
            </a:r>
          </a:p>
          <a:p>
            <a:pPr marL="714375" lvl="1" indent="-514350">
              <a:buFont typeface="Calibri Light" panose="020F0302020204030204" pitchFamily="34" charset="0"/>
              <a:buAutoNum type="arabicPeriod"/>
            </a:pPr>
            <a:r>
              <a:rPr lang="en-US" altLang="en-US" sz="2800" dirty="0" smtClean="0"/>
              <a:t>Photic stimulation precipitate seizures( wear dark glasses </a:t>
            </a:r>
          </a:p>
          <a:p>
            <a:pPr marL="714375" lvl="1" indent="-514350">
              <a:buFont typeface="Calibri Light" panose="020F0302020204030204" pitchFamily="34" charset="0"/>
              <a:buAutoNum type="arabicPeriod"/>
            </a:pPr>
            <a:r>
              <a:rPr lang="en-US" altLang="en-US" sz="2800" dirty="0" smtClean="0"/>
              <a:t>stress management </a:t>
            </a:r>
          </a:p>
          <a:p>
            <a:pPr marL="714375" lvl="1" indent="-514350">
              <a:buFont typeface="Calibri Light" panose="020F0302020204030204" pitchFamily="34" charset="0"/>
              <a:buAutoNum type="arabicPeriod"/>
            </a:pPr>
            <a:r>
              <a:rPr lang="en-US" altLang="en-US" sz="2800" dirty="0" smtClean="0"/>
              <a:t>No alcohol intake</a:t>
            </a:r>
          </a:p>
        </p:txBody>
      </p:sp>
    </p:spTree>
    <p:extLst>
      <p:ext uri="{BB962C8B-B14F-4D97-AF65-F5344CB8AC3E}">
        <p14:creationId xmlns:p14="http://schemas.microsoft.com/office/powerpoint/2010/main" val="385478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16000" y="247650"/>
            <a:ext cx="8128000" cy="590550"/>
          </a:xfrm>
        </p:spPr>
        <p:txBody>
          <a:bodyPr>
            <a:normAutofit/>
          </a:bodyPr>
          <a:lstStyle/>
          <a:p>
            <a:pPr fontAlgn="auto">
              <a:spcAft>
                <a:spcPts val="0"/>
              </a:spcAft>
              <a:defRPr/>
            </a:pPr>
            <a:r>
              <a:rPr lang="en-US" dirty="0">
                <a:solidFill>
                  <a:srgbClr val="FF0000"/>
                </a:solidFill>
              </a:rPr>
              <a:t>Nursing Interventions</a:t>
            </a:r>
          </a:p>
        </p:txBody>
      </p:sp>
      <p:sp>
        <p:nvSpPr>
          <p:cNvPr id="33795" name="Rectangle 3"/>
          <p:cNvSpPr>
            <a:spLocks noGrp="1" noChangeArrowheads="1"/>
          </p:cNvSpPr>
          <p:nvPr>
            <p:ph idx="4294967295"/>
          </p:nvPr>
        </p:nvSpPr>
        <p:spPr>
          <a:xfrm>
            <a:off x="227013" y="820738"/>
            <a:ext cx="8761412" cy="2446337"/>
          </a:xfrm>
        </p:spPr>
        <p:txBody>
          <a:bodyPr>
            <a:spAutoFit/>
          </a:bodyPr>
          <a:lstStyle/>
          <a:p>
            <a:pPr marL="514350" indent="-514350">
              <a:buFont typeface="Calibri Light" panose="020F0302020204030204" pitchFamily="34" charset="0"/>
              <a:buAutoNum type="arabicPeriod"/>
            </a:pPr>
            <a:r>
              <a:rPr lang="en-US" altLang="en-US" sz="2400" dirty="0" smtClean="0"/>
              <a:t>Improving Coping Mechanisms</a:t>
            </a:r>
          </a:p>
          <a:p>
            <a:pPr marL="514350" indent="-514350">
              <a:buFont typeface="Calibri Light" panose="020F0302020204030204" pitchFamily="34" charset="0"/>
              <a:buAutoNum type="arabicPeriod"/>
            </a:pPr>
            <a:r>
              <a:rPr lang="en-US" altLang="en-US" sz="2400" dirty="0" smtClean="0"/>
              <a:t>feelings of stigmatization, separation, depression, and uncertainty. not being able to drive, and feeling different from other people, unemployment, concerns about relationships and child bearing. Family reactions </a:t>
            </a:r>
          </a:p>
          <a:p>
            <a:pPr marL="514350" indent="-514350">
              <a:buFont typeface="Calibri Light" panose="020F0302020204030204" pitchFamily="34" charset="0"/>
              <a:buAutoNum type="arabicPeriod"/>
            </a:pPr>
            <a:r>
              <a:rPr lang="en-US" altLang="en-US" sz="2400" dirty="0" smtClean="0"/>
              <a:t>Counseling</a:t>
            </a:r>
          </a:p>
        </p:txBody>
      </p:sp>
      <p:sp>
        <p:nvSpPr>
          <p:cNvPr id="4" name="Rectangle 2"/>
          <p:cNvSpPr txBox="1">
            <a:spLocks noChangeArrowheads="1"/>
          </p:cNvSpPr>
          <p:nvPr/>
        </p:nvSpPr>
        <p:spPr>
          <a:xfrm>
            <a:off x="436563" y="3365500"/>
            <a:ext cx="8128000" cy="590550"/>
          </a:xfrm>
          <a:prstGeom prst="rect">
            <a:avLst/>
          </a:prstGeom>
        </p:spPr>
        <p:txBody>
          <a:bodyPr>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en-US" dirty="0" smtClean="0">
                <a:solidFill>
                  <a:srgbClr val="FF0000"/>
                </a:solidFill>
              </a:rPr>
              <a:t>Patient and Family Education</a:t>
            </a:r>
            <a:endParaRPr lang="en-US" dirty="0">
              <a:solidFill>
                <a:srgbClr val="FF0000"/>
              </a:solidFill>
            </a:endParaRPr>
          </a:p>
        </p:txBody>
      </p:sp>
      <p:sp>
        <p:nvSpPr>
          <p:cNvPr id="33797" name="Rectangle 3"/>
          <p:cNvSpPr txBox="1">
            <a:spLocks noChangeArrowheads="1"/>
          </p:cNvSpPr>
          <p:nvPr/>
        </p:nvSpPr>
        <p:spPr bwMode="auto">
          <a:xfrm>
            <a:off x="174625" y="3852863"/>
            <a:ext cx="8853488"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382588" indent="-182563">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566738"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749300"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931863" indent="-182563">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13890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18462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23034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2760663" indent="-182563" fontAlgn="base">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defTabSz="914400" eaLnBrk="1" hangingPunct="1">
              <a:buFont typeface="Calibri Light" panose="020F0302020204030204" pitchFamily="34" charset="0"/>
              <a:buAutoNum type="arabicPeriod"/>
            </a:pPr>
            <a:r>
              <a:rPr lang="en-US" altLang="en-US" sz="2400" dirty="0">
                <a:solidFill>
                  <a:schemeClr val="tx1"/>
                </a:solidFill>
              </a:rPr>
              <a:t>carry an emergency medical identiﬁcation card or wear a medical information </a:t>
            </a:r>
            <a:r>
              <a:rPr lang="en-US" altLang="en-US" sz="2400" dirty="0">
                <a:solidFill>
                  <a:srgbClr val="FF0000"/>
                </a:solidFill>
              </a:rPr>
              <a:t>bracelet</a:t>
            </a:r>
            <a:r>
              <a:rPr lang="en-US" altLang="en-US" sz="2400" dirty="0">
                <a:solidFill>
                  <a:schemeClr val="tx1"/>
                </a:solidFill>
              </a:rPr>
              <a:t>. </a:t>
            </a:r>
          </a:p>
          <a:p>
            <a:pPr defTabSz="914400" eaLnBrk="1" hangingPunct="1">
              <a:buFont typeface="Calibri Light" panose="020F0302020204030204" pitchFamily="34" charset="0"/>
              <a:buAutoNum type="arabicPeriod"/>
            </a:pPr>
            <a:r>
              <a:rPr lang="en-US" altLang="en-US" sz="2400" dirty="0">
                <a:solidFill>
                  <a:schemeClr val="tx1"/>
                </a:solidFill>
              </a:rPr>
              <a:t>Educate about </a:t>
            </a:r>
            <a:r>
              <a:rPr lang="en-US" altLang="en-US" sz="2400" dirty="0">
                <a:solidFill>
                  <a:srgbClr val="FF0000"/>
                </a:solidFill>
              </a:rPr>
              <a:t>medications</a:t>
            </a:r>
            <a:r>
              <a:rPr lang="en-US" altLang="en-US" sz="2400" dirty="0">
                <a:solidFill>
                  <a:schemeClr val="tx1"/>
                </a:solidFill>
              </a:rPr>
              <a:t> as well as care during a seizure.</a:t>
            </a:r>
          </a:p>
          <a:p>
            <a:pPr defTabSz="914400" eaLnBrk="1" hangingPunct="1">
              <a:buFont typeface="Calibri Light" panose="020F0302020204030204" pitchFamily="34" charset="0"/>
              <a:buAutoNum type="arabicPeriod"/>
            </a:pPr>
            <a:r>
              <a:rPr lang="en-US" altLang="en-US" sz="2400" dirty="0">
                <a:solidFill>
                  <a:schemeClr val="tx1"/>
                </a:solidFill>
              </a:rPr>
              <a:t>Monitoring and Managing Potential </a:t>
            </a:r>
            <a:r>
              <a:rPr lang="en-US" altLang="en-US" sz="2400" dirty="0">
                <a:solidFill>
                  <a:srgbClr val="FF0000"/>
                </a:solidFill>
              </a:rPr>
              <a:t>Complications</a:t>
            </a:r>
            <a:r>
              <a:rPr lang="en-US" altLang="en-US" sz="2400" dirty="0">
                <a:solidFill>
                  <a:schemeClr val="tx1"/>
                </a:solidFill>
              </a:rPr>
              <a:t>: Status epilepticus, toxicity of medications - serum drug levels assessed at regularly. drug interactions - potentiate or inhibit the effectiveness of the medications.</a:t>
            </a:r>
          </a:p>
        </p:txBody>
      </p:sp>
      <p:pic>
        <p:nvPicPr>
          <p:cNvPr id="33798" name="Picture 12" descr="Pink Leather and Stainless Epilepsy Medical Bracelet  6 - 7 1/2 inch - Item WC1050 - Engravable. $20.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788" y="2506663"/>
            <a:ext cx="1325562"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8409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76200" y="180975"/>
            <a:ext cx="9144000" cy="6524625"/>
            <a:chOff x="0" y="166688"/>
            <a:chExt cx="9144000" cy="6524625"/>
          </a:xfrm>
        </p:grpSpPr>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8"/>
              <a:ext cx="9144000" cy="652462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Rounded Rectangle 1"/>
            <p:cNvSpPr/>
            <p:nvPr/>
          </p:nvSpPr>
          <p:spPr bwMode="auto">
            <a:xfrm>
              <a:off x="0" y="584200"/>
              <a:ext cx="374650" cy="209550"/>
            </a:xfrm>
            <a:prstGeom prst="roundRect">
              <a:avLst/>
            </a:prstGeom>
            <a:solidFill>
              <a:srgbClr val="FF6600"/>
            </a:solidFill>
            <a:ln w="12700" cap="flat" cmpd="sng" algn="ctr">
              <a:solidFill>
                <a:schemeClr val="tx1"/>
              </a:solidFill>
              <a:prstDash val="solid"/>
              <a:round/>
              <a:headEnd type="none" w="med" len="med"/>
              <a:tailEnd type="none" w="med" len="med"/>
            </a:ln>
            <a:effectLst/>
          </p:spPr>
          <p:txBody>
            <a:bodyPr/>
            <a:lstStyle/>
            <a:p>
              <a:pPr eaLnBrk="1" fontAlgn="auto" hangingPunct="1">
                <a:spcBef>
                  <a:spcPts val="0"/>
                </a:spcBef>
                <a:spcAft>
                  <a:spcPts val="0"/>
                </a:spcAft>
                <a:defRPr/>
              </a:pPr>
              <a:r>
                <a:rPr lang="en-US" sz="1050" b="1" dirty="0">
                  <a:latin typeface="Arial" charset="0"/>
                </a:rPr>
                <a:t>66</a:t>
              </a:r>
            </a:p>
          </p:txBody>
        </p:sp>
      </p:grpSp>
    </p:spTree>
    <p:extLst>
      <p:ext uri="{BB962C8B-B14F-4D97-AF65-F5344CB8AC3E}">
        <p14:creationId xmlns:p14="http://schemas.microsoft.com/office/powerpoint/2010/main" val="423953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016000" y="247650"/>
            <a:ext cx="8128000" cy="590550"/>
          </a:xfrm>
        </p:spPr>
        <p:txBody>
          <a:bodyPr>
            <a:normAutofit/>
          </a:bodyPr>
          <a:lstStyle/>
          <a:p>
            <a:pPr fontAlgn="auto">
              <a:spcAft>
                <a:spcPts val="0"/>
              </a:spcAft>
              <a:defRPr/>
            </a:pPr>
            <a:r>
              <a:rPr lang="en-US" b="1" dirty="0">
                <a:solidFill>
                  <a:srgbClr val="FF0000"/>
                </a:solidFill>
              </a:rPr>
              <a:t>Status Epilepticus</a:t>
            </a:r>
          </a:p>
        </p:txBody>
      </p:sp>
      <p:sp>
        <p:nvSpPr>
          <p:cNvPr id="35843" name="Rectangle 3"/>
          <p:cNvSpPr>
            <a:spLocks noGrp="1" noChangeArrowheads="1"/>
          </p:cNvSpPr>
          <p:nvPr>
            <p:ph idx="4294967295"/>
          </p:nvPr>
        </p:nvSpPr>
        <p:spPr>
          <a:xfrm>
            <a:off x="533400" y="1050925"/>
            <a:ext cx="8437563" cy="4308872"/>
          </a:xfrm>
        </p:spPr>
        <p:txBody>
          <a:bodyPr wrap="square">
            <a:spAutoFit/>
          </a:bodyPr>
          <a:lstStyle/>
          <a:p>
            <a:pPr marL="514350" indent="-514350">
              <a:buFont typeface="Calibri Light" panose="020F0302020204030204" pitchFamily="34" charset="0"/>
              <a:buAutoNum type="arabicPeriod"/>
            </a:pPr>
            <a:r>
              <a:rPr lang="en-US" altLang="en-US" sz="2800" dirty="0" smtClean="0"/>
              <a:t>Acute prolonged seizure activity= is a series of generalized seizures that occur without full recovery of consciousness between attacks. </a:t>
            </a:r>
          </a:p>
          <a:p>
            <a:pPr marL="514350" indent="-514350">
              <a:buFont typeface="Calibri Light" panose="020F0302020204030204" pitchFamily="34" charset="0"/>
              <a:buAutoNum type="arabicPeriod"/>
            </a:pPr>
            <a:r>
              <a:rPr lang="en-US" altLang="en-US" sz="2800" dirty="0" smtClean="0"/>
              <a:t>lasting at least 30 minutes, even without impairment of consciousness. </a:t>
            </a:r>
          </a:p>
          <a:p>
            <a:pPr marL="514350" indent="-514350">
              <a:buFont typeface="Calibri Light" panose="020F0302020204030204" pitchFamily="34" charset="0"/>
              <a:buAutoNum type="arabicPeriod"/>
            </a:pPr>
            <a:r>
              <a:rPr lang="en-US" altLang="en-US" sz="2800" dirty="0" smtClean="0"/>
              <a:t>a medical emergency: may cause respiratory arrest (venous congestion and hypoxia of the brain). </a:t>
            </a:r>
          </a:p>
          <a:p>
            <a:pPr marL="514350" indent="-514350">
              <a:buFont typeface="Calibri Light" panose="020F0302020204030204" pitchFamily="34" charset="0"/>
              <a:buAutoNum type="arabicPeriod"/>
            </a:pPr>
            <a:r>
              <a:rPr lang="en-US" altLang="en-US" sz="2800" dirty="0" smtClean="0"/>
              <a:t>fatal brain damage. </a:t>
            </a:r>
          </a:p>
          <a:p>
            <a:pPr marL="514350" indent="-514350">
              <a:buFont typeface="Calibri Light" panose="020F0302020204030204" pitchFamily="34" charset="0"/>
              <a:buAutoNum type="arabicPeriod"/>
            </a:pPr>
            <a:r>
              <a:rPr lang="en-US" altLang="en-US" sz="2800" dirty="0" smtClean="0"/>
              <a:t>Precipitating factors: withdrawal of </a:t>
            </a:r>
            <a:r>
              <a:rPr lang="en-US" altLang="en-US" sz="2800" dirty="0" err="1" smtClean="0"/>
              <a:t>antiseizure</a:t>
            </a:r>
            <a:r>
              <a:rPr lang="en-US" altLang="en-US" sz="2800" dirty="0" smtClean="0"/>
              <a:t> medication, fever, and infection.</a:t>
            </a:r>
          </a:p>
        </p:txBody>
      </p:sp>
    </p:spTree>
    <p:extLst>
      <p:ext uri="{BB962C8B-B14F-4D97-AF65-F5344CB8AC3E}">
        <p14:creationId xmlns:p14="http://schemas.microsoft.com/office/powerpoint/2010/main" val="35152467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85800" y="304800"/>
            <a:ext cx="8128000" cy="557213"/>
          </a:xfrm>
        </p:spPr>
        <p:txBody>
          <a:bodyPr>
            <a:noAutofit/>
          </a:bodyPr>
          <a:lstStyle/>
          <a:p>
            <a:pPr fontAlgn="auto">
              <a:spcAft>
                <a:spcPts val="0"/>
              </a:spcAft>
              <a:defRPr/>
            </a:pPr>
            <a:r>
              <a:rPr lang="en-US" sz="3200" b="1" dirty="0">
                <a:solidFill>
                  <a:srgbClr val="FF0000"/>
                </a:solidFill>
              </a:rPr>
              <a:t>Status Epilepticus: Medical </a:t>
            </a:r>
            <a:r>
              <a:rPr lang="en-US" sz="3200" b="1" dirty="0" smtClean="0">
                <a:solidFill>
                  <a:srgbClr val="FF0000"/>
                </a:solidFill>
              </a:rPr>
              <a:t>Management</a:t>
            </a:r>
            <a:endParaRPr lang="en-US" sz="3200" b="1" dirty="0">
              <a:solidFill>
                <a:srgbClr val="FF0000"/>
              </a:solidFill>
            </a:endParaRPr>
          </a:p>
        </p:txBody>
      </p:sp>
      <p:sp>
        <p:nvSpPr>
          <p:cNvPr id="36867" name="Rectangle 3"/>
          <p:cNvSpPr>
            <a:spLocks noGrp="1" noChangeArrowheads="1"/>
          </p:cNvSpPr>
          <p:nvPr>
            <p:ph idx="4294967295"/>
          </p:nvPr>
        </p:nvSpPr>
        <p:spPr>
          <a:xfrm>
            <a:off x="530080" y="1219200"/>
            <a:ext cx="8593138" cy="4308872"/>
          </a:xfrm>
        </p:spPr>
        <p:txBody>
          <a:bodyPr wrap="square">
            <a:spAutoFit/>
          </a:bodyPr>
          <a:lstStyle/>
          <a:p>
            <a:pPr>
              <a:buFont typeface="Wingdings" panose="05000000000000000000" pitchFamily="2" charset="2"/>
              <a:buChar char="v"/>
            </a:pPr>
            <a:r>
              <a:rPr lang="en-US" altLang="en-US" sz="3200" dirty="0" smtClean="0"/>
              <a:t>The goals : to stop the seizures quickly as possible</a:t>
            </a:r>
          </a:p>
          <a:p>
            <a:pPr lvl="1">
              <a:buFont typeface="Wingdings" panose="05000000000000000000" pitchFamily="2" charset="2"/>
              <a:buChar char="v"/>
            </a:pPr>
            <a:r>
              <a:rPr lang="en-US" altLang="en-US" sz="2800" dirty="0" smtClean="0"/>
              <a:t>to ensure adequate cerebral oxygenation</a:t>
            </a:r>
          </a:p>
          <a:p>
            <a:pPr lvl="1">
              <a:buFont typeface="Wingdings" panose="05000000000000000000" pitchFamily="2" charset="2"/>
              <a:buChar char="v"/>
            </a:pPr>
            <a:r>
              <a:rPr lang="en-US" altLang="en-US" sz="2800" dirty="0" smtClean="0"/>
              <a:t>Maintain a seizure free state. </a:t>
            </a:r>
          </a:p>
          <a:p>
            <a:pPr>
              <a:buFont typeface="Wingdings" panose="05000000000000000000" pitchFamily="2" charset="2"/>
              <a:buChar char="v"/>
            </a:pPr>
            <a:r>
              <a:rPr lang="en-US" altLang="en-US" sz="3200" dirty="0" smtClean="0"/>
              <a:t>Establish airway and adequate oxygenation </a:t>
            </a:r>
          </a:p>
          <a:p>
            <a:pPr>
              <a:buFont typeface="Wingdings" panose="05000000000000000000" pitchFamily="2" charset="2"/>
              <a:buChar char="v"/>
            </a:pPr>
            <a:r>
              <a:rPr lang="en-US" altLang="en-US" sz="3200" dirty="0" smtClean="0"/>
              <a:t>Endotracheal tube is inserted.</a:t>
            </a:r>
          </a:p>
          <a:p>
            <a:pPr>
              <a:buFont typeface="Wingdings" panose="05000000000000000000" pitchFamily="2" charset="2"/>
              <a:buChar char="v"/>
            </a:pPr>
            <a:r>
              <a:rPr lang="en-US" altLang="en-US" sz="3200" dirty="0" smtClean="0"/>
              <a:t> IV diazepam (Valium), phenytoin, phenobarbital) to maintain a seizure-free state.</a:t>
            </a:r>
          </a:p>
          <a:p>
            <a:pPr>
              <a:buFont typeface="Wingdings" panose="05000000000000000000" pitchFamily="2" charset="2"/>
              <a:buChar char="v"/>
            </a:pPr>
            <a:r>
              <a:rPr lang="en-US" altLang="en-US" sz="3200" dirty="0" smtClean="0"/>
              <a:t>Ongoing assessment and monitoring + Vital signs and neurologic signs are monitored </a:t>
            </a:r>
          </a:p>
        </p:txBody>
      </p:sp>
    </p:spTree>
    <p:extLst>
      <p:ext uri="{BB962C8B-B14F-4D97-AF65-F5344CB8AC3E}">
        <p14:creationId xmlns:p14="http://schemas.microsoft.com/office/powerpoint/2010/main" val="2598285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609600" y="111125"/>
            <a:ext cx="8128000" cy="557213"/>
          </a:xfrm>
        </p:spPr>
        <p:txBody>
          <a:bodyPr>
            <a:noAutofit/>
          </a:bodyPr>
          <a:lstStyle/>
          <a:p>
            <a:pPr fontAlgn="auto">
              <a:spcAft>
                <a:spcPts val="0"/>
              </a:spcAft>
              <a:defRPr/>
            </a:pPr>
            <a:r>
              <a:rPr lang="en-US" sz="3200" b="1" dirty="0">
                <a:solidFill>
                  <a:srgbClr val="FF0000"/>
                </a:solidFill>
              </a:rPr>
              <a:t>Status Epilepticus: Medical </a:t>
            </a:r>
            <a:r>
              <a:rPr lang="en-US" sz="3200" b="1" dirty="0" smtClean="0">
                <a:solidFill>
                  <a:srgbClr val="FF0000"/>
                </a:solidFill>
              </a:rPr>
              <a:t>Management</a:t>
            </a:r>
            <a:endParaRPr lang="en-US" sz="3200" b="1" dirty="0">
              <a:solidFill>
                <a:srgbClr val="FF0000"/>
              </a:solidFill>
            </a:endParaRPr>
          </a:p>
        </p:txBody>
      </p:sp>
      <p:sp>
        <p:nvSpPr>
          <p:cNvPr id="37891" name="Rectangle 3"/>
          <p:cNvSpPr>
            <a:spLocks noGrp="1" noChangeArrowheads="1"/>
          </p:cNvSpPr>
          <p:nvPr>
            <p:ph idx="4294967295"/>
          </p:nvPr>
        </p:nvSpPr>
        <p:spPr>
          <a:xfrm>
            <a:off x="616527" y="1219200"/>
            <a:ext cx="7907338" cy="4090987"/>
          </a:xfrm>
        </p:spPr>
        <p:txBody>
          <a:bodyPr wrap="square">
            <a:spAutoFit/>
          </a:bodyPr>
          <a:lstStyle/>
          <a:p>
            <a:pPr>
              <a:buFont typeface="Wingdings" panose="05000000000000000000" pitchFamily="2" charset="2"/>
              <a:buChar char="v"/>
            </a:pPr>
            <a:r>
              <a:rPr lang="en-US" altLang="en-US" sz="3200" dirty="0" smtClean="0"/>
              <a:t>Dextrose IV infusion is administered if the seizure is caused by hypoglycemia. </a:t>
            </a:r>
          </a:p>
          <a:p>
            <a:pPr>
              <a:buFont typeface="Wingdings" panose="05000000000000000000" pitchFamily="2" charset="2"/>
              <a:buChar char="v"/>
            </a:pPr>
            <a:r>
              <a:rPr lang="en-US" altLang="en-US" sz="3200" dirty="0" smtClean="0"/>
              <a:t>general anesthesia with a short-acting barbiturate</a:t>
            </a:r>
          </a:p>
          <a:p>
            <a:pPr>
              <a:buFont typeface="Wingdings" panose="05000000000000000000" pitchFamily="2" charset="2"/>
              <a:buChar char="v"/>
            </a:pPr>
            <a:r>
              <a:rPr lang="en-US" altLang="en-US" sz="3200" dirty="0" smtClean="0"/>
              <a:t>side-lying position</a:t>
            </a:r>
          </a:p>
          <a:p>
            <a:pPr>
              <a:buFont typeface="Wingdings" panose="05000000000000000000" pitchFamily="2" charset="2"/>
              <a:buChar char="v"/>
            </a:pPr>
            <a:r>
              <a:rPr lang="en-US" altLang="en-US" sz="3200" dirty="0" smtClean="0"/>
              <a:t>Suctioning </a:t>
            </a:r>
          </a:p>
          <a:p>
            <a:pPr>
              <a:buFont typeface="Wingdings" panose="05000000000000000000" pitchFamily="2" charset="2"/>
              <a:buChar char="v"/>
            </a:pPr>
            <a:r>
              <a:rPr lang="en-US" altLang="en-US" sz="3200" dirty="0" smtClean="0"/>
              <a:t> The IV line is closely monitored, </a:t>
            </a:r>
          </a:p>
          <a:p>
            <a:pPr>
              <a:buFont typeface="Wingdings" panose="05000000000000000000" pitchFamily="2" charset="2"/>
              <a:buChar char="v"/>
            </a:pPr>
            <a:r>
              <a:rPr lang="en-US" altLang="en-US" sz="3200" dirty="0" smtClean="0"/>
              <a:t>Care of the patient during seizure </a:t>
            </a:r>
          </a:p>
        </p:txBody>
      </p:sp>
    </p:spTree>
    <p:extLst>
      <p:ext uri="{BB962C8B-B14F-4D97-AF65-F5344CB8AC3E}">
        <p14:creationId xmlns:p14="http://schemas.microsoft.com/office/powerpoint/2010/main" val="3744632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9810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47</a:t>
            </a:fld>
            <a:endParaRPr dirty="0"/>
          </a:p>
        </p:txBody>
      </p:sp>
      <p:sp>
        <p:nvSpPr>
          <p:cNvPr id="2" name="object 2"/>
          <p:cNvSpPr txBox="1">
            <a:spLocks noGrp="1"/>
          </p:cNvSpPr>
          <p:nvPr>
            <p:ph type="title"/>
          </p:nvPr>
        </p:nvSpPr>
        <p:spPr>
          <a:xfrm>
            <a:off x="2591561" y="466470"/>
            <a:ext cx="3960495" cy="696595"/>
          </a:xfrm>
          <a:prstGeom prst="rect">
            <a:avLst/>
          </a:prstGeom>
        </p:spPr>
        <p:txBody>
          <a:bodyPr vert="horz" wrap="square" lIns="0" tIns="13335" rIns="0" bIns="0" rtlCol="0">
            <a:spAutoFit/>
          </a:bodyPr>
          <a:lstStyle/>
          <a:p>
            <a:pPr marL="12700">
              <a:lnSpc>
                <a:spcPct val="100000"/>
              </a:lnSpc>
              <a:spcBef>
                <a:spcPts val="105"/>
              </a:spcBef>
            </a:pPr>
            <a:r>
              <a:rPr sz="4400" dirty="0"/>
              <a:t>2-</a:t>
            </a:r>
            <a:r>
              <a:rPr sz="4400" spc="-130" dirty="0"/>
              <a:t> </a:t>
            </a:r>
            <a:r>
              <a:rPr sz="4400" dirty="0"/>
              <a:t>The</a:t>
            </a:r>
            <a:r>
              <a:rPr sz="4400" spc="-35" dirty="0"/>
              <a:t> </a:t>
            </a:r>
            <a:r>
              <a:rPr sz="4400" dirty="0"/>
              <a:t>epilepsies</a:t>
            </a:r>
            <a:endParaRPr sz="4400"/>
          </a:p>
        </p:txBody>
      </p:sp>
      <p:sp>
        <p:nvSpPr>
          <p:cNvPr id="3" name="object 3"/>
          <p:cNvSpPr txBox="1"/>
          <p:nvPr/>
        </p:nvSpPr>
        <p:spPr>
          <a:xfrm>
            <a:off x="764540" y="1731391"/>
            <a:ext cx="8058784" cy="4164965"/>
          </a:xfrm>
          <a:prstGeom prst="rect">
            <a:avLst/>
          </a:prstGeom>
        </p:spPr>
        <p:txBody>
          <a:bodyPr vert="horz" wrap="square" lIns="0" tIns="60960" rIns="0" bIns="0" rtlCol="0">
            <a:spAutoFit/>
          </a:bodyPr>
          <a:lstStyle/>
          <a:p>
            <a:pPr marL="355600" marR="426084" indent="-343535">
              <a:lnSpc>
                <a:spcPts val="3020"/>
              </a:lnSpc>
              <a:spcBef>
                <a:spcPts val="480"/>
              </a:spcBef>
              <a:buFont typeface="Arial MT"/>
              <a:buChar char="•"/>
              <a:tabLst>
                <a:tab pos="355600" algn="l"/>
                <a:tab pos="356235" algn="l"/>
              </a:tabLst>
            </a:pPr>
            <a:r>
              <a:rPr sz="2800" spc="-5" dirty="0">
                <a:latin typeface="Times New Roman"/>
                <a:cs typeface="Times New Roman"/>
              </a:rPr>
              <a:t>Epilepsy: is a </a:t>
            </a:r>
            <a:r>
              <a:rPr sz="2800" dirty="0">
                <a:latin typeface="Times New Roman"/>
                <a:cs typeface="Times New Roman"/>
              </a:rPr>
              <a:t>group </a:t>
            </a:r>
            <a:r>
              <a:rPr sz="2800" spc="-5" dirty="0">
                <a:latin typeface="Times New Roman"/>
                <a:cs typeface="Times New Roman"/>
              </a:rPr>
              <a:t>of syndromes characterized </a:t>
            </a:r>
            <a:r>
              <a:rPr sz="2800" dirty="0">
                <a:latin typeface="Times New Roman"/>
                <a:cs typeface="Times New Roman"/>
              </a:rPr>
              <a:t>by </a:t>
            </a:r>
            <a:r>
              <a:rPr sz="2800" spc="-685" dirty="0">
                <a:latin typeface="Times New Roman"/>
                <a:cs typeface="Times New Roman"/>
              </a:rPr>
              <a:t> </a:t>
            </a:r>
            <a:r>
              <a:rPr sz="2800" spc="-5" dirty="0">
                <a:latin typeface="Times New Roman"/>
                <a:cs typeface="Times New Roman"/>
              </a:rPr>
              <a:t>recurring</a:t>
            </a:r>
            <a:r>
              <a:rPr sz="2800" spc="-10" dirty="0">
                <a:latin typeface="Times New Roman"/>
                <a:cs typeface="Times New Roman"/>
              </a:rPr>
              <a:t> </a:t>
            </a:r>
            <a:r>
              <a:rPr sz="2800" spc="-5" dirty="0">
                <a:latin typeface="Times New Roman"/>
                <a:cs typeface="Times New Roman"/>
              </a:rPr>
              <a:t>seizures.</a:t>
            </a:r>
            <a:endParaRPr sz="2800">
              <a:latin typeface="Times New Roman"/>
              <a:cs typeface="Times New Roman"/>
            </a:endParaRPr>
          </a:p>
          <a:p>
            <a:pPr marL="355600" marR="922655" indent="-343535">
              <a:lnSpc>
                <a:spcPts val="3030"/>
              </a:lnSpc>
              <a:spcBef>
                <a:spcPts val="670"/>
              </a:spcBef>
              <a:buFont typeface="Arial MT"/>
              <a:buChar char="•"/>
              <a:tabLst>
                <a:tab pos="355600" algn="l"/>
                <a:tab pos="356235" algn="l"/>
              </a:tabLst>
            </a:pPr>
            <a:r>
              <a:rPr sz="2800" spc="-5" dirty="0">
                <a:latin typeface="Times New Roman"/>
                <a:cs typeface="Times New Roman"/>
              </a:rPr>
              <a:t>In </a:t>
            </a:r>
            <a:r>
              <a:rPr sz="2800" spc="-10" dirty="0">
                <a:latin typeface="Times New Roman"/>
                <a:cs typeface="Times New Roman"/>
              </a:rPr>
              <a:t>most </a:t>
            </a:r>
            <a:r>
              <a:rPr sz="2800" spc="-5" dirty="0">
                <a:latin typeface="Times New Roman"/>
                <a:cs typeface="Times New Roman"/>
              </a:rPr>
              <a:t>cases of </a:t>
            </a:r>
            <a:r>
              <a:rPr sz="2800" spc="-20" dirty="0">
                <a:latin typeface="Times New Roman"/>
                <a:cs typeface="Times New Roman"/>
              </a:rPr>
              <a:t>epilepsy, </a:t>
            </a:r>
            <a:r>
              <a:rPr sz="2800" spc="-5" dirty="0">
                <a:latin typeface="Times New Roman"/>
                <a:cs typeface="Times New Roman"/>
              </a:rPr>
              <a:t>the cause is </a:t>
            </a:r>
            <a:r>
              <a:rPr sz="2800" dirty="0">
                <a:latin typeface="Times New Roman"/>
                <a:cs typeface="Times New Roman"/>
              </a:rPr>
              <a:t>unknown </a:t>
            </a:r>
            <a:r>
              <a:rPr sz="2800" spc="-685" dirty="0">
                <a:latin typeface="Times New Roman"/>
                <a:cs typeface="Times New Roman"/>
              </a:rPr>
              <a:t> </a:t>
            </a:r>
            <a:r>
              <a:rPr sz="2800" dirty="0">
                <a:latin typeface="Times New Roman"/>
                <a:cs typeface="Times New Roman"/>
              </a:rPr>
              <a:t>(idiopathic).</a:t>
            </a:r>
            <a:endParaRPr sz="2800">
              <a:latin typeface="Times New Roman"/>
              <a:cs typeface="Times New Roman"/>
            </a:endParaRPr>
          </a:p>
          <a:p>
            <a:pPr marL="355600" marR="5080" indent="-343535">
              <a:lnSpc>
                <a:spcPct val="90000"/>
              </a:lnSpc>
              <a:spcBef>
                <a:spcPts val="620"/>
              </a:spcBef>
              <a:buFont typeface="Arial MT"/>
              <a:buChar char="•"/>
              <a:tabLst>
                <a:tab pos="355600" algn="l"/>
                <a:tab pos="356235" algn="l"/>
              </a:tabLst>
            </a:pPr>
            <a:r>
              <a:rPr sz="2800" spc="-5" dirty="0">
                <a:latin typeface="Times New Roman"/>
                <a:cs typeface="Times New Roman"/>
              </a:rPr>
              <a:t>Epilepsy</a:t>
            </a:r>
            <a:r>
              <a:rPr sz="2800" spc="-10" dirty="0">
                <a:latin typeface="Times New Roman"/>
                <a:cs typeface="Times New Roman"/>
              </a:rPr>
              <a:t> can</a:t>
            </a:r>
            <a:r>
              <a:rPr sz="2800" dirty="0">
                <a:latin typeface="Times New Roman"/>
                <a:cs typeface="Times New Roman"/>
              </a:rPr>
              <a:t> follow </a:t>
            </a:r>
            <a:r>
              <a:rPr sz="2800" spc="-10" dirty="0">
                <a:latin typeface="Times New Roman"/>
                <a:cs typeface="Times New Roman"/>
              </a:rPr>
              <a:t>head</a:t>
            </a:r>
            <a:r>
              <a:rPr sz="2800" dirty="0">
                <a:latin typeface="Times New Roman"/>
                <a:cs typeface="Times New Roman"/>
              </a:rPr>
              <a:t> </a:t>
            </a:r>
            <a:r>
              <a:rPr sz="2800" spc="-5" dirty="0">
                <a:latin typeface="Times New Roman"/>
                <a:cs typeface="Times New Roman"/>
              </a:rPr>
              <a:t>injuries,</a:t>
            </a:r>
            <a:r>
              <a:rPr sz="2800" spc="-20" dirty="0">
                <a:latin typeface="Times New Roman"/>
                <a:cs typeface="Times New Roman"/>
              </a:rPr>
              <a:t> </a:t>
            </a:r>
            <a:r>
              <a:rPr sz="2800" spc="-5" dirty="0">
                <a:latin typeface="Times New Roman"/>
                <a:cs typeface="Times New Roman"/>
              </a:rPr>
              <a:t>some infectious </a:t>
            </a:r>
            <a:r>
              <a:rPr sz="2800" dirty="0">
                <a:latin typeface="Times New Roman"/>
                <a:cs typeface="Times New Roman"/>
              </a:rPr>
              <a:t> </a:t>
            </a:r>
            <a:r>
              <a:rPr sz="2800" spc="-5" dirty="0">
                <a:latin typeface="Times New Roman"/>
                <a:cs typeface="Times New Roman"/>
              </a:rPr>
              <a:t>diseases (bacterial, </a:t>
            </a:r>
            <a:r>
              <a:rPr sz="2800" dirty="0">
                <a:latin typeface="Times New Roman"/>
                <a:cs typeface="Times New Roman"/>
              </a:rPr>
              <a:t>viral),</a:t>
            </a:r>
            <a:r>
              <a:rPr sz="2800" spc="10" dirty="0">
                <a:latin typeface="Times New Roman"/>
                <a:cs typeface="Times New Roman"/>
              </a:rPr>
              <a:t> </a:t>
            </a:r>
            <a:r>
              <a:rPr sz="2800" spc="-5" dirty="0">
                <a:latin typeface="Times New Roman"/>
                <a:cs typeface="Times New Roman"/>
              </a:rPr>
              <a:t>toxicity</a:t>
            </a:r>
            <a:r>
              <a:rPr sz="2800" spc="-25" dirty="0">
                <a:latin typeface="Times New Roman"/>
                <a:cs typeface="Times New Roman"/>
              </a:rPr>
              <a:t> </a:t>
            </a:r>
            <a:r>
              <a:rPr sz="2800" spc="-5" dirty="0">
                <a:latin typeface="Times New Roman"/>
                <a:cs typeface="Times New Roman"/>
              </a:rPr>
              <a:t>(carbon</a:t>
            </a:r>
            <a:r>
              <a:rPr sz="2800" spc="20" dirty="0">
                <a:latin typeface="Times New Roman"/>
                <a:cs typeface="Times New Roman"/>
              </a:rPr>
              <a:t> </a:t>
            </a:r>
            <a:r>
              <a:rPr sz="2800" spc="-5" dirty="0">
                <a:latin typeface="Times New Roman"/>
                <a:cs typeface="Times New Roman"/>
              </a:rPr>
              <a:t>monoxide), </a:t>
            </a:r>
            <a:r>
              <a:rPr sz="2800" spc="-685" dirty="0">
                <a:latin typeface="Times New Roman"/>
                <a:cs typeface="Times New Roman"/>
              </a:rPr>
              <a:t> </a:t>
            </a:r>
            <a:r>
              <a:rPr sz="2800" spc="-5" dirty="0">
                <a:latin typeface="Times New Roman"/>
                <a:cs typeface="Times New Roman"/>
              </a:rPr>
              <a:t>circulatory problems,</a:t>
            </a:r>
            <a:r>
              <a:rPr sz="2800" spc="5" dirty="0">
                <a:latin typeface="Times New Roman"/>
                <a:cs typeface="Times New Roman"/>
              </a:rPr>
              <a:t> </a:t>
            </a:r>
            <a:r>
              <a:rPr sz="2800" spc="-20" dirty="0">
                <a:latin typeface="Times New Roman"/>
                <a:cs typeface="Times New Roman"/>
              </a:rPr>
              <a:t>fever,</a:t>
            </a:r>
            <a:r>
              <a:rPr sz="2800" spc="5" dirty="0">
                <a:latin typeface="Times New Roman"/>
                <a:cs typeface="Times New Roman"/>
              </a:rPr>
              <a:t> </a:t>
            </a:r>
            <a:r>
              <a:rPr sz="2800" spc="-5" dirty="0">
                <a:latin typeface="Times New Roman"/>
                <a:cs typeface="Times New Roman"/>
              </a:rPr>
              <a:t>metabolic and</a:t>
            </a:r>
            <a:r>
              <a:rPr sz="2800" dirty="0">
                <a:latin typeface="Times New Roman"/>
                <a:cs typeface="Times New Roman"/>
              </a:rPr>
              <a:t> </a:t>
            </a:r>
            <a:r>
              <a:rPr sz="2800" spc="-5" dirty="0">
                <a:latin typeface="Times New Roman"/>
                <a:cs typeface="Times New Roman"/>
              </a:rPr>
              <a:t>nutritional </a:t>
            </a:r>
            <a:r>
              <a:rPr sz="2800" dirty="0">
                <a:latin typeface="Times New Roman"/>
                <a:cs typeface="Times New Roman"/>
              </a:rPr>
              <a:t> </a:t>
            </a:r>
            <a:r>
              <a:rPr sz="2800" spc="-5" dirty="0">
                <a:latin typeface="Times New Roman"/>
                <a:cs typeface="Times New Roman"/>
              </a:rPr>
              <a:t>disorders,</a:t>
            </a:r>
            <a:r>
              <a:rPr sz="2800" spc="-15" dirty="0">
                <a:latin typeface="Times New Roman"/>
                <a:cs typeface="Times New Roman"/>
              </a:rPr>
              <a:t> </a:t>
            </a:r>
            <a:r>
              <a:rPr sz="2800" spc="-5" dirty="0">
                <a:latin typeface="Times New Roman"/>
                <a:cs typeface="Times New Roman"/>
              </a:rPr>
              <a:t>&amp; drug</a:t>
            </a:r>
            <a:r>
              <a:rPr sz="2800" dirty="0">
                <a:latin typeface="Times New Roman"/>
                <a:cs typeface="Times New Roman"/>
              </a:rPr>
              <a:t> or</a:t>
            </a:r>
            <a:r>
              <a:rPr sz="2800" spc="-5" dirty="0">
                <a:latin typeface="Times New Roman"/>
                <a:cs typeface="Times New Roman"/>
              </a:rPr>
              <a:t> alcohol</a:t>
            </a:r>
            <a:r>
              <a:rPr sz="2800" spc="-15" dirty="0">
                <a:latin typeface="Times New Roman"/>
                <a:cs typeface="Times New Roman"/>
              </a:rPr>
              <a:t> </a:t>
            </a:r>
            <a:r>
              <a:rPr sz="2800" spc="-5" dirty="0">
                <a:latin typeface="Times New Roman"/>
                <a:cs typeface="Times New Roman"/>
              </a:rPr>
              <a:t>intoxication.</a:t>
            </a:r>
            <a:endParaRPr sz="2800">
              <a:latin typeface="Times New Roman"/>
              <a:cs typeface="Times New Roman"/>
            </a:endParaRPr>
          </a:p>
          <a:p>
            <a:pPr marL="355600" marR="339090" indent="-343535">
              <a:lnSpc>
                <a:spcPts val="3030"/>
              </a:lnSpc>
              <a:spcBef>
                <a:spcPts val="715"/>
              </a:spcBef>
              <a:buFont typeface="Arial MT"/>
              <a:buChar char="•"/>
              <a:tabLst>
                <a:tab pos="355600" algn="l"/>
                <a:tab pos="356235" algn="l"/>
              </a:tabLst>
            </a:pPr>
            <a:r>
              <a:rPr sz="2800" spc="-5" dirty="0">
                <a:latin typeface="Times New Roman"/>
                <a:cs typeface="Times New Roman"/>
              </a:rPr>
              <a:t>It is</a:t>
            </a:r>
            <a:r>
              <a:rPr sz="2800" spc="5" dirty="0">
                <a:latin typeface="Times New Roman"/>
                <a:cs typeface="Times New Roman"/>
              </a:rPr>
              <a:t> </a:t>
            </a:r>
            <a:r>
              <a:rPr sz="2800" spc="-5" dirty="0">
                <a:latin typeface="Times New Roman"/>
                <a:cs typeface="Times New Roman"/>
              </a:rPr>
              <a:t>also</a:t>
            </a:r>
            <a:r>
              <a:rPr sz="2800" dirty="0">
                <a:latin typeface="Times New Roman"/>
                <a:cs typeface="Times New Roman"/>
              </a:rPr>
              <a:t> </a:t>
            </a:r>
            <a:r>
              <a:rPr sz="2800" spc="-5" dirty="0">
                <a:latin typeface="Times New Roman"/>
                <a:cs typeface="Times New Roman"/>
              </a:rPr>
              <a:t>associated</a:t>
            </a:r>
            <a:r>
              <a:rPr sz="2800" spc="-10" dirty="0">
                <a:latin typeface="Times New Roman"/>
                <a:cs typeface="Times New Roman"/>
              </a:rPr>
              <a:t> </a:t>
            </a:r>
            <a:r>
              <a:rPr sz="2800" spc="-5" dirty="0">
                <a:latin typeface="Times New Roman"/>
                <a:cs typeface="Times New Roman"/>
              </a:rPr>
              <a:t>with</a:t>
            </a:r>
            <a:r>
              <a:rPr sz="2800" spc="-10" dirty="0">
                <a:latin typeface="Times New Roman"/>
                <a:cs typeface="Times New Roman"/>
              </a:rPr>
              <a:t> </a:t>
            </a:r>
            <a:r>
              <a:rPr sz="2800" dirty="0">
                <a:latin typeface="Times New Roman"/>
                <a:cs typeface="Times New Roman"/>
              </a:rPr>
              <a:t>brain </a:t>
            </a:r>
            <a:r>
              <a:rPr sz="2800" spc="-5" dirty="0">
                <a:latin typeface="Times New Roman"/>
                <a:cs typeface="Times New Roman"/>
              </a:rPr>
              <a:t>tumors,</a:t>
            </a:r>
            <a:r>
              <a:rPr sz="2800" dirty="0">
                <a:latin typeface="Times New Roman"/>
                <a:cs typeface="Times New Roman"/>
              </a:rPr>
              <a:t> </a:t>
            </a:r>
            <a:r>
              <a:rPr sz="2800" spc="-5" dirty="0">
                <a:latin typeface="Times New Roman"/>
                <a:cs typeface="Times New Roman"/>
              </a:rPr>
              <a:t>abscesses,</a:t>
            </a:r>
            <a:r>
              <a:rPr sz="2800" spc="-15" dirty="0">
                <a:latin typeface="Times New Roman"/>
                <a:cs typeface="Times New Roman"/>
              </a:rPr>
              <a:t> </a:t>
            </a:r>
            <a:r>
              <a:rPr sz="2800" spc="-5" dirty="0">
                <a:latin typeface="Times New Roman"/>
                <a:cs typeface="Times New Roman"/>
              </a:rPr>
              <a:t>&amp; </a:t>
            </a:r>
            <a:r>
              <a:rPr sz="2800" spc="-685" dirty="0">
                <a:latin typeface="Times New Roman"/>
                <a:cs typeface="Times New Roman"/>
              </a:rPr>
              <a:t> </a:t>
            </a:r>
            <a:r>
              <a:rPr sz="2800" spc="-5" dirty="0">
                <a:latin typeface="Times New Roman"/>
                <a:cs typeface="Times New Roman"/>
              </a:rPr>
              <a:t>congenital</a:t>
            </a:r>
            <a:r>
              <a:rPr sz="2800" spc="-30" dirty="0">
                <a:latin typeface="Times New Roman"/>
                <a:cs typeface="Times New Roman"/>
              </a:rPr>
              <a:t> </a:t>
            </a:r>
            <a:r>
              <a:rPr sz="2800" spc="-5" dirty="0">
                <a:latin typeface="Times New Roman"/>
                <a:cs typeface="Times New Roman"/>
              </a:rPr>
              <a:t>malformations.</a:t>
            </a:r>
            <a:endParaRPr sz="28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48</a:t>
            </a:fld>
            <a:endParaRPr dirty="0"/>
          </a:p>
        </p:txBody>
      </p:sp>
      <p:sp>
        <p:nvSpPr>
          <p:cNvPr id="2" name="object 2"/>
          <p:cNvSpPr txBox="1">
            <a:spLocks noGrp="1"/>
          </p:cNvSpPr>
          <p:nvPr>
            <p:ph type="title"/>
          </p:nvPr>
        </p:nvSpPr>
        <p:spPr>
          <a:xfrm>
            <a:off x="2420492" y="313690"/>
            <a:ext cx="5062220" cy="635000"/>
          </a:xfrm>
          <a:prstGeom prst="rect">
            <a:avLst/>
          </a:prstGeom>
        </p:spPr>
        <p:txBody>
          <a:bodyPr vert="horz" wrap="square" lIns="0" tIns="12065" rIns="0" bIns="0" rtlCol="0">
            <a:spAutoFit/>
          </a:bodyPr>
          <a:lstStyle/>
          <a:p>
            <a:pPr marL="12700">
              <a:lnSpc>
                <a:spcPct val="100000"/>
              </a:lnSpc>
              <a:spcBef>
                <a:spcPts val="95"/>
              </a:spcBef>
            </a:pPr>
            <a:r>
              <a:rPr sz="4000" spc="-5" dirty="0"/>
              <a:t>Clinical</a:t>
            </a:r>
            <a:r>
              <a:rPr sz="4000" spc="-15" dirty="0"/>
              <a:t> </a:t>
            </a:r>
            <a:r>
              <a:rPr sz="4000" spc="-5" dirty="0"/>
              <a:t>Manifestations</a:t>
            </a:r>
            <a:endParaRPr sz="4000"/>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860425" marR="224790" indent="-343535">
              <a:lnSpc>
                <a:spcPct val="100000"/>
              </a:lnSpc>
              <a:spcBef>
                <a:spcPts val="100"/>
              </a:spcBef>
              <a:buFont typeface="Arial MT"/>
              <a:buChar char="•"/>
              <a:tabLst>
                <a:tab pos="860425" algn="l"/>
                <a:tab pos="861060" algn="l"/>
              </a:tabLst>
            </a:pPr>
            <a:r>
              <a:rPr dirty="0"/>
              <a:t>In</a:t>
            </a:r>
            <a:r>
              <a:rPr spc="-10" dirty="0"/>
              <a:t> </a:t>
            </a:r>
            <a:r>
              <a:rPr spc="-5" dirty="0"/>
              <a:t>simple </a:t>
            </a:r>
            <a:r>
              <a:rPr dirty="0"/>
              <a:t>partial</a:t>
            </a:r>
            <a:r>
              <a:rPr spc="-45" dirty="0"/>
              <a:t> </a:t>
            </a:r>
            <a:r>
              <a:rPr dirty="0"/>
              <a:t>seizures,</a:t>
            </a:r>
            <a:r>
              <a:rPr spc="-25" dirty="0"/>
              <a:t> </a:t>
            </a:r>
            <a:r>
              <a:rPr dirty="0"/>
              <a:t>only</a:t>
            </a:r>
            <a:r>
              <a:rPr spc="-15" dirty="0"/>
              <a:t> </a:t>
            </a:r>
            <a:r>
              <a:rPr dirty="0"/>
              <a:t>a</a:t>
            </a:r>
            <a:r>
              <a:rPr spc="-10" dirty="0"/>
              <a:t> </a:t>
            </a:r>
            <a:r>
              <a:rPr dirty="0"/>
              <a:t>finger</a:t>
            </a:r>
            <a:r>
              <a:rPr spc="-15" dirty="0"/>
              <a:t> </a:t>
            </a:r>
            <a:r>
              <a:rPr dirty="0"/>
              <a:t>or</a:t>
            </a:r>
            <a:r>
              <a:rPr spc="-5" dirty="0"/>
              <a:t> </a:t>
            </a:r>
            <a:r>
              <a:rPr dirty="0"/>
              <a:t>hand</a:t>
            </a:r>
            <a:r>
              <a:rPr spc="-20" dirty="0"/>
              <a:t> </a:t>
            </a:r>
            <a:r>
              <a:rPr spc="-10" dirty="0"/>
              <a:t>may</a:t>
            </a:r>
            <a:r>
              <a:rPr spc="5" dirty="0"/>
              <a:t> </a:t>
            </a:r>
            <a:r>
              <a:rPr dirty="0"/>
              <a:t>shake,</a:t>
            </a:r>
            <a:r>
              <a:rPr spc="-25" dirty="0"/>
              <a:t> </a:t>
            </a:r>
            <a:r>
              <a:rPr dirty="0"/>
              <a:t>or </a:t>
            </a:r>
            <a:r>
              <a:rPr spc="-585" dirty="0"/>
              <a:t> </a:t>
            </a:r>
            <a:r>
              <a:rPr dirty="0"/>
              <a:t>the </a:t>
            </a:r>
            <a:r>
              <a:rPr spc="-5" dirty="0"/>
              <a:t>mouth may </a:t>
            </a:r>
            <a:r>
              <a:rPr dirty="0"/>
              <a:t>jerk </a:t>
            </a:r>
            <a:r>
              <a:rPr spc="-15" dirty="0"/>
              <a:t>uncontrollably. </a:t>
            </a:r>
            <a:r>
              <a:rPr dirty="0"/>
              <a:t>The person </a:t>
            </a:r>
            <a:r>
              <a:rPr spc="-10" dirty="0"/>
              <a:t>may </a:t>
            </a:r>
            <a:r>
              <a:rPr dirty="0"/>
              <a:t>talk </a:t>
            </a:r>
            <a:r>
              <a:rPr spc="5" dirty="0"/>
              <a:t> </a:t>
            </a:r>
            <a:r>
              <a:rPr spc="-15" dirty="0"/>
              <a:t>unintelligibly, </a:t>
            </a:r>
            <a:r>
              <a:rPr spc="-10" dirty="0"/>
              <a:t>may </a:t>
            </a:r>
            <a:r>
              <a:rPr dirty="0"/>
              <a:t>be </a:t>
            </a:r>
            <a:r>
              <a:rPr spc="-30" dirty="0"/>
              <a:t>dizzy, </a:t>
            </a:r>
            <a:r>
              <a:rPr dirty="0"/>
              <a:t>and </a:t>
            </a:r>
            <a:r>
              <a:rPr spc="-10" dirty="0"/>
              <a:t>may </a:t>
            </a:r>
            <a:r>
              <a:rPr dirty="0"/>
              <a:t>experience unusual or </a:t>
            </a:r>
            <a:r>
              <a:rPr spc="5" dirty="0"/>
              <a:t> </a:t>
            </a:r>
            <a:r>
              <a:rPr dirty="0"/>
              <a:t>unpleasant sights, </a:t>
            </a:r>
            <a:r>
              <a:rPr spc="-5" dirty="0"/>
              <a:t>sounds, </a:t>
            </a:r>
            <a:r>
              <a:rPr dirty="0"/>
              <a:t>odors, or tastes, but without </a:t>
            </a:r>
            <a:r>
              <a:rPr spc="-5" dirty="0"/>
              <a:t>loss </a:t>
            </a:r>
            <a:r>
              <a:rPr dirty="0"/>
              <a:t>of </a:t>
            </a:r>
            <a:r>
              <a:rPr spc="-585" dirty="0"/>
              <a:t> </a:t>
            </a:r>
            <a:r>
              <a:rPr dirty="0"/>
              <a:t>consciousness.</a:t>
            </a:r>
          </a:p>
          <a:p>
            <a:pPr marL="860425" marR="57785" indent="-343535">
              <a:lnSpc>
                <a:spcPct val="100000"/>
              </a:lnSpc>
              <a:spcBef>
                <a:spcPts val="580"/>
              </a:spcBef>
              <a:buFont typeface="Arial MT"/>
              <a:buChar char="•"/>
              <a:tabLst>
                <a:tab pos="860425" algn="l"/>
                <a:tab pos="861060" algn="l"/>
              </a:tabLst>
            </a:pPr>
            <a:r>
              <a:rPr dirty="0"/>
              <a:t>In </a:t>
            </a:r>
            <a:r>
              <a:rPr spc="-5" dirty="0"/>
              <a:t>complex </a:t>
            </a:r>
            <a:r>
              <a:rPr dirty="0"/>
              <a:t>partial seizures, the person either </a:t>
            </a:r>
            <a:r>
              <a:rPr spc="-5" dirty="0"/>
              <a:t>remains </a:t>
            </a:r>
            <a:r>
              <a:rPr dirty="0"/>
              <a:t> </a:t>
            </a:r>
            <a:r>
              <a:rPr spc="-5" dirty="0"/>
              <a:t>motionless</a:t>
            </a:r>
            <a:r>
              <a:rPr dirty="0"/>
              <a:t> or</a:t>
            </a:r>
            <a:r>
              <a:rPr spc="15" dirty="0"/>
              <a:t> </a:t>
            </a:r>
            <a:r>
              <a:rPr spc="-10" dirty="0"/>
              <a:t>moves</a:t>
            </a:r>
            <a:r>
              <a:rPr spc="20" dirty="0"/>
              <a:t> </a:t>
            </a:r>
            <a:r>
              <a:rPr spc="-5" dirty="0"/>
              <a:t>automatically</a:t>
            </a:r>
            <a:r>
              <a:rPr spc="-20" dirty="0"/>
              <a:t> </a:t>
            </a:r>
            <a:r>
              <a:rPr dirty="0"/>
              <a:t>but </a:t>
            </a:r>
            <a:r>
              <a:rPr spc="-5" dirty="0"/>
              <a:t>inappropriately</a:t>
            </a:r>
            <a:r>
              <a:rPr spc="-20" dirty="0"/>
              <a:t> </a:t>
            </a:r>
            <a:r>
              <a:rPr dirty="0"/>
              <a:t>for</a:t>
            </a:r>
            <a:r>
              <a:rPr spc="10" dirty="0"/>
              <a:t> </a:t>
            </a:r>
            <a:r>
              <a:rPr spc="-5" dirty="0"/>
              <a:t>time </a:t>
            </a:r>
            <a:r>
              <a:rPr spc="-585" dirty="0"/>
              <a:t> </a:t>
            </a:r>
            <a:r>
              <a:rPr dirty="0"/>
              <a:t>&amp; place, or </a:t>
            </a:r>
            <a:r>
              <a:rPr spc="-10" dirty="0"/>
              <a:t>may </a:t>
            </a:r>
            <a:r>
              <a:rPr dirty="0"/>
              <a:t>experience excessive </a:t>
            </a:r>
            <a:r>
              <a:rPr spc="-5" dirty="0"/>
              <a:t>emotions of </a:t>
            </a:r>
            <a:r>
              <a:rPr spc="-20" dirty="0"/>
              <a:t>fear, </a:t>
            </a:r>
            <a:r>
              <a:rPr spc="-15" dirty="0"/>
              <a:t>anger, </a:t>
            </a:r>
            <a:r>
              <a:rPr spc="-10" dirty="0"/>
              <a:t> </a:t>
            </a:r>
            <a:r>
              <a:rPr dirty="0"/>
              <a:t>elation,</a:t>
            </a:r>
            <a:r>
              <a:rPr spc="-45" dirty="0"/>
              <a:t> </a:t>
            </a:r>
            <a:r>
              <a:rPr dirty="0"/>
              <a:t>or </a:t>
            </a:r>
            <a:r>
              <a:rPr spc="-15" dirty="0"/>
              <a:t>irritability.</a:t>
            </a:r>
          </a:p>
          <a:p>
            <a:pPr marL="860425" marR="5080" indent="-343535">
              <a:lnSpc>
                <a:spcPct val="100000"/>
              </a:lnSpc>
              <a:spcBef>
                <a:spcPts val="580"/>
              </a:spcBef>
              <a:buFont typeface="Arial MT"/>
              <a:buChar char="•"/>
              <a:tabLst>
                <a:tab pos="860425" algn="l"/>
                <a:tab pos="861060" algn="l"/>
              </a:tabLst>
            </a:pPr>
            <a:r>
              <a:rPr spc="-5" dirty="0"/>
              <a:t>Whatever</a:t>
            </a:r>
            <a:r>
              <a:rPr spc="-15" dirty="0"/>
              <a:t> </a:t>
            </a:r>
            <a:r>
              <a:rPr dirty="0"/>
              <a:t>the </a:t>
            </a:r>
            <a:r>
              <a:rPr spc="-5" dirty="0"/>
              <a:t>manifestations,</a:t>
            </a:r>
            <a:r>
              <a:rPr spc="-40" dirty="0"/>
              <a:t> </a:t>
            </a:r>
            <a:r>
              <a:rPr dirty="0"/>
              <a:t>the person does</a:t>
            </a:r>
            <a:r>
              <a:rPr spc="-5" dirty="0"/>
              <a:t> </a:t>
            </a:r>
            <a:r>
              <a:rPr dirty="0"/>
              <a:t>not</a:t>
            </a:r>
            <a:r>
              <a:rPr spc="-10" dirty="0"/>
              <a:t> </a:t>
            </a:r>
            <a:r>
              <a:rPr spc="-5" dirty="0"/>
              <a:t>remember</a:t>
            </a:r>
            <a:r>
              <a:rPr spc="10" dirty="0"/>
              <a:t> </a:t>
            </a:r>
            <a:r>
              <a:rPr dirty="0"/>
              <a:t>the </a:t>
            </a:r>
            <a:r>
              <a:rPr spc="-585" dirty="0"/>
              <a:t> </a:t>
            </a:r>
            <a:r>
              <a:rPr dirty="0"/>
              <a:t>episode</a:t>
            </a:r>
            <a:r>
              <a:rPr spc="-25" dirty="0"/>
              <a:t> </a:t>
            </a:r>
            <a:r>
              <a:rPr spc="-5" dirty="0"/>
              <a:t>when</a:t>
            </a:r>
            <a:r>
              <a:rPr spc="10" dirty="0"/>
              <a:t> </a:t>
            </a:r>
            <a:r>
              <a:rPr dirty="0"/>
              <a:t>it</a:t>
            </a:r>
            <a:r>
              <a:rPr spc="-20" dirty="0"/>
              <a:t> </a:t>
            </a:r>
            <a:r>
              <a:rPr dirty="0"/>
              <a:t>is </a:t>
            </a:r>
            <a:r>
              <a:rPr spc="-25" dirty="0"/>
              <a:t>over.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49</a:t>
            </a:fld>
            <a:endParaRPr dirty="0"/>
          </a:p>
        </p:txBody>
      </p:sp>
      <p:sp>
        <p:nvSpPr>
          <p:cNvPr id="2" name="object 2"/>
          <p:cNvSpPr txBox="1">
            <a:spLocks noGrp="1"/>
          </p:cNvSpPr>
          <p:nvPr>
            <p:ph type="title"/>
          </p:nvPr>
        </p:nvSpPr>
        <p:spPr>
          <a:xfrm>
            <a:off x="2420492" y="187198"/>
            <a:ext cx="5062220" cy="635000"/>
          </a:xfrm>
          <a:prstGeom prst="rect">
            <a:avLst/>
          </a:prstGeom>
        </p:spPr>
        <p:txBody>
          <a:bodyPr vert="horz" wrap="square" lIns="0" tIns="12065" rIns="0" bIns="0" rtlCol="0">
            <a:spAutoFit/>
          </a:bodyPr>
          <a:lstStyle/>
          <a:p>
            <a:pPr marL="12700">
              <a:lnSpc>
                <a:spcPct val="100000"/>
              </a:lnSpc>
              <a:spcBef>
                <a:spcPts val="95"/>
              </a:spcBef>
            </a:pPr>
            <a:r>
              <a:rPr sz="4000" spc="-5" dirty="0"/>
              <a:t>Clinical</a:t>
            </a:r>
            <a:r>
              <a:rPr sz="4000" spc="-15" dirty="0"/>
              <a:t> </a:t>
            </a:r>
            <a:r>
              <a:rPr sz="4000" spc="-5" dirty="0"/>
              <a:t>Manifestations</a:t>
            </a:r>
            <a:endParaRPr sz="4000"/>
          </a:p>
        </p:txBody>
      </p:sp>
      <p:sp>
        <p:nvSpPr>
          <p:cNvPr id="3" name="object 3"/>
          <p:cNvSpPr txBox="1"/>
          <p:nvPr/>
        </p:nvSpPr>
        <p:spPr>
          <a:xfrm>
            <a:off x="688340" y="935481"/>
            <a:ext cx="8092440" cy="4890770"/>
          </a:xfrm>
          <a:prstGeom prst="rect">
            <a:avLst/>
          </a:prstGeom>
        </p:spPr>
        <p:txBody>
          <a:bodyPr vert="horz" wrap="square" lIns="0" tIns="12065" rIns="0" bIns="0" rtlCol="0">
            <a:spAutoFit/>
          </a:bodyPr>
          <a:lstStyle/>
          <a:p>
            <a:pPr marL="355600" marR="549910" indent="-343535">
              <a:lnSpc>
                <a:spcPct val="100000"/>
              </a:lnSpc>
              <a:spcBef>
                <a:spcPts val="95"/>
              </a:spcBef>
              <a:buFont typeface="Arial MT"/>
              <a:buChar char="•"/>
              <a:tabLst>
                <a:tab pos="355600" algn="l"/>
                <a:tab pos="356235" algn="l"/>
              </a:tabLst>
            </a:pPr>
            <a:r>
              <a:rPr sz="2800" spc="-5" dirty="0">
                <a:latin typeface="Times New Roman"/>
                <a:cs typeface="Times New Roman"/>
              </a:rPr>
              <a:t>There </a:t>
            </a:r>
            <a:r>
              <a:rPr sz="2800" spc="-10" dirty="0">
                <a:latin typeface="Times New Roman"/>
                <a:cs typeface="Times New Roman"/>
              </a:rPr>
              <a:t>may </a:t>
            </a:r>
            <a:r>
              <a:rPr sz="2800" spc="-5" dirty="0">
                <a:latin typeface="Times New Roman"/>
                <a:cs typeface="Times New Roman"/>
              </a:rPr>
              <a:t>be intense </a:t>
            </a:r>
            <a:r>
              <a:rPr sz="2800" dirty="0">
                <a:latin typeface="Times New Roman"/>
                <a:cs typeface="Times New Roman"/>
              </a:rPr>
              <a:t>rigidity </a:t>
            </a:r>
            <a:r>
              <a:rPr sz="2800" spc="-5" dirty="0">
                <a:latin typeface="Times New Roman"/>
                <a:cs typeface="Times New Roman"/>
              </a:rPr>
              <a:t>of the entire body </a:t>
            </a:r>
            <a:r>
              <a:rPr sz="2800" dirty="0">
                <a:latin typeface="Times New Roman"/>
                <a:cs typeface="Times New Roman"/>
              </a:rPr>
              <a:t> </a:t>
            </a:r>
            <a:r>
              <a:rPr sz="2800" spc="-5" dirty="0">
                <a:latin typeface="Times New Roman"/>
                <a:cs typeface="Times New Roman"/>
              </a:rPr>
              <a:t>followed by alternating muscle relaxation and </a:t>
            </a:r>
            <a:r>
              <a:rPr sz="2800" dirty="0">
                <a:latin typeface="Times New Roman"/>
                <a:cs typeface="Times New Roman"/>
              </a:rPr>
              <a:t> </a:t>
            </a:r>
            <a:r>
              <a:rPr sz="2800" spc="-5" dirty="0">
                <a:latin typeface="Times New Roman"/>
                <a:cs typeface="Times New Roman"/>
              </a:rPr>
              <a:t>contraction</a:t>
            </a:r>
            <a:r>
              <a:rPr sz="2800" spc="-10" dirty="0">
                <a:latin typeface="Times New Roman"/>
                <a:cs typeface="Times New Roman"/>
              </a:rPr>
              <a:t> </a:t>
            </a:r>
            <a:r>
              <a:rPr sz="2800" spc="-5" dirty="0">
                <a:latin typeface="Times New Roman"/>
                <a:cs typeface="Times New Roman"/>
              </a:rPr>
              <a:t>(generalized</a:t>
            </a:r>
            <a:r>
              <a:rPr sz="2800" spc="10" dirty="0">
                <a:latin typeface="Times New Roman"/>
                <a:cs typeface="Times New Roman"/>
              </a:rPr>
              <a:t> </a:t>
            </a:r>
            <a:r>
              <a:rPr sz="2800" dirty="0">
                <a:latin typeface="Times New Roman"/>
                <a:cs typeface="Times New Roman"/>
              </a:rPr>
              <a:t>tonic–clonic</a:t>
            </a:r>
            <a:r>
              <a:rPr sz="2800" spc="-25" dirty="0">
                <a:latin typeface="Times New Roman"/>
                <a:cs typeface="Times New Roman"/>
              </a:rPr>
              <a:t> </a:t>
            </a:r>
            <a:r>
              <a:rPr sz="2800" spc="-5" dirty="0">
                <a:latin typeface="Times New Roman"/>
                <a:cs typeface="Times New Roman"/>
              </a:rPr>
              <a:t>contraction).</a:t>
            </a:r>
            <a:endParaRPr sz="2800">
              <a:latin typeface="Times New Roman"/>
              <a:cs typeface="Times New Roman"/>
            </a:endParaRPr>
          </a:p>
          <a:p>
            <a:pPr marL="355600" marR="275590" indent="-343535">
              <a:lnSpc>
                <a:spcPct val="100000"/>
              </a:lnSpc>
              <a:spcBef>
                <a:spcPts val="675"/>
              </a:spcBef>
              <a:buFont typeface="Arial MT"/>
              <a:buChar char="•"/>
              <a:tabLst>
                <a:tab pos="355600" algn="l"/>
                <a:tab pos="356235" algn="l"/>
              </a:tabLst>
            </a:pPr>
            <a:r>
              <a:rPr sz="2800" spc="-5" dirty="0">
                <a:latin typeface="Times New Roman"/>
                <a:cs typeface="Times New Roman"/>
              </a:rPr>
              <a:t>The</a:t>
            </a:r>
            <a:r>
              <a:rPr sz="2800" spc="5" dirty="0">
                <a:latin typeface="Times New Roman"/>
                <a:cs typeface="Times New Roman"/>
              </a:rPr>
              <a:t> </a:t>
            </a:r>
            <a:r>
              <a:rPr sz="2800" spc="-5" dirty="0">
                <a:latin typeface="Times New Roman"/>
                <a:cs typeface="Times New Roman"/>
              </a:rPr>
              <a:t>simultaneous</a:t>
            </a:r>
            <a:r>
              <a:rPr sz="2800" spc="-20" dirty="0">
                <a:latin typeface="Times New Roman"/>
                <a:cs typeface="Times New Roman"/>
              </a:rPr>
              <a:t> </a:t>
            </a:r>
            <a:r>
              <a:rPr sz="2800" spc="-5" dirty="0">
                <a:latin typeface="Times New Roman"/>
                <a:cs typeface="Times New Roman"/>
              </a:rPr>
              <a:t>contractions</a:t>
            </a:r>
            <a:r>
              <a:rPr sz="2800" spc="-15" dirty="0">
                <a:latin typeface="Times New Roman"/>
                <a:cs typeface="Times New Roman"/>
              </a:rPr>
              <a:t> </a:t>
            </a:r>
            <a:r>
              <a:rPr sz="2800" spc="-5" dirty="0">
                <a:latin typeface="Times New Roman"/>
                <a:cs typeface="Times New Roman"/>
              </a:rPr>
              <a:t>of</a:t>
            </a:r>
            <a:r>
              <a:rPr sz="2800" spc="15" dirty="0">
                <a:latin typeface="Times New Roman"/>
                <a:cs typeface="Times New Roman"/>
              </a:rPr>
              <a:t> </a:t>
            </a:r>
            <a:r>
              <a:rPr sz="2800" spc="-5" dirty="0">
                <a:latin typeface="Times New Roman"/>
                <a:cs typeface="Times New Roman"/>
              </a:rPr>
              <a:t>the</a:t>
            </a:r>
            <a:r>
              <a:rPr sz="2800" spc="5" dirty="0">
                <a:latin typeface="Times New Roman"/>
                <a:cs typeface="Times New Roman"/>
              </a:rPr>
              <a:t> </a:t>
            </a:r>
            <a:r>
              <a:rPr sz="2800" spc="-5" dirty="0">
                <a:latin typeface="Times New Roman"/>
                <a:cs typeface="Times New Roman"/>
              </a:rPr>
              <a:t>diaphragm</a:t>
            </a:r>
            <a:r>
              <a:rPr sz="2800" dirty="0">
                <a:latin typeface="Times New Roman"/>
                <a:cs typeface="Times New Roman"/>
              </a:rPr>
              <a:t> </a:t>
            </a:r>
            <a:r>
              <a:rPr sz="2800" spc="-10" dirty="0">
                <a:latin typeface="Times New Roman"/>
                <a:cs typeface="Times New Roman"/>
              </a:rPr>
              <a:t>and </a:t>
            </a:r>
            <a:r>
              <a:rPr sz="2800" spc="-685" dirty="0">
                <a:latin typeface="Times New Roman"/>
                <a:cs typeface="Times New Roman"/>
              </a:rPr>
              <a:t> </a:t>
            </a:r>
            <a:r>
              <a:rPr sz="2800" spc="-5" dirty="0">
                <a:latin typeface="Times New Roman"/>
                <a:cs typeface="Times New Roman"/>
              </a:rPr>
              <a:t>chest</a:t>
            </a:r>
            <a:r>
              <a:rPr sz="2800" spc="-10" dirty="0">
                <a:latin typeface="Times New Roman"/>
                <a:cs typeface="Times New Roman"/>
              </a:rPr>
              <a:t> </a:t>
            </a:r>
            <a:r>
              <a:rPr sz="2800" spc="-5" dirty="0">
                <a:latin typeface="Times New Roman"/>
                <a:cs typeface="Times New Roman"/>
              </a:rPr>
              <a:t>muscles</a:t>
            </a:r>
            <a:r>
              <a:rPr sz="2800" spc="5" dirty="0">
                <a:latin typeface="Times New Roman"/>
                <a:cs typeface="Times New Roman"/>
              </a:rPr>
              <a:t> </a:t>
            </a:r>
            <a:r>
              <a:rPr sz="2800" spc="-10" dirty="0">
                <a:latin typeface="Times New Roman"/>
                <a:cs typeface="Times New Roman"/>
              </a:rPr>
              <a:t>may</a:t>
            </a:r>
            <a:r>
              <a:rPr sz="2800" spc="10" dirty="0">
                <a:latin typeface="Times New Roman"/>
                <a:cs typeface="Times New Roman"/>
              </a:rPr>
              <a:t> </a:t>
            </a:r>
            <a:r>
              <a:rPr sz="2800" spc="-5" dirty="0">
                <a:latin typeface="Times New Roman"/>
                <a:cs typeface="Times New Roman"/>
              </a:rPr>
              <a:t>produce</a:t>
            </a:r>
            <a:r>
              <a:rPr sz="2800" spc="5" dirty="0">
                <a:latin typeface="Times New Roman"/>
                <a:cs typeface="Times New Roman"/>
              </a:rPr>
              <a:t> </a:t>
            </a:r>
            <a:r>
              <a:rPr sz="2800" spc="-5" dirty="0">
                <a:latin typeface="Times New Roman"/>
                <a:cs typeface="Times New Roman"/>
              </a:rPr>
              <a:t>a characteristic</a:t>
            </a:r>
            <a:r>
              <a:rPr sz="2800" spc="-20" dirty="0">
                <a:latin typeface="Times New Roman"/>
                <a:cs typeface="Times New Roman"/>
              </a:rPr>
              <a:t> </a:t>
            </a:r>
            <a:r>
              <a:rPr sz="2800" spc="-5" dirty="0">
                <a:latin typeface="Times New Roman"/>
                <a:cs typeface="Times New Roman"/>
              </a:rPr>
              <a:t>epileptic </a:t>
            </a:r>
            <a:r>
              <a:rPr sz="2800" spc="-685" dirty="0">
                <a:latin typeface="Times New Roman"/>
                <a:cs typeface="Times New Roman"/>
              </a:rPr>
              <a:t> </a:t>
            </a:r>
            <a:r>
              <a:rPr sz="2800" spc="-50" dirty="0">
                <a:latin typeface="Times New Roman"/>
                <a:cs typeface="Times New Roman"/>
              </a:rPr>
              <a:t>cry. </a:t>
            </a:r>
            <a:r>
              <a:rPr sz="2800" spc="-5" dirty="0">
                <a:latin typeface="Times New Roman"/>
                <a:cs typeface="Times New Roman"/>
              </a:rPr>
              <a:t>The </a:t>
            </a:r>
            <a:r>
              <a:rPr sz="2800" dirty="0">
                <a:latin typeface="Times New Roman"/>
                <a:cs typeface="Times New Roman"/>
              </a:rPr>
              <a:t>tongue </a:t>
            </a:r>
            <a:r>
              <a:rPr sz="2800" spc="-5" dirty="0">
                <a:latin typeface="Times New Roman"/>
                <a:cs typeface="Times New Roman"/>
              </a:rPr>
              <a:t>is often chewed, and </a:t>
            </a:r>
            <a:r>
              <a:rPr sz="2800" dirty="0">
                <a:latin typeface="Times New Roman"/>
                <a:cs typeface="Times New Roman"/>
              </a:rPr>
              <a:t>the </a:t>
            </a:r>
            <a:r>
              <a:rPr sz="2800" spc="-5" dirty="0">
                <a:latin typeface="Times New Roman"/>
                <a:cs typeface="Times New Roman"/>
              </a:rPr>
              <a:t>patient is </a:t>
            </a:r>
            <a:r>
              <a:rPr sz="2800" dirty="0">
                <a:latin typeface="Times New Roman"/>
                <a:cs typeface="Times New Roman"/>
              </a:rPr>
              <a:t> </a:t>
            </a:r>
            <a:r>
              <a:rPr sz="2800" spc="-5" dirty="0">
                <a:latin typeface="Times New Roman"/>
                <a:cs typeface="Times New Roman"/>
              </a:rPr>
              <a:t>incontinent</a:t>
            </a:r>
            <a:r>
              <a:rPr sz="2800" spc="-45" dirty="0">
                <a:latin typeface="Times New Roman"/>
                <a:cs typeface="Times New Roman"/>
              </a:rPr>
              <a:t> </a:t>
            </a:r>
            <a:r>
              <a:rPr sz="2800" spc="-5" dirty="0">
                <a:latin typeface="Times New Roman"/>
                <a:cs typeface="Times New Roman"/>
              </a:rPr>
              <a:t>of</a:t>
            </a:r>
            <a:r>
              <a:rPr sz="2800" spc="5" dirty="0">
                <a:latin typeface="Times New Roman"/>
                <a:cs typeface="Times New Roman"/>
              </a:rPr>
              <a:t> </a:t>
            </a:r>
            <a:r>
              <a:rPr sz="2800" spc="-5" dirty="0">
                <a:latin typeface="Times New Roman"/>
                <a:cs typeface="Times New Roman"/>
              </a:rPr>
              <a:t>urine and </a:t>
            </a:r>
            <a:r>
              <a:rPr sz="2800" dirty="0">
                <a:latin typeface="Times New Roman"/>
                <a:cs typeface="Times New Roman"/>
              </a:rPr>
              <a:t>stool.</a:t>
            </a:r>
            <a:endParaRPr sz="2800">
              <a:latin typeface="Times New Roman"/>
              <a:cs typeface="Times New Roman"/>
            </a:endParaRPr>
          </a:p>
          <a:p>
            <a:pPr marL="355600" marR="5080" indent="-343535">
              <a:lnSpc>
                <a:spcPct val="100000"/>
              </a:lnSpc>
              <a:spcBef>
                <a:spcPts val="675"/>
              </a:spcBef>
              <a:buFont typeface="Arial MT"/>
              <a:buChar char="•"/>
              <a:tabLst>
                <a:tab pos="355600" algn="l"/>
                <a:tab pos="356235" algn="l"/>
              </a:tabLst>
            </a:pPr>
            <a:r>
              <a:rPr sz="2800" spc="-5" dirty="0">
                <a:latin typeface="Times New Roman"/>
                <a:cs typeface="Times New Roman"/>
              </a:rPr>
              <a:t>After</a:t>
            </a:r>
            <a:r>
              <a:rPr sz="2800" spc="15" dirty="0">
                <a:latin typeface="Times New Roman"/>
                <a:cs typeface="Times New Roman"/>
              </a:rPr>
              <a:t> </a:t>
            </a:r>
            <a:r>
              <a:rPr sz="2800" spc="-5" dirty="0">
                <a:latin typeface="Times New Roman"/>
                <a:cs typeface="Times New Roman"/>
              </a:rPr>
              <a:t>1</a:t>
            </a:r>
            <a:r>
              <a:rPr sz="2800" spc="5" dirty="0">
                <a:latin typeface="Times New Roman"/>
                <a:cs typeface="Times New Roman"/>
              </a:rPr>
              <a:t> </a:t>
            </a:r>
            <a:r>
              <a:rPr sz="2800" spc="-5" dirty="0">
                <a:latin typeface="Times New Roman"/>
                <a:cs typeface="Times New Roman"/>
              </a:rPr>
              <a:t>or</a:t>
            </a:r>
            <a:r>
              <a:rPr sz="2800" spc="15" dirty="0">
                <a:latin typeface="Times New Roman"/>
                <a:cs typeface="Times New Roman"/>
              </a:rPr>
              <a:t> </a:t>
            </a:r>
            <a:r>
              <a:rPr sz="2800" spc="-5" dirty="0">
                <a:latin typeface="Times New Roman"/>
                <a:cs typeface="Times New Roman"/>
              </a:rPr>
              <a:t>2</a:t>
            </a:r>
            <a:r>
              <a:rPr sz="2800" spc="10" dirty="0">
                <a:latin typeface="Times New Roman"/>
                <a:cs typeface="Times New Roman"/>
              </a:rPr>
              <a:t> </a:t>
            </a:r>
            <a:r>
              <a:rPr sz="2800" spc="-5" dirty="0">
                <a:latin typeface="Times New Roman"/>
                <a:cs typeface="Times New Roman"/>
              </a:rPr>
              <a:t>minutes,</a:t>
            </a:r>
            <a:r>
              <a:rPr sz="2800" dirty="0">
                <a:latin typeface="Times New Roman"/>
                <a:cs typeface="Times New Roman"/>
              </a:rPr>
              <a:t> </a:t>
            </a:r>
            <a:r>
              <a:rPr sz="2800" spc="-5" dirty="0">
                <a:latin typeface="Times New Roman"/>
                <a:cs typeface="Times New Roman"/>
              </a:rPr>
              <a:t>the</a:t>
            </a:r>
            <a:r>
              <a:rPr sz="2800" spc="5" dirty="0">
                <a:latin typeface="Times New Roman"/>
                <a:cs typeface="Times New Roman"/>
              </a:rPr>
              <a:t> </a:t>
            </a:r>
            <a:r>
              <a:rPr sz="2800" spc="-5" dirty="0">
                <a:latin typeface="Times New Roman"/>
                <a:cs typeface="Times New Roman"/>
              </a:rPr>
              <a:t>convulsive</a:t>
            </a:r>
            <a:r>
              <a:rPr sz="2800" spc="-25" dirty="0">
                <a:latin typeface="Times New Roman"/>
                <a:cs typeface="Times New Roman"/>
              </a:rPr>
              <a:t> </a:t>
            </a:r>
            <a:r>
              <a:rPr sz="2800" spc="-10" dirty="0">
                <a:latin typeface="Times New Roman"/>
                <a:cs typeface="Times New Roman"/>
              </a:rPr>
              <a:t>movements</a:t>
            </a:r>
            <a:r>
              <a:rPr sz="2800" spc="15" dirty="0">
                <a:latin typeface="Times New Roman"/>
                <a:cs typeface="Times New Roman"/>
              </a:rPr>
              <a:t> </a:t>
            </a:r>
            <a:r>
              <a:rPr sz="2800" spc="-5" dirty="0">
                <a:latin typeface="Times New Roman"/>
                <a:cs typeface="Times New Roman"/>
              </a:rPr>
              <a:t>begin </a:t>
            </a:r>
            <a:r>
              <a:rPr sz="2800" spc="-685" dirty="0">
                <a:latin typeface="Times New Roman"/>
                <a:cs typeface="Times New Roman"/>
              </a:rPr>
              <a:t> </a:t>
            </a:r>
            <a:r>
              <a:rPr sz="2800" spc="-5" dirty="0">
                <a:latin typeface="Times New Roman"/>
                <a:cs typeface="Times New Roman"/>
              </a:rPr>
              <a:t>to </a:t>
            </a:r>
            <a:r>
              <a:rPr sz="2800" dirty="0">
                <a:latin typeface="Times New Roman"/>
                <a:cs typeface="Times New Roman"/>
              </a:rPr>
              <a:t>subside; the </a:t>
            </a:r>
            <a:r>
              <a:rPr sz="2800" spc="-5" dirty="0">
                <a:latin typeface="Times New Roman"/>
                <a:cs typeface="Times New Roman"/>
              </a:rPr>
              <a:t>patient relaxes and lies in deep </a:t>
            </a:r>
            <a:r>
              <a:rPr sz="2800" spc="-10" dirty="0">
                <a:latin typeface="Times New Roman"/>
                <a:cs typeface="Times New Roman"/>
              </a:rPr>
              <a:t>coma, </a:t>
            </a:r>
            <a:r>
              <a:rPr sz="2800" spc="-5" dirty="0">
                <a:latin typeface="Times New Roman"/>
                <a:cs typeface="Times New Roman"/>
              </a:rPr>
              <a:t> breathing </a:t>
            </a:r>
            <a:r>
              <a:rPr sz="2800" spc="-25" dirty="0">
                <a:latin typeface="Times New Roman"/>
                <a:cs typeface="Times New Roman"/>
              </a:rPr>
              <a:t>noisily. </a:t>
            </a:r>
            <a:r>
              <a:rPr sz="2800" spc="-5" dirty="0">
                <a:latin typeface="Times New Roman"/>
                <a:cs typeface="Times New Roman"/>
              </a:rPr>
              <a:t>After </a:t>
            </a:r>
            <a:r>
              <a:rPr sz="2800" dirty="0">
                <a:latin typeface="Times New Roman"/>
                <a:cs typeface="Times New Roman"/>
              </a:rPr>
              <a:t>the </a:t>
            </a:r>
            <a:r>
              <a:rPr sz="2800" spc="-5" dirty="0">
                <a:latin typeface="Times New Roman"/>
                <a:cs typeface="Times New Roman"/>
              </a:rPr>
              <a:t>seizure, the patient is </a:t>
            </a:r>
            <a:r>
              <a:rPr sz="2800" dirty="0">
                <a:latin typeface="Times New Roman"/>
                <a:cs typeface="Times New Roman"/>
              </a:rPr>
              <a:t>often </a:t>
            </a:r>
            <a:r>
              <a:rPr sz="2800" spc="-685" dirty="0">
                <a:latin typeface="Times New Roman"/>
                <a:cs typeface="Times New Roman"/>
              </a:rPr>
              <a:t> </a:t>
            </a:r>
            <a:r>
              <a:rPr sz="2800" spc="-5" dirty="0">
                <a:latin typeface="Times New Roman"/>
                <a:cs typeface="Times New Roman"/>
              </a:rPr>
              <a:t>confused</a:t>
            </a:r>
            <a:r>
              <a:rPr sz="2800" spc="-15" dirty="0">
                <a:latin typeface="Times New Roman"/>
                <a:cs typeface="Times New Roman"/>
              </a:rPr>
              <a:t> </a:t>
            </a:r>
            <a:r>
              <a:rPr sz="2800" spc="-5" dirty="0">
                <a:latin typeface="Times New Roman"/>
                <a:cs typeface="Times New Roman"/>
              </a:rPr>
              <a:t>&amp; hard to</a:t>
            </a:r>
            <a:r>
              <a:rPr sz="2800" spc="-10" dirty="0">
                <a:latin typeface="Times New Roman"/>
                <a:cs typeface="Times New Roman"/>
              </a:rPr>
              <a:t> </a:t>
            </a:r>
            <a:r>
              <a:rPr sz="2800" spc="-5" dirty="0">
                <a:latin typeface="Times New Roman"/>
                <a:cs typeface="Times New Roman"/>
              </a:rPr>
              <a:t>arouse</a:t>
            </a:r>
            <a:r>
              <a:rPr sz="2800" dirty="0">
                <a:latin typeface="Times New Roman"/>
                <a:cs typeface="Times New Roman"/>
              </a:rPr>
              <a:t> </a:t>
            </a:r>
            <a:r>
              <a:rPr sz="2800" spc="-5" dirty="0">
                <a:latin typeface="Times New Roman"/>
                <a:cs typeface="Times New Roman"/>
              </a:rPr>
              <a:t>&amp;</a:t>
            </a:r>
            <a:r>
              <a:rPr sz="2800" spc="-15" dirty="0">
                <a:latin typeface="Times New Roman"/>
                <a:cs typeface="Times New Roman"/>
              </a:rPr>
              <a:t> </a:t>
            </a:r>
            <a:r>
              <a:rPr sz="2800" spc="-10" dirty="0">
                <a:latin typeface="Times New Roman"/>
                <a:cs typeface="Times New Roman"/>
              </a:rPr>
              <a:t>may</a:t>
            </a:r>
            <a:r>
              <a:rPr sz="2800" spc="15" dirty="0">
                <a:latin typeface="Times New Roman"/>
                <a:cs typeface="Times New Roman"/>
              </a:rPr>
              <a:t> </a:t>
            </a:r>
            <a:r>
              <a:rPr sz="2800" spc="-5" dirty="0">
                <a:latin typeface="Times New Roman"/>
                <a:cs typeface="Times New Roman"/>
              </a:rPr>
              <a:t>sleep</a:t>
            </a:r>
            <a:r>
              <a:rPr sz="2800" spc="-15" dirty="0">
                <a:latin typeface="Times New Roman"/>
                <a:cs typeface="Times New Roman"/>
              </a:rPr>
              <a:t> </a:t>
            </a:r>
            <a:r>
              <a:rPr sz="2800" dirty="0">
                <a:latin typeface="Times New Roman"/>
                <a:cs typeface="Times New Roman"/>
              </a:rPr>
              <a:t>for</a:t>
            </a:r>
            <a:r>
              <a:rPr sz="2800" spc="-5" dirty="0">
                <a:latin typeface="Times New Roman"/>
                <a:cs typeface="Times New Roman"/>
              </a:rPr>
              <a:t> </a:t>
            </a:r>
            <a:r>
              <a:rPr sz="2800" dirty="0">
                <a:latin typeface="Times New Roman"/>
                <a:cs typeface="Times New Roman"/>
              </a:rPr>
              <a:t>hours.</a:t>
            </a:r>
            <a:endParaRPr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79535" y="6464985"/>
            <a:ext cx="15367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5</a:t>
            </a:fld>
            <a:endParaRPr sz="1200">
              <a:latin typeface="Calibri"/>
              <a:cs typeface="Calibri"/>
            </a:endParaRPr>
          </a:p>
        </p:txBody>
      </p:sp>
      <p:sp>
        <p:nvSpPr>
          <p:cNvPr id="2" name="object 2"/>
          <p:cNvSpPr txBox="1">
            <a:spLocks noGrp="1"/>
          </p:cNvSpPr>
          <p:nvPr>
            <p:ph type="title"/>
          </p:nvPr>
        </p:nvSpPr>
        <p:spPr>
          <a:xfrm>
            <a:off x="1983104" y="512191"/>
            <a:ext cx="5177790" cy="635000"/>
          </a:xfrm>
          <a:prstGeom prst="rect">
            <a:avLst/>
          </a:prstGeom>
        </p:spPr>
        <p:txBody>
          <a:bodyPr vert="horz" wrap="square" lIns="0" tIns="12065" rIns="0" bIns="0" rtlCol="0">
            <a:spAutoFit/>
          </a:bodyPr>
          <a:lstStyle/>
          <a:p>
            <a:pPr marL="12700">
              <a:lnSpc>
                <a:spcPct val="100000"/>
              </a:lnSpc>
              <a:spcBef>
                <a:spcPts val="95"/>
              </a:spcBef>
            </a:pPr>
            <a:r>
              <a:rPr sz="4000" spc="-5" dirty="0"/>
              <a:t>The</a:t>
            </a:r>
            <a:r>
              <a:rPr sz="4000" spc="-35" dirty="0"/>
              <a:t> </a:t>
            </a:r>
            <a:r>
              <a:rPr sz="4000" spc="-5" dirty="0"/>
              <a:t>Brain</a:t>
            </a:r>
            <a:r>
              <a:rPr sz="4000" spc="-30" dirty="0"/>
              <a:t> </a:t>
            </a:r>
            <a:r>
              <a:rPr sz="4000" spc="-10" dirty="0"/>
              <a:t>Hemispheres</a:t>
            </a:r>
            <a:endParaRPr sz="4000" dirty="0"/>
          </a:p>
        </p:txBody>
      </p:sp>
      <p:sp>
        <p:nvSpPr>
          <p:cNvPr id="3" name="object 3"/>
          <p:cNvSpPr txBox="1"/>
          <p:nvPr/>
        </p:nvSpPr>
        <p:spPr>
          <a:xfrm>
            <a:off x="764540" y="1815210"/>
            <a:ext cx="8142605" cy="4789132"/>
          </a:xfrm>
          <a:prstGeom prst="rect">
            <a:avLst/>
          </a:prstGeom>
        </p:spPr>
        <p:txBody>
          <a:bodyPr vert="horz" wrap="square" lIns="0" tIns="48895" rIns="0" bIns="0" rtlCol="0">
            <a:spAutoFit/>
          </a:bodyPr>
          <a:lstStyle/>
          <a:p>
            <a:pPr marL="355600" marR="331470" indent="-343535">
              <a:lnSpc>
                <a:spcPct val="90000"/>
              </a:lnSpc>
              <a:spcBef>
                <a:spcPts val="385"/>
              </a:spcBef>
              <a:buFont typeface="Arial MT"/>
              <a:buChar char="•"/>
              <a:tabLst>
                <a:tab pos="355600" algn="l"/>
                <a:tab pos="356235" algn="l"/>
              </a:tabLst>
            </a:pP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right</a:t>
            </a:r>
            <a:r>
              <a:rPr sz="2400" spc="-25" dirty="0">
                <a:latin typeface="Times New Roman"/>
                <a:cs typeface="Times New Roman"/>
              </a:rPr>
              <a:t> </a:t>
            </a:r>
            <a:r>
              <a:rPr sz="2400" dirty="0">
                <a:latin typeface="Times New Roman"/>
                <a:cs typeface="Times New Roman"/>
              </a:rPr>
              <a:t>side</a:t>
            </a:r>
            <a:r>
              <a:rPr sz="2400" spc="-10" dirty="0">
                <a:latin typeface="Times New Roman"/>
                <a:cs typeface="Times New Roman"/>
              </a:rPr>
              <a:t> </a:t>
            </a:r>
            <a:r>
              <a:rPr sz="2400" dirty="0">
                <a:latin typeface="Times New Roman"/>
                <a:cs typeface="Times New Roman"/>
              </a:rPr>
              <a:t>receives</a:t>
            </a:r>
            <a:r>
              <a:rPr sz="2400" spc="-30" dirty="0">
                <a:latin typeface="Times New Roman"/>
                <a:cs typeface="Times New Roman"/>
              </a:rPr>
              <a:t> </a:t>
            </a:r>
            <a:r>
              <a:rPr sz="2400" spc="-5" dirty="0">
                <a:latin typeface="Times New Roman"/>
                <a:cs typeface="Times New Roman"/>
              </a:rPr>
              <a:t>information</a:t>
            </a:r>
            <a:r>
              <a:rPr sz="2400" spc="-30" dirty="0">
                <a:latin typeface="Times New Roman"/>
                <a:cs typeface="Times New Roman"/>
              </a:rPr>
              <a:t> </a:t>
            </a:r>
            <a:r>
              <a:rPr sz="2400" dirty="0">
                <a:latin typeface="Times New Roman"/>
                <a:cs typeface="Times New Roman"/>
              </a:rPr>
              <a:t>from</a:t>
            </a:r>
            <a:r>
              <a:rPr sz="2400" spc="-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controls</a:t>
            </a:r>
            <a:r>
              <a:rPr sz="2400" spc="-2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left </a:t>
            </a:r>
            <a:r>
              <a:rPr sz="2400" spc="-585" dirty="0">
                <a:latin typeface="Times New Roman"/>
                <a:cs typeface="Times New Roman"/>
              </a:rPr>
              <a:t> </a:t>
            </a:r>
            <a:r>
              <a:rPr sz="2400" dirty="0">
                <a:latin typeface="Times New Roman"/>
                <a:cs typeface="Times New Roman"/>
              </a:rPr>
              <a:t>side of the </a:t>
            </a:r>
            <a:r>
              <a:rPr sz="2400" spc="-35" dirty="0">
                <a:latin typeface="Times New Roman"/>
                <a:cs typeface="Times New Roman"/>
              </a:rPr>
              <a:t>body. </a:t>
            </a:r>
            <a:r>
              <a:rPr sz="2400" dirty="0">
                <a:latin typeface="Times New Roman"/>
                <a:cs typeface="Times New Roman"/>
              </a:rPr>
              <a:t>Specializes in perception of physical </a:t>
            </a:r>
            <a:r>
              <a:rPr sz="2400" spc="5" dirty="0">
                <a:latin typeface="Times New Roman"/>
                <a:cs typeface="Times New Roman"/>
              </a:rPr>
              <a:t> </a:t>
            </a:r>
            <a:r>
              <a:rPr sz="2400" spc="-5" dirty="0">
                <a:latin typeface="Times New Roman"/>
                <a:cs typeface="Times New Roman"/>
              </a:rPr>
              <a:t>environment, </a:t>
            </a:r>
            <a:r>
              <a:rPr sz="2400" dirty="0">
                <a:latin typeface="Times New Roman"/>
                <a:cs typeface="Times New Roman"/>
              </a:rPr>
              <a:t>art, </a:t>
            </a:r>
            <a:r>
              <a:rPr sz="2400" spc="-5" dirty="0">
                <a:latin typeface="Times New Roman"/>
                <a:cs typeface="Times New Roman"/>
              </a:rPr>
              <a:t>music, </a:t>
            </a:r>
            <a:r>
              <a:rPr sz="2400" dirty="0">
                <a:latin typeface="Times New Roman"/>
                <a:cs typeface="Times New Roman"/>
              </a:rPr>
              <a:t>nonverbal </a:t>
            </a:r>
            <a:r>
              <a:rPr sz="2400" spc="-5" dirty="0">
                <a:latin typeface="Times New Roman"/>
                <a:cs typeface="Times New Roman"/>
              </a:rPr>
              <a:t>communication, </a:t>
            </a:r>
            <a:r>
              <a:rPr sz="2400" dirty="0">
                <a:latin typeface="Times New Roman"/>
                <a:cs typeface="Times New Roman"/>
              </a:rPr>
              <a:t>spiritual </a:t>
            </a:r>
            <a:r>
              <a:rPr sz="2400" spc="-585" dirty="0">
                <a:latin typeface="Times New Roman"/>
                <a:cs typeface="Times New Roman"/>
              </a:rPr>
              <a:t> </a:t>
            </a:r>
            <a:r>
              <a:rPr sz="2400" dirty="0">
                <a:latin typeface="Times New Roman"/>
                <a:cs typeface="Times New Roman"/>
              </a:rPr>
              <a:t>aspects.</a:t>
            </a:r>
          </a:p>
          <a:p>
            <a:pPr marL="355600" marR="5080" indent="-343535">
              <a:lnSpc>
                <a:spcPct val="90000"/>
              </a:lnSpc>
              <a:spcBef>
                <a:spcPts val="580"/>
              </a:spcBef>
              <a:buFont typeface="Arial MT"/>
              <a:buChar char="•"/>
              <a:tabLst>
                <a:tab pos="355600" algn="l"/>
                <a:tab pos="356235" algn="l"/>
              </a:tabLst>
            </a:pP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left</a:t>
            </a:r>
            <a:r>
              <a:rPr sz="2400" spc="-15" dirty="0">
                <a:latin typeface="Times New Roman"/>
                <a:cs typeface="Times New Roman"/>
              </a:rPr>
              <a:t> </a:t>
            </a:r>
            <a:r>
              <a:rPr sz="2400" dirty="0">
                <a:latin typeface="Times New Roman"/>
                <a:cs typeface="Times New Roman"/>
              </a:rPr>
              <a:t>receives</a:t>
            </a:r>
            <a:r>
              <a:rPr sz="2400" spc="-40" dirty="0">
                <a:latin typeface="Times New Roman"/>
                <a:cs typeface="Times New Roman"/>
              </a:rPr>
              <a:t> </a:t>
            </a:r>
            <a:r>
              <a:rPr sz="2400" spc="-5" dirty="0">
                <a:latin typeface="Times New Roman"/>
                <a:cs typeface="Times New Roman"/>
              </a:rPr>
              <a:t>information</a:t>
            </a:r>
            <a:r>
              <a:rPr sz="2400" spc="-20" dirty="0">
                <a:latin typeface="Times New Roman"/>
                <a:cs typeface="Times New Roman"/>
              </a:rPr>
              <a:t> </a:t>
            </a: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and controls</a:t>
            </a:r>
            <a:r>
              <a:rPr sz="2400" spc="-3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right</a:t>
            </a:r>
            <a:r>
              <a:rPr sz="2400" spc="-25" dirty="0">
                <a:latin typeface="Times New Roman"/>
                <a:cs typeface="Times New Roman"/>
              </a:rPr>
              <a:t> </a:t>
            </a:r>
            <a:r>
              <a:rPr sz="2400" dirty="0">
                <a:latin typeface="Times New Roman"/>
                <a:cs typeface="Times New Roman"/>
              </a:rPr>
              <a:t>side</a:t>
            </a:r>
            <a:r>
              <a:rPr sz="2400" spc="-25" dirty="0">
                <a:latin typeface="Times New Roman"/>
                <a:cs typeface="Times New Roman"/>
              </a:rPr>
              <a:t> </a:t>
            </a:r>
            <a:r>
              <a:rPr sz="2400" dirty="0">
                <a:latin typeface="Times New Roman"/>
                <a:cs typeface="Times New Roman"/>
              </a:rPr>
              <a:t>of </a:t>
            </a:r>
            <a:r>
              <a:rPr sz="2400" spc="-585" dirty="0">
                <a:latin typeface="Times New Roman"/>
                <a:cs typeface="Times New Roman"/>
              </a:rPr>
              <a:t> </a:t>
            </a:r>
            <a:r>
              <a:rPr sz="2400" dirty="0">
                <a:latin typeface="Times New Roman"/>
                <a:cs typeface="Times New Roman"/>
              </a:rPr>
              <a:t>the </a:t>
            </a:r>
            <a:r>
              <a:rPr sz="2400" spc="-35" dirty="0">
                <a:latin typeface="Times New Roman"/>
                <a:cs typeface="Times New Roman"/>
              </a:rPr>
              <a:t>body. </a:t>
            </a:r>
            <a:r>
              <a:rPr sz="2400" dirty="0">
                <a:latin typeface="Times New Roman"/>
                <a:cs typeface="Times New Roman"/>
              </a:rPr>
              <a:t>Specializes in analysis, </a:t>
            </a:r>
            <a:r>
              <a:rPr sz="2400" spc="-5" dirty="0">
                <a:latin typeface="Times New Roman"/>
                <a:cs typeface="Times New Roman"/>
              </a:rPr>
              <a:t>calculation, </a:t>
            </a:r>
            <a:r>
              <a:rPr sz="2400" dirty="0">
                <a:latin typeface="Times New Roman"/>
                <a:cs typeface="Times New Roman"/>
              </a:rPr>
              <a:t>problem solving, </a:t>
            </a:r>
            <a:r>
              <a:rPr sz="2400" spc="5" dirty="0">
                <a:latin typeface="Times New Roman"/>
                <a:cs typeface="Times New Roman"/>
              </a:rPr>
              <a:t> </a:t>
            </a:r>
            <a:r>
              <a:rPr sz="2400" dirty="0">
                <a:latin typeface="Times New Roman"/>
                <a:cs typeface="Times New Roman"/>
              </a:rPr>
              <a:t>verbal </a:t>
            </a:r>
            <a:r>
              <a:rPr sz="2400" spc="-5" dirty="0">
                <a:latin typeface="Times New Roman"/>
                <a:cs typeface="Times New Roman"/>
              </a:rPr>
              <a:t>communication, interpretation, </a:t>
            </a:r>
            <a:r>
              <a:rPr sz="2400" dirty="0">
                <a:latin typeface="Times New Roman"/>
                <a:cs typeface="Times New Roman"/>
              </a:rPr>
              <a:t>language, reading, and </a:t>
            </a:r>
            <a:r>
              <a:rPr sz="2400" spc="5" dirty="0">
                <a:latin typeface="Times New Roman"/>
                <a:cs typeface="Times New Roman"/>
              </a:rPr>
              <a:t> </a:t>
            </a:r>
            <a:r>
              <a:rPr sz="2400" dirty="0">
                <a:latin typeface="Times New Roman"/>
                <a:cs typeface="Times New Roman"/>
              </a:rPr>
              <a:t>writing</a:t>
            </a:r>
            <a:r>
              <a:rPr sz="2400" dirty="0" smtClean="0">
                <a:latin typeface="Times New Roman"/>
                <a:cs typeface="Times New Roman"/>
              </a:rPr>
              <a:t>.</a:t>
            </a:r>
            <a:endParaRPr lang="en-US" sz="2400" dirty="0" smtClean="0">
              <a:latin typeface="Times New Roman"/>
              <a:cs typeface="Times New Roman"/>
            </a:endParaRPr>
          </a:p>
          <a:p>
            <a:pPr marL="355600" marR="5080" indent="-343535">
              <a:lnSpc>
                <a:spcPct val="90000"/>
              </a:lnSpc>
              <a:spcBef>
                <a:spcPts val="580"/>
              </a:spcBef>
              <a:buFont typeface="Arial MT"/>
              <a:buChar char="•"/>
              <a:tabLst>
                <a:tab pos="355600" algn="l"/>
                <a:tab pos="356235" algn="l"/>
              </a:tabLst>
            </a:pPr>
            <a:endParaRPr lang="en-US" sz="2400" dirty="0">
              <a:latin typeface="Times New Roman"/>
              <a:cs typeface="Times New Roman"/>
            </a:endParaRPr>
          </a:p>
          <a:p>
            <a:pPr marL="355600" marR="5080" indent="-343535">
              <a:lnSpc>
                <a:spcPct val="90000"/>
              </a:lnSpc>
              <a:spcBef>
                <a:spcPts val="580"/>
              </a:spcBef>
              <a:buFont typeface="Arial MT"/>
              <a:buChar char="•"/>
              <a:tabLst>
                <a:tab pos="355600" algn="l"/>
                <a:tab pos="356235" algn="l"/>
              </a:tabLst>
            </a:pPr>
            <a:endParaRPr lang="en-US" sz="2400" dirty="0" smtClean="0">
              <a:latin typeface="Times New Roman"/>
              <a:cs typeface="Times New Roman"/>
            </a:endParaRPr>
          </a:p>
          <a:p>
            <a:pPr marL="355600" marR="5080" indent="-343535">
              <a:lnSpc>
                <a:spcPct val="90000"/>
              </a:lnSpc>
              <a:spcBef>
                <a:spcPts val="580"/>
              </a:spcBef>
              <a:buFont typeface="Arial MT"/>
              <a:buChar char="•"/>
              <a:tabLst>
                <a:tab pos="355600" algn="l"/>
                <a:tab pos="356235" algn="l"/>
              </a:tabLst>
            </a:pPr>
            <a:r>
              <a:rPr lang="en-US" sz="4000" b="1" spc="-5" dirty="0">
                <a:latin typeface="Times New Roman"/>
                <a:ea typeface="+mj-ea"/>
                <a:cs typeface="Times New Roman"/>
              </a:rPr>
              <a:t>Peripheral Nervous System: Cranial Nerves</a:t>
            </a:r>
            <a:endParaRPr sz="4000" b="1" spc="-5" dirty="0">
              <a:latin typeface="Times New Roman"/>
              <a:ea typeface="+mj-ea"/>
              <a:cs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50</a:t>
            </a:fld>
            <a:endParaRPr dirty="0"/>
          </a:p>
        </p:txBody>
      </p:sp>
      <p:sp>
        <p:nvSpPr>
          <p:cNvPr id="2" name="object 2"/>
          <p:cNvSpPr txBox="1">
            <a:spLocks noGrp="1"/>
          </p:cNvSpPr>
          <p:nvPr>
            <p:ph type="title"/>
          </p:nvPr>
        </p:nvSpPr>
        <p:spPr>
          <a:xfrm>
            <a:off x="624941" y="512191"/>
            <a:ext cx="7896225" cy="635000"/>
          </a:xfrm>
          <a:prstGeom prst="rect">
            <a:avLst/>
          </a:prstGeom>
        </p:spPr>
        <p:txBody>
          <a:bodyPr vert="horz" wrap="square" lIns="0" tIns="12065" rIns="0" bIns="0" rtlCol="0">
            <a:spAutoFit/>
          </a:bodyPr>
          <a:lstStyle/>
          <a:p>
            <a:pPr marL="12700">
              <a:lnSpc>
                <a:spcPct val="100000"/>
              </a:lnSpc>
              <a:spcBef>
                <a:spcPts val="95"/>
              </a:spcBef>
            </a:pPr>
            <a:r>
              <a:rPr sz="4000" spc="-5" dirty="0"/>
              <a:t>Assessment</a:t>
            </a:r>
            <a:r>
              <a:rPr sz="4000" spc="30" dirty="0"/>
              <a:t> </a:t>
            </a:r>
            <a:r>
              <a:rPr sz="4000" spc="-5" dirty="0"/>
              <a:t>and</a:t>
            </a:r>
            <a:r>
              <a:rPr sz="4000" spc="-20" dirty="0"/>
              <a:t> </a:t>
            </a:r>
            <a:r>
              <a:rPr sz="4000" dirty="0"/>
              <a:t>Diagnostic</a:t>
            </a:r>
            <a:r>
              <a:rPr sz="4000" spc="-5" dirty="0"/>
              <a:t> </a:t>
            </a:r>
            <a:r>
              <a:rPr sz="4000" dirty="0"/>
              <a:t>Findings</a:t>
            </a:r>
            <a:endParaRPr sz="4000"/>
          </a:p>
        </p:txBody>
      </p:sp>
      <p:sp>
        <p:nvSpPr>
          <p:cNvPr id="3" name="object 3"/>
          <p:cNvSpPr txBox="1"/>
          <p:nvPr/>
        </p:nvSpPr>
        <p:spPr>
          <a:xfrm>
            <a:off x="535940" y="1772538"/>
            <a:ext cx="8291195" cy="3733165"/>
          </a:xfrm>
          <a:prstGeom prst="rect">
            <a:avLst/>
          </a:prstGeom>
        </p:spPr>
        <p:txBody>
          <a:bodyPr vert="horz" wrap="square" lIns="0" tIns="13335" rIns="0" bIns="0" rtlCol="0">
            <a:spAutoFit/>
          </a:bodyPr>
          <a:lstStyle/>
          <a:p>
            <a:pPr marL="285115" marR="117475" indent="-273050">
              <a:lnSpc>
                <a:spcPct val="100000"/>
              </a:lnSpc>
              <a:spcBef>
                <a:spcPts val="105"/>
              </a:spcBef>
              <a:buFont typeface="Arial MT"/>
              <a:buChar char="•"/>
              <a:tabLst>
                <a:tab pos="285750" algn="l"/>
              </a:tabLst>
            </a:pPr>
            <a:r>
              <a:rPr sz="3200" dirty="0">
                <a:latin typeface="Times New Roman"/>
                <a:cs typeface="Times New Roman"/>
              </a:rPr>
              <a:t>The</a:t>
            </a:r>
            <a:r>
              <a:rPr sz="3200" spc="-15" dirty="0">
                <a:latin typeface="Times New Roman"/>
                <a:cs typeface="Times New Roman"/>
              </a:rPr>
              <a:t> </a:t>
            </a:r>
            <a:r>
              <a:rPr sz="3200" dirty="0">
                <a:latin typeface="Times New Roman"/>
                <a:cs typeface="Times New Roman"/>
              </a:rPr>
              <a:t>patient</a:t>
            </a:r>
            <a:r>
              <a:rPr sz="3200" spc="-25" dirty="0">
                <a:latin typeface="Times New Roman"/>
                <a:cs typeface="Times New Roman"/>
              </a:rPr>
              <a:t> </a:t>
            </a:r>
            <a:r>
              <a:rPr sz="3200" dirty="0">
                <a:latin typeface="Times New Roman"/>
                <a:cs typeface="Times New Roman"/>
              </a:rPr>
              <a:t>is </a:t>
            </a:r>
            <a:r>
              <a:rPr sz="3200" spc="5" dirty="0">
                <a:latin typeface="Times New Roman"/>
                <a:cs typeface="Times New Roman"/>
              </a:rPr>
              <a:t>questioned</a:t>
            </a:r>
            <a:r>
              <a:rPr sz="3200" spc="-35" dirty="0">
                <a:latin typeface="Times New Roman"/>
                <a:cs typeface="Times New Roman"/>
              </a:rPr>
              <a:t> </a:t>
            </a:r>
            <a:r>
              <a:rPr sz="3200" spc="5" dirty="0">
                <a:latin typeface="Times New Roman"/>
                <a:cs typeface="Times New Roman"/>
              </a:rPr>
              <a:t>about</a:t>
            </a:r>
            <a:r>
              <a:rPr sz="3200" spc="-35" dirty="0">
                <a:latin typeface="Times New Roman"/>
                <a:cs typeface="Times New Roman"/>
              </a:rPr>
              <a:t> </a:t>
            </a:r>
            <a:r>
              <a:rPr sz="3200" dirty="0">
                <a:latin typeface="Times New Roman"/>
                <a:cs typeface="Times New Roman"/>
              </a:rPr>
              <a:t>illnesses or</a:t>
            </a:r>
            <a:r>
              <a:rPr sz="3200" spc="-15" dirty="0">
                <a:latin typeface="Times New Roman"/>
                <a:cs typeface="Times New Roman"/>
              </a:rPr>
              <a:t> </a:t>
            </a:r>
            <a:r>
              <a:rPr sz="3200" dirty="0">
                <a:latin typeface="Times New Roman"/>
                <a:cs typeface="Times New Roman"/>
              </a:rPr>
              <a:t>head </a:t>
            </a:r>
            <a:r>
              <a:rPr sz="3200" spc="-785" dirty="0">
                <a:latin typeface="Times New Roman"/>
                <a:cs typeface="Times New Roman"/>
              </a:rPr>
              <a:t> </a:t>
            </a:r>
            <a:r>
              <a:rPr sz="3200" dirty="0">
                <a:latin typeface="Times New Roman"/>
                <a:cs typeface="Times New Roman"/>
              </a:rPr>
              <a:t>injuries</a:t>
            </a:r>
            <a:r>
              <a:rPr sz="3200" spc="-15" dirty="0">
                <a:latin typeface="Times New Roman"/>
                <a:cs typeface="Times New Roman"/>
              </a:rPr>
              <a:t> </a:t>
            </a:r>
            <a:r>
              <a:rPr sz="3200" dirty="0">
                <a:latin typeface="Times New Roman"/>
                <a:cs typeface="Times New Roman"/>
              </a:rPr>
              <a:t>that</a:t>
            </a:r>
            <a:r>
              <a:rPr sz="3200" spc="-30" dirty="0">
                <a:latin typeface="Times New Roman"/>
                <a:cs typeface="Times New Roman"/>
              </a:rPr>
              <a:t> </a:t>
            </a:r>
            <a:r>
              <a:rPr sz="3200" spc="5" dirty="0">
                <a:latin typeface="Times New Roman"/>
                <a:cs typeface="Times New Roman"/>
              </a:rPr>
              <a:t>may</a:t>
            </a:r>
            <a:r>
              <a:rPr sz="3200" spc="-15" dirty="0">
                <a:latin typeface="Times New Roman"/>
                <a:cs typeface="Times New Roman"/>
              </a:rPr>
              <a:t> </a:t>
            </a:r>
            <a:r>
              <a:rPr sz="3200" dirty="0">
                <a:latin typeface="Times New Roman"/>
                <a:cs typeface="Times New Roman"/>
              </a:rPr>
              <a:t>have</a:t>
            </a:r>
            <a:r>
              <a:rPr sz="3200" spc="-15" dirty="0">
                <a:latin typeface="Times New Roman"/>
                <a:cs typeface="Times New Roman"/>
              </a:rPr>
              <a:t> </a:t>
            </a:r>
            <a:r>
              <a:rPr sz="3200" spc="-5" dirty="0">
                <a:latin typeface="Times New Roman"/>
                <a:cs typeface="Times New Roman"/>
              </a:rPr>
              <a:t>affected</a:t>
            </a:r>
            <a:r>
              <a:rPr sz="3200" spc="-25" dirty="0">
                <a:latin typeface="Times New Roman"/>
                <a:cs typeface="Times New Roman"/>
              </a:rPr>
              <a:t> </a:t>
            </a:r>
            <a:r>
              <a:rPr sz="3200" dirty="0">
                <a:latin typeface="Times New Roman"/>
                <a:cs typeface="Times New Roman"/>
              </a:rPr>
              <a:t>the</a:t>
            </a:r>
            <a:r>
              <a:rPr sz="3200" spc="10" dirty="0">
                <a:latin typeface="Times New Roman"/>
                <a:cs typeface="Times New Roman"/>
              </a:rPr>
              <a:t> </a:t>
            </a:r>
            <a:r>
              <a:rPr sz="3200" dirty="0">
                <a:latin typeface="Times New Roman"/>
                <a:cs typeface="Times New Roman"/>
              </a:rPr>
              <a:t>brain.</a:t>
            </a:r>
            <a:endParaRPr sz="3200">
              <a:latin typeface="Times New Roman"/>
              <a:cs typeface="Times New Roman"/>
            </a:endParaRPr>
          </a:p>
          <a:p>
            <a:pPr marL="285115" indent="-273050">
              <a:lnSpc>
                <a:spcPct val="100000"/>
              </a:lnSpc>
              <a:spcBef>
                <a:spcPts val="770"/>
              </a:spcBef>
              <a:buFont typeface="Arial MT"/>
              <a:buChar char="•"/>
              <a:tabLst>
                <a:tab pos="285750" algn="l"/>
              </a:tabLst>
            </a:pPr>
            <a:r>
              <a:rPr sz="3200" dirty="0">
                <a:latin typeface="Times New Roman"/>
                <a:cs typeface="Times New Roman"/>
              </a:rPr>
              <a:t>Biochemical,</a:t>
            </a:r>
            <a:r>
              <a:rPr sz="3200" spc="-30" dirty="0">
                <a:latin typeface="Times New Roman"/>
                <a:cs typeface="Times New Roman"/>
              </a:rPr>
              <a:t> </a:t>
            </a:r>
            <a:r>
              <a:rPr sz="3200" dirty="0">
                <a:latin typeface="Times New Roman"/>
                <a:cs typeface="Times New Roman"/>
              </a:rPr>
              <a:t>hematologic,</a:t>
            </a:r>
            <a:r>
              <a:rPr sz="3200" spc="-30" dirty="0">
                <a:latin typeface="Times New Roman"/>
                <a:cs typeface="Times New Roman"/>
              </a:rPr>
              <a:t> </a:t>
            </a:r>
            <a:r>
              <a:rPr sz="3200" spc="5" dirty="0">
                <a:latin typeface="Times New Roman"/>
                <a:cs typeface="Times New Roman"/>
              </a:rPr>
              <a:t>and</a:t>
            </a:r>
            <a:r>
              <a:rPr sz="3200" dirty="0">
                <a:latin typeface="Times New Roman"/>
                <a:cs typeface="Times New Roman"/>
              </a:rPr>
              <a:t> serologic</a:t>
            </a:r>
            <a:r>
              <a:rPr sz="3200" spc="-10" dirty="0">
                <a:latin typeface="Times New Roman"/>
                <a:cs typeface="Times New Roman"/>
              </a:rPr>
              <a:t> </a:t>
            </a:r>
            <a:r>
              <a:rPr sz="3200" dirty="0">
                <a:latin typeface="Times New Roman"/>
                <a:cs typeface="Times New Roman"/>
              </a:rPr>
              <a:t>studies.</a:t>
            </a:r>
            <a:endParaRPr sz="3200">
              <a:latin typeface="Times New Roman"/>
              <a:cs typeface="Times New Roman"/>
            </a:endParaRPr>
          </a:p>
          <a:p>
            <a:pPr marL="355600" marR="247015" indent="-343535">
              <a:lnSpc>
                <a:spcPct val="100000"/>
              </a:lnSpc>
              <a:spcBef>
                <a:spcPts val="765"/>
              </a:spcBef>
              <a:buFont typeface="Arial MT"/>
              <a:buChar char="•"/>
              <a:tabLst>
                <a:tab pos="355600" algn="l"/>
                <a:tab pos="356235" algn="l"/>
              </a:tabLst>
            </a:pPr>
            <a:r>
              <a:rPr sz="3200" dirty="0">
                <a:latin typeface="Times New Roman"/>
                <a:cs typeface="Times New Roman"/>
              </a:rPr>
              <a:t>MRI</a:t>
            </a:r>
            <a:r>
              <a:rPr sz="3200" spc="-5" dirty="0">
                <a:latin typeface="Times New Roman"/>
                <a:cs typeface="Times New Roman"/>
              </a:rPr>
              <a:t> </a:t>
            </a:r>
            <a:r>
              <a:rPr sz="3200" dirty="0">
                <a:latin typeface="Times New Roman"/>
                <a:cs typeface="Times New Roman"/>
              </a:rPr>
              <a:t>is used</a:t>
            </a:r>
            <a:r>
              <a:rPr sz="3200" spc="-15" dirty="0">
                <a:latin typeface="Times New Roman"/>
                <a:cs typeface="Times New Roman"/>
              </a:rPr>
              <a:t> </a:t>
            </a:r>
            <a:r>
              <a:rPr sz="3200" dirty="0">
                <a:latin typeface="Times New Roman"/>
                <a:cs typeface="Times New Roman"/>
              </a:rPr>
              <a:t>to detect</a:t>
            </a:r>
            <a:r>
              <a:rPr sz="3200" spc="-30" dirty="0">
                <a:latin typeface="Times New Roman"/>
                <a:cs typeface="Times New Roman"/>
              </a:rPr>
              <a:t> </a:t>
            </a:r>
            <a:r>
              <a:rPr sz="3200" dirty="0">
                <a:latin typeface="Times New Roman"/>
                <a:cs typeface="Times New Roman"/>
              </a:rPr>
              <a:t>lesions</a:t>
            </a:r>
            <a:r>
              <a:rPr sz="3200" spc="-20" dirty="0">
                <a:latin typeface="Times New Roman"/>
                <a:cs typeface="Times New Roman"/>
              </a:rPr>
              <a:t> </a:t>
            </a:r>
            <a:r>
              <a:rPr sz="3200" dirty="0">
                <a:latin typeface="Times New Roman"/>
                <a:cs typeface="Times New Roman"/>
              </a:rPr>
              <a:t>in the brain,</a:t>
            </a:r>
            <a:r>
              <a:rPr sz="3200" spc="-35" dirty="0">
                <a:latin typeface="Times New Roman"/>
                <a:cs typeface="Times New Roman"/>
              </a:rPr>
              <a:t> </a:t>
            </a:r>
            <a:r>
              <a:rPr sz="3200" dirty="0">
                <a:latin typeface="Times New Roman"/>
                <a:cs typeface="Times New Roman"/>
              </a:rPr>
              <a:t>focal </a:t>
            </a:r>
            <a:r>
              <a:rPr sz="3200" spc="-785" dirty="0">
                <a:latin typeface="Times New Roman"/>
                <a:cs typeface="Times New Roman"/>
              </a:rPr>
              <a:t> </a:t>
            </a:r>
            <a:r>
              <a:rPr sz="3200" dirty="0">
                <a:latin typeface="Times New Roman"/>
                <a:cs typeface="Times New Roman"/>
              </a:rPr>
              <a:t>abnormalities, and Cerebrovascular </a:t>
            </a:r>
            <a:r>
              <a:rPr sz="3200" spc="5" dirty="0">
                <a:latin typeface="Times New Roman"/>
                <a:cs typeface="Times New Roman"/>
              </a:rPr>
              <a:t> </a:t>
            </a:r>
            <a:r>
              <a:rPr sz="3200" dirty="0">
                <a:latin typeface="Times New Roman"/>
                <a:cs typeface="Times New Roman"/>
              </a:rPr>
              <a:t>abnormalities.</a:t>
            </a:r>
            <a:endParaRPr sz="3200">
              <a:latin typeface="Times New Roman"/>
              <a:cs typeface="Times New Roman"/>
            </a:endParaRPr>
          </a:p>
          <a:p>
            <a:pPr marL="355600" indent="-343535">
              <a:lnSpc>
                <a:spcPct val="100000"/>
              </a:lnSpc>
              <a:spcBef>
                <a:spcPts val="770"/>
              </a:spcBef>
              <a:buFont typeface="Arial MT"/>
              <a:buChar char="•"/>
              <a:tabLst>
                <a:tab pos="355600" algn="l"/>
                <a:tab pos="356235" algn="l"/>
              </a:tabLst>
            </a:pPr>
            <a:r>
              <a:rPr sz="3200" dirty="0">
                <a:latin typeface="Times New Roman"/>
                <a:cs typeface="Times New Roman"/>
              </a:rPr>
              <a:t>The</a:t>
            </a:r>
            <a:r>
              <a:rPr sz="3200" spc="-25" dirty="0">
                <a:latin typeface="Times New Roman"/>
                <a:cs typeface="Times New Roman"/>
              </a:rPr>
              <a:t> </a:t>
            </a:r>
            <a:r>
              <a:rPr sz="3200" dirty="0">
                <a:latin typeface="Times New Roman"/>
                <a:cs typeface="Times New Roman"/>
              </a:rPr>
              <a:t>electroencephalogram</a:t>
            </a:r>
            <a:r>
              <a:rPr sz="3200" spc="-50" dirty="0">
                <a:latin typeface="Times New Roman"/>
                <a:cs typeface="Times New Roman"/>
              </a:rPr>
              <a:t> </a:t>
            </a:r>
            <a:r>
              <a:rPr sz="3200" dirty="0">
                <a:latin typeface="Times New Roman"/>
                <a:cs typeface="Times New Roman"/>
              </a:rPr>
              <a:t>(EEG)</a:t>
            </a:r>
            <a:endParaRPr sz="32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51</a:t>
            </a:fld>
            <a:endParaRPr dirty="0"/>
          </a:p>
        </p:txBody>
      </p:sp>
      <p:sp>
        <p:nvSpPr>
          <p:cNvPr id="2" name="object 2"/>
          <p:cNvSpPr txBox="1">
            <a:spLocks noGrp="1"/>
          </p:cNvSpPr>
          <p:nvPr>
            <p:ph type="title"/>
          </p:nvPr>
        </p:nvSpPr>
        <p:spPr>
          <a:xfrm>
            <a:off x="2196464" y="512191"/>
            <a:ext cx="4749800" cy="635000"/>
          </a:xfrm>
          <a:prstGeom prst="rect">
            <a:avLst/>
          </a:prstGeom>
        </p:spPr>
        <p:txBody>
          <a:bodyPr vert="horz" wrap="square" lIns="0" tIns="12065" rIns="0" bIns="0" rtlCol="0">
            <a:spAutoFit/>
          </a:bodyPr>
          <a:lstStyle/>
          <a:p>
            <a:pPr marL="12700">
              <a:lnSpc>
                <a:spcPct val="100000"/>
              </a:lnSpc>
              <a:spcBef>
                <a:spcPts val="95"/>
              </a:spcBef>
            </a:pPr>
            <a:r>
              <a:rPr sz="4000" spc="-5" dirty="0"/>
              <a:t>Medical</a:t>
            </a:r>
            <a:r>
              <a:rPr sz="4000" spc="-35" dirty="0"/>
              <a:t> </a:t>
            </a:r>
            <a:r>
              <a:rPr sz="4000" spc="-5" dirty="0"/>
              <a:t>Management</a:t>
            </a:r>
            <a:endParaRPr sz="4000"/>
          </a:p>
        </p:txBody>
      </p:sp>
      <p:sp>
        <p:nvSpPr>
          <p:cNvPr id="3" name="object 3"/>
          <p:cNvSpPr txBox="1"/>
          <p:nvPr/>
        </p:nvSpPr>
        <p:spPr>
          <a:xfrm>
            <a:off x="304800" y="1295400"/>
            <a:ext cx="8168005" cy="4068445"/>
          </a:xfrm>
          <a:prstGeom prst="rect">
            <a:avLst/>
          </a:prstGeom>
        </p:spPr>
        <p:txBody>
          <a:bodyPr vert="horz" wrap="square" lIns="0" tIns="52069" rIns="0" bIns="0" rtlCol="0">
            <a:spAutoFit/>
          </a:bodyPr>
          <a:lstStyle/>
          <a:p>
            <a:pPr marL="12700">
              <a:lnSpc>
                <a:spcPct val="100000"/>
              </a:lnSpc>
              <a:spcBef>
                <a:spcPts val="409"/>
              </a:spcBef>
            </a:pPr>
            <a:r>
              <a:rPr sz="2600" b="1" u="heavy" dirty="0">
                <a:uFill>
                  <a:solidFill>
                    <a:srgbClr val="000000"/>
                  </a:solidFill>
                </a:uFill>
                <a:latin typeface="Times New Roman"/>
                <a:cs typeface="Times New Roman"/>
              </a:rPr>
              <a:t>Pharmacologic</a:t>
            </a:r>
            <a:r>
              <a:rPr sz="2600" b="1" u="heavy" spc="-55" dirty="0">
                <a:uFill>
                  <a:solidFill>
                    <a:srgbClr val="000000"/>
                  </a:solidFill>
                </a:uFill>
                <a:latin typeface="Times New Roman"/>
                <a:cs typeface="Times New Roman"/>
              </a:rPr>
              <a:t> </a:t>
            </a:r>
            <a:r>
              <a:rPr sz="2600" b="1" u="heavy" dirty="0">
                <a:uFill>
                  <a:solidFill>
                    <a:srgbClr val="000000"/>
                  </a:solidFill>
                </a:uFill>
                <a:latin typeface="Times New Roman"/>
                <a:cs typeface="Times New Roman"/>
              </a:rPr>
              <a:t>therapy:</a:t>
            </a:r>
            <a:endParaRPr sz="2600" dirty="0">
              <a:latin typeface="Times New Roman"/>
              <a:cs typeface="Times New Roman"/>
            </a:endParaRPr>
          </a:p>
          <a:p>
            <a:pPr marL="355600" indent="-343535">
              <a:lnSpc>
                <a:spcPct val="100000"/>
              </a:lnSpc>
              <a:spcBef>
                <a:spcPts val="310"/>
              </a:spcBef>
              <a:buFont typeface="Arial MT"/>
              <a:buChar char="•"/>
              <a:tabLst>
                <a:tab pos="355600" algn="l"/>
                <a:tab pos="356235" algn="l"/>
              </a:tabLst>
            </a:pPr>
            <a:r>
              <a:rPr sz="2600" spc="-5" dirty="0">
                <a:latin typeface="Times New Roman"/>
                <a:cs typeface="Times New Roman"/>
              </a:rPr>
              <a:t>Medication</a:t>
            </a:r>
            <a:r>
              <a:rPr sz="2600" dirty="0">
                <a:latin typeface="Times New Roman"/>
                <a:cs typeface="Times New Roman"/>
              </a:rPr>
              <a:t> </a:t>
            </a:r>
            <a:r>
              <a:rPr sz="2600" spc="-5" dirty="0">
                <a:latin typeface="Times New Roman"/>
                <a:cs typeface="Times New Roman"/>
              </a:rPr>
              <a:t>therapy </a:t>
            </a:r>
            <a:r>
              <a:rPr sz="2600" dirty="0">
                <a:latin typeface="Times New Roman"/>
                <a:cs typeface="Times New Roman"/>
              </a:rPr>
              <a:t>controls</a:t>
            </a:r>
            <a:r>
              <a:rPr sz="2600" spc="-20" dirty="0">
                <a:latin typeface="Times New Roman"/>
                <a:cs typeface="Times New Roman"/>
              </a:rPr>
              <a:t> </a:t>
            </a:r>
            <a:r>
              <a:rPr sz="2600" spc="-5" dirty="0">
                <a:latin typeface="Times New Roman"/>
                <a:cs typeface="Times New Roman"/>
              </a:rPr>
              <a:t>rather</a:t>
            </a:r>
            <a:r>
              <a:rPr sz="2600" spc="-10" dirty="0">
                <a:latin typeface="Times New Roman"/>
                <a:cs typeface="Times New Roman"/>
              </a:rPr>
              <a:t> </a:t>
            </a:r>
            <a:r>
              <a:rPr sz="2600" dirty="0">
                <a:latin typeface="Times New Roman"/>
                <a:cs typeface="Times New Roman"/>
              </a:rPr>
              <a:t>than cures</a:t>
            </a:r>
            <a:r>
              <a:rPr sz="2600" spc="-5" dirty="0">
                <a:latin typeface="Times New Roman"/>
                <a:cs typeface="Times New Roman"/>
              </a:rPr>
              <a:t> seizures.</a:t>
            </a:r>
            <a:endParaRPr sz="2600" dirty="0">
              <a:latin typeface="Times New Roman"/>
              <a:cs typeface="Times New Roman"/>
            </a:endParaRPr>
          </a:p>
          <a:p>
            <a:pPr marL="355600" marR="638175" indent="-343535">
              <a:lnSpc>
                <a:spcPts val="2810"/>
              </a:lnSpc>
              <a:spcBef>
                <a:spcPts val="665"/>
              </a:spcBef>
              <a:buFont typeface="Arial MT"/>
              <a:buChar char="•"/>
              <a:tabLst>
                <a:tab pos="355600" algn="l"/>
                <a:tab pos="356235" algn="l"/>
              </a:tabLst>
            </a:pPr>
            <a:r>
              <a:rPr sz="2600" dirty="0">
                <a:latin typeface="Times New Roman"/>
                <a:cs typeface="Times New Roman"/>
              </a:rPr>
              <a:t>Gingival hyperplasia (swollen </a:t>
            </a:r>
            <a:r>
              <a:rPr sz="2600" spc="5" dirty="0">
                <a:latin typeface="Times New Roman"/>
                <a:cs typeface="Times New Roman"/>
              </a:rPr>
              <a:t>&amp; </a:t>
            </a:r>
            <a:r>
              <a:rPr sz="2600" dirty="0">
                <a:latin typeface="Times New Roman"/>
                <a:cs typeface="Times New Roman"/>
              </a:rPr>
              <a:t>tender gums) </a:t>
            </a:r>
            <a:r>
              <a:rPr sz="2600" spc="-5" dirty="0">
                <a:latin typeface="Times New Roman"/>
                <a:cs typeface="Times New Roman"/>
              </a:rPr>
              <a:t>can </a:t>
            </a:r>
            <a:r>
              <a:rPr sz="2600" dirty="0">
                <a:latin typeface="Times New Roman"/>
                <a:cs typeface="Times New Roman"/>
              </a:rPr>
              <a:t>be </a:t>
            </a:r>
            <a:r>
              <a:rPr sz="2600" spc="5" dirty="0">
                <a:latin typeface="Times New Roman"/>
                <a:cs typeface="Times New Roman"/>
              </a:rPr>
              <a:t> </a:t>
            </a:r>
            <a:r>
              <a:rPr sz="2600" spc="-5" dirty="0">
                <a:latin typeface="Times New Roman"/>
                <a:cs typeface="Times New Roman"/>
              </a:rPr>
              <a:t>associated</a:t>
            </a:r>
            <a:r>
              <a:rPr sz="2600" spc="5" dirty="0">
                <a:latin typeface="Times New Roman"/>
                <a:cs typeface="Times New Roman"/>
              </a:rPr>
              <a:t> </a:t>
            </a:r>
            <a:r>
              <a:rPr sz="2600" dirty="0">
                <a:latin typeface="Times New Roman"/>
                <a:cs typeface="Times New Roman"/>
              </a:rPr>
              <a:t>with</a:t>
            </a:r>
            <a:r>
              <a:rPr sz="2600" spc="-5" dirty="0">
                <a:latin typeface="Times New Roman"/>
                <a:cs typeface="Times New Roman"/>
              </a:rPr>
              <a:t> </a:t>
            </a:r>
            <a:r>
              <a:rPr sz="2600" dirty="0">
                <a:latin typeface="Times New Roman"/>
                <a:cs typeface="Times New Roman"/>
              </a:rPr>
              <a:t>long-term</a:t>
            </a:r>
            <a:r>
              <a:rPr sz="2600" spc="-10" dirty="0">
                <a:latin typeface="Times New Roman"/>
                <a:cs typeface="Times New Roman"/>
              </a:rPr>
              <a:t> </a:t>
            </a:r>
            <a:r>
              <a:rPr sz="2600" dirty="0">
                <a:latin typeface="Times New Roman"/>
                <a:cs typeface="Times New Roman"/>
              </a:rPr>
              <a:t>use</a:t>
            </a:r>
            <a:r>
              <a:rPr sz="2600" spc="-10" dirty="0">
                <a:latin typeface="Times New Roman"/>
                <a:cs typeface="Times New Roman"/>
              </a:rPr>
              <a:t> </a:t>
            </a:r>
            <a:r>
              <a:rPr sz="2600" dirty="0">
                <a:latin typeface="Times New Roman"/>
                <a:cs typeface="Times New Roman"/>
              </a:rPr>
              <a:t>of</a:t>
            </a:r>
            <a:r>
              <a:rPr sz="2600" spc="5" dirty="0">
                <a:latin typeface="Times New Roman"/>
                <a:cs typeface="Times New Roman"/>
              </a:rPr>
              <a:t> </a:t>
            </a:r>
            <a:r>
              <a:rPr sz="2600" dirty="0">
                <a:latin typeface="Times New Roman"/>
                <a:cs typeface="Times New Roman"/>
              </a:rPr>
              <a:t>phenytoin </a:t>
            </a:r>
            <a:r>
              <a:rPr sz="2600" spc="-5" dirty="0">
                <a:latin typeface="Times New Roman"/>
                <a:cs typeface="Times New Roman"/>
              </a:rPr>
              <a:t>(Dilantin).</a:t>
            </a:r>
            <a:endParaRPr sz="2600" dirty="0">
              <a:latin typeface="Times New Roman"/>
              <a:cs typeface="Times New Roman"/>
            </a:endParaRPr>
          </a:p>
          <a:p>
            <a:pPr marL="355600" marR="5080" indent="-343535">
              <a:lnSpc>
                <a:spcPts val="2810"/>
              </a:lnSpc>
              <a:spcBef>
                <a:spcPts val="625"/>
              </a:spcBef>
              <a:buFont typeface="Arial MT"/>
              <a:buChar char="•"/>
              <a:tabLst>
                <a:tab pos="355600" algn="l"/>
                <a:tab pos="356235" algn="l"/>
              </a:tabLst>
            </a:pPr>
            <a:r>
              <a:rPr sz="2600" dirty="0">
                <a:latin typeface="Times New Roman"/>
                <a:cs typeface="Times New Roman"/>
              </a:rPr>
              <a:t>Periodic</a:t>
            </a:r>
            <a:r>
              <a:rPr sz="2600" spc="-30" dirty="0">
                <a:latin typeface="Times New Roman"/>
                <a:cs typeface="Times New Roman"/>
              </a:rPr>
              <a:t> </a:t>
            </a:r>
            <a:r>
              <a:rPr sz="2600" dirty="0">
                <a:latin typeface="Times New Roman"/>
                <a:cs typeface="Times New Roman"/>
              </a:rPr>
              <a:t>physical</a:t>
            </a:r>
            <a:r>
              <a:rPr sz="2600" spc="-25" dirty="0">
                <a:latin typeface="Times New Roman"/>
                <a:cs typeface="Times New Roman"/>
              </a:rPr>
              <a:t> </a:t>
            </a:r>
            <a:r>
              <a:rPr sz="2600" dirty="0">
                <a:latin typeface="Times New Roman"/>
                <a:cs typeface="Times New Roman"/>
              </a:rPr>
              <a:t>&amp;</a:t>
            </a:r>
            <a:r>
              <a:rPr sz="2600" spc="-10" dirty="0">
                <a:latin typeface="Times New Roman"/>
                <a:cs typeface="Times New Roman"/>
              </a:rPr>
              <a:t> </a:t>
            </a:r>
            <a:r>
              <a:rPr sz="2600" dirty="0">
                <a:latin typeface="Times New Roman"/>
                <a:cs typeface="Times New Roman"/>
              </a:rPr>
              <a:t>dental</a:t>
            </a:r>
            <a:r>
              <a:rPr sz="2600" spc="-25" dirty="0">
                <a:latin typeface="Times New Roman"/>
                <a:cs typeface="Times New Roman"/>
              </a:rPr>
              <a:t> </a:t>
            </a:r>
            <a:r>
              <a:rPr sz="2600" dirty="0">
                <a:latin typeface="Times New Roman"/>
                <a:cs typeface="Times New Roman"/>
              </a:rPr>
              <a:t>examinations</a:t>
            </a:r>
            <a:r>
              <a:rPr sz="2600" spc="-15" dirty="0">
                <a:latin typeface="Times New Roman"/>
                <a:cs typeface="Times New Roman"/>
              </a:rPr>
              <a:t> </a:t>
            </a:r>
            <a:r>
              <a:rPr sz="2600" dirty="0">
                <a:latin typeface="Times New Roman"/>
                <a:cs typeface="Times New Roman"/>
              </a:rPr>
              <a:t>&amp;</a:t>
            </a:r>
            <a:r>
              <a:rPr sz="2600" spc="-10" dirty="0">
                <a:latin typeface="Times New Roman"/>
                <a:cs typeface="Times New Roman"/>
              </a:rPr>
              <a:t> </a:t>
            </a:r>
            <a:r>
              <a:rPr sz="2600" dirty="0">
                <a:latin typeface="Times New Roman"/>
                <a:cs typeface="Times New Roman"/>
              </a:rPr>
              <a:t>laboratory</a:t>
            </a:r>
            <a:r>
              <a:rPr sz="2600" spc="-40" dirty="0">
                <a:latin typeface="Times New Roman"/>
                <a:cs typeface="Times New Roman"/>
              </a:rPr>
              <a:t> </a:t>
            </a:r>
            <a:r>
              <a:rPr sz="2600" spc="-5" dirty="0">
                <a:latin typeface="Times New Roman"/>
                <a:cs typeface="Times New Roman"/>
              </a:rPr>
              <a:t>tests </a:t>
            </a:r>
            <a:r>
              <a:rPr sz="2600" spc="-635" dirty="0">
                <a:latin typeface="Times New Roman"/>
                <a:cs typeface="Times New Roman"/>
              </a:rPr>
              <a:t> </a:t>
            </a:r>
            <a:r>
              <a:rPr sz="2600" spc="-5" dirty="0">
                <a:latin typeface="Times New Roman"/>
                <a:cs typeface="Times New Roman"/>
              </a:rPr>
              <a:t>are</a:t>
            </a:r>
            <a:r>
              <a:rPr sz="2600" spc="-15" dirty="0">
                <a:latin typeface="Times New Roman"/>
                <a:cs typeface="Times New Roman"/>
              </a:rPr>
              <a:t> </a:t>
            </a:r>
            <a:r>
              <a:rPr sz="2600" dirty="0">
                <a:latin typeface="Times New Roman"/>
                <a:cs typeface="Times New Roman"/>
              </a:rPr>
              <a:t>performed.</a:t>
            </a:r>
          </a:p>
          <a:p>
            <a:pPr marL="12700">
              <a:lnSpc>
                <a:spcPct val="100000"/>
              </a:lnSpc>
              <a:spcBef>
                <a:spcPts val="270"/>
              </a:spcBef>
            </a:pPr>
            <a:r>
              <a:rPr sz="2600" b="1" u="heavy" dirty="0">
                <a:uFill>
                  <a:solidFill>
                    <a:srgbClr val="000000"/>
                  </a:solidFill>
                </a:uFill>
                <a:latin typeface="Times New Roman"/>
                <a:cs typeface="Times New Roman"/>
              </a:rPr>
              <a:t>Surgical</a:t>
            </a:r>
            <a:r>
              <a:rPr sz="2600" b="1" u="heavy" spc="-35" dirty="0">
                <a:uFill>
                  <a:solidFill>
                    <a:srgbClr val="000000"/>
                  </a:solidFill>
                </a:uFill>
                <a:latin typeface="Times New Roman"/>
                <a:cs typeface="Times New Roman"/>
              </a:rPr>
              <a:t> </a:t>
            </a:r>
            <a:r>
              <a:rPr sz="2600" b="1" u="heavy" dirty="0">
                <a:uFill>
                  <a:solidFill>
                    <a:srgbClr val="000000"/>
                  </a:solidFill>
                </a:uFill>
                <a:latin typeface="Times New Roman"/>
                <a:cs typeface="Times New Roman"/>
              </a:rPr>
              <a:t>management</a:t>
            </a:r>
            <a:endParaRPr sz="2600" dirty="0">
              <a:latin typeface="Times New Roman"/>
              <a:cs typeface="Times New Roman"/>
            </a:endParaRPr>
          </a:p>
          <a:p>
            <a:pPr marL="355600" marR="542925" indent="-343535">
              <a:lnSpc>
                <a:spcPts val="2810"/>
              </a:lnSpc>
              <a:spcBef>
                <a:spcPts val="665"/>
              </a:spcBef>
              <a:buFont typeface="Arial MT"/>
              <a:buChar char="•"/>
              <a:tabLst>
                <a:tab pos="355600" algn="l"/>
                <a:tab pos="356235" algn="l"/>
              </a:tabLst>
            </a:pPr>
            <a:r>
              <a:rPr sz="2600" spc="-10" dirty="0">
                <a:latin typeface="Times New Roman"/>
                <a:cs typeface="Times New Roman"/>
              </a:rPr>
              <a:t>Surgery </a:t>
            </a:r>
            <a:r>
              <a:rPr sz="2600" dirty="0">
                <a:latin typeface="Times New Roman"/>
                <a:cs typeface="Times New Roman"/>
              </a:rPr>
              <a:t>is indicated for </a:t>
            </a:r>
            <a:r>
              <a:rPr sz="2600" spc="-5" dirty="0">
                <a:latin typeface="Times New Roman"/>
                <a:cs typeface="Times New Roman"/>
              </a:rPr>
              <a:t>patients </a:t>
            </a:r>
            <a:r>
              <a:rPr sz="2600" dirty="0">
                <a:latin typeface="Times New Roman"/>
                <a:cs typeface="Times New Roman"/>
              </a:rPr>
              <a:t>whose </a:t>
            </a:r>
            <a:r>
              <a:rPr sz="2600" spc="-5" dirty="0">
                <a:latin typeface="Times New Roman"/>
                <a:cs typeface="Times New Roman"/>
              </a:rPr>
              <a:t>epilepsy results </a:t>
            </a:r>
            <a:r>
              <a:rPr sz="2600" spc="-635" dirty="0">
                <a:latin typeface="Times New Roman"/>
                <a:cs typeface="Times New Roman"/>
              </a:rPr>
              <a:t> </a:t>
            </a:r>
            <a:r>
              <a:rPr sz="2600" dirty="0">
                <a:latin typeface="Times New Roman"/>
                <a:cs typeface="Times New Roman"/>
              </a:rPr>
              <a:t>from </a:t>
            </a:r>
            <a:r>
              <a:rPr sz="2600" spc="-5" dirty="0">
                <a:latin typeface="Times New Roman"/>
                <a:cs typeface="Times New Roman"/>
              </a:rPr>
              <a:t>intracranial tumors, abscess, cysts, </a:t>
            </a:r>
            <a:r>
              <a:rPr sz="2600" spc="5" dirty="0">
                <a:latin typeface="Times New Roman"/>
                <a:cs typeface="Times New Roman"/>
              </a:rPr>
              <a:t>or </a:t>
            </a:r>
            <a:r>
              <a:rPr sz="2600" dirty="0">
                <a:latin typeface="Times New Roman"/>
                <a:cs typeface="Times New Roman"/>
              </a:rPr>
              <a:t>vascular </a:t>
            </a:r>
            <a:r>
              <a:rPr sz="2600" spc="5" dirty="0">
                <a:latin typeface="Times New Roman"/>
                <a:cs typeface="Times New Roman"/>
              </a:rPr>
              <a:t> </a:t>
            </a:r>
            <a:r>
              <a:rPr sz="2600" spc="-5" dirty="0">
                <a:latin typeface="Times New Roman"/>
                <a:cs typeface="Times New Roman"/>
              </a:rPr>
              <a:t>anomalies.</a:t>
            </a:r>
            <a:endParaRPr sz="2600" dirty="0">
              <a:latin typeface="Times New Roman"/>
              <a:cs typeface="Times New Roman"/>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5143500"/>
            <a:ext cx="2667000" cy="17145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52</a:t>
            </a:fld>
            <a:endParaRPr dirty="0"/>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499745" algn="ctr">
              <a:lnSpc>
                <a:spcPct val="100000"/>
              </a:lnSpc>
              <a:spcBef>
                <a:spcPts val="105"/>
              </a:spcBef>
            </a:pPr>
            <a:r>
              <a:rPr sz="3200" dirty="0"/>
              <a:t>Nursing</a:t>
            </a:r>
            <a:r>
              <a:rPr sz="3200" spc="-45" dirty="0"/>
              <a:t> </a:t>
            </a:r>
            <a:r>
              <a:rPr sz="3200" spc="-10" dirty="0"/>
              <a:t>process:</a:t>
            </a:r>
            <a:endParaRPr sz="3200"/>
          </a:p>
          <a:p>
            <a:pPr marL="499745" algn="ctr">
              <a:lnSpc>
                <a:spcPct val="100000"/>
              </a:lnSpc>
            </a:pPr>
            <a:r>
              <a:rPr sz="3200" dirty="0"/>
              <a:t>the</a:t>
            </a:r>
            <a:r>
              <a:rPr sz="3200" spc="-35" dirty="0"/>
              <a:t> </a:t>
            </a:r>
            <a:r>
              <a:rPr sz="3200" dirty="0"/>
              <a:t>patient</a:t>
            </a:r>
            <a:r>
              <a:rPr sz="3200" spc="-45" dirty="0"/>
              <a:t> </a:t>
            </a:r>
            <a:r>
              <a:rPr sz="3200" dirty="0"/>
              <a:t>with</a:t>
            </a:r>
            <a:r>
              <a:rPr sz="3200" spc="-55" dirty="0"/>
              <a:t> </a:t>
            </a:r>
            <a:r>
              <a:rPr sz="3200" dirty="0"/>
              <a:t>epilepsy</a:t>
            </a:r>
            <a:endParaRPr sz="3200"/>
          </a:p>
        </p:txBody>
      </p:sp>
      <p:sp>
        <p:nvSpPr>
          <p:cNvPr id="3" name="object 3"/>
          <p:cNvSpPr txBox="1"/>
          <p:nvPr/>
        </p:nvSpPr>
        <p:spPr>
          <a:xfrm>
            <a:off x="764540" y="1688109"/>
            <a:ext cx="8049259" cy="4208145"/>
          </a:xfrm>
          <a:prstGeom prst="rect">
            <a:avLst/>
          </a:prstGeom>
        </p:spPr>
        <p:txBody>
          <a:bodyPr vert="horz" wrap="square" lIns="0" tIns="97790" rIns="0" bIns="0" rtlCol="0">
            <a:spAutoFit/>
          </a:bodyPr>
          <a:lstStyle/>
          <a:p>
            <a:pPr marL="12700">
              <a:lnSpc>
                <a:spcPct val="100000"/>
              </a:lnSpc>
              <a:spcBef>
                <a:spcPts val="770"/>
              </a:spcBef>
            </a:pPr>
            <a:r>
              <a:rPr sz="2800" b="1" u="heavy" dirty="0">
                <a:uFill>
                  <a:solidFill>
                    <a:srgbClr val="000000"/>
                  </a:solidFill>
                </a:uFill>
                <a:latin typeface="Times New Roman"/>
                <a:cs typeface="Times New Roman"/>
              </a:rPr>
              <a:t>Assessment:</a:t>
            </a:r>
            <a:endParaRPr sz="2800" dirty="0">
              <a:latin typeface="Times New Roman"/>
              <a:cs typeface="Times New Roman"/>
            </a:endParaRPr>
          </a:p>
          <a:p>
            <a:pPr marL="355600" marR="1082675" indent="-343535">
              <a:lnSpc>
                <a:spcPct val="100000"/>
              </a:lnSpc>
              <a:spcBef>
                <a:spcPts val="675"/>
              </a:spcBef>
              <a:buFont typeface="Arial MT"/>
              <a:buChar char="•"/>
              <a:tabLst>
                <a:tab pos="355600" algn="l"/>
                <a:tab pos="356235" algn="l"/>
              </a:tabLst>
            </a:pPr>
            <a:r>
              <a:rPr sz="2800" spc="-5" dirty="0">
                <a:latin typeface="Times New Roman"/>
                <a:cs typeface="Times New Roman"/>
              </a:rPr>
              <a:t>The patient is asked about </a:t>
            </a:r>
            <a:r>
              <a:rPr sz="2800" dirty="0">
                <a:latin typeface="Times New Roman"/>
                <a:cs typeface="Times New Roman"/>
              </a:rPr>
              <a:t>the </a:t>
            </a:r>
            <a:r>
              <a:rPr sz="2800" spc="-5" dirty="0">
                <a:latin typeface="Times New Roman"/>
                <a:cs typeface="Times New Roman"/>
              </a:rPr>
              <a:t>factors that </a:t>
            </a:r>
            <a:r>
              <a:rPr sz="2800" spc="-10" dirty="0">
                <a:latin typeface="Times New Roman"/>
                <a:cs typeface="Times New Roman"/>
              </a:rPr>
              <a:t>may </a:t>
            </a:r>
            <a:r>
              <a:rPr sz="2800" spc="-685" dirty="0">
                <a:latin typeface="Times New Roman"/>
                <a:cs typeface="Times New Roman"/>
              </a:rPr>
              <a:t> </a:t>
            </a:r>
            <a:r>
              <a:rPr sz="2800" spc="-5" dirty="0">
                <a:latin typeface="Times New Roman"/>
                <a:cs typeface="Times New Roman"/>
              </a:rPr>
              <a:t>precipitate</a:t>
            </a:r>
            <a:r>
              <a:rPr sz="2800" spc="-25" dirty="0">
                <a:latin typeface="Times New Roman"/>
                <a:cs typeface="Times New Roman"/>
              </a:rPr>
              <a:t> </a:t>
            </a:r>
            <a:r>
              <a:rPr sz="2800" dirty="0">
                <a:latin typeface="Times New Roman"/>
                <a:cs typeface="Times New Roman"/>
              </a:rPr>
              <a:t>the</a:t>
            </a:r>
            <a:r>
              <a:rPr sz="2800" spc="-25" dirty="0">
                <a:latin typeface="Times New Roman"/>
                <a:cs typeface="Times New Roman"/>
              </a:rPr>
              <a:t> </a:t>
            </a:r>
            <a:r>
              <a:rPr sz="2800" spc="-5" dirty="0">
                <a:latin typeface="Times New Roman"/>
                <a:cs typeface="Times New Roman"/>
              </a:rPr>
              <a:t>seizures.</a:t>
            </a:r>
            <a:endParaRPr sz="2800" dirty="0">
              <a:latin typeface="Times New Roman"/>
              <a:cs typeface="Times New Roman"/>
            </a:endParaRPr>
          </a:p>
          <a:p>
            <a:pPr marL="355600" indent="-343535">
              <a:lnSpc>
                <a:spcPct val="100000"/>
              </a:lnSpc>
              <a:spcBef>
                <a:spcPts val="670"/>
              </a:spcBef>
              <a:buFont typeface="Arial MT"/>
              <a:buChar char="•"/>
              <a:tabLst>
                <a:tab pos="355600" algn="l"/>
                <a:tab pos="356235" algn="l"/>
              </a:tabLst>
            </a:pPr>
            <a:r>
              <a:rPr sz="2800" spc="-5" dirty="0">
                <a:latin typeface="Times New Roman"/>
                <a:cs typeface="Times New Roman"/>
              </a:rPr>
              <a:t>Alcohol</a:t>
            </a:r>
            <a:r>
              <a:rPr sz="2800" spc="-20" dirty="0">
                <a:latin typeface="Times New Roman"/>
                <a:cs typeface="Times New Roman"/>
              </a:rPr>
              <a:t> </a:t>
            </a:r>
            <a:r>
              <a:rPr sz="2800" spc="-5" dirty="0">
                <a:latin typeface="Times New Roman"/>
                <a:cs typeface="Times New Roman"/>
              </a:rPr>
              <a:t>intake</a:t>
            </a:r>
            <a:r>
              <a:rPr sz="2800" spc="-25" dirty="0">
                <a:latin typeface="Times New Roman"/>
                <a:cs typeface="Times New Roman"/>
              </a:rPr>
              <a:t> </a:t>
            </a:r>
            <a:r>
              <a:rPr sz="2800" spc="-5" dirty="0">
                <a:latin typeface="Times New Roman"/>
                <a:cs typeface="Times New Roman"/>
              </a:rPr>
              <a:t>is documented.</a:t>
            </a:r>
            <a:endParaRPr sz="2800" dirty="0">
              <a:latin typeface="Times New Roman"/>
              <a:cs typeface="Times New Roman"/>
            </a:endParaRPr>
          </a:p>
          <a:p>
            <a:pPr marL="355600" marR="5080" indent="-343535">
              <a:lnSpc>
                <a:spcPct val="100000"/>
              </a:lnSpc>
              <a:spcBef>
                <a:spcPts val="675"/>
              </a:spcBef>
              <a:buFont typeface="Arial MT"/>
              <a:buChar char="•"/>
              <a:tabLst>
                <a:tab pos="355600" algn="l"/>
                <a:tab pos="356235" algn="l"/>
              </a:tabLst>
            </a:pPr>
            <a:r>
              <a:rPr sz="2800" spc="-5" dirty="0">
                <a:latin typeface="Times New Roman"/>
                <a:cs typeface="Times New Roman"/>
              </a:rPr>
              <a:t>The </a:t>
            </a:r>
            <a:r>
              <a:rPr sz="2800" dirty="0">
                <a:latin typeface="Times New Roman"/>
                <a:cs typeface="Times New Roman"/>
              </a:rPr>
              <a:t>nurse </a:t>
            </a:r>
            <a:r>
              <a:rPr sz="2800" spc="-5" dirty="0">
                <a:latin typeface="Times New Roman"/>
                <a:cs typeface="Times New Roman"/>
              </a:rPr>
              <a:t>determines if </a:t>
            </a:r>
            <a:r>
              <a:rPr sz="2800" dirty="0">
                <a:latin typeface="Times New Roman"/>
                <a:cs typeface="Times New Roman"/>
              </a:rPr>
              <a:t>the </a:t>
            </a:r>
            <a:r>
              <a:rPr sz="2800" spc="-5" dirty="0">
                <a:latin typeface="Times New Roman"/>
                <a:cs typeface="Times New Roman"/>
              </a:rPr>
              <a:t>patient has an </a:t>
            </a:r>
            <a:r>
              <a:rPr sz="2800" spc="-5" dirty="0">
                <a:solidFill>
                  <a:srgbClr val="FF0000"/>
                </a:solidFill>
                <a:latin typeface="Times New Roman"/>
                <a:cs typeface="Times New Roman"/>
              </a:rPr>
              <a:t>aura</a:t>
            </a:r>
            <a:r>
              <a:rPr sz="2800" spc="-5" dirty="0">
                <a:latin typeface="Times New Roman"/>
                <a:cs typeface="Times New Roman"/>
              </a:rPr>
              <a:t> </a:t>
            </a:r>
            <a:r>
              <a:rPr sz="2800" dirty="0">
                <a:latin typeface="Times New Roman"/>
                <a:cs typeface="Times New Roman"/>
              </a:rPr>
              <a:t> </a:t>
            </a:r>
            <a:r>
              <a:rPr sz="2800" spc="-5" dirty="0">
                <a:latin typeface="Times New Roman"/>
                <a:cs typeface="Times New Roman"/>
              </a:rPr>
              <a:t>(warning</a:t>
            </a:r>
            <a:r>
              <a:rPr sz="2800" spc="15" dirty="0">
                <a:latin typeface="Times New Roman"/>
                <a:cs typeface="Times New Roman"/>
              </a:rPr>
              <a:t> </a:t>
            </a:r>
            <a:r>
              <a:rPr sz="2800" spc="-5" dirty="0">
                <a:latin typeface="Times New Roman"/>
                <a:cs typeface="Times New Roman"/>
              </a:rPr>
              <a:t>sensation)</a:t>
            </a:r>
            <a:r>
              <a:rPr sz="2800" spc="-10" dirty="0">
                <a:latin typeface="Times New Roman"/>
                <a:cs typeface="Times New Roman"/>
              </a:rPr>
              <a:t> </a:t>
            </a:r>
            <a:r>
              <a:rPr sz="2800" spc="-5" dirty="0">
                <a:latin typeface="Times New Roman"/>
                <a:cs typeface="Times New Roman"/>
              </a:rPr>
              <a:t>before</a:t>
            </a:r>
            <a:r>
              <a:rPr sz="2800" spc="5" dirty="0">
                <a:latin typeface="Times New Roman"/>
                <a:cs typeface="Times New Roman"/>
              </a:rPr>
              <a:t> </a:t>
            </a:r>
            <a:r>
              <a:rPr sz="2800" spc="-10" dirty="0">
                <a:latin typeface="Times New Roman"/>
                <a:cs typeface="Times New Roman"/>
              </a:rPr>
              <a:t>an</a:t>
            </a:r>
            <a:r>
              <a:rPr sz="2800" spc="10" dirty="0">
                <a:latin typeface="Times New Roman"/>
                <a:cs typeface="Times New Roman"/>
              </a:rPr>
              <a:t> </a:t>
            </a:r>
            <a:r>
              <a:rPr sz="2800" spc="-5" dirty="0">
                <a:latin typeface="Times New Roman"/>
                <a:cs typeface="Times New Roman"/>
              </a:rPr>
              <a:t>epileptic seizure,</a:t>
            </a:r>
            <a:r>
              <a:rPr sz="2800" spc="10" dirty="0">
                <a:latin typeface="Times New Roman"/>
                <a:cs typeface="Times New Roman"/>
              </a:rPr>
              <a:t> </a:t>
            </a:r>
            <a:r>
              <a:rPr sz="2800" spc="-5" dirty="0">
                <a:latin typeface="Times New Roman"/>
                <a:cs typeface="Times New Roman"/>
              </a:rPr>
              <a:t>which </a:t>
            </a:r>
            <a:r>
              <a:rPr sz="2800" spc="-685" dirty="0">
                <a:latin typeface="Times New Roman"/>
                <a:cs typeface="Times New Roman"/>
              </a:rPr>
              <a:t> </a:t>
            </a:r>
            <a:r>
              <a:rPr sz="2800" spc="-10" dirty="0">
                <a:latin typeface="Times New Roman"/>
                <a:cs typeface="Times New Roman"/>
              </a:rPr>
              <a:t>may </a:t>
            </a:r>
            <a:r>
              <a:rPr sz="2800" spc="-5" dirty="0">
                <a:latin typeface="Times New Roman"/>
                <a:cs typeface="Times New Roman"/>
              </a:rPr>
              <a:t>indicate </a:t>
            </a:r>
            <a:r>
              <a:rPr sz="2800" dirty="0">
                <a:latin typeface="Times New Roman"/>
                <a:cs typeface="Times New Roman"/>
              </a:rPr>
              <a:t>the origin </a:t>
            </a:r>
            <a:r>
              <a:rPr sz="2800" spc="-5" dirty="0">
                <a:latin typeface="Times New Roman"/>
                <a:cs typeface="Times New Roman"/>
              </a:rPr>
              <a:t>of the seizure (e.g. seeing a </a:t>
            </a:r>
            <a:r>
              <a:rPr sz="2800" dirty="0">
                <a:latin typeface="Times New Roman"/>
                <a:cs typeface="Times New Roman"/>
              </a:rPr>
              <a:t> </a:t>
            </a:r>
            <a:r>
              <a:rPr sz="2800" spc="-5" dirty="0">
                <a:latin typeface="Times New Roman"/>
                <a:cs typeface="Times New Roman"/>
              </a:rPr>
              <a:t>flashing </a:t>
            </a:r>
            <a:r>
              <a:rPr sz="2800" dirty="0">
                <a:latin typeface="Times New Roman"/>
                <a:cs typeface="Times New Roman"/>
              </a:rPr>
              <a:t>light </a:t>
            </a:r>
            <a:r>
              <a:rPr sz="2800" spc="-10" dirty="0">
                <a:latin typeface="Times New Roman"/>
                <a:cs typeface="Times New Roman"/>
              </a:rPr>
              <a:t>may </a:t>
            </a:r>
            <a:r>
              <a:rPr sz="2800" spc="-5" dirty="0">
                <a:latin typeface="Times New Roman"/>
                <a:cs typeface="Times New Roman"/>
              </a:rPr>
              <a:t>indicate the seizure </a:t>
            </a:r>
            <a:r>
              <a:rPr sz="2800" dirty="0">
                <a:latin typeface="Times New Roman"/>
                <a:cs typeface="Times New Roman"/>
              </a:rPr>
              <a:t>originated </a:t>
            </a:r>
            <a:r>
              <a:rPr sz="2800" spc="-5" dirty="0">
                <a:latin typeface="Times New Roman"/>
                <a:cs typeface="Times New Roman"/>
              </a:rPr>
              <a:t>in </a:t>
            </a:r>
            <a:r>
              <a:rPr sz="2800" dirty="0">
                <a:latin typeface="Times New Roman"/>
                <a:cs typeface="Times New Roman"/>
              </a:rPr>
              <a:t> the</a:t>
            </a:r>
            <a:r>
              <a:rPr sz="2800" spc="-15" dirty="0">
                <a:latin typeface="Times New Roman"/>
                <a:cs typeface="Times New Roman"/>
              </a:rPr>
              <a:t> </a:t>
            </a:r>
            <a:r>
              <a:rPr sz="2800" spc="-5" dirty="0">
                <a:latin typeface="Times New Roman"/>
                <a:cs typeface="Times New Roman"/>
              </a:rPr>
              <a:t>occipital</a:t>
            </a:r>
            <a:r>
              <a:rPr sz="2800" spc="-35" dirty="0">
                <a:latin typeface="Times New Roman"/>
                <a:cs typeface="Times New Roman"/>
              </a:rPr>
              <a:t> </a:t>
            </a:r>
            <a:r>
              <a:rPr sz="2800" spc="-5" dirty="0">
                <a:latin typeface="Times New Roman"/>
                <a:cs typeface="Times New Roman"/>
              </a:rPr>
              <a:t>lobe).</a:t>
            </a:r>
            <a:endParaRPr sz="2800" dirty="0">
              <a:latin typeface="Times New Roman"/>
              <a:cs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53</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576580" algn="ctr">
              <a:lnSpc>
                <a:spcPts val="4280"/>
              </a:lnSpc>
              <a:spcBef>
                <a:spcPts val="100"/>
              </a:spcBef>
            </a:pPr>
            <a:r>
              <a:rPr spc="-5" dirty="0"/>
              <a:t>Nursing</a:t>
            </a:r>
            <a:r>
              <a:rPr spc="-25" dirty="0"/>
              <a:t> </a:t>
            </a:r>
            <a:r>
              <a:rPr spc="-10" dirty="0"/>
              <a:t>process:</a:t>
            </a:r>
          </a:p>
          <a:p>
            <a:pPr marL="576580" algn="ctr">
              <a:lnSpc>
                <a:spcPts val="4280"/>
              </a:lnSpc>
            </a:pPr>
            <a:r>
              <a:rPr dirty="0"/>
              <a:t>the</a:t>
            </a:r>
            <a:r>
              <a:rPr spc="-15" dirty="0"/>
              <a:t> </a:t>
            </a:r>
            <a:r>
              <a:rPr spc="-5" dirty="0"/>
              <a:t>patient</a:t>
            </a:r>
            <a:r>
              <a:rPr spc="-10" dirty="0"/>
              <a:t> </a:t>
            </a:r>
            <a:r>
              <a:rPr dirty="0"/>
              <a:t>with</a:t>
            </a:r>
            <a:r>
              <a:rPr spc="-10" dirty="0"/>
              <a:t> </a:t>
            </a:r>
            <a:r>
              <a:rPr spc="-5" dirty="0"/>
              <a:t>epilepsy</a:t>
            </a:r>
          </a:p>
        </p:txBody>
      </p:sp>
      <p:sp>
        <p:nvSpPr>
          <p:cNvPr id="3" name="object 3"/>
          <p:cNvSpPr txBox="1"/>
          <p:nvPr/>
        </p:nvSpPr>
        <p:spPr>
          <a:xfrm>
            <a:off x="764540" y="1702435"/>
            <a:ext cx="7432675" cy="3537585"/>
          </a:xfrm>
          <a:prstGeom prst="rect">
            <a:avLst/>
          </a:prstGeom>
        </p:spPr>
        <p:txBody>
          <a:bodyPr vert="horz" wrap="square" lIns="0" tIns="85725" rIns="0" bIns="0" rtlCol="0">
            <a:spAutoFit/>
          </a:bodyPr>
          <a:lstStyle/>
          <a:p>
            <a:pPr marL="12700">
              <a:lnSpc>
                <a:spcPct val="100000"/>
              </a:lnSpc>
              <a:spcBef>
                <a:spcPts val="675"/>
              </a:spcBef>
            </a:pPr>
            <a:r>
              <a:rPr sz="2400" b="1" u="heavy" spc="-5" dirty="0">
                <a:uFill>
                  <a:solidFill>
                    <a:srgbClr val="000000"/>
                  </a:solidFill>
                </a:uFill>
                <a:latin typeface="Times New Roman"/>
                <a:cs typeface="Times New Roman"/>
              </a:rPr>
              <a:t>Diagnosis</a:t>
            </a:r>
            <a:endParaRPr sz="2400">
              <a:latin typeface="Times New Roman"/>
              <a:cs typeface="Times New Roman"/>
            </a:endParaRPr>
          </a:p>
          <a:p>
            <a:pPr marL="195580" indent="-183515">
              <a:lnSpc>
                <a:spcPct val="100000"/>
              </a:lnSpc>
              <a:spcBef>
                <a:spcPts val="575"/>
              </a:spcBef>
              <a:buChar char="•"/>
              <a:tabLst>
                <a:tab pos="196215" algn="l"/>
              </a:tabLst>
            </a:pPr>
            <a:r>
              <a:rPr sz="2400" dirty="0">
                <a:latin typeface="Times New Roman"/>
                <a:cs typeface="Times New Roman"/>
              </a:rPr>
              <a:t>Risk</a:t>
            </a:r>
            <a:r>
              <a:rPr sz="2400" spc="-25"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injury</a:t>
            </a:r>
            <a:r>
              <a:rPr sz="2400" spc="-30" dirty="0">
                <a:latin typeface="Times New Roman"/>
                <a:cs typeface="Times New Roman"/>
              </a:rPr>
              <a:t> </a:t>
            </a:r>
            <a:r>
              <a:rPr sz="2400" dirty="0">
                <a:latin typeface="Times New Roman"/>
                <a:cs typeface="Times New Roman"/>
              </a:rPr>
              <a:t>related</a:t>
            </a:r>
            <a:r>
              <a:rPr sz="2400" spc="-50"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seizure</a:t>
            </a:r>
            <a:r>
              <a:rPr sz="2400" spc="-50" dirty="0">
                <a:latin typeface="Times New Roman"/>
                <a:cs typeface="Times New Roman"/>
              </a:rPr>
              <a:t> </a:t>
            </a:r>
            <a:r>
              <a:rPr sz="2400" dirty="0">
                <a:latin typeface="Times New Roman"/>
                <a:cs typeface="Times New Roman"/>
              </a:rPr>
              <a:t>activity</a:t>
            </a:r>
            <a:endParaRPr sz="2400">
              <a:latin typeface="Times New Roman"/>
              <a:cs typeface="Times New Roman"/>
            </a:endParaRPr>
          </a:p>
          <a:p>
            <a:pPr marL="195580" indent="-183515">
              <a:lnSpc>
                <a:spcPct val="100000"/>
              </a:lnSpc>
              <a:spcBef>
                <a:spcPts val="575"/>
              </a:spcBef>
              <a:buChar char="•"/>
              <a:tabLst>
                <a:tab pos="196215" algn="l"/>
              </a:tabLst>
            </a:pPr>
            <a:r>
              <a:rPr sz="2400" dirty="0">
                <a:latin typeface="Times New Roman"/>
                <a:cs typeface="Times New Roman"/>
              </a:rPr>
              <a:t>Fear</a:t>
            </a:r>
            <a:r>
              <a:rPr sz="2400" spc="-25" dirty="0">
                <a:latin typeface="Times New Roman"/>
                <a:cs typeface="Times New Roman"/>
              </a:rPr>
              <a:t> </a:t>
            </a:r>
            <a:r>
              <a:rPr sz="2400" dirty="0">
                <a:latin typeface="Times New Roman"/>
                <a:cs typeface="Times New Roman"/>
              </a:rPr>
              <a:t>related</a:t>
            </a:r>
            <a:r>
              <a:rPr sz="2400" spc="-45"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possibility</a:t>
            </a:r>
            <a:r>
              <a:rPr sz="2400" spc="-5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seizures</a:t>
            </a:r>
            <a:endParaRPr sz="2400">
              <a:latin typeface="Times New Roman"/>
              <a:cs typeface="Times New Roman"/>
            </a:endParaRPr>
          </a:p>
          <a:p>
            <a:pPr marL="195580" indent="-183515">
              <a:lnSpc>
                <a:spcPct val="100000"/>
              </a:lnSpc>
              <a:spcBef>
                <a:spcPts val="580"/>
              </a:spcBef>
              <a:buChar char="•"/>
              <a:tabLst>
                <a:tab pos="196215" algn="l"/>
              </a:tabLst>
            </a:pPr>
            <a:r>
              <a:rPr sz="2400" spc="-10" dirty="0">
                <a:latin typeface="Times New Roman"/>
                <a:cs typeface="Times New Roman"/>
              </a:rPr>
              <a:t>Ineffective</a:t>
            </a:r>
            <a:r>
              <a:rPr sz="2400" spc="-25" dirty="0">
                <a:latin typeface="Times New Roman"/>
                <a:cs typeface="Times New Roman"/>
              </a:rPr>
              <a:t> </a:t>
            </a:r>
            <a:r>
              <a:rPr sz="2400" dirty="0">
                <a:latin typeface="Times New Roman"/>
                <a:cs typeface="Times New Roman"/>
              </a:rPr>
              <a:t>individual</a:t>
            </a:r>
            <a:r>
              <a:rPr sz="2400" spc="-45" dirty="0">
                <a:latin typeface="Times New Roman"/>
                <a:cs typeface="Times New Roman"/>
              </a:rPr>
              <a:t> </a:t>
            </a:r>
            <a:r>
              <a:rPr sz="2400" dirty="0">
                <a:latin typeface="Times New Roman"/>
                <a:cs typeface="Times New Roman"/>
              </a:rPr>
              <a:t>coping</a:t>
            </a:r>
            <a:r>
              <a:rPr sz="2400" spc="-5" dirty="0">
                <a:latin typeface="Times New Roman"/>
                <a:cs typeface="Times New Roman"/>
              </a:rPr>
              <a:t> </a:t>
            </a:r>
            <a:r>
              <a:rPr sz="2400" dirty="0">
                <a:latin typeface="Times New Roman"/>
                <a:cs typeface="Times New Roman"/>
              </a:rPr>
              <a:t>related</a:t>
            </a:r>
            <a:r>
              <a:rPr sz="2400" spc="-3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stresses</a:t>
            </a:r>
            <a:endParaRPr sz="2400">
              <a:latin typeface="Times New Roman"/>
              <a:cs typeface="Times New Roman"/>
            </a:endParaRPr>
          </a:p>
          <a:p>
            <a:pPr marL="195580" indent="-183515">
              <a:lnSpc>
                <a:spcPct val="100000"/>
              </a:lnSpc>
              <a:spcBef>
                <a:spcPts val="575"/>
              </a:spcBef>
              <a:buChar char="•"/>
              <a:tabLst>
                <a:tab pos="196215" algn="l"/>
              </a:tabLst>
            </a:pPr>
            <a:r>
              <a:rPr sz="2400" spc="-5" dirty="0">
                <a:latin typeface="Times New Roman"/>
                <a:cs typeface="Times New Roman"/>
              </a:rPr>
              <a:t>Deficient</a:t>
            </a:r>
            <a:r>
              <a:rPr sz="2400" spc="-35" dirty="0">
                <a:latin typeface="Times New Roman"/>
                <a:cs typeface="Times New Roman"/>
              </a:rPr>
              <a:t> </a:t>
            </a:r>
            <a:r>
              <a:rPr sz="2400" dirty="0">
                <a:latin typeface="Times New Roman"/>
                <a:cs typeface="Times New Roman"/>
              </a:rPr>
              <a:t>knowledge</a:t>
            </a:r>
            <a:r>
              <a:rPr sz="2400" spc="-5" dirty="0">
                <a:latin typeface="Times New Roman"/>
                <a:cs typeface="Times New Roman"/>
              </a:rPr>
              <a:t> </a:t>
            </a:r>
            <a:r>
              <a:rPr sz="2400" dirty="0">
                <a:latin typeface="Times New Roman"/>
                <a:cs typeface="Times New Roman"/>
              </a:rPr>
              <a:t>related</a:t>
            </a:r>
            <a:r>
              <a:rPr sz="2400" spc="-50" dirty="0">
                <a:latin typeface="Times New Roman"/>
                <a:cs typeface="Times New Roman"/>
              </a:rPr>
              <a:t> </a:t>
            </a:r>
            <a:r>
              <a:rPr sz="2400" dirty="0">
                <a:latin typeface="Times New Roman"/>
                <a:cs typeface="Times New Roman"/>
              </a:rPr>
              <a:t>to epilepsy</a:t>
            </a:r>
            <a:r>
              <a:rPr sz="2400" spc="-4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its</a:t>
            </a:r>
            <a:r>
              <a:rPr sz="2400" spc="-30" dirty="0">
                <a:latin typeface="Times New Roman"/>
                <a:cs typeface="Times New Roman"/>
              </a:rPr>
              <a:t> </a:t>
            </a:r>
            <a:r>
              <a:rPr sz="2400" dirty="0">
                <a:latin typeface="Times New Roman"/>
                <a:cs typeface="Times New Roman"/>
              </a:rPr>
              <a:t>control</a:t>
            </a:r>
            <a:endParaRPr sz="2400">
              <a:latin typeface="Times New Roman"/>
              <a:cs typeface="Times New Roman"/>
            </a:endParaRPr>
          </a:p>
          <a:p>
            <a:pPr marL="12700">
              <a:lnSpc>
                <a:spcPct val="100000"/>
              </a:lnSpc>
              <a:spcBef>
                <a:spcPts val="575"/>
              </a:spcBef>
            </a:pPr>
            <a:r>
              <a:rPr sz="2400" b="1" u="heavy" dirty="0">
                <a:uFill>
                  <a:solidFill>
                    <a:srgbClr val="000000"/>
                  </a:solidFill>
                </a:uFill>
                <a:latin typeface="Times New Roman"/>
                <a:cs typeface="Times New Roman"/>
              </a:rPr>
              <a:t>Potential</a:t>
            </a:r>
            <a:r>
              <a:rPr sz="2400" b="1" u="heavy" spc="-55"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complications</a:t>
            </a:r>
            <a:endParaRPr sz="2400">
              <a:latin typeface="Times New Roman"/>
              <a:cs typeface="Times New Roman"/>
            </a:endParaRPr>
          </a:p>
          <a:p>
            <a:pPr marL="12700">
              <a:lnSpc>
                <a:spcPct val="100000"/>
              </a:lnSpc>
              <a:spcBef>
                <a:spcPts val="580"/>
              </a:spcBef>
            </a:pPr>
            <a:r>
              <a:rPr sz="2400" dirty="0">
                <a:latin typeface="Times New Roman"/>
                <a:cs typeface="Times New Roman"/>
              </a:rPr>
              <a:t>The</a:t>
            </a:r>
            <a:r>
              <a:rPr sz="2400" spc="-5" dirty="0">
                <a:latin typeface="Times New Roman"/>
                <a:cs typeface="Times New Roman"/>
              </a:rPr>
              <a:t> major </a:t>
            </a:r>
            <a:r>
              <a:rPr sz="2400" dirty="0">
                <a:latin typeface="Times New Roman"/>
                <a:cs typeface="Times New Roman"/>
              </a:rPr>
              <a:t>potential</a:t>
            </a:r>
            <a:r>
              <a:rPr sz="2400" spc="-50" dirty="0">
                <a:latin typeface="Times New Roman"/>
                <a:cs typeface="Times New Roman"/>
              </a:rPr>
              <a:t> </a:t>
            </a:r>
            <a:r>
              <a:rPr sz="2400" dirty="0">
                <a:latin typeface="Times New Roman"/>
                <a:cs typeface="Times New Roman"/>
              </a:rPr>
              <a:t>complication</a:t>
            </a:r>
            <a:r>
              <a:rPr sz="2400" spc="-40" dirty="0">
                <a:latin typeface="Times New Roman"/>
                <a:cs typeface="Times New Roman"/>
              </a:rPr>
              <a:t> </a:t>
            </a:r>
            <a:r>
              <a:rPr sz="2400" dirty="0">
                <a:latin typeface="Times New Roman"/>
                <a:cs typeface="Times New Roman"/>
              </a:rPr>
              <a:t>of patients</a:t>
            </a:r>
            <a:r>
              <a:rPr sz="2400" spc="-40" dirty="0">
                <a:latin typeface="Times New Roman"/>
                <a:cs typeface="Times New Roman"/>
              </a:rPr>
              <a:t> </a:t>
            </a:r>
            <a:r>
              <a:rPr sz="2400" spc="-5" dirty="0">
                <a:latin typeface="Times New Roman"/>
                <a:cs typeface="Times New Roman"/>
              </a:rPr>
              <a:t>with</a:t>
            </a:r>
            <a:r>
              <a:rPr sz="2400" spc="-15" dirty="0">
                <a:latin typeface="Times New Roman"/>
                <a:cs typeface="Times New Roman"/>
              </a:rPr>
              <a:t> </a:t>
            </a:r>
            <a:r>
              <a:rPr sz="2400" dirty="0">
                <a:latin typeface="Times New Roman"/>
                <a:cs typeface="Times New Roman"/>
              </a:rPr>
              <a:t>epilepsy</a:t>
            </a:r>
            <a:r>
              <a:rPr sz="2400" spc="-25" dirty="0">
                <a:latin typeface="Times New Roman"/>
                <a:cs typeface="Times New Roman"/>
              </a:rPr>
              <a:t> </a:t>
            </a:r>
            <a:r>
              <a:rPr sz="2400" spc="-5" dirty="0">
                <a:latin typeface="Times New Roman"/>
                <a:cs typeface="Times New Roman"/>
              </a:rPr>
              <a:t>is</a:t>
            </a:r>
            <a:endParaRPr sz="2400">
              <a:latin typeface="Times New Roman"/>
              <a:cs typeface="Times New Roman"/>
            </a:endParaRPr>
          </a:p>
          <a:p>
            <a:pPr marL="195580" indent="-183515">
              <a:lnSpc>
                <a:spcPct val="100000"/>
              </a:lnSpc>
              <a:spcBef>
                <a:spcPts val="575"/>
              </a:spcBef>
              <a:buChar char="•"/>
              <a:tabLst>
                <a:tab pos="196215" algn="l"/>
              </a:tabLst>
            </a:pPr>
            <a:r>
              <a:rPr sz="2400" dirty="0">
                <a:latin typeface="Times New Roman"/>
                <a:cs typeface="Times New Roman"/>
              </a:rPr>
              <a:t>Status</a:t>
            </a:r>
            <a:r>
              <a:rPr sz="2400" spc="-65" dirty="0">
                <a:latin typeface="Times New Roman"/>
                <a:cs typeface="Times New Roman"/>
              </a:rPr>
              <a:t> </a:t>
            </a:r>
            <a:r>
              <a:rPr sz="2400" dirty="0">
                <a:latin typeface="Times New Roman"/>
                <a:cs typeface="Times New Roman"/>
              </a:rPr>
              <a:t>epilepticus</a:t>
            </a:r>
            <a:endParaRPr sz="2400">
              <a:latin typeface="Times New Roman"/>
              <a:cs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54</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576580" algn="ctr">
              <a:lnSpc>
                <a:spcPts val="4280"/>
              </a:lnSpc>
              <a:spcBef>
                <a:spcPts val="100"/>
              </a:spcBef>
            </a:pPr>
            <a:r>
              <a:rPr spc="-5" dirty="0"/>
              <a:t>Nursing</a:t>
            </a:r>
            <a:r>
              <a:rPr spc="-25" dirty="0"/>
              <a:t> </a:t>
            </a:r>
            <a:r>
              <a:rPr spc="-10" dirty="0"/>
              <a:t>process:</a:t>
            </a:r>
          </a:p>
          <a:p>
            <a:pPr marL="576580" algn="ctr">
              <a:lnSpc>
                <a:spcPts val="4280"/>
              </a:lnSpc>
            </a:pPr>
            <a:r>
              <a:rPr dirty="0"/>
              <a:t>the</a:t>
            </a:r>
            <a:r>
              <a:rPr spc="-15" dirty="0"/>
              <a:t> </a:t>
            </a:r>
            <a:r>
              <a:rPr spc="-5" dirty="0"/>
              <a:t>patient</a:t>
            </a:r>
            <a:r>
              <a:rPr spc="-10" dirty="0"/>
              <a:t> </a:t>
            </a:r>
            <a:r>
              <a:rPr dirty="0"/>
              <a:t>with</a:t>
            </a:r>
            <a:r>
              <a:rPr spc="-10" dirty="0"/>
              <a:t> </a:t>
            </a:r>
            <a:r>
              <a:rPr spc="-5" dirty="0"/>
              <a:t>epilepsy</a:t>
            </a:r>
          </a:p>
        </p:txBody>
      </p:sp>
      <p:sp>
        <p:nvSpPr>
          <p:cNvPr id="3" name="object 3"/>
          <p:cNvSpPr txBox="1"/>
          <p:nvPr/>
        </p:nvSpPr>
        <p:spPr>
          <a:xfrm>
            <a:off x="764540" y="1702435"/>
            <a:ext cx="8155940" cy="3683635"/>
          </a:xfrm>
          <a:prstGeom prst="rect">
            <a:avLst/>
          </a:prstGeom>
        </p:spPr>
        <p:txBody>
          <a:bodyPr vert="horz" wrap="square" lIns="0" tIns="85725" rIns="0" bIns="0" rtlCol="0">
            <a:spAutoFit/>
          </a:bodyPr>
          <a:lstStyle/>
          <a:p>
            <a:pPr marL="12700">
              <a:lnSpc>
                <a:spcPct val="100000"/>
              </a:lnSpc>
              <a:spcBef>
                <a:spcPts val="675"/>
              </a:spcBef>
            </a:pPr>
            <a:r>
              <a:rPr sz="2400" b="1" u="heavy" dirty="0">
                <a:uFill>
                  <a:solidFill>
                    <a:srgbClr val="000000"/>
                  </a:solidFill>
                </a:uFill>
                <a:latin typeface="Times New Roman"/>
                <a:cs typeface="Times New Roman"/>
              </a:rPr>
              <a:t>Nursing</a:t>
            </a:r>
            <a:r>
              <a:rPr sz="2400" b="1" u="heavy" spc="-3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Interventions:</a:t>
            </a:r>
            <a:endParaRPr sz="2400">
              <a:latin typeface="Times New Roman"/>
              <a:cs typeface="Times New Roman"/>
            </a:endParaRPr>
          </a:p>
          <a:p>
            <a:pPr marL="12700">
              <a:lnSpc>
                <a:spcPct val="100000"/>
              </a:lnSpc>
              <a:spcBef>
                <a:spcPts val="575"/>
              </a:spcBef>
            </a:pPr>
            <a:r>
              <a:rPr sz="2400" dirty="0">
                <a:latin typeface="Times New Roman"/>
                <a:cs typeface="Times New Roman"/>
              </a:rPr>
              <a:t>1-</a:t>
            </a:r>
            <a:r>
              <a:rPr sz="2400" spc="-30" dirty="0">
                <a:latin typeface="Times New Roman"/>
                <a:cs typeface="Times New Roman"/>
              </a:rPr>
              <a:t> </a:t>
            </a:r>
            <a:r>
              <a:rPr sz="2400" dirty="0">
                <a:latin typeface="Times New Roman"/>
                <a:cs typeface="Times New Roman"/>
              </a:rPr>
              <a:t>Preventing</a:t>
            </a:r>
            <a:r>
              <a:rPr sz="2400" spc="-65" dirty="0">
                <a:latin typeface="Times New Roman"/>
                <a:cs typeface="Times New Roman"/>
              </a:rPr>
              <a:t> </a:t>
            </a:r>
            <a:r>
              <a:rPr sz="2400" dirty="0">
                <a:latin typeface="Times New Roman"/>
                <a:cs typeface="Times New Roman"/>
              </a:rPr>
              <a:t>injury:</a:t>
            </a:r>
            <a:endParaRPr sz="2400">
              <a:latin typeface="Times New Roman"/>
              <a:cs typeface="Times New Roman"/>
            </a:endParaRPr>
          </a:p>
          <a:p>
            <a:pPr marL="355600" indent="-343535">
              <a:lnSpc>
                <a:spcPct val="100000"/>
              </a:lnSpc>
              <a:spcBef>
                <a:spcPts val="575"/>
              </a:spcBef>
              <a:buFont typeface="Arial MT"/>
              <a:buChar char="•"/>
              <a:tabLst>
                <a:tab pos="355600" algn="l"/>
                <a:tab pos="356235" algn="l"/>
              </a:tabLst>
            </a:pP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patient</a:t>
            </a:r>
            <a:r>
              <a:rPr sz="2400" spc="-45" dirty="0">
                <a:latin typeface="Times New Roman"/>
                <a:cs typeface="Times New Roman"/>
              </a:rPr>
              <a:t> </a:t>
            </a:r>
            <a:r>
              <a:rPr sz="2400" dirty="0">
                <a:latin typeface="Times New Roman"/>
                <a:cs typeface="Times New Roman"/>
              </a:rPr>
              <a:t>should</a:t>
            </a:r>
            <a:r>
              <a:rPr sz="2400" spc="-5" dirty="0">
                <a:latin typeface="Times New Roman"/>
                <a:cs typeface="Times New Roman"/>
              </a:rPr>
              <a:t> </a:t>
            </a:r>
            <a:r>
              <a:rPr sz="2400" dirty="0">
                <a:latin typeface="Times New Roman"/>
                <a:cs typeface="Times New Roman"/>
              </a:rPr>
              <a:t>be</a:t>
            </a:r>
            <a:r>
              <a:rPr sz="2400" spc="-20" dirty="0">
                <a:latin typeface="Times New Roman"/>
                <a:cs typeface="Times New Roman"/>
              </a:rPr>
              <a:t> </a:t>
            </a:r>
            <a:r>
              <a:rPr sz="2400" dirty="0">
                <a:latin typeface="Times New Roman"/>
                <a:cs typeface="Times New Roman"/>
              </a:rPr>
              <a:t>placed</a:t>
            </a:r>
            <a:r>
              <a:rPr sz="2400" spc="-20" dirty="0">
                <a:latin typeface="Times New Roman"/>
                <a:cs typeface="Times New Roman"/>
              </a:rPr>
              <a:t> </a:t>
            </a:r>
            <a:r>
              <a:rPr sz="2400" dirty="0">
                <a:latin typeface="Times New Roman"/>
                <a:cs typeface="Times New Roman"/>
              </a:rPr>
              <a:t>on</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spc="-5" dirty="0">
                <a:latin typeface="Times New Roman"/>
                <a:cs typeface="Times New Roman"/>
              </a:rPr>
              <a:t>floor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any</a:t>
            </a:r>
            <a:r>
              <a:rPr sz="2400" spc="-5" dirty="0">
                <a:latin typeface="Times New Roman"/>
                <a:cs typeface="Times New Roman"/>
              </a:rPr>
              <a:t> </a:t>
            </a:r>
            <a:r>
              <a:rPr sz="2400" dirty="0">
                <a:latin typeface="Times New Roman"/>
                <a:cs typeface="Times New Roman"/>
              </a:rPr>
              <a:t>obstructive</a:t>
            </a:r>
            <a:endParaRPr sz="2400">
              <a:latin typeface="Times New Roman"/>
              <a:cs typeface="Times New Roman"/>
            </a:endParaRPr>
          </a:p>
          <a:p>
            <a:pPr marL="355600">
              <a:lnSpc>
                <a:spcPct val="100000"/>
              </a:lnSpc>
              <a:spcBef>
                <a:spcPts val="5"/>
              </a:spcBef>
            </a:pPr>
            <a:r>
              <a:rPr sz="2400" spc="-5" dirty="0">
                <a:latin typeface="Times New Roman"/>
                <a:cs typeface="Times New Roman"/>
              </a:rPr>
              <a:t>items</a:t>
            </a:r>
            <a:r>
              <a:rPr sz="2400" spc="-25" dirty="0">
                <a:latin typeface="Times New Roman"/>
                <a:cs typeface="Times New Roman"/>
              </a:rPr>
              <a:t> </a:t>
            </a:r>
            <a:r>
              <a:rPr sz="2400" dirty="0">
                <a:latin typeface="Times New Roman"/>
                <a:cs typeface="Times New Roman"/>
              </a:rPr>
              <a:t>should</a:t>
            </a:r>
            <a:r>
              <a:rPr sz="2400" spc="-20" dirty="0">
                <a:latin typeface="Times New Roman"/>
                <a:cs typeface="Times New Roman"/>
              </a:rPr>
              <a:t> </a:t>
            </a:r>
            <a:r>
              <a:rPr sz="2400" dirty="0">
                <a:latin typeface="Times New Roman"/>
                <a:cs typeface="Times New Roman"/>
              </a:rPr>
              <a:t>be</a:t>
            </a:r>
            <a:r>
              <a:rPr sz="2400" spc="-25" dirty="0">
                <a:latin typeface="Times New Roman"/>
                <a:cs typeface="Times New Roman"/>
              </a:rPr>
              <a:t> </a:t>
            </a:r>
            <a:r>
              <a:rPr sz="2400" spc="-5" dirty="0">
                <a:latin typeface="Times New Roman"/>
                <a:cs typeface="Times New Roman"/>
              </a:rPr>
              <a:t>removed.</a:t>
            </a:r>
            <a:endParaRPr sz="2400">
              <a:latin typeface="Times New Roman"/>
              <a:cs typeface="Times New Roman"/>
            </a:endParaRPr>
          </a:p>
          <a:p>
            <a:pPr marL="355600" marR="107314" indent="-343535">
              <a:lnSpc>
                <a:spcPct val="100000"/>
              </a:lnSpc>
              <a:spcBef>
                <a:spcPts val="575"/>
              </a:spcBef>
              <a:buFont typeface="Arial MT"/>
              <a:buChar char="•"/>
              <a:tabLst>
                <a:tab pos="355600" algn="l"/>
                <a:tab pos="356235" algn="l"/>
              </a:tabLst>
            </a:pPr>
            <a:r>
              <a:rPr sz="2400" dirty="0">
                <a:latin typeface="Times New Roman"/>
                <a:cs typeface="Times New Roman"/>
              </a:rPr>
              <a:t>The patient should never be forced into a position, nor </a:t>
            </a:r>
            <a:r>
              <a:rPr sz="2400" spc="-5" dirty="0">
                <a:latin typeface="Times New Roman"/>
                <a:cs typeface="Times New Roman"/>
              </a:rPr>
              <a:t>should </a:t>
            </a:r>
            <a:r>
              <a:rPr sz="2400" dirty="0">
                <a:latin typeface="Times New Roman"/>
                <a:cs typeface="Times New Roman"/>
              </a:rPr>
              <a:t> anyone</a:t>
            </a:r>
            <a:r>
              <a:rPr sz="2400" spc="-20" dirty="0">
                <a:latin typeface="Times New Roman"/>
                <a:cs typeface="Times New Roman"/>
              </a:rPr>
              <a:t> </a:t>
            </a:r>
            <a:r>
              <a:rPr sz="2400" spc="-5" dirty="0">
                <a:latin typeface="Times New Roman"/>
                <a:cs typeface="Times New Roman"/>
              </a:rPr>
              <a:t>attempt</a:t>
            </a:r>
            <a:r>
              <a:rPr sz="2400" spc="-2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insert</a:t>
            </a:r>
            <a:r>
              <a:rPr sz="2400" spc="-25" dirty="0">
                <a:latin typeface="Times New Roman"/>
                <a:cs typeface="Times New Roman"/>
              </a:rPr>
              <a:t> </a:t>
            </a:r>
            <a:r>
              <a:rPr sz="2400" dirty="0">
                <a:latin typeface="Times New Roman"/>
                <a:cs typeface="Times New Roman"/>
              </a:rPr>
              <a:t>anything</a:t>
            </a:r>
            <a:r>
              <a:rPr sz="2400" spc="-30" dirty="0">
                <a:latin typeface="Times New Roman"/>
                <a:cs typeface="Times New Roman"/>
              </a:rPr>
              <a:t> </a:t>
            </a:r>
            <a:r>
              <a:rPr sz="2400" dirty="0">
                <a:latin typeface="Times New Roman"/>
                <a:cs typeface="Times New Roman"/>
              </a:rPr>
              <a:t>into</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spc="-15" dirty="0">
                <a:latin typeface="Times New Roman"/>
                <a:cs typeface="Times New Roman"/>
              </a:rPr>
              <a:t>patient’s</a:t>
            </a:r>
            <a:r>
              <a:rPr sz="2400" spc="-25" dirty="0">
                <a:latin typeface="Times New Roman"/>
                <a:cs typeface="Times New Roman"/>
              </a:rPr>
              <a:t> </a:t>
            </a:r>
            <a:r>
              <a:rPr sz="2400" spc="-5" dirty="0">
                <a:latin typeface="Times New Roman"/>
                <a:cs typeface="Times New Roman"/>
              </a:rPr>
              <a:t>mouth </a:t>
            </a:r>
            <a:r>
              <a:rPr sz="2400" dirty="0">
                <a:latin typeface="Times New Roman"/>
                <a:cs typeface="Times New Roman"/>
              </a:rPr>
              <a:t>once </a:t>
            </a:r>
            <a:r>
              <a:rPr sz="2400" spc="-58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dirty="0">
                <a:latin typeface="Times New Roman"/>
                <a:cs typeface="Times New Roman"/>
              </a:rPr>
              <a:t>seizure</a:t>
            </a:r>
            <a:r>
              <a:rPr sz="2400" spc="-35" dirty="0">
                <a:latin typeface="Times New Roman"/>
                <a:cs typeface="Times New Roman"/>
              </a:rPr>
              <a:t> </a:t>
            </a:r>
            <a:r>
              <a:rPr sz="2400" spc="-5" dirty="0">
                <a:latin typeface="Times New Roman"/>
                <a:cs typeface="Times New Roman"/>
              </a:rPr>
              <a:t>has</a:t>
            </a:r>
            <a:r>
              <a:rPr sz="2400" dirty="0">
                <a:latin typeface="Times New Roman"/>
                <a:cs typeface="Times New Roman"/>
              </a:rPr>
              <a:t> begun.</a:t>
            </a:r>
            <a:endParaRPr sz="2400">
              <a:latin typeface="Times New Roman"/>
              <a:cs typeface="Times New Roman"/>
            </a:endParaRPr>
          </a:p>
          <a:p>
            <a:pPr marL="355600" marR="5080" indent="-343535">
              <a:lnSpc>
                <a:spcPct val="100000"/>
              </a:lnSpc>
              <a:spcBef>
                <a:spcPts val="580"/>
              </a:spcBef>
              <a:buFont typeface="Arial MT"/>
              <a:buChar char="•"/>
              <a:tabLst>
                <a:tab pos="355600" algn="l"/>
                <a:tab pos="356235" algn="l"/>
              </a:tabLst>
            </a:pPr>
            <a:r>
              <a:rPr sz="2400" dirty="0">
                <a:latin typeface="Times New Roman"/>
                <a:cs typeface="Times New Roman"/>
              </a:rPr>
              <a:t>Patients</a:t>
            </a:r>
            <a:r>
              <a:rPr sz="2400" spc="-40" dirty="0">
                <a:latin typeface="Times New Roman"/>
                <a:cs typeface="Times New Roman"/>
              </a:rPr>
              <a:t> </a:t>
            </a:r>
            <a:r>
              <a:rPr sz="2400" dirty="0">
                <a:latin typeface="Times New Roman"/>
                <a:cs typeface="Times New Roman"/>
              </a:rPr>
              <a:t>on</a:t>
            </a:r>
            <a:r>
              <a:rPr sz="2400" spc="-5" dirty="0">
                <a:latin typeface="Times New Roman"/>
                <a:cs typeface="Times New Roman"/>
              </a:rPr>
              <a:t> </a:t>
            </a:r>
            <a:r>
              <a:rPr sz="2400" dirty="0">
                <a:latin typeface="Times New Roman"/>
                <a:cs typeface="Times New Roman"/>
              </a:rPr>
              <a:t>seizure</a:t>
            </a:r>
            <a:r>
              <a:rPr sz="2400" spc="-35" dirty="0">
                <a:latin typeface="Times New Roman"/>
                <a:cs typeface="Times New Roman"/>
              </a:rPr>
              <a:t> </a:t>
            </a:r>
            <a:r>
              <a:rPr sz="2400" dirty="0">
                <a:latin typeface="Times New Roman"/>
                <a:cs typeface="Times New Roman"/>
              </a:rPr>
              <a:t>precautions</a:t>
            </a:r>
            <a:r>
              <a:rPr sz="2400" spc="-35" dirty="0">
                <a:latin typeface="Times New Roman"/>
                <a:cs typeface="Times New Roman"/>
              </a:rPr>
              <a:t> </a:t>
            </a:r>
            <a:r>
              <a:rPr sz="2400" dirty="0">
                <a:latin typeface="Times New Roman"/>
                <a:cs typeface="Times New Roman"/>
              </a:rPr>
              <a:t>should</a:t>
            </a:r>
            <a:r>
              <a:rPr sz="2400" spc="-25" dirty="0">
                <a:latin typeface="Times New Roman"/>
                <a:cs typeface="Times New Roman"/>
              </a:rPr>
              <a:t> </a:t>
            </a:r>
            <a:r>
              <a:rPr sz="2400" dirty="0">
                <a:latin typeface="Times New Roman"/>
                <a:cs typeface="Times New Roman"/>
              </a:rPr>
              <a:t>have</a:t>
            </a:r>
            <a:r>
              <a:rPr sz="2400" spc="-15" dirty="0">
                <a:latin typeface="Times New Roman"/>
                <a:cs typeface="Times New Roman"/>
              </a:rPr>
              <a:t> </a:t>
            </a:r>
            <a:r>
              <a:rPr sz="2400" dirty="0">
                <a:latin typeface="Times New Roman"/>
                <a:cs typeface="Times New Roman"/>
              </a:rPr>
              <a:t>pads</a:t>
            </a:r>
            <a:r>
              <a:rPr sz="2400" spc="-10" dirty="0">
                <a:latin typeface="Times New Roman"/>
                <a:cs typeface="Times New Roman"/>
              </a:rPr>
              <a:t> </a:t>
            </a:r>
            <a:r>
              <a:rPr sz="2400" dirty="0">
                <a:latin typeface="Times New Roman"/>
                <a:cs typeface="Times New Roman"/>
              </a:rPr>
              <a:t>applied</a:t>
            </a:r>
            <a:r>
              <a:rPr sz="2400" spc="-4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side </a:t>
            </a:r>
            <a:r>
              <a:rPr sz="2400" spc="-585" dirty="0">
                <a:latin typeface="Times New Roman"/>
                <a:cs typeface="Times New Roman"/>
              </a:rPr>
              <a:t> </a:t>
            </a:r>
            <a:r>
              <a:rPr sz="2400" dirty="0">
                <a:latin typeface="Times New Roman"/>
                <a:cs typeface="Times New Roman"/>
              </a:rPr>
              <a:t>rails</a:t>
            </a:r>
            <a:r>
              <a:rPr sz="2400" spc="-25" dirty="0">
                <a:latin typeface="Times New Roman"/>
                <a:cs typeface="Times New Roman"/>
              </a:rPr>
              <a:t> </a:t>
            </a:r>
            <a:r>
              <a:rPr sz="2400" dirty="0">
                <a:latin typeface="Times New Roman"/>
                <a:cs typeface="Times New Roman"/>
              </a:rPr>
              <a:t>while</a:t>
            </a:r>
            <a:r>
              <a:rPr sz="2400" spc="-20" dirty="0">
                <a:latin typeface="Times New Roman"/>
                <a:cs typeface="Times New Roman"/>
              </a:rPr>
              <a:t> </a:t>
            </a:r>
            <a:r>
              <a:rPr sz="2400" dirty="0">
                <a:latin typeface="Times New Roman"/>
                <a:cs typeface="Times New Roman"/>
              </a:rPr>
              <a:t>in bed.</a:t>
            </a:r>
            <a:endParaRPr sz="2400">
              <a:latin typeface="Times New Roman"/>
              <a:cs typeface="Times New Roman"/>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55</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576580" algn="ctr">
              <a:lnSpc>
                <a:spcPts val="4280"/>
              </a:lnSpc>
              <a:spcBef>
                <a:spcPts val="100"/>
              </a:spcBef>
            </a:pPr>
            <a:r>
              <a:rPr spc="-5" dirty="0"/>
              <a:t>Nursing</a:t>
            </a:r>
            <a:r>
              <a:rPr spc="-25" dirty="0"/>
              <a:t> </a:t>
            </a:r>
            <a:r>
              <a:rPr spc="-10" dirty="0"/>
              <a:t>process:</a:t>
            </a:r>
          </a:p>
          <a:p>
            <a:pPr marL="576580" algn="ctr">
              <a:lnSpc>
                <a:spcPts val="4280"/>
              </a:lnSpc>
            </a:pPr>
            <a:r>
              <a:rPr dirty="0"/>
              <a:t>the</a:t>
            </a:r>
            <a:r>
              <a:rPr spc="-15" dirty="0"/>
              <a:t> </a:t>
            </a:r>
            <a:r>
              <a:rPr spc="-5" dirty="0"/>
              <a:t>patient</a:t>
            </a:r>
            <a:r>
              <a:rPr spc="-10" dirty="0"/>
              <a:t> </a:t>
            </a:r>
            <a:r>
              <a:rPr dirty="0"/>
              <a:t>with</a:t>
            </a:r>
            <a:r>
              <a:rPr spc="-10" dirty="0"/>
              <a:t> </a:t>
            </a:r>
            <a:r>
              <a:rPr spc="-5" dirty="0"/>
              <a:t>epilepsy</a:t>
            </a:r>
          </a:p>
        </p:txBody>
      </p:sp>
      <p:sp>
        <p:nvSpPr>
          <p:cNvPr id="3" name="object 3"/>
          <p:cNvSpPr txBox="1"/>
          <p:nvPr/>
        </p:nvSpPr>
        <p:spPr>
          <a:xfrm>
            <a:off x="764540" y="1703690"/>
            <a:ext cx="8151495" cy="4223385"/>
          </a:xfrm>
          <a:prstGeom prst="rect">
            <a:avLst/>
          </a:prstGeom>
        </p:spPr>
        <p:txBody>
          <a:bodyPr vert="horz" wrap="square" lIns="0" tIns="47625" rIns="0" bIns="0" rtlCol="0">
            <a:spAutoFit/>
          </a:bodyPr>
          <a:lstStyle/>
          <a:p>
            <a:pPr marL="12700">
              <a:lnSpc>
                <a:spcPct val="100000"/>
              </a:lnSpc>
              <a:spcBef>
                <a:spcPts val="375"/>
              </a:spcBef>
            </a:pPr>
            <a:r>
              <a:rPr sz="2400" b="1" u="heavy" dirty="0">
                <a:uFill>
                  <a:solidFill>
                    <a:srgbClr val="000000"/>
                  </a:solidFill>
                </a:uFill>
                <a:latin typeface="Times New Roman"/>
                <a:cs typeface="Times New Roman"/>
              </a:rPr>
              <a:t>Nursing</a:t>
            </a:r>
            <a:r>
              <a:rPr sz="2400" b="1" u="heavy" spc="-3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Interventions:</a:t>
            </a:r>
            <a:endParaRPr sz="2400">
              <a:latin typeface="Times New Roman"/>
              <a:cs typeface="Times New Roman"/>
            </a:endParaRPr>
          </a:p>
          <a:p>
            <a:pPr marL="12700">
              <a:lnSpc>
                <a:spcPct val="100000"/>
              </a:lnSpc>
              <a:spcBef>
                <a:spcPts val="320"/>
              </a:spcBef>
            </a:pPr>
            <a:r>
              <a:rPr sz="2800" dirty="0">
                <a:latin typeface="Times New Roman"/>
                <a:cs typeface="Times New Roman"/>
              </a:rPr>
              <a:t>2-</a:t>
            </a:r>
            <a:r>
              <a:rPr sz="2800" spc="-10" dirty="0">
                <a:latin typeface="Times New Roman"/>
                <a:cs typeface="Times New Roman"/>
              </a:rPr>
              <a:t> </a:t>
            </a:r>
            <a:r>
              <a:rPr sz="2800" spc="-5" dirty="0">
                <a:latin typeface="Times New Roman"/>
                <a:cs typeface="Times New Roman"/>
              </a:rPr>
              <a:t>Reducing</a:t>
            </a:r>
            <a:r>
              <a:rPr sz="2800" spc="-15" dirty="0">
                <a:latin typeface="Times New Roman"/>
                <a:cs typeface="Times New Roman"/>
              </a:rPr>
              <a:t> </a:t>
            </a:r>
            <a:r>
              <a:rPr sz="2800" spc="-5" dirty="0">
                <a:latin typeface="Times New Roman"/>
                <a:cs typeface="Times New Roman"/>
              </a:rPr>
              <a:t>fear</a:t>
            </a:r>
            <a:r>
              <a:rPr sz="2800" spc="-10" dirty="0">
                <a:latin typeface="Times New Roman"/>
                <a:cs typeface="Times New Roman"/>
              </a:rPr>
              <a:t> </a:t>
            </a:r>
            <a:r>
              <a:rPr sz="2800" dirty="0">
                <a:latin typeface="Times New Roman"/>
                <a:cs typeface="Times New Roman"/>
              </a:rPr>
              <a:t>of</a:t>
            </a:r>
            <a:r>
              <a:rPr sz="2800" spc="-10" dirty="0">
                <a:latin typeface="Times New Roman"/>
                <a:cs typeface="Times New Roman"/>
              </a:rPr>
              <a:t> </a:t>
            </a:r>
            <a:r>
              <a:rPr sz="2800" spc="-5" dirty="0">
                <a:latin typeface="Times New Roman"/>
                <a:cs typeface="Times New Roman"/>
              </a:rPr>
              <a:t>seizures</a:t>
            </a:r>
            <a:endParaRPr sz="2800">
              <a:latin typeface="Times New Roman"/>
              <a:cs typeface="Times New Roman"/>
            </a:endParaRPr>
          </a:p>
          <a:p>
            <a:pPr marL="355600" marR="5080" indent="-343535">
              <a:lnSpc>
                <a:spcPts val="3020"/>
              </a:lnSpc>
              <a:spcBef>
                <a:spcPts val="720"/>
              </a:spcBef>
              <a:buFont typeface="Arial MT"/>
              <a:buChar char="•"/>
              <a:tabLst>
                <a:tab pos="355600" algn="l"/>
                <a:tab pos="356235" algn="l"/>
              </a:tabLst>
            </a:pPr>
            <a:r>
              <a:rPr sz="2800" spc="-5" dirty="0">
                <a:latin typeface="Times New Roman"/>
                <a:cs typeface="Times New Roman"/>
              </a:rPr>
              <a:t>It</a:t>
            </a:r>
            <a:r>
              <a:rPr sz="2800" spc="5" dirty="0">
                <a:latin typeface="Times New Roman"/>
                <a:cs typeface="Times New Roman"/>
              </a:rPr>
              <a:t> </a:t>
            </a:r>
            <a:r>
              <a:rPr sz="2800" dirty="0">
                <a:latin typeface="Times New Roman"/>
                <a:cs typeface="Times New Roman"/>
              </a:rPr>
              <a:t>should</a:t>
            </a:r>
            <a:r>
              <a:rPr sz="2800" spc="-5" dirty="0">
                <a:latin typeface="Times New Roman"/>
                <a:cs typeface="Times New Roman"/>
              </a:rPr>
              <a:t> be</a:t>
            </a:r>
            <a:r>
              <a:rPr sz="2800" spc="5" dirty="0">
                <a:latin typeface="Times New Roman"/>
                <a:cs typeface="Times New Roman"/>
              </a:rPr>
              <a:t> </a:t>
            </a:r>
            <a:r>
              <a:rPr sz="2800" spc="-10" dirty="0">
                <a:latin typeface="Times New Roman"/>
                <a:cs typeface="Times New Roman"/>
              </a:rPr>
              <a:t>emphasized</a:t>
            </a:r>
            <a:r>
              <a:rPr sz="2800" spc="25" dirty="0">
                <a:latin typeface="Times New Roman"/>
                <a:cs typeface="Times New Roman"/>
              </a:rPr>
              <a:t> </a:t>
            </a:r>
            <a:r>
              <a:rPr sz="2800" spc="-5" dirty="0">
                <a:latin typeface="Times New Roman"/>
                <a:cs typeface="Times New Roman"/>
              </a:rPr>
              <a:t>that the</a:t>
            </a:r>
            <a:r>
              <a:rPr sz="2800" spc="15" dirty="0">
                <a:latin typeface="Times New Roman"/>
                <a:cs typeface="Times New Roman"/>
              </a:rPr>
              <a:t> </a:t>
            </a:r>
            <a:r>
              <a:rPr sz="2800" spc="-5" dirty="0">
                <a:latin typeface="Times New Roman"/>
                <a:cs typeface="Times New Roman"/>
              </a:rPr>
              <a:t>prescribed</a:t>
            </a:r>
            <a:r>
              <a:rPr sz="2800" spc="25" dirty="0">
                <a:latin typeface="Times New Roman"/>
                <a:cs typeface="Times New Roman"/>
              </a:rPr>
              <a:t> </a:t>
            </a:r>
            <a:r>
              <a:rPr sz="2800" spc="-5" dirty="0">
                <a:latin typeface="Times New Roman"/>
                <a:cs typeface="Times New Roman"/>
              </a:rPr>
              <a:t>antiseizure </a:t>
            </a:r>
            <a:r>
              <a:rPr sz="2800" spc="-685" dirty="0">
                <a:latin typeface="Times New Roman"/>
                <a:cs typeface="Times New Roman"/>
              </a:rPr>
              <a:t> </a:t>
            </a:r>
            <a:r>
              <a:rPr sz="2800" spc="-5" dirty="0">
                <a:latin typeface="Times New Roman"/>
                <a:cs typeface="Times New Roman"/>
              </a:rPr>
              <a:t>medication </a:t>
            </a:r>
            <a:r>
              <a:rPr sz="2800" spc="-10" dirty="0">
                <a:latin typeface="Times New Roman"/>
                <a:cs typeface="Times New Roman"/>
              </a:rPr>
              <a:t>must </a:t>
            </a:r>
            <a:r>
              <a:rPr sz="2800" spc="-5" dirty="0">
                <a:latin typeface="Times New Roman"/>
                <a:cs typeface="Times New Roman"/>
              </a:rPr>
              <a:t>be taken on a continuing basis </a:t>
            </a:r>
            <a:r>
              <a:rPr sz="2800" dirty="0">
                <a:latin typeface="Times New Roman"/>
                <a:cs typeface="Times New Roman"/>
              </a:rPr>
              <a:t> </a:t>
            </a:r>
            <a:r>
              <a:rPr sz="2800" spc="-5" dirty="0">
                <a:latin typeface="Times New Roman"/>
                <a:cs typeface="Times New Roman"/>
              </a:rPr>
              <a:t>without</a:t>
            </a:r>
            <a:r>
              <a:rPr sz="2800" spc="-15" dirty="0">
                <a:latin typeface="Times New Roman"/>
                <a:cs typeface="Times New Roman"/>
              </a:rPr>
              <a:t> </a:t>
            </a:r>
            <a:r>
              <a:rPr sz="2800" spc="-5" dirty="0">
                <a:latin typeface="Times New Roman"/>
                <a:cs typeface="Times New Roman"/>
              </a:rPr>
              <a:t>fear </a:t>
            </a:r>
            <a:r>
              <a:rPr sz="2800" dirty="0">
                <a:latin typeface="Times New Roman"/>
                <a:cs typeface="Times New Roman"/>
              </a:rPr>
              <a:t>of drug</a:t>
            </a:r>
            <a:r>
              <a:rPr sz="2800" spc="-10" dirty="0">
                <a:latin typeface="Times New Roman"/>
                <a:cs typeface="Times New Roman"/>
              </a:rPr>
              <a:t> </a:t>
            </a:r>
            <a:r>
              <a:rPr sz="2800" spc="-5" dirty="0">
                <a:latin typeface="Times New Roman"/>
                <a:cs typeface="Times New Roman"/>
              </a:rPr>
              <a:t>dependence</a:t>
            </a:r>
            <a:r>
              <a:rPr sz="2800" spc="-10" dirty="0">
                <a:latin typeface="Times New Roman"/>
                <a:cs typeface="Times New Roman"/>
              </a:rPr>
              <a:t> </a:t>
            </a:r>
            <a:r>
              <a:rPr sz="2800" spc="-5" dirty="0">
                <a:latin typeface="Times New Roman"/>
                <a:cs typeface="Times New Roman"/>
              </a:rPr>
              <a:t>or addiction.</a:t>
            </a:r>
            <a:endParaRPr sz="2800">
              <a:latin typeface="Times New Roman"/>
              <a:cs typeface="Times New Roman"/>
            </a:endParaRPr>
          </a:p>
          <a:p>
            <a:pPr marL="355600" marR="1205230" indent="-343535">
              <a:lnSpc>
                <a:spcPts val="3030"/>
              </a:lnSpc>
              <a:spcBef>
                <a:spcPts val="680"/>
              </a:spcBef>
              <a:buFont typeface="Arial MT"/>
              <a:buChar char="•"/>
              <a:tabLst>
                <a:tab pos="355600" algn="l"/>
                <a:tab pos="356235" algn="l"/>
              </a:tabLst>
            </a:pPr>
            <a:r>
              <a:rPr sz="2800" spc="-5" dirty="0">
                <a:latin typeface="Times New Roman"/>
                <a:cs typeface="Times New Roman"/>
              </a:rPr>
              <a:t>Moderate activity is therapeutic, </a:t>
            </a:r>
            <a:r>
              <a:rPr sz="2800" dirty="0">
                <a:latin typeface="Times New Roman"/>
                <a:cs typeface="Times New Roman"/>
              </a:rPr>
              <a:t>but </a:t>
            </a:r>
            <a:r>
              <a:rPr sz="2800" spc="-5" dirty="0">
                <a:latin typeface="Times New Roman"/>
                <a:cs typeface="Times New Roman"/>
              </a:rPr>
              <a:t>excessive </a:t>
            </a:r>
            <a:r>
              <a:rPr sz="2800" spc="-685" dirty="0">
                <a:latin typeface="Times New Roman"/>
                <a:cs typeface="Times New Roman"/>
              </a:rPr>
              <a:t> </a:t>
            </a:r>
            <a:r>
              <a:rPr sz="2800" spc="-5" dirty="0">
                <a:latin typeface="Times New Roman"/>
                <a:cs typeface="Times New Roman"/>
              </a:rPr>
              <a:t>exercise</a:t>
            </a:r>
            <a:r>
              <a:rPr sz="2800" spc="-10" dirty="0">
                <a:latin typeface="Times New Roman"/>
                <a:cs typeface="Times New Roman"/>
              </a:rPr>
              <a:t> </a:t>
            </a:r>
            <a:r>
              <a:rPr sz="2800" spc="-5" dirty="0">
                <a:latin typeface="Times New Roman"/>
                <a:cs typeface="Times New Roman"/>
              </a:rPr>
              <a:t>should</a:t>
            </a:r>
            <a:r>
              <a:rPr sz="2800" spc="-25" dirty="0">
                <a:latin typeface="Times New Roman"/>
                <a:cs typeface="Times New Roman"/>
              </a:rPr>
              <a:t> </a:t>
            </a:r>
            <a:r>
              <a:rPr sz="2800" spc="-5" dirty="0">
                <a:latin typeface="Times New Roman"/>
                <a:cs typeface="Times New Roman"/>
              </a:rPr>
              <a:t>be avoided.</a:t>
            </a:r>
            <a:endParaRPr sz="2800">
              <a:latin typeface="Times New Roman"/>
              <a:cs typeface="Times New Roman"/>
            </a:endParaRPr>
          </a:p>
          <a:p>
            <a:pPr marL="355600" marR="89535" indent="-343535">
              <a:lnSpc>
                <a:spcPct val="90000"/>
              </a:lnSpc>
              <a:spcBef>
                <a:spcPts val="625"/>
              </a:spcBef>
              <a:buFont typeface="Arial MT"/>
              <a:buChar char="•"/>
              <a:tabLst>
                <a:tab pos="355600" algn="l"/>
                <a:tab pos="356235" algn="l"/>
              </a:tabLst>
            </a:pPr>
            <a:r>
              <a:rPr sz="2800" spc="-5" dirty="0">
                <a:latin typeface="Times New Roman"/>
                <a:cs typeface="Times New Roman"/>
              </a:rPr>
              <a:t>Photic stimulation </a:t>
            </a:r>
            <a:r>
              <a:rPr sz="2800" dirty="0">
                <a:latin typeface="Times New Roman"/>
                <a:cs typeface="Times New Roman"/>
              </a:rPr>
              <a:t>(bright lights, </a:t>
            </a:r>
            <a:r>
              <a:rPr sz="2800" spc="-5" dirty="0">
                <a:latin typeface="Times New Roman"/>
                <a:cs typeface="Times New Roman"/>
              </a:rPr>
              <a:t>television viewing) </a:t>
            </a:r>
            <a:r>
              <a:rPr sz="2800" dirty="0">
                <a:latin typeface="Times New Roman"/>
                <a:cs typeface="Times New Roman"/>
              </a:rPr>
              <a:t> </a:t>
            </a:r>
            <a:r>
              <a:rPr sz="2800" spc="-10" dirty="0">
                <a:latin typeface="Times New Roman"/>
                <a:cs typeface="Times New Roman"/>
              </a:rPr>
              <a:t>may</a:t>
            </a:r>
            <a:r>
              <a:rPr sz="2800" spc="5" dirty="0">
                <a:latin typeface="Times New Roman"/>
                <a:cs typeface="Times New Roman"/>
              </a:rPr>
              <a:t> </a:t>
            </a:r>
            <a:r>
              <a:rPr sz="2800" spc="-5" dirty="0">
                <a:latin typeface="Times New Roman"/>
                <a:cs typeface="Times New Roman"/>
              </a:rPr>
              <a:t>precipitate</a:t>
            </a:r>
            <a:r>
              <a:rPr sz="2800" spc="-20" dirty="0">
                <a:latin typeface="Times New Roman"/>
                <a:cs typeface="Times New Roman"/>
              </a:rPr>
              <a:t> </a:t>
            </a:r>
            <a:r>
              <a:rPr sz="2800" spc="-5" dirty="0">
                <a:latin typeface="Times New Roman"/>
                <a:cs typeface="Times New Roman"/>
              </a:rPr>
              <a:t>seizures; wearing</a:t>
            </a:r>
            <a:r>
              <a:rPr sz="2800" spc="15" dirty="0">
                <a:latin typeface="Times New Roman"/>
                <a:cs typeface="Times New Roman"/>
              </a:rPr>
              <a:t> </a:t>
            </a:r>
            <a:r>
              <a:rPr sz="2800" spc="-5" dirty="0">
                <a:latin typeface="Times New Roman"/>
                <a:cs typeface="Times New Roman"/>
              </a:rPr>
              <a:t>dark</a:t>
            </a:r>
            <a:r>
              <a:rPr sz="2800" spc="5" dirty="0">
                <a:latin typeface="Times New Roman"/>
                <a:cs typeface="Times New Roman"/>
              </a:rPr>
              <a:t> </a:t>
            </a:r>
            <a:r>
              <a:rPr sz="2800" spc="-5" dirty="0">
                <a:latin typeface="Times New Roman"/>
                <a:cs typeface="Times New Roman"/>
              </a:rPr>
              <a:t>glasses </a:t>
            </a:r>
            <a:r>
              <a:rPr sz="2800" spc="-10" dirty="0">
                <a:latin typeface="Times New Roman"/>
                <a:cs typeface="Times New Roman"/>
              </a:rPr>
              <a:t>may</a:t>
            </a:r>
            <a:r>
              <a:rPr sz="2800" spc="5" dirty="0">
                <a:latin typeface="Times New Roman"/>
                <a:cs typeface="Times New Roman"/>
              </a:rPr>
              <a:t> </a:t>
            </a:r>
            <a:r>
              <a:rPr sz="2800" dirty="0">
                <a:latin typeface="Times New Roman"/>
                <a:cs typeface="Times New Roman"/>
              </a:rPr>
              <a:t>be </a:t>
            </a:r>
            <a:r>
              <a:rPr sz="2800" spc="-685" dirty="0">
                <a:latin typeface="Times New Roman"/>
                <a:cs typeface="Times New Roman"/>
              </a:rPr>
              <a:t> </a:t>
            </a:r>
            <a:r>
              <a:rPr sz="2800" spc="-5" dirty="0">
                <a:latin typeface="Times New Roman"/>
                <a:cs typeface="Times New Roman"/>
              </a:rPr>
              <a:t>preventive.</a:t>
            </a:r>
            <a:endParaRPr sz="2800">
              <a:latin typeface="Times New Roman"/>
              <a:cs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56</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576580" algn="ctr">
              <a:lnSpc>
                <a:spcPts val="4280"/>
              </a:lnSpc>
              <a:spcBef>
                <a:spcPts val="100"/>
              </a:spcBef>
            </a:pPr>
            <a:r>
              <a:rPr spc="-5" dirty="0"/>
              <a:t>Nursing</a:t>
            </a:r>
            <a:r>
              <a:rPr spc="-25" dirty="0"/>
              <a:t> </a:t>
            </a:r>
            <a:r>
              <a:rPr spc="-10" dirty="0"/>
              <a:t>process:</a:t>
            </a:r>
          </a:p>
          <a:p>
            <a:pPr marL="576580" algn="ctr">
              <a:lnSpc>
                <a:spcPts val="4280"/>
              </a:lnSpc>
            </a:pPr>
            <a:r>
              <a:rPr dirty="0"/>
              <a:t>the</a:t>
            </a:r>
            <a:r>
              <a:rPr spc="-15" dirty="0"/>
              <a:t> </a:t>
            </a:r>
            <a:r>
              <a:rPr spc="-5" dirty="0"/>
              <a:t>patient</a:t>
            </a:r>
            <a:r>
              <a:rPr spc="-10" dirty="0"/>
              <a:t> </a:t>
            </a:r>
            <a:r>
              <a:rPr dirty="0"/>
              <a:t>with</a:t>
            </a:r>
            <a:r>
              <a:rPr spc="-10" dirty="0"/>
              <a:t> </a:t>
            </a:r>
            <a:r>
              <a:rPr spc="-5" dirty="0"/>
              <a:t>epilepsy</a:t>
            </a:r>
          </a:p>
        </p:txBody>
      </p:sp>
      <p:sp>
        <p:nvSpPr>
          <p:cNvPr id="3" name="object 3"/>
          <p:cNvSpPr txBox="1"/>
          <p:nvPr/>
        </p:nvSpPr>
        <p:spPr>
          <a:xfrm>
            <a:off x="764540" y="1703638"/>
            <a:ext cx="8147684" cy="4302760"/>
          </a:xfrm>
          <a:prstGeom prst="rect">
            <a:avLst/>
          </a:prstGeom>
        </p:spPr>
        <p:txBody>
          <a:bodyPr vert="horz" wrap="square" lIns="0" tIns="84455" rIns="0" bIns="0" rtlCol="0">
            <a:spAutoFit/>
          </a:bodyPr>
          <a:lstStyle/>
          <a:p>
            <a:pPr marL="12700">
              <a:lnSpc>
                <a:spcPct val="100000"/>
              </a:lnSpc>
              <a:spcBef>
                <a:spcPts val="665"/>
              </a:spcBef>
            </a:pPr>
            <a:r>
              <a:rPr sz="2400" b="1" u="heavy" dirty="0">
                <a:uFill>
                  <a:solidFill>
                    <a:srgbClr val="000000"/>
                  </a:solidFill>
                </a:uFill>
                <a:latin typeface="Times New Roman"/>
                <a:cs typeface="Times New Roman"/>
              </a:rPr>
              <a:t>Nursing</a:t>
            </a:r>
            <a:r>
              <a:rPr sz="2400" b="1" u="heavy" spc="-3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Interventions:</a:t>
            </a:r>
            <a:endParaRPr sz="2400">
              <a:latin typeface="Times New Roman"/>
              <a:cs typeface="Times New Roman"/>
            </a:endParaRPr>
          </a:p>
          <a:p>
            <a:pPr marL="355600" marR="948690" indent="-343535">
              <a:lnSpc>
                <a:spcPct val="100000"/>
              </a:lnSpc>
              <a:spcBef>
                <a:spcPts val="655"/>
              </a:spcBef>
              <a:buFont typeface="Arial MT"/>
              <a:buChar char="•"/>
              <a:tabLst>
                <a:tab pos="355600" algn="l"/>
                <a:tab pos="356235" algn="l"/>
              </a:tabLst>
            </a:pPr>
            <a:r>
              <a:rPr sz="2800" spc="-30" dirty="0">
                <a:latin typeface="Times New Roman"/>
                <a:cs typeface="Times New Roman"/>
              </a:rPr>
              <a:t>Tension</a:t>
            </a:r>
            <a:r>
              <a:rPr sz="2800" spc="-10" dirty="0">
                <a:latin typeface="Times New Roman"/>
                <a:cs typeface="Times New Roman"/>
              </a:rPr>
              <a:t> </a:t>
            </a:r>
            <a:r>
              <a:rPr sz="2800" spc="-5" dirty="0">
                <a:latin typeface="Times New Roman"/>
                <a:cs typeface="Times New Roman"/>
              </a:rPr>
              <a:t>states</a:t>
            </a:r>
            <a:r>
              <a:rPr sz="2800" spc="-10" dirty="0">
                <a:latin typeface="Times New Roman"/>
                <a:cs typeface="Times New Roman"/>
              </a:rPr>
              <a:t> </a:t>
            </a:r>
            <a:r>
              <a:rPr sz="2800" spc="-5" dirty="0">
                <a:latin typeface="Times New Roman"/>
                <a:cs typeface="Times New Roman"/>
              </a:rPr>
              <a:t>(anxiety) induce</a:t>
            </a:r>
            <a:r>
              <a:rPr sz="2800" spc="-25" dirty="0">
                <a:latin typeface="Times New Roman"/>
                <a:cs typeface="Times New Roman"/>
              </a:rPr>
              <a:t> </a:t>
            </a:r>
            <a:r>
              <a:rPr sz="2800" spc="-5" dirty="0">
                <a:latin typeface="Times New Roman"/>
                <a:cs typeface="Times New Roman"/>
              </a:rPr>
              <a:t>seizures</a:t>
            </a:r>
            <a:r>
              <a:rPr sz="2800" dirty="0">
                <a:latin typeface="Times New Roman"/>
                <a:cs typeface="Times New Roman"/>
              </a:rPr>
              <a:t> </a:t>
            </a:r>
            <a:r>
              <a:rPr sz="2800" spc="-5" dirty="0">
                <a:latin typeface="Times New Roman"/>
                <a:cs typeface="Times New Roman"/>
              </a:rPr>
              <a:t>in some </a:t>
            </a:r>
            <a:r>
              <a:rPr sz="2800" spc="-685" dirty="0">
                <a:latin typeface="Times New Roman"/>
                <a:cs typeface="Times New Roman"/>
              </a:rPr>
              <a:t> </a:t>
            </a:r>
            <a:r>
              <a:rPr sz="2800" spc="-5" dirty="0">
                <a:latin typeface="Times New Roman"/>
                <a:cs typeface="Times New Roman"/>
              </a:rPr>
              <a:t>patients.</a:t>
            </a:r>
            <a:endParaRPr sz="2800">
              <a:latin typeface="Times New Roman"/>
              <a:cs typeface="Times New Roman"/>
            </a:endParaRPr>
          </a:p>
          <a:p>
            <a:pPr marL="12700" marR="2112645">
              <a:lnSpc>
                <a:spcPct val="120000"/>
              </a:lnSpc>
              <a:spcBef>
                <a:spcPts val="5"/>
              </a:spcBef>
              <a:buFont typeface="Arial MT"/>
              <a:buChar char="•"/>
              <a:tabLst>
                <a:tab pos="355600" algn="l"/>
                <a:tab pos="356235" algn="l"/>
              </a:tabLst>
            </a:pPr>
            <a:r>
              <a:rPr sz="2800" spc="-5" dirty="0">
                <a:latin typeface="Times New Roman"/>
                <a:cs typeface="Times New Roman"/>
              </a:rPr>
              <a:t>Alcoholic beverages </a:t>
            </a:r>
            <a:r>
              <a:rPr sz="2800" dirty="0">
                <a:latin typeface="Times New Roman"/>
                <a:cs typeface="Times New Roman"/>
              </a:rPr>
              <a:t>should </a:t>
            </a:r>
            <a:r>
              <a:rPr sz="2800" spc="-5" dirty="0">
                <a:latin typeface="Times New Roman"/>
                <a:cs typeface="Times New Roman"/>
              </a:rPr>
              <a:t>be avoided. </a:t>
            </a:r>
            <a:r>
              <a:rPr sz="2800" spc="-685" dirty="0">
                <a:latin typeface="Times New Roman"/>
                <a:cs typeface="Times New Roman"/>
              </a:rPr>
              <a:t> </a:t>
            </a:r>
            <a:r>
              <a:rPr sz="2800" dirty="0">
                <a:latin typeface="Times New Roman"/>
                <a:cs typeface="Times New Roman"/>
              </a:rPr>
              <a:t>3- </a:t>
            </a:r>
            <a:r>
              <a:rPr sz="2800" spc="-5" dirty="0">
                <a:latin typeface="Times New Roman"/>
                <a:cs typeface="Times New Roman"/>
              </a:rPr>
              <a:t>Improving</a:t>
            </a:r>
            <a:r>
              <a:rPr sz="2800" spc="5" dirty="0">
                <a:latin typeface="Times New Roman"/>
                <a:cs typeface="Times New Roman"/>
              </a:rPr>
              <a:t> </a:t>
            </a:r>
            <a:r>
              <a:rPr sz="2800" spc="-5" dirty="0">
                <a:latin typeface="Times New Roman"/>
                <a:cs typeface="Times New Roman"/>
              </a:rPr>
              <a:t>coping</a:t>
            </a:r>
            <a:r>
              <a:rPr sz="2800" spc="-10" dirty="0">
                <a:latin typeface="Times New Roman"/>
                <a:cs typeface="Times New Roman"/>
              </a:rPr>
              <a:t> mechanisms:</a:t>
            </a:r>
            <a:endParaRPr sz="2800">
              <a:latin typeface="Times New Roman"/>
              <a:cs typeface="Times New Roman"/>
            </a:endParaRPr>
          </a:p>
          <a:p>
            <a:pPr marL="355600" marR="75565" indent="-343535">
              <a:lnSpc>
                <a:spcPct val="100000"/>
              </a:lnSpc>
              <a:spcBef>
                <a:spcPts val="675"/>
              </a:spcBef>
              <a:buFont typeface="Arial MT"/>
              <a:buChar char="•"/>
              <a:tabLst>
                <a:tab pos="355600" algn="l"/>
                <a:tab pos="356235" algn="l"/>
              </a:tabLst>
            </a:pPr>
            <a:r>
              <a:rPr sz="2800" spc="-5" dirty="0">
                <a:latin typeface="Times New Roman"/>
                <a:cs typeface="Times New Roman"/>
              </a:rPr>
              <a:t>Social and</a:t>
            </a:r>
            <a:r>
              <a:rPr sz="2800" dirty="0">
                <a:latin typeface="Times New Roman"/>
                <a:cs typeface="Times New Roman"/>
              </a:rPr>
              <a:t> </a:t>
            </a:r>
            <a:r>
              <a:rPr sz="2800" spc="-5" dirty="0">
                <a:latin typeface="Times New Roman"/>
                <a:cs typeface="Times New Roman"/>
              </a:rPr>
              <a:t>recreational</a:t>
            </a:r>
            <a:r>
              <a:rPr sz="2800" spc="5" dirty="0">
                <a:latin typeface="Times New Roman"/>
                <a:cs typeface="Times New Roman"/>
              </a:rPr>
              <a:t> </a:t>
            </a:r>
            <a:r>
              <a:rPr sz="2800" spc="-5" dirty="0">
                <a:latin typeface="Times New Roman"/>
                <a:cs typeface="Times New Roman"/>
              </a:rPr>
              <a:t>opportunities</a:t>
            </a:r>
            <a:r>
              <a:rPr sz="2800" spc="-25" dirty="0">
                <a:latin typeface="Times New Roman"/>
                <a:cs typeface="Times New Roman"/>
              </a:rPr>
              <a:t> </a:t>
            </a:r>
            <a:r>
              <a:rPr sz="2800" spc="-5" dirty="0">
                <a:latin typeface="Times New Roman"/>
                <a:cs typeface="Times New Roman"/>
              </a:rPr>
              <a:t>are</a:t>
            </a:r>
            <a:r>
              <a:rPr sz="2800" spc="5" dirty="0">
                <a:latin typeface="Times New Roman"/>
                <a:cs typeface="Times New Roman"/>
              </a:rPr>
              <a:t> </a:t>
            </a:r>
            <a:r>
              <a:rPr sz="2800" spc="-5" dirty="0">
                <a:latin typeface="Times New Roman"/>
                <a:cs typeface="Times New Roman"/>
              </a:rPr>
              <a:t>necessary</a:t>
            </a:r>
            <a:r>
              <a:rPr sz="2800" spc="10" dirty="0">
                <a:latin typeface="Times New Roman"/>
                <a:cs typeface="Times New Roman"/>
              </a:rPr>
              <a:t> </a:t>
            </a:r>
            <a:r>
              <a:rPr sz="2800" spc="-5" dirty="0">
                <a:latin typeface="Times New Roman"/>
                <a:cs typeface="Times New Roman"/>
              </a:rPr>
              <a:t>for </a:t>
            </a:r>
            <a:r>
              <a:rPr sz="2800" spc="-685" dirty="0">
                <a:latin typeface="Times New Roman"/>
                <a:cs typeface="Times New Roman"/>
              </a:rPr>
              <a:t> </a:t>
            </a:r>
            <a:r>
              <a:rPr sz="2800" spc="-5" dirty="0">
                <a:latin typeface="Times New Roman"/>
                <a:cs typeface="Times New Roman"/>
              </a:rPr>
              <a:t>good</a:t>
            </a:r>
            <a:r>
              <a:rPr sz="2800" spc="-15" dirty="0">
                <a:latin typeface="Times New Roman"/>
                <a:cs typeface="Times New Roman"/>
              </a:rPr>
              <a:t> </a:t>
            </a:r>
            <a:r>
              <a:rPr sz="2800" spc="-5" dirty="0">
                <a:latin typeface="Times New Roman"/>
                <a:cs typeface="Times New Roman"/>
              </a:rPr>
              <a:t>mental</a:t>
            </a:r>
            <a:r>
              <a:rPr sz="2800" spc="5" dirty="0">
                <a:latin typeface="Times New Roman"/>
                <a:cs typeface="Times New Roman"/>
              </a:rPr>
              <a:t> </a:t>
            </a:r>
            <a:r>
              <a:rPr sz="2800" spc="-5" dirty="0">
                <a:latin typeface="Times New Roman"/>
                <a:cs typeface="Times New Roman"/>
              </a:rPr>
              <a:t>health.</a:t>
            </a:r>
            <a:endParaRPr sz="2800">
              <a:latin typeface="Times New Roman"/>
              <a:cs typeface="Times New Roman"/>
            </a:endParaRPr>
          </a:p>
          <a:p>
            <a:pPr marL="355600" marR="5080" indent="-343535">
              <a:lnSpc>
                <a:spcPct val="100000"/>
              </a:lnSpc>
              <a:spcBef>
                <a:spcPts val="670"/>
              </a:spcBef>
              <a:buFont typeface="Arial MT"/>
              <a:buChar char="•"/>
              <a:tabLst>
                <a:tab pos="355600" algn="l"/>
                <a:tab pos="356235" algn="l"/>
              </a:tabLst>
            </a:pPr>
            <a:r>
              <a:rPr sz="2800" spc="-5" dirty="0">
                <a:latin typeface="Times New Roman"/>
                <a:cs typeface="Times New Roman"/>
              </a:rPr>
              <a:t>Educate</a:t>
            </a:r>
            <a:r>
              <a:rPr sz="2800" spc="5" dirty="0">
                <a:latin typeface="Times New Roman"/>
                <a:cs typeface="Times New Roman"/>
              </a:rPr>
              <a:t> </a:t>
            </a:r>
            <a:r>
              <a:rPr sz="2800" spc="-5" dirty="0">
                <a:latin typeface="Times New Roman"/>
                <a:cs typeface="Times New Roman"/>
              </a:rPr>
              <a:t>patients</a:t>
            </a:r>
            <a:r>
              <a:rPr sz="2800" spc="5" dirty="0">
                <a:latin typeface="Times New Roman"/>
                <a:cs typeface="Times New Roman"/>
              </a:rPr>
              <a:t> </a:t>
            </a:r>
            <a:r>
              <a:rPr sz="2800" spc="-5" dirty="0">
                <a:latin typeface="Times New Roman"/>
                <a:cs typeface="Times New Roman"/>
              </a:rPr>
              <a:t>with</a:t>
            </a:r>
            <a:r>
              <a:rPr sz="2800" spc="10" dirty="0">
                <a:latin typeface="Times New Roman"/>
                <a:cs typeface="Times New Roman"/>
              </a:rPr>
              <a:t> </a:t>
            </a:r>
            <a:r>
              <a:rPr sz="2800" spc="-5" dirty="0">
                <a:latin typeface="Times New Roman"/>
                <a:cs typeface="Times New Roman"/>
              </a:rPr>
              <a:t>epilepsy</a:t>
            </a:r>
            <a:r>
              <a:rPr sz="2800" spc="-20" dirty="0">
                <a:latin typeface="Times New Roman"/>
                <a:cs typeface="Times New Roman"/>
              </a:rPr>
              <a:t> </a:t>
            </a:r>
            <a:r>
              <a:rPr sz="2800" spc="-5" dirty="0">
                <a:latin typeface="Times New Roman"/>
                <a:cs typeface="Times New Roman"/>
              </a:rPr>
              <a:t>and</a:t>
            </a:r>
            <a:r>
              <a:rPr sz="2800" spc="5" dirty="0">
                <a:latin typeface="Times New Roman"/>
                <a:cs typeface="Times New Roman"/>
              </a:rPr>
              <a:t> </a:t>
            </a:r>
            <a:r>
              <a:rPr sz="2800" spc="-5" dirty="0">
                <a:latin typeface="Times New Roman"/>
                <a:cs typeface="Times New Roman"/>
              </a:rPr>
              <a:t>their</a:t>
            </a:r>
            <a:r>
              <a:rPr sz="2800" dirty="0">
                <a:latin typeface="Times New Roman"/>
                <a:cs typeface="Times New Roman"/>
              </a:rPr>
              <a:t> </a:t>
            </a:r>
            <a:r>
              <a:rPr sz="2800" spc="-5" dirty="0">
                <a:latin typeface="Times New Roman"/>
                <a:cs typeface="Times New Roman"/>
              </a:rPr>
              <a:t>families</a:t>
            </a:r>
            <a:r>
              <a:rPr sz="2800" spc="5" dirty="0">
                <a:latin typeface="Times New Roman"/>
                <a:cs typeface="Times New Roman"/>
              </a:rPr>
              <a:t> </a:t>
            </a:r>
            <a:r>
              <a:rPr sz="2800" spc="-5" dirty="0">
                <a:latin typeface="Times New Roman"/>
                <a:cs typeface="Times New Roman"/>
              </a:rPr>
              <a:t>about </a:t>
            </a:r>
            <a:r>
              <a:rPr sz="2800" spc="-685" dirty="0">
                <a:latin typeface="Times New Roman"/>
                <a:cs typeface="Times New Roman"/>
              </a:rPr>
              <a:t> </a:t>
            </a:r>
            <a:r>
              <a:rPr sz="2800" spc="-5" dirty="0">
                <a:latin typeface="Times New Roman"/>
                <a:cs typeface="Times New Roman"/>
              </a:rPr>
              <a:t>symptoms</a:t>
            </a:r>
            <a:r>
              <a:rPr sz="2800" spc="5" dirty="0">
                <a:latin typeface="Times New Roman"/>
                <a:cs typeface="Times New Roman"/>
              </a:rPr>
              <a:t> </a:t>
            </a:r>
            <a:r>
              <a:rPr sz="2800" spc="-5" dirty="0">
                <a:latin typeface="Times New Roman"/>
                <a:cs typeface="Times New Roman"/>
              </a:rPr>
              <a:t>and</a:t>
            </a:r>
            <a:r>
              <a:rPr sz="2800" spc="-10" dirty="0">
                <a:latin typeface="Times New Roman"/>
                <a:cs typeface="Times New Roman"/>
              </a:rPr>
              <a:t> </a:t>
            </a:r>
            <a:r>
              <a:rPr sz="2800" spc="-5" dirty="0">
                <a:latin typeface="Times New Roman"/>
                <a:cs typeface="Times New Roman"/>
              </a:rPr>
              <a:t>their </a:t>
            </a:r>
            <a:r>
              <a:rPr sz="2800" spc="-10" dirty="0">
                <a:latin typeface="Times New Roman"/>
                <a:cs typeface="Times New Roman"/>
              </a:rPr>
              <a:t>management</a:t>
            </a:r>
            <a:endParaRPr sz="28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57</a:t>
            </a:fld>
            <a:endParaRPr dirty="0"/>
          </a:p>
        </p:txBody>
      </p:sp>
      <p:sp>
        <p:nvSpPr>
          <p:cNvPr id="2" name="object 2"/>
          <p:cNvSpPr txBox="1">
            <a:spLocks noGrp="1"/>
          </p:cNvSpPr>
          <p:nvPr>
            <p:ph type="title"/>
          </p:nvPr>
        </p:nvSpPr>
        <p:spPr>
          <a:prstGeom prst="rect">
            <a:avLst/>
          </a:prstGeom>
        </p:spPr>
        <p:txBody>
          <a:bodyPr vert="horz" wrap="square" lIns="0" tIns="12700" rIns="0" bIns="0" rtlCol="0">
            <a:spAutoFit/>
          </a:bodyPr>
          <a:lstStyle/>
          <a:p>
            <a:pPr marL="500380" algn="ctr">
              <a:lnSpc>
                <a:spcPts val="4280"/>
              </a:lnSpc>
              <a:spcBef>
                <a:spcPts val="100"/>
              </a:spcBef>
            </a:pPr>
            <a:r>
              <a:rPr spc="-5" dirty="0"/>
              <a:t>Nursing</a:t>
            </a:r>
            <a:r>
              <a:rPr spc="-25" dirty="0"/>
              <a:t> </a:t>
            </a:r>
            <a:r>
              <a:rPr spc="-10" dirty="0"/>
              <a:t>process:</a:t>
            </a:r>
          </a:p>
          <a:p>
            <a:pPr marL="500380" algn="ctr">
              <a:lnSpc>
                <a:spcPts val="4280"/>
              </a:lnSpc>
            </a:pPr>
            <a:r>
              <a:rPr dirty="0"/>
              <a:t>the</a:t>
            </a:r>
            <a:r>
              <a:rPr spc="-15" dirty="0"/>
              <a:t> </a:t>
            </a:r>
            <a:r>
              <a:rPr spc="-5" dirty="0"/>
              <a:t>patient</a:t>
            </a:r>
            <a:r>
              <a:rPr spc="-10" dirty="0"/>
              <a:t> </a:t>
            </a:r>
            <a:r>
              <a:rPr dirty="0"/>
              <a:t>with</a:t>
            </a:r>
            <a:r>
              <a:rPr spc="-10" dirty="0"/>
              <a:t> </a:t>
            </a:r>
            <a:r>
              <a:rPr spc="-5" dirty="0"/>
              <a:t>epilepsy</a:t>
            </a:r>
          </a:p>
        </p:txBody>
      </p:sp>
      <p:sp>
        <p:nvSpPr>
          <p:cNvPr id="3" name="object 3"/>
          <p:cNvSpPr txBox="1"/>
          <p:nvPr/>
        </p:nvSpPr>
        <p:spPr>
          <a:xfrm>
            <a:off x="764540" y="1779838"/>
            <a:ext cx="8168640" cy="3876040"/>
          </a:xfrm>
          <a:prstGeom prst="rect">
            <a:avLst/>
          </a:prstGeom>
        </p:spPr>
        <p:txBody>
          <a:bodyPr vert="horz" wrap="square" lIns="0" tIns="84455" rIns="0" bIns="0" rtlCol="0">
            <a:spAutoFit/>
          </a:bodyPr>
          <a:lstStyle/>
          <a:p>
            <a:pPr marL="12700">
              <a:lnSpc>
                <a:spcPct val="100000"/>
              </a:lnSpc>
              <a:spcBef>
                <a:spcPts val="665"/>
              </a:spcBef>
            </a:pPr>
            <a:r>
              <a:rPr sz="2400" b="1" u="heavy" dirty="0">
                <a:uFill>
                  <a:solidFill>
                    <a:srgbClr val="000000"/>
                  </a:solidFill>
                </a:uFill>
                <a:latin typeface="Times New Roman"/>
                <a:cs typeface="Times New Roman"/>
              </a:rPr>
              <a:t>Nursing</a:t>
            </a:r>
            <a:r>
              <a:rPr sz="2400" b="1" u="heavy" spc="-30" dirty="0">
                <a:uFill>
                  <a:solidFill>
                    <a:srgbClr val="000000"/>
                  </a:solidFill>
                </a:uFill>
                <a:latin typeface="Times New Roman"/>
                <a:cs typeface="Times New Roman"/>
              </a:rPr>
              <a:t> </a:t>
            </a:r>
            <a:r>
              <a:rPr sz="2400" b="1" u="heavy" dirty="0">
                <a:uFill>
                  <a:solidFill>
                    <a:srgbClr val="000000"/>
                  </a:solidFill>
                </a:uFill>
                <a:latin typeface="Times New Roman"/>
                <a:cs typeface="Times New Roman"/>
              </a:rPr>
              <a:t>Interventions:</a:t>
            </a:r>
            <a:endParaRPr sz="2400">
              <a:latin typeface="Times New Roman"/>
              <a:cs typeface="Times New Roman"/>
            </a:endParaRPr>
          </a:p>
          <a:p>
            <a:pPr marL="12700">
              <a:lnSpc>
                <a:spcPct val="100000"/>
              </a:lnSpc>
              <a:spcBef>
                <a:spcPts val="655"/>
              </a:spcBef>
            </a:pPr>
            <a:r>
              <a:rPr sz="2800" dirty="0">
                <a:latin typeface="Times New Roman"/>
                <a:cs typeface="Times New Roman"/>
              </a:rPr>
              <a:t>4- Monitoring</a:t>
            </a:r>
            <a:r>
              <a:rPr sz="2800" spc="-25" dirty="0">
                <a:latin typeface="Times New Roman"/>
                <a:cs typeface="Times New Roman"/>
              </a:rPr>
              <a:t> </a:t>
            </a:r>
            <a:r>
              <a:rPr sz="2800" spc="-5" dirty="0">
                <a:latin typeface="Times New Roman"/>
                <a:cs typeface="Times New Roman"/>
              </a:rPr>
              <a:t>and managing potential</a:t>
            </a:r>
            <a:r>
              <a:rPr sz="2800" spc="-20" dirty="0">
                <a:latin typeface="Times New Roman"/>
                <a:cs typeface="Times New Roman"/>
              </a:rPr>
              <a:t> </a:t>
            </a:r>
            <a:r>
              <a:rPr sz="2800" spc="-5" dirty="0">
                <a:latin typeface="Times New Roman"/>
                <a:cs typeface="Times New Roman"/>
              </a:rPr>
              <a:t>complications:</a:t>
            </a:r>
            <a:endParaRPr sz="2800">
              <a:latin typeface="Times New Roman"/>
              <a:cs typeface="Times New Roman"/>
            </a:endParaRPr>
          </a:p>
          <a:p>
            <a:pPr marL="355600" marR="5080" indent="-343535">
              <a:lnSpc>
                <a:spcPct val="100000"/>
              </a:lnSpc>
              <a:spcBef>
                <a:spcPts val="675"/>
              </a:spcBef>
              <a:buFont typeface="Arial MT"/>
              <a:buChar char="•"/>
              <a:tabLst>
                <a:tab pos="355600" algn="l"/>
                <a:tab pos="356235" algn="l"/>
              </a:tabLst>
            </a:pPr>
            <a:r>
              <a:rPr sz="2800" spc="-5" dirty="0">
                <a:latin typeface="Times New Roman"/>
                <a:cs typeface="Times New Roman"/>
              </a:rPr>
              <a:t>The</a:t>
            </a:r>
            <a:r>
              <a:rPr sz="2800" dirty="0">
                <a:latin typeface="Times New Roman"/>
                <a:cs typeface="Times New Roman"/>
              </a:rPr>
              <a:t> </a:t>
            </a:r>
            <a:r>
              <a:rPr sz="2800" spc="-5" dirty="0">
                <a:latin typeface="Times New Roman"/>
                <a:cs typeface="Times New Roman"/>
              </a:rPr>
              <a:t>patient and </a:t>
            </a:r>
            <a:r>
              <a:rPr sz="2800" spc="-10" dirty="0">
                <a:latin typeface="Times New Roman"/>
                <a:cs typeface="Times New Roman"/>
              </a:rPr>
              <a:t>family</a:t>
            </a:r>
            <a:r>
              <a:rPr sz="2800" spc="20" dirty="0">
                <a:latin typeface="Times New Roman"/>
                <a:cs typeface="Times New Roman"/>
              </a:rPr>
              <a:t> </a:t>
            </a:r>
            <a:r>
              <a:rPr sz="2800" spc="-5" dirty="0">
                <a:latin typeface="Times New Roman"/>
                <a:cs typeface="Times New Roman"/>
              </a:rPr>
              <a:t>are</a:t>
            </a:r>
            <a:r>
              <a:rPr sz="2800" dirty="0">
                <a:latin typeface="Times New Roman"/>
                <a:cs typeface="Times New Roman"/>
              </a:rPr>
              <a:t> </a:t>
            </a:r>
            <a:r>
              <a:rPr sz="2800" spc="-5" dirty="0">
                <a:latin typeface="Times New Roman"/>
                <a:cs typeface="Times New Roman"/>
              </a:rPr>
              <a:t>instructed</a:t>
            </a:r>
            <a:r>
              <a:rPr sz="2800" spc="-15" dirty="0">
                <a:latin typeface="Times New Roman"/>
                <a:cs typeface="Times New Roman"/>
              </a:rPr>
              <a:t> </a:t>
            </a:r>
            <a:r>
              <a:rPr sz="2800" spc="-5" dirty="0">
                <a:latin typeface="Times New Roman"/>
                <a:cs typeface="Times New Roman"/>
              </a:rPr>
              <a:t>about </a:t>
            </a:r>
            <a:r>
              <a:rPr sz="2800" dirty="0">
                <a:latin typeface="Times New Roman"/>
                <a:cs typeface="Times New Roman"/>
              </a:rPr>
              <a:t>side</a:t>
            </a:r>
            <a:r>
              <a:rPr sz="2800" spc="-20" dirty="0">
                <a:latin typeface="Times New Roman"/>
                <a:cs typeface="Times New Roman"/>
              </a:rPr>
              <a:t> </a:t>
            </a:r>
            <a:r>
              <a:rPr sz="2800" spc="-10" dirty="0">
                <a:latin typeface="Times New Roman"/>
                <a:cs typeface="Times New Roman"/>
              </a:rPr>
              <a:t>effects </a:t>
            </a:r>
            <a:r>
              <a:rPr sz="2800" spc="-685" dirty="0">
                <a:latin typeface="Times New Roman"/>
                <a:cs typeface="Times New Roman"/>
              </a:rPr>
              <a:t> </a:t>
            </a:r>
            <a:r>
              <a:rPr sz="2800" spc="-5" dirty="0">
                <a:latin typeface="Times New Roman"/>
                <a:cs typeface="Times New Roman"/>
              </a:rPr>
              <a:t>and are given specific guidelines to assess and </a:t>
            </a:r>
            <a:r>
              <a:rPr sz="2800" dirty="0">
                <a:latin typeface="Times New Roman"/>
                <a:cs typeface="Times New Roman"/>
              </a:rPr>
              <a:t>report </a:t>
            </a:r>
            <a:r>
              <a:rPr sz="2800" spc="5" dirty="0">
                <a:latin typeface="Times New Roman"/>
                <a:cs typeface="Times New Roman"/>
              </a:rPr>
              <a:t> </a:t>
            </a:r>
            <a:r>
              <a:rPr sz="2800" dirty="0">
                <a:latin typeface="Times New Roman"/>
                <a:cs typeface="Times New Roman"/>
              </a:rPr>
              <a:t>signs</a:t>
            </a:r>
            <a:r>
              <a:rPr sz="2800" spc="-25" dirty="0">
                <a:latin typeface="Times New Roman"/>
                <a:cs typeface="Times New Roman"/>
              </a:rPr>
              <a:t> </a:t>
            </a:r>
            <a:r>
              <a:rPr sz="2800" spc="-5" dirty="0">
                <a:latin typeface="Times New Roman"/>
                <a:cs typeface="Times New Roman"/>
              </a:rPr>
              <a:t>and symptoms</a:t>
            </a:r>
            <a:r>
              <a:rPr sz="2800" spc="5" dirty="0">
                <a:latin typeface="Times New Roman"/>
                <a:cs typeface="Times New Roman"/>
              </a:rPr>
              <a:t> </a:t>
            </a:r>
            <a:r>
              <a:rPr sz="2800" spc="-5" dirty="0">
                <a:latin typeface="Times New Roman"/>
                <a:cs typeface="Times New Roman"/>
              </a:rPr>
              <a:t>indicating</a:t>
            </a:r>
            <a:r>
              <a:rPr sz="2800" spc="-30" dirty="0">
                <a:latin typeface="Times New Roman"/>
                <a:cs typeface="Times New Roman"/>
              </a:rPr>
              <a:t> </a:t>
            </a:r>
            <a:r>
              <a:rPr sz="2800" spc="-5" dirty="0">
                <a:latin typeface="Times New Roman"/>
                <a:cs typeface="Times New Roman"/>
              </a:rPr>
              <a:t>medication</a:t>
            </a:r>
            <a:r>
              <a:rPr sz="2800" spc="-15" dirty="0">
                <a:latin typeface="Times New Roman"/>
                <a:cs typeface="Times New Roman"/>
              </a:rPr>
              <a:t> </a:t>
            </a:r>
            <a:r>
              <a:rPr sz="2800" dirty="0">
                <a:latin typeface="Times New Roman"/>
                <a:cs typeface="Times New Roman"/>
              </a:rPr>
              <a:t>overdose.</a:t>
            </a:r>
            <a:endParaRPr sz="2800">
              <a:latin typeface="Times New Roman"/>
              <a:cs typeface="Times New Roman"/>
            </a:endParaRPr>
          </a:p>
          <a:p>
            <a:pPr marL="12700">
              <a:lnSpc>
                <a:spcPct val="100000"/>
              </a:lnSpc>
              <a:spcBef>
                <a:spcPts val="675"/>
              </a:spcBef>
            </a:pPr>
            <a:r>
              <a:rPr sz="2800" dirty="0">
                <a:latin typeface="Times New Roman"/>
                <a:cs typeface="Times New Roman"/>
              </a:rPr>
              <a:t>5- </a:t>
            </a:r>
            <a:r>
              <a:rPr sz="2800" spc="-5" dirty="0">
                <a:latin typeface="Times New Roman"/>
                <a:cs typeface="Times New Roman"/>
              </a:rPr>
              <a:t>Promoting home and</a:t>
            </a:r>
            <a:r>
              <a:rPr sz="2800" spc="10" dirty="0">
                <a:latin typeface="Times New Roman"/>
                <a:cs typeface="Times New Roman"/>
              </a:rPr>
              <a:t> </a:t>
            </a:r>
            <a:r>
              <a:rPr sz="2800" spc="-5" dirty="0">
                <a:latin typeface="Times New Roman"/>
                <a:cs typeface="Times New Roman"/>
              </a:rPr>
              <a:t>community-based care</a:t>
            </a:r>
            <a:endParaRPr sz="2800">
              <a:latin typeface="Times New Roman"/>
              <a:cs typeface="Times New Roman"/>
            </a:endParaRPr>
          </a:p>
          <a:p>
            <a:pPr marL="527685" indent="-515620">
              <a:lnSpc>
                <a:spcPct val="100000"/>
              </a:lnSpc>
              <a:spcBef>
                <a:spcPts val="670"/>
              </a:spcBef>
              <a:buAutoNum type="alphaLcPeriod"/>
              <a:tabLst>
                <a:tab pos="527685" algn="l"/>
                <a:tab pos="528320" algn="l"/>
              </a:tabLst>
            </a:pPr>
            <a:r>
              <a:rPr sz="2800" spc="-30" dirty="0">
                <a:latin typeface="Times New Roman"/>
                <a:cs typeface="Times New Roman"/>
              </a:rPr>
              <a:t>Teaching</a:t>
            </a:r>
            <a:r>
              <a:rPr sz="2800" spc="-15" dirty="0">
                <a:latin typeface="Times New Roman"/>
                <a:cs typeface="Times New Roman"/>
              </a:rPr>
              <a:t> </a:t>
            </a:r>
            <a:r>
              <a:rPr sz="2800" spc="-5" dirty="0">
                <a:latin typeface="Times New Roman"/>
                <a:cs typeface="Times New Roman"/>
              </a:rPr>
              <a:t>Patients</a:t>
            </a:r>
            <a:r>
              <a:rPr sz="2800" spc="-15" dirty="0">
                <a:latin typeface="Times New Roman"/>
                <a:cs typeface="Times New Roman"/>
              </a:rPr>
              <a:t> </a:t>
            </a:r>
            <a:r>
              <a:rPr sz="2800" spc="-5" dirty="0">
                <a:latin typeface="Times New Roman"/>
                <a:cs typeface="Times New Roman"/>
              </a:rPr>
              <a:t>Self-Care</a:t>
            </a:r>
            <a:endParaRPr sz="2800">
              <a:latin typeface="Times New Roman"/>
              <a:cs typeface="Times New Roman"/>
            </a:endParaRPr>
          </a:p>
          <a:p>
            <a:pPr marL="527685" indent="-515620">
              <a:lnSpc>
                <a:spcPct val="100000"/>
              </a:lnSpc>
              <a:spcBef>
                <a:spcPts val="675"/>
              </a:spcBef>
              <a:buAutoNum type="alphaLcPeriod"/>
              <a:tabLst>
                <a:tab pos="527685" algn="l"/>
                <a:tab pos="528320" algn="l"/>
              </a:tabLst>
            </a:pPr>
            <a:r>
              <a:rPr sz="2800" spc="-5" dirty="0">
                <a:latin typeface="Times New Roman"/>
                <a:cs typeface="Times New Roman"/>
              </a:rPr>
              <a:t>Continuing</a:t>
            </a:r>
            <a:r>
              <a:rPr sz="2800" spc="-50" dirty="0">
                <a:latin typeface="Times New Roman"/>
                <a:cs typeface="Times New Roman"/>
              </a:rPr>
              <a:t> </a:t>
            </a:r>
            <a:r>
              <a:rPr sz="2800" spc="-10" dirty="0">
                <a:latin typeface="Times New Roman"/>
                <a:cs typeface="Times New Roman"/>
              </a:rPr>
              <a:t>Care</a:t>
            </a:r>
            <a:endParaRPr sz="28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58</a:t>
            </a:fld>
            <a:endParaRPr dirty="0"/>
          </a:p>
        </p:txBody>
      </p:sp>
      <p:sp>
        <p:nvSpPr>
          <p:cNvPr id="2" name="object 2"/>
          <p:cNvSpPr txBox="1">
            <a:spLocks noGrp="1"/>
          </p:cNvSpPr>
          <p:nvPr>
            <p:ph type="title"/>
          </p:nvPr>
        </p:nvSpPr>
        <p:spPr>
          <a:xfrm>
            <a:off x="2306192" y="1592402"/>
            <a:ext cx="4532630" cy="1489075"/>
          </a:xfrm>
          <a:prstGeom prst="rect">
            <a:avLst/>
          </a:prstGeom>
        </p:spPr>
        <p:txBody>
          <a:bodyPr vert="horz" wrap="square" lIns="0" tIns="12700" rIns="0" bIns="0" rtlCol="0">
            <a:spAutoFit/>
          </a:bodyPr>
          <a:lstStyle/>
          <a:p>
            <a:pPr marL="12700">
              <a:lnSpc>
                <a:spcPct val="100000"/>
              </a:lnSpc>
              <a:spcBef>
                <a:spcPts val="100"/>
              </a:spcBef>
            </a:pPr>
            <a:r>
              <a:rPr sz="9600" dirty="0"/>
              <a:t>The</a:t>
            </a:r>
            <a:r>
              <a:rPr sz="9600" spc="-95" dirty="0"/>
              <a:t> </a:t>
            </a:r>
            <a:r>
              <a:rPr sz="9600" dirty="0"/>
              <a:t>End</a:t>
            </a:r>
            <a:endParaRPr sz="9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6</a:t>
            </a:fld>
            <a:endParaRPr dirty="0"/>
          </a:p>
        </p:txBody>
      </p:sp>
      <p:sp>
        <p:nvSpPr>
          <p:cNvPr id="2" name="object 2"/>
          <p:cNvSpPr txBox="1">
            <a:spLocks noGrp="1"/>
          </p:cNvSpPr>
          <p:nvPr>
            <p:ph type="title"/>
          </p:nvPr>
        </p:nvSpPr>
        <p:spPr>
          <a:xfrm>
            <a:off x="1129690" y="461899"/>
            <a:ext cx="6885305" cy="696595"/>
          </a:xfrm>
          <a:prstGeom prst="rect">
            <a:avLst/>
          </a:prstGeom>
        </p:spPr>
        <p:txBody>
          <a:bodyPr vert="horz" wrap="square" lIns="0" tIns="13335" rIns="0" bIns="0" rtlCol="0">
            <a:spAutoFit/>
          </a:bodyPr>
          <a:lstStyle/>
          <a:p>
            <a:pPr marL="12700">
              <a:lnSpc>
                <a:spcPct val="100000"/>
              </a:lnSpc>
              <a:spcBef>
                <a:spcPts val="105"/>
              </a:spcBef>
            </a:pPr>
            <a:r>
              <a:rPr sz="4400" b="0" spc="-5" dirty="0">
                <a:solidFill>
                  <a:srgbClr val="FF0000"/>
                </a:solidFill>
                <a:latin typeface="Calibri"/>
                <a:cs typeface="Calibri"/>
              </a:rPr>
              <a:t>Assessment:</a:t>
            </a:r>
            <a:r>
              <a:rPr sz="4400" b="0" spc="-50" dirty="0">
                <a:solidFill>
                  <a:srgbClr val="FF0000"/>
                </a:solidFill>
                <a:latin typeface="Calibri"/>
                <a:cs typeface="Calibri"/>
              </a:rPr>
              <a:t> </a:t>
            </a:r>
            <a:r>
              <a:rPr sz="4400" spc="-65" dirty="0">
                <a:solidFill>
                  <a:srgbClr val="FF0000"/>
                </a:solidFill>
                <a:latin typeface="Calibri"/>
                <a:cs typeface="Calibri"/>
              </a:rPr>
              <a:t>HEALTH</a:t>
            </a:r>
            <a:r>
              <a:rPr sz="4400" spc="-25" dirty="0">
                <a:solidFill>
                  <a:srgbClr val="FF0000"/>
                </a:solidFill>
                <a:latin typeface="Calibri"/>
                <a:cs typeface="Calibri"/>
              </a:rPr>
              <a:t> </a:t>
            </a:r>
            <a:r>
              <a:rPr sz="4400" spc="-35" dirty="0">
                <a:solidFill>
                  <a:srgbClr val="FF0000"/>
                </a:solidFill>
                <a:latin typeface="Calibri"/>
                <a:cs typeface="Calibri"/>
              </a:rPr>
              <a:t>HISTORY</a:t>
            </a:r>
            <a:endParaRPr sz="4400" dirty="0">
              <a:solidFill>
                <a:srgbClr val="FF0000"/>
              </a:solidFill>
              <a:latin typeface="Calibri"/>
              <a:cs typeface="Calibri"/>
            </a:endParaRPr>
          </a:p>
        </p:txBody>
      </p:sp>
      <p:sp>
        <p:nvSpPr>
          <p:cNvPr id="3" name="object 3"/>
          <p:cNvSpPr txBox="1"/>
          <p:nvPr/>
        </p:nvSpPr>
        <p:spPr>
          <a:xfrm>
            <a:off x="535940" y="1607946"/>
            <a:ext cx="6793865" cy="3830954"/>
          </a:xfrm>
          <a:prstGeom prst="rect">
            <a:avLst/>
          </a:prstGeom>
        </p:spPr>
        <p:txBody>
          <a:bodyPr vert="horz" wrap="square" lIns="0" tIns="13335" rIns="0" bIns="0" rtlCol="0">
            <a:spAutoFit/>
          </a:bodyPr>
          <a:lstStyle/>
          <a:p>
            <a:pPr marL="355600" marR="5080" indent="-343535">
              <a:lnSpc>
                <a:spcPct val="100000"/>
              </a:lnSpc>
              <a:spcBef>
                <a:spcPts val="105"/>
              </a:spcBef>
              <a:buFont typeface="Arial MT"/>
              <a:buChar char="•"/>
              <a:tabLst>
                <a:tab pos="355600" algn="l"/>
                <a:tab pos="356235" algn="l"/>
              </a:tabLst>
            </a:pPr>
            <a:r>
              <a:rPr sz="3200" spc="-5" dirty="0">
                <a:latin typeface="Calibri"/>
                <a:cs typeface="Calibri"/>
              </a:rPr>
              <a:t>The</a:t>
            </a:r>
            <a:r>
              <a:rPr sz="3200" spc="-10" dirty="0">
                <a:latin typeface="Calibri"/>
                <a:cs typeface="Calibri"/>
              </a:rPr>
              <a:t> </a:t>
            </a:r>
            <a:r>
              <a:rPr sz="3200" spc="-5" dirty="0">
                <a:latin typeface="Calibri"/>
                <a:cs typeface="Calibri"/>
              </a:rPr>
              <a:t>onset,</a:t>
            </a:r>
            <a:r>
              <a:rPr sz="3200" dirty="0">
                <a:latin typeface="Calibri"/>
                <a:cs typeface="Calibri"/>
              </a:rPr>
              <a:t> </a:t>
            </a:r>
            <a:r>
              <a:rPr sz="3200" spc="-40" dirty="0">
                <a:latin typeface="Calibri"/>
                <a:cs typeface="Calibri"/>
              </a:rPr>
              <a:t>character,</a:t>
            </a:r>
            <a:r>
              <a:rPr sz="3200" spc="-10" dirty="0">
                <a:latin typeface="Calibri"/>
                <a:cs typeface="Calibri"/>
              </a:rPr>
              <a:t> </a:t>
            </a:r>
            <a:r>
              <a:rPr sz="3200" spc="-35" dirty="0">
                <a:latin typeface="Calibri"/>
                <a:cs typeface="Calibri"/>
              </a:rPr>
              <a:t>severity,</a:t>
            </a:r>
            <a:r>
              <a:rPr sz="3200" spc="-10" dirty="0">
                <a:latin typeface="Calibri"/>
                <a:cs typeface="Calibri"/>
              </a:rPr>
              <a:t> location, </a:t>
            </a:r>
            <a:r>
              <a:rPr sz="3200" spc="-710" dirty="0">
                <a:latin typeface="Calibri"/>
                <a:cs typeface="Calibri"/>
              </a:rPr>
              <a:t> </a:t>
            </a:r>
            <a:r>
              <a:rPr sz="3200" spc="-15" dirty="0">
                <a:latin typeface="Calibri"/>
                <a:cs typeface="Calibri"/>
              </a:rPr>
              <a:t>duration,</a:t>
            </a:r>
            <a:r>
              <a:rPr sz="3200" spc="15" dirty="0">
                <a:latin typeface="Calibri"/>
                <a:cs typeface="Calibri"/>
              </a:rPr>
              <a:t> </a:t>
            </a:r>
            <a:r>
              <a:rPr sz="3200" dirty="0">
                <a:latin typeface="Calibri"/>
                <a:cs typeface="Calibri"/>
              </a:rPr>
              <a:t>and</a:t>
            </a:r>
            <a:r>
              <a:rPr sz="3200" spc="-5" dirty="0">
                <a:latin typeface="Calibri"/>
                <a:cs typeface="Calibri"/>
              </a:rPr>
              <a:t> frequency</a:t>
            </a:r>
            <a:r>
              <a:rPr sz="3200" dirty="0">
                <a:latin typeface="Calibri"/>
                <a:cs typeface="Calibri"/>
              </a:rPr>
              <a:t> </a:t>
            </a:r>
            <a:r>
              <a:rPr sz="3200" spc="-5" dirty="0">
                <a:latin typeface="Calibri"/>
                <a:cs typeface="Calibri"/>
              </a:rPr>
              <a:t>of</a:t>
            </a:r>
            <a:r>
              <a:rPr sz="3200" spc="-15" dirty="0">
                <a:latin typeface="Calibri"/>
                <a:cs typeface="Calibri"/>
              </a:rPr>
              <a:t> </a:t>
            </a:r>
            <a:r>
              <a:rPr sz="3200" spc="-5" dirty="0">
                <a:latin typeface="Calibri"/>
                <a:cs typeface="Calibri"/>
              </a:rPr>
              <a:t>signs</a:t>
            </a:r>
            <a:r>
              <a:rPr sz="3200" spc="15" dirty="0">
                <a:latin typeface="Calibri"/>
                <a:cs typeface="Calibri"/>
              </a:rPr>
              <a:t> </a:t>
            </a:r>
            <a:r>
              <a:rPr sz="3200" dirty="0">
                <a:latin typeface="Calibri"/>
                <a:cs typeface="Calibri"/>
              </a:rPr>
              <a:t>and </a:t>
            </a:r>
            <a:r>
              <a:rPr sz="3200" spc="5" dirty="0">
                <a:latin typeface="Calibri"/>
                <a:cs typeface="Calibri"/>
              </a:rPr>
              <a:t> </a:t>
            </a:r>
            <a:r>
              <a:rPr sz="3200" spc="-15" dirty="0">
                <a:latin typeface="Calibri"/>
                <a:cs typeface="Calibri"/>
              </a:rPr>
              <a:t>symptoms.</a:t>
            </a:r>
            <a:endParaRPr sz="3200">
              <a:latin typeface="Calibri"/>
              <a:cs typeface="Calibri"/>
            </a:endParaRPr>
          </a:p>
          <a:p>
            <a:pPr marL="355600" indent="-343535">
              <a:lnSpc>
                <a:spcPct val="100000"/>
              </a:lnSpc>
              <a:spcBef>
                <a:spcPts val="765"/>
              </a:spcBef>
              <a:buFont typeface="Arial MT"/>
              <a:buChar char="•"/>
              <a:tabLst>
                <a:tab pos="355600" algn="l"/>
                <a:tab pos="356235" algn="l"/>
              </a:tabLst>
            </a:pPr>
            <a:r>
              <a:rPr sz="3200" spc="-15" dirty="0">
                <a:latin typeface="Calibri"/>
                <a:cs typeface="Calibri"/>
              </a:rPr>
              <a:t>Family</a:t>
            </a:r>
            <a:r>
              <a:rPr sz="3200" spc="5" dirty="0">
                <a:latin typeface="Calibri"/>
                <a:cs typeface="Calibri"/>
              </a:rPr>
              <a:t> </a:t>
            </a:r>
            <a:r>
              <a:rPr sz="3200" spc="-15" dirty="0">
                <a:latin typeface="Calibri"/>
                <a:cs typeface="Calibri"/>
              </a:rPr>
              <a:t>history</a:t>
            </a:r>
            <a:r>
              <a:rPr sz="3200" spc="5" dirty="0">
                <a:latin typeface="Calibri"/>
                <a:cs typeface="Calibri"/>
              </a:rPr>
              <a:t> </a:t>
            </a:r>
            <a:r>
              <a:rPr sz="3200" spc="-5" dirty="0">
                <a:latin typeface="Calibri"/>
                <a:cs typeface="Calibri"/>
              </a:rPr>
              <a:t>of</a:t>
            </a:r>
            <a:r>
              <a:rPr sz="3200" spc="-10" dirty="0">
                <a:latin typeface="Calibri"/>
                <a:cs typeface="Calibri"/>
              </a:rPr>
              <a:t> genetic </a:t>
            </a:r>
            <a:r>
              <a:rPr sz="3200" spc="-5" dirty="0">
                <a:latin typeface="Calibri"/>
                <a:cs typeface="Calibri"/>
              </a:rPr>
              <a:t>diseases</a:t>
            </a:r>
            <a:endParaRPr sz="3200">
              <a:latin typeface="Calibri"/>
              <a:cs typeface="Calibri"/>
            </a:endParaRPr>
          </a:p>
          <a:p>
            <a:pPr marL="355600" indent="-343535">
              <a:lnSpc>
                <a:spcPct val="100000"/>
              </a:lnSpc>
              <a:spcBef>
                <a:spcPts val="770"/>
              </a:spcBef>
              <a:buFont typeface="Arial MT"/>
              <a:buChar char="•"/>
              <a:tabLst>
                <a:tab pos="355600" algn="l"/>
                <a:tab pos="356235" algn="l"/>
              </a:tabLst>
            </a:pPr>
            <a:r>
              <a:rPr sz="3200" spc="-15" dirty="0">
                <a:latin typeface="Calibri"/>
                <a:cs typeface="Calibri"/>
              </a:rPr>
              <a:t>Review</a:t>
            </a:r>
            <a:r>
              <a:rPr sz="3200" spc="-40" dirty="0">
                <a:latin typeface="Calibri"/>
                <a:cs typeface="Calibri"/>
              </a:rPr>
              <a:t> </a:t>
            </a:r>
            <a:r>
              <a:rPr sz="3200" dirty="0">
                <a:latin typeface="Calibri"/>
                <a:cs typeface="Calibri"/>
              </a:rPr>
              <a:t>of</a:t>
            </a:r>
            <a:r>
              <a:rPr sz="3200" spc="-15" dirty="0">
                <a:latin typeface="Calibri"/>
                <a:cs typeface="Calibri"/>
              </a:rPr>
              <a:t> </a:t>
            </a:r>
            <a:r>
              <a:rPr sz="3200" dirty="0">
                <a:latin typeface="Calibri"/>
                <a:cs typeface="Calibri"/>
              </a:rPr>
              <a:t>the</a:t>
            </a:r>
            <a:r>
              <a:rPr sz="3200" spc="-10" dirty="0">
                <a:latin typeface="Calibri"/>
                <a:cs typeface="Calibri"/>
              </a:rPr>
              <a:t> </a:t>
            </a:r>
            <a:r>
              <a:rPr sz="3200" spc="-5" dirty="0">
                <a:latin typeface="Calibri"/>
                <a:cs typeface="Calibri"/>
              </a:rPr>
              <a:t>medical</a:t>
            </a:r>
            <a:r>
              <a:rPr sz="3200" spc="-10" dirty="0">
                <a:latin typeface="Calibri"/>
                <a:cs typeface="Calibri"/>
              </a:rPr>
              <a:t> </a:t>
            </a:r>
            <a:r>
              <a:rPr sz="3200" spc="-15" dirty="0">
                <a:latin typeface="Calibri"/>
                <a:cs typeface="Calibri"/>
              </a:rPr>
              <a:t>history</a:t>
            </a:r>
            <a:endParaRPr sz="3200">
              <a:latin typeface="Calibri"/>
              <a:cs typeface="Calibri"/>
            </a:endParaRPr>
          </a:p>
          <a:p>
            <a:pPr marL="355600" indent="-343535">
              <a:lnSpc>
                <a:spcPct val="100000"/>
              </a:lnSpc>
              <a:spcBef>
                <a:spcPts val="770"/>
              </a:spcBef>
              <a:buFont typeface="Arial MT"/>
              <a:buChar char="•"/>
              <a:tabLst>
                <a:tab pos="355600" algn="l"/>
                <a:tab pos="356235" algn="l"/>
              </a:tabLst>
            </a:pPr>
            <a:r>
              <a:rPr sz="3200" spc="-15" dirty="0">
                <a:latin typeface="Calibri"/>
                <a:cs typeface="Calibri"/>
              </a:rPr>
              <a:t>History</a:t>
            </a:r>
            <a:r>
              <a:rPr sz="3200" dirty="0">
                <a:latin typeface="Calibri"/>
                <a:cs typeface="Calibri"/>
              </a:rPr>
              <a:t> </a:t>
            </a:r>
            <a:r>
              <a:rPr sz="3200" spc="-5" dirty="0">
                <a:latin typeface="Calibri"/>
                <a:cs typeface="Calibri"/>
              </a:rPr>
              <a:t>of</a:t>
            </a:r>
            <a:r>
              <a:rPr sz="3200" spc="-15" dirty="0">
                <a:latin typeface="Calibri"/>
                <a:cs typeface="Calibri"/>
              </a:rPr>
              <a:t> </a:t>
            </a:r>
            <a:r>
              <a:rPr sz="3200" spc="-10" dirty="0">
                <a:latin typeface="Calibri"/>
                <a:cs typeface="Calibri"/>
              </a:rPr>
              <a:t>trauma</a:t>
            </a:r>
            <a:r>
              <a:rPr sz="3200" dirty="0">
                <a:latin typeface="Calibri"/>
                <a:cs typeface="Calibri"/>
              </a:rPr>
              <a:t> </a:t>
            </a:r>
            <a:r>
              <a:rPr sz="3200" spc="-5" dirty="0">
                <a:latin typeface="Calibri"/>
                <a:cs typeface="Calibri"/>
              </a:rPr>
              <a:t>or</a:t>
            </a:r>
            <a:r>
              <a:rPr sz="3200" spc="-20" dirty="0">
                <a:latin typeface="Calibri"/>
                <a:cs typeface="Calibri"/>
              </a:rPr>
              <a:t> </a:t>
            </a:r>
            <a:r>
              <a:rPr sz="3200" spc="-15" dirty="0">
                <a:latin typeface="Calibri"/>
                <a:cs typeface="Calibri"/>
              </a:rPr>
              <a:t>falls</a:t>
            </a:r>
            <a:endParaRPr sz="3200">
              <a:latin typeface="Calibri"/>
              <a:cs typeface="Calibri"/>
            </a:endParaRPr>
          </a:p>
          <a:p>
            <a:pPr marL="355600" indent="-343535">
              <a:lnSpc>
                <a:spcPct val="100000"/>
              </a:lnSpc>
              <a:spcBef>
                <a:spcPts val="770"/>
              </a:spcBef>
              <a:buFont typeface="Arial MT"/>
              <a:buChar char="•"/>
              <a:tabLst>
                <a:tab pos="355600" algn="l"/>
                <a:tab pos="356235" algn="l"/>
              </a:tabLst>
            </a:pPr>
            <a:r>
              <a:rPr sz="3200" spc="-5" dirty="0">
                <a:latin typeface="Calibri"/>
                <a:cs typeface="Calibri"/>
              </a:rPr>
              <a:t>Use </a:t>
            </a:r>
            <a:r>
              <a:rPr sz="3200" dirty="0">
                <a:latin typeface="Calibri"/>
                <a:cs typeface="Calibri"/>
              </a:rPr>
              <a:t>of</a:t>
            </a:r>
            <a:r>
              <a:rPr sz="3200" spc="-20" dirty="0">
                <a:latin typeface="Calibri"/>
                <a:cs typeface="Calibri"/>
              </a:rPr>
              <a:t> </a:t>
            </a:r>
            <a:r>
              <a:rPr sz="3200" spc="-5" dirty="0">
                <a:latin typeface="Calibri"/>
                <a:cs typeface="Calibri"/>
              </a:rPr>
              <a:t>alcohol</a:t>
            </a:r>
            <a:r>
              <a:rPr sz="3200" spc="-10" dirty="0">
                <a:latin typeface="Calibri"/>
                <a:cs typeface="Calibri"/>
              </a:rPr>
              <a:t> </a:t>
            </a:r>
            <a:r>
              <a:rPr sz="3200" dirty="0">
                <a:latin typeface="Calibri"/>
                <a:cs typeface="Calibri"/>
              </a:rPr>
              <a:t>and</a:t>
            </a:r>
            <a:r>
              <a:rPr sz="3200" spc="-5" dirty="0">
                <a:latin typeface="Calibri"/>
                <a:cs typeface="Calibri"/>
              </a:rPr>
              <a:t> </a:t>
            </a:r>
            <a:r>
              <a:rPr sz="3200" spc="-10" dirty="0">
                <a:latin typeface="Calibri"/>
                <a:cs typeface="Calibri"/>
              </a:rPr>
              <a:t>medications.</a:t>
            </a:r>
            <a:endParaRPr sz="32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7</a:t>
            </a:fld>
            <a:endParaRPr dirty="0"/>
          </a:p>
        </p:txBody>
      </p:sp>
      <p:sp>
        <p:nvSpPr>
          <p:cNvPr id="2" name="object 2"/>
          <p:cNvSpPr txBox="1">
            <a:spLocks noGrp="1"/>
          </p:cNvSpPr>
          <p:nvPr>
            <p:ph type="title"/>
          </p:nvPr>
        </p:nvSpPr>
        <p:spPr>
          <a:xfrm>
            <a:off x="550036" y="76200"/>
            <a:ext cx="7851775" cy="635000"/>
          </a:xfrm>
          <a:prstGeom prst="rect">
            <a:avLst/>
          </a:prstGeom>
        </p:spPr>
        <p:txBody>
          <a:bodyPr vert="horz" wrap="square" lIns="0" tIns="12065" rIns="0" bIns="0" rtlCol="0">
            <a:spAutoFit/>
          </a:bodyPr>
          <a:lstStyle/>
          <a:p>
            <a:pPr marL="12700">
              <a:lnSpc>
                <a:spcPct val="100000"/>
              </a:lnSpc>
              <a:spcBef>
                <a:spcPts val="95"/>
              </a:spcBef>
            </a:pPr>
            <a:r>
              <a:rPr sz="4000" b="0" spc="-5" dirty="0">
                <a:latin typeface="Calibri"/>
                <a:cs typeface="Calibri"/>
              </a:rPr>
              <a:t>Assessment:</a:t>
            </a:r>
            <a:r>
              <a:rPr sz="4000" b="0" spc="-45" dirty="0">
                <a:latin typeface="Calibri"/>
                <a:cs typeface="Calibri"/>
              </a:rPr>
              <a:t> </a:t>
            </a:r>
            <a:r>
              <a:rPr spc="-5" dirty="0">
                <a:latin typeface="Calibri"/>
                <a:cs typeface="Calibri"/>
              </a:rPr>
              <a:t>CLINICAL</a:t>
            </a:r>
            <a:r>
              <a:rPr spc="-20" dirty="0">
                <a:latin typeface="Calibri"/>
                <a:cs typeface="Calibri"/>
              </a:rPr>
              <a:t> </a:t>
            </a:r>
            <a:r>
              <a:rPr spc="-50" dirty="0">
                <a:latin typeface="Calibri"/>
                <a:cs typeface="Calibri"/>
              </a:rPr>
              <a:t>MANIFESTATIONS</a:t>
            </a:r>
            <a:endParaRPr sz="4000" dirty="0">
              <a:latin typeface="Calibri"/>
              <a:cs typeface="Calibri"/>
            </a:endParaRPr>
          </a:p>
        </p:txBody>
      </p:sp>
      <p:sp>
        <p:nvSpPr>
          <p:cNvPr id="3" name="object 3"/>
          <p:cNvSpPr txBox="1"/>
          <p:nvPr/>
        </p:nvSpPr>
        <p:spPr>
          <a:xfrm>
            <a:off x="522327" y="836057"/>
            <a:ext cx="8379460" cy="5196294"/>
          </a:xfrm>
          <a:prstGeom prst="rect">
            <a:avLst/>
          </a:prstGeom>
        </p:spPr>
        <p:txBody>
          <a:bodyPr vert="horz" wrap="square" lIns="0" tIns="78740" rIns="0" bIns="0" rtlCol="0">
            <a:spAutoFit/>
          </a:bodyPr>
          <a:lstStyle/>
          <a:p>
            <a:pPr marL="355600" marR="362585" indent="-343535">
              <a:lnSpc>
                <a:spcPct val="80000"/>
              </a:lnSpc>
              <a:spcBef>
                <a:spcPts val="620"/>
              </a:spcBef>
              <a:buFont typeface="Arial MT"/>
              <a:buChar char="•"/>
              <a:tabLst>
                <a:tab pos="355600" algn="l"/>
                <a:tab pos="356235" algn="l"/>
              </a:tabLst>
            </a:pPr>
            <a:r>
              <a:rPr sz="2800" b="1" spc="-15" dirty="0">
                <a:latin typeface="Calibri"/>
                <a:cs typeface="Calibri"/>
              </a:rPr>
              <a:t>Pain:</a:t>
            </a:r>
            <a:r>
              <a:rPr sz="2800" b="1" spc="25" dirty="0">
                <a:latin typeface="Calibri"/>
                <a:cs typeface="Calibri"/>
              </a:rPr>
              <a:t> </a:t>
            </a:r>
            <a:r>
              <a:rPr sz="2800" spc="-10" dirty="0">
                <a:latin typeface="Calibri"/>
                <a:cs typeface="Calibri"/>
              </a:rPr>
              <a:t>associated</a:t>
            </a:r>
            <a:r>
              <a:rPr sz="2800" spc="5" dirty="0">
                <a:latin typeface="Calibri"/>
                <a:cs typeface="Calibri"/>
              </a:rPr>
              <a:t> </a:t>
            </a:r>
            <a:r>
              <a:rPr sz="2800" spc="-5" dirty="0">
                <a:latin typeface="Calibri"/>
                <a:cs typeface="Calibri"/>
              </a:rPr>
              <a:t>with</a:t>
            </a:r>
            <a:r>
              <a:rPr sz="2800" spc="5" dirty="0">
                <a:latin typeface="Calibri"/>
                <a:cs typeface="Calibri"/>
              </a:rPr>
              <a:t> </a:t>
            </a:r>
            <a:r>
              <a:rPr sz="2800" spc="-5" dirty="0">
                <a:latin typeface="Calibri"/>
                <a:cs typeface="Calibri"/>
              </a:rPr>
              <a:t>spinal</a:t>
            </a:r>
            <a:r>
              <a:rPr sz="2800" spc="-15" dirty="0">
                <a:latin typeface="Calibri"/>
                <a:cs typeface="Calibri"/>
              </a:rPr>
              <a:t> </a:t>
            </a:r>
            <a:r>
              <a:rPr sz="2800" spc="-10" dirty="0">
                <a:latin typeface="Calibri"/>
                <a:cs typeface="Calibri"/>
              </a:rPr>
              <a:t>disc</a:t>
            </a:r>
            <a:r>
              <a:rPr sz="2800" dirty="0">
                <a:latin typeface="Calibri"/>
                <a:cs typeface="Calibri"/>
              </a:rPr>
              <a:t> </a:t>
            </a:r>
            <a:r>
              <a:rPr sz="2800" spc="-5" dirty="0">
                <a:latin typeface="Calibri"/>
                <a:cs typeface="Calibri"/>
              </a:rPr>
              <a:t>disease,</a:t>
            </a:r>
            <a:r>
              <a:rPr sz="2800" spc="5" dirty="0">
                <a:latin typeface="Calibri"/>
                <a:cs typeface="Calibri"/>
              </a:rPr>
              <a:t> </a:t>
            </a:r>
            <a:r>
              <a:rPr sz="2800" spc="-10" dirty="0">
                <a:latin typeface="Calibri"/>
                <a:cs typeface="Calibri"/>
              </a:rPr>
              <a:t>trigeminal</a:t>
            </a:r>
            <a:r>
              <a:rPr sz="2800" spc="20" dirty="0">
                <a:latin typeface="Calibri"/>
                <a:cs typeface="Calibri"/>
              </a:rPr>
              <a:t> </a:t>
            </a:r>
            <a:r>
              <a:rPr sz="2800" spc="-10" dirty="0">
                <a:latin typeface="Calibri"/>
                <a:cs typeface="Calibri"/>
              </a:rPr>
              <a:t>neuralgia, </a:t>
            </a:r>
            <a:r>
              <a:rPr sz="2800" spc="-5" dirty="0">
                <a:latin typeface="Calibri"/>
                <a:cs typeface="Calibri"/>
              </a:rPr>
              <a:t>or </a:t>
            </a:r>
            <a:r>
              <a:rPr sz="2800" spc="-484" dirty="0">
                <a:latin typeface="Calibri"/>
                <a:cs typeface="Calibri"/>
              </a:rPr>
              <a:t> </a:t>
            </a:r>
            <a:r>
              <a:rPr sz="2800" spc="-5" dirty="0">
                <a:latin typeface="Calibri"/>
                <a:cs typeface="Calibri"/>
              </a:rPr>
              <a:t>other</a:t>
            </a:r>
            <a:r>
              <a:rPr sz="2800" spc="-10" dirty="0">
                <a:latin typeface="Calibri"/>
                <a:cs typeface="Calibri"/>
              </a:rPr>
              <a:t> neuropathic</a:t>
            </a:r>
            <a:r>
              <a:rPr sz="2800" spc="-15" dirty="0">
                <a:latin typeface="Calibri"/>
                <a:cs typeface="Calibri"/>
              </a:rPr>
              <a:t> </a:t>
            </a:r>
            <a:r>
              <a:rPr sz="2800" spc="-20" dirty="0">
                <a:latin typeface="Calibri"/>
                <a:cs typeface="Calibri"/>
              </a:rPr>
              <a:t>pathology.</a:t>
            </a:r>
            <a:endParaRPr sz="2800" dirty="0">
              <a:latin typeface="Calibri"/>
              <a:cs typeface="Calibri"/>
            </a:endParaRPr>
          </a:p>
          <a:p>
            <a:pPr marL="355600" marR="5080" indent="-343535">
              <a:lnSpc>
                <a:spcPct val="80000"/>
              </a:lnSpc>
              <a:spcBef>
                <a:spcPts val="530"/>
              </a:spcBef>
              <a:buFont typeface="Arial MT"/>
              <a:buChar char="•"/>
              <a:tabLst>
                <a:tab pos="355600" algn="l"/>
                <a:tab pos="356235" algn="l"/>
              </a:tabLst>
            </a:pPr>
            <a:r>
              <a:rPr sz="2800" b="1" spc="-10" dirty="0">
                <a:latin typeface="Calibri"/>
                <a:cs typeface="Calibri"/>
              </a:rPr>
              <a:t>Seizures:</a:t>
            </a:r>
            <a:r>
              <a:rPr sz="2800" b="1" spc="25" dirty="0">
                <a:latin typeface="Calibri"/>
                <a:cs typeface="Calibri"/>
              </a:rPr>
              <a:t> </a:t>
            </a:r>
            <a:r>
              <a:rPr sz="2800" spc="-10" dirty="0">
                <a:latin typeface="Calibri"/>
                <a:cs typeface="Calibri"/>
              </a:rPr>
              <a:t>Seizures</a:t>
            </a:r>
            <a:r>
              <a:rPr sz="2800" spc="30" dirty="0">
                <a:latin typeface="Calibri"/>
                <a:cs typeface="Calibri"/>
              </a:rPr>
              <a:t> </a:t>
            </a:r>
            <a:r>
              <a:rPr sz="2800" spc="-10" dirty="0">
                <a:latin typeface="Calibri"/>
                <a:cs typeface="Calibri"/>
              </a:rPr>
              <a:t>are</a:t>
            </a:r>
            <a:r>
              <a:rPr sz="2800" spc="10" dirty="0">
                <a:latin typeface="Calibri"/>
                <a:cs typeface="Calibri"/>
              </a:rPr>
              <a:t> </a:t>
            </a:r>
            <a:r>
              <a:rPr sz="2800" spc="-10" dirty="0">
                <a:latin typeface="Calibri"/>
                <a:cs typeface="Calibri"/>
              </a:rPr>
              <a:t>the</a:t>
            </a:r>
            <a:r>
              <a:rPr sz="2800" spc="5" dirty="0">
                <a:latin typeface="Calibri"/>
                <a:cs typeface="Calibri"/>
              </a:rPr>
              <a:t> </a:t>
            </a:r>
            <a:r>
              <a:rPr sz="2800" spc="-5" dirty="0">
                <a:latin typeface="Calibri"/>
                <a:cs typeface="Calibri"/>
              </a:rPr>
              <a:t>result</a:t>
            </a:r>
            <a:r>
              <a:rPr sz="2800" spc="10" dirty="0">
                <a:latin typeface="Calibri"/>
                <a:cs typeface="Calibri"/>
              </a:rPr>
              <a:t> </a:t>
            </a:r>
            <a:r>
              <a:rPr sz="2800" dirty="0">
                <a:latin typeface="Calibri"/>
                <a:cs typeface="Calibri"/>
              </a:rPr>
              <a:t>of</a:t>
            </a:r>
            <a:r>
              <a:rPr sz="2800" spc="5" dirty="0">
                <a:latin typeface="Calibri"/>
                <a:cs typeface="Calibri"/>
              </a:rPr>
              <a:t> </a:t>
            </a:r>
            <a:r>
              <a:rPr sz="2800" spc="-5" dirty="0">
                <a:latin typeface="Calibri"/>
                <a:cs typeface="Calibri"/>
              </a:rPr>
              <a:t>abnormal</a:t>
            </a:r>
            <a:r>
              <a:rPr sz="2800" spc="10" dirty="0">
                <a:latin typeface="Calibri"/>
                <a:cs typeface="Calibri"/>
              </a:rPr>
              <a:t> </a:t>
            </a:r>
            <a:r>
              <a:rPr sz="2800" spc="-20" dirty="0">
                <a:latin typeface="Calibri"/>
                <a:cs typeface="Calibri"/>
              </a:rPr>
              <a:t>paroxysmal</a:t>
            </a:r>
            <a:r>
              <a:rPr sz="2800" spc="5" dirty="0">
                <a:latin typeface="Calibri"/>
                <a:cs typeface="Calibri"/>
              </a:rPr>
              <a:t> </a:t>
            </a:r>
            <a:r>
              <a:rPr sz="2800" spc="-15" dirty="0">
                <a:latin typeface="Calibri"/>
                <a:cs typeface="Calibri"/>
              </a:rPr>
              <a:t>discharges </a:t>
            </a:r>
            <a:r>
              <a:rPr sz="2800" spc="-480" dirty="0">
                <a:latin typeface="Calibri"/>
                <a:cs typeface="Calibri"/>
              </a:rPr>
              <a:t> </a:t>
            </a:r>
            <a:r>
              <a:rPr sz="2800" spc="-5" dirty="0">
                <a:latin typeface="Calibri"/>
                <a:cs typeface="Calibri"/>
              </a:rPr>
              <a:t>in</a:t>
            </a:r>
            <a:r>
              <a:rPr sz="2800" dirty="0">
                <a:latin typeface="Calibri"/>
                <a:cs typeface="Calibri"/>
              </a:rPr>
              <a:t> </a:t>
            </a:r>
            <a:r>
              <a:rPr sz="2800" spc="-10" dirty="0">
                <a:latin typeface="Calibri"/>
                <a:cs typeface="Calibri"/>
              </a:rPr>
              <a:t>the</a:t>
            </a:r>
            <a:r>
              <a:rPr sz="2800" spc="15" dirty="0">
                <a:latin typeface="Calibri"/>
                <a:cs typeface="Calibri"/>
              </a:rPr>
              <a:t> </a:t>
            </a:r>
            <a:r>
              <a:rPr sz="2800" spc="-15" dirty="0">
                <a:latin typeface="Calibri"/>
                <a:cs typeface="Calibri"/>
              </a:rPr>
              <a:t>cerebral</a:t>
            </a:r>
            <a:r>
              <a:rPr sz="2800" spc="-5" dirty="0">
                <a:latin typeface="Calibri"/>
                <a:cs typeface="Calibri"/>
              </a:rPr>
              <a:t> </a:t>
            </a:r>
            <a:r>
              <a:rPr sz="2800" spc="-20" dirty="0">
                <a:latin typeface="Calibri"/>
                <a:cs typeface="Calibri"/>
              </a:rPr>
              <a:t>cortex,</a:t>
            </a:r>
            <a:r>
              <a:rPr sz="2800" spc="20" dirty="0">
                <a:latin typeface="Calibri"/>
                <a:cs typeface="Calibri"/>
              </a:rPr>
              <a:t> </a:t>
            </a:r>
            <a:r>
              <a:rPr sz="2800" spc="-5" dirty="0">
                <a:latin typeface="Calibri"/>
                <a:cs typeface="Calibri"/>
              </a:rPr>
              <a:t>which</a:t>
            </a:r>
            <a:r>
              <a:rPr sz="2800" spc="-15" dirty="0">
                <a:latin typeface="Calibri"/>
                <a:cs typeface="Calibri"/>
              </a:rPr>
              <a:t> </a:t>
            </a:r>
            <a:r>
              <a:rPr sz="2800" spc="-5" dirty="0">
                <a:latin typeface="Calibri"/>
                <a:cs typeface="Calibri"/>
              </a:rPr>
              <a:t>then</a:t>
            </a:r>
            <a:r>
              <a:rPr sz="2800" spc="15" dirty="0">
                <a:latin typeface="Calibri"/>
                <a:cs typeface="Calibri"/>
              </a:rPr>
              <a:t> </a:t>
            </a:r>
            <a:r>
              <a:rPr sz="2800" spc="-15" dirty="0">
                <a:latin typeface="Calibri"/>
                <a:cs typeface="Calibri"/>
              </a:rPr>
              <a:t>manifest</a:t>
            </a:r>
            <a:r>
              <a:rPr sz="2800" spc="10" dirty="0">
                <a:latin typeface="Calibri"/>
                <a:cs typeface="Calibri"/>
              </a:rPr>
              <a:t> </a:t>
            </a:r>
            <a:r>
              <a:rPr sz="2800" spc="-5" dirty="0">
                <a:latin typeface="Calibri"/>
                <a:cs typeface="Calibri"/>
              </a:rPr>
              <a:t>as</a:t>
            </a:r>
            <a:r>
              <a:rPr sz="2800" spc="10" dirty="0">
                <a:latin typeface="Calibri"/>
                <a:cs typeface="Calibri"/>
              </a:rPr>
              <a:t> </a:t>
            </a:r>
            <a:r>
              <a:rPr sz="2800" spc="-5" dirty="0">
                <a:latin typeface="Calibri"/>
                <a:cs typeface="Calibri"/>
              </a:rPr>
              <a:t>an </a:t>
            </a:r>
            <a:r>
              <a:rPr sz="2800" spc="-15" dirty="0">
                <a:latin typeface="Calibri"/>
                <a:cs typeface="Calibri"/>
              </a:rPr>
              <a:t>alteration</a:t>
            </a:r>
            <a:r>
              <a:rPr sz="2800" dirty="0">
                <a:latin typeface="Calibri"/>
                <a:cs typeface="Calibri"/>
              </a:rPr>
              <a:t> </a:t>
            </a:r>
            <a:r>
              <a:rPr sz="2800" spc="-5" dirty="0">
                <a:latin typeface="Calibri"/>
                <a:cs typeface="Calibri"/>
              </a:rPr>
              <a:t>in </a:t>
            </a:r>
            <a:r>
              <a:rPr sz="2800" dirty="0">
                <a:latin typeface="Calibri"/>
                <a:cs typeface="Calibri"/>
              </a:rPr>
              <a:t> </a:t>
            </a:r>
            <a:r>
              <a:rPr sz="2800" spc="-5" dirty="0">
                <a:latin typeface="Calibri"/>
                <a:cs typeface="Calibri"/>
              </a:rPr>
              <a:t>sensation, </a:t>
            </a:r>
            <a:r>
              <a:rPr sz="2800" spc="-30" dirty="0">
                <a:latin typeface="Calibri"/>
                <a:cs typeface="Calibri"/>
              </a:rPr>
              <a:t>behavior,</a:t>
            </a:r>
            <a:r>
              <a:rPr sz="2800" spc="-15" dirty="0">
                <a:latin typeface="Calibri"/>
                <a:cs typeface="Calibri"/>
              </a:rPr>
              <a:t> </a:t>
            </a:r>
            <a:r>
              <a:rPr sz="2800" spc="-10" dirty="0">
                <a:latin typeface="Calibri"/>
                <a:cs typeface="Calibri"/>
              </a:rPr>
              <a:t>movement,</a:t>
            </a:r>
            <a:r>
              <a:rPr sz="2800" spc="35" dirty="0">
                <a:latin typeface="Calibri"/>
                <a:cs typeface="Calibri"/>
              </a:rPr>
              <a:t> </a:t>
            </a:r>
            <a:r>
              <a:rPr sz="2800" spc="-10" dirty="0">
                <a:latin typeface="Calibri"/>
                <a:cs typeface="Calibri"/>
              </a:rPr>
              <a:t>perception,</a:t>
            </a:r>
            <a:r>
              <a:rPr sz="2800" spc="15" dirty="0">
                <a:latin typeface="Calibri"/>
                <a:cs typeface="Calibri"/>
              </a:rPr>
              <a:t> </a:t>
            </a:r>
            <a:r>
              <a:rPr sz="2800" spc="-5" dirty="0">
                <a:latin typeface="Calibri"/>
                <a:cs typeface="Calibri"/>
              </a:rPr>
              <a:t>or </a:t>
            </a:r>
            <a:r>
              <a:rPr sz="2800" spc="-10" dirty="0">
                <a:latin typeface="Calibri"/>
                <a:cs typeface="Calibri"/>
              </a:rPr>
              <a:t>consciousness</a:t>
            </a:r>
            <a:endParaRPr sz="2800" dirty="0">
              <a:latin typeface="Calibri"/>
              <a:cs typeface="Calibri"/>
            </a:endParaRPr>
          </a:p>
          <a:p>
            <a:pPr marL="355600" indent="-343535">
              <a:lnSpc>
                <a:spcPct val="100000"/>
              </a:lnSpc>
              <a:spcBef>
                <a:spcPts val="5"/>
              </a:spcBef>
              <a:buFont typeface="Arial MT"/>
              <a:buChar char="•"/>
              <a:tabLst>
                <a:tab pos="355600" algn="l"/>
                <a:tab pos="356235" algn="l"/>
              </a:tabLst>
            </a:pPr>
            <a:r>
              <a:rPr sz="2800" b="1" spc="-10" dirty="0">
                <a:latin typeface="Calibri"/>
                <a:cs typeface="Calibri"/>
              </a:rPr>
              <a:t>Dizziness:</a:t>
            </a:r>
            <a:r>
              <a:rPr sz="2800" b="1" spc="30" dirty="0">
                <a:latin typeface="Calibri"/>
                <a:cs typeface="Calibri"/>
              </a:rPr>
              <a:t> </a:t>
            </a:r>
            <a:r>
              <a:rPr sz="2800" spc="-5" dirty="0">
                <a:latin typeface="Calibri"/>
                <a:cs typeface="Calibri"/>
              </a:rPr>
              <a:t>is</a:t>
            </a:r>
            <a:r>
              <a:rPr sz="2800" spc="5" dirty="0">
                <a:latin typeface="Calibri"/>
                <a:cs typeface="Calibri"/>
              </a:rPr>
              <a:t> </a:t>
            </a:r>
            <a:r>
              <a:rPr sz="2800" spc="-5" dirty="0">
                <a:latin typeface="Calibri"/>
                <a:cs typeface="Calibri"/>
              </a:rPr>
              <a:t>an</a:t>
            </a:r>
            <a:r>
              <a:rPr sz="2800" spc="5" dirty="0">
                <a:latin typeface="Calibri"/>
                <a:cs typeface="Calibri"/>
              </a:rPr>
              <a:t> </a:t>
            </a:r>
            <a:r>
              <a:rPr sz="2800" spc="-5" dirty="0">
                <a:latin typeface="Calibri"/>
                <a:cs typeface="Calibri"/>
              </a:rPr>
              <a:t>abnormal</a:t>
            </a:r>
            <a:r>
              <a:rPr sz="2800" spc="5" dirty="0">
                <a:latin typeface="Calibri"/>
                <a:cs typeface="Calibri"/>
              </a:rPr>
              <a:t> </a:t>
            </a:r>
            <a:r>
              <a:rPr sz="2800" spc="-10" dirty="0">
                <a:latin typeface="Calibri"/>
                <a:cs typeface="Calibri"/>
              </a:rPr>
              <a:t>sensation</a:t>
            </a:r>
            <a:r>
              <a:rPr sz="2800" dirty="0">
                <a:latin typeface="Calibri"/>
                <a:cs typeface="Calibri"/>
              </a:rPr>
              <a:t> </a:t>
            </a:r>
            <a:r>
              <a:rPr sz="2800" spc="-5" dirty="0">
                <a:latin typeface="Calibri"/>
                <a:cs typeface="Calibri"/>
              </a:rPr>
              <a:t>of</a:t>
            </a:r>
            <a:r>
              <a:rPr sz="2800" spc="15" dirty="0">
                <a:latin typeface="Calibri"/>
                <a:cs typeface="Calibri"/>
              </a:rPr>
              <a:t> </a:t>
            </a:r>
            <a:r>
              <a:rPr sz="2800" spc="-5" dirty="0">
                <a:latin typeface="Calibri"/>
                <a:cs typeface="Calibri"/>
              </a:rPr>
              <a:t>imbalance or</a:t>
            </a:r>
            <a:r>
              <a:rPr sz="2800" spc="5" dirty="0">
                <a:latin typeface="Calibri"/>
                <a:cs typeface="Calibri"/>
              </a:rPr>
              <a:t> </a:t>
            </a:r>
            <a:r>
              <a:rPr sz="2800" spc="-10" dirty="0">
                <a:latin typeface="Calibri"/>
                <a:cs typeface="Calibri"/>
              </a:rPr>
              <a:t>movement.</a:t>
            </a:r>
            <a:endParaRPr sz="2800" dirty="0">
              <a:latin typeface="Calibri"/>
              <a:cs typeface="Calibri"/>
            </a:endParaRPr>
          </a:p>
          <a:p>
            <a:pPr marL="355600" marR="120650" indent="-343535">
              <a:lnSpc>
                <a:spcPct val="80000"/>
              </a:lnSpc>
              <a:spcBef>
                <a:spcPts val="525"/>
              </a:spcBef>
              <a:buFont typeface="Arial MT"/>
              <a:buChar char="•"/>
              <a:tabLst>
                <a:tab pos="355600" algn="l"/>
                <a:tab pos="356235" algn="l"/>
              </a:tabLst>
            </a:pPr>
            <a:r>
              <a:rPr sz="2800" b="1" spc="-10" dirty="0">
                <a:latin typeface="Calibri"/>
                <a:cs typeface="Calibri"/>
              </a:rPr>
              <a:t>Visual</a:t>
            </a:r>
            <a:r>
              <a:rPr sz="2800" b="1" spc="10" dirty="0">
                <a:latin typeface="Calibri"/>
                <a:cs typeface="Calibri"/>
              </a:rPr>
              <a:t> </a:t>
            </a:r>
            <a:r>
              <a:rPr sz="2800" b="1" spc="-10" dirty="0">
                <a:latin typeface="Calibri"/>
                <a:cs typeface="Calibri"/>
              </a:rPr>
              <a:t>Disturbances:</a:t>
            </a:r>
            <a:r>
              <a:rPr sz="2800" b="1" spc="50" dirty="0">
                <a:latin typeface="Calibri"/>
                <a:cs typeface="Calibri"/>
              </a:rPr>
              <a:t> </a:t>
            </a:r>
            <a:r>
              <a:rPr sz="2800" spc="-15" dirty="0">
                <a:latin typeface="Calibri"/>
                <a:cs typeface="Calibri"/>
              </a:rPr>
              <a:t>can</a:t>
            </a:r>
            <a:r>
              <a:rPr sz="2800" spc="10" dirty="0">
                <a:latin typeface="Calibri"/>
                <a:cs typeface="Calibri"/>
              </a:rPr>
              <a:t> </a:t>
            </a:r>
            <a:r>
              <a:rPr sz="2800" spc="-20" dirty="0">
                <a:latin typeface="Calibri"/>
                <a:cs typeface="Calibri"/>
              </a:rPr>
              <a:t>range</a:t>
            </a:r>
            <a:r>
              <a:rPr sz="2800" spc="5" dirty="0">
                <a:latin typeface="Calibri"/>
                <a:cs typeface="Calibri"/>
              </a:rPr>
              <a:t> </a:t>
            </a:r>
            <a:r>
              <a:rPr sz="2800" spc="-10" dirty="0">
                <a:latin typeface="Calibri"/>
                <a:cs typeface="Calibri"/>
              </a:rPr>
              <a:t>from</a:t>
            </a:r>
            <a:r>
              <a:rPr sz="2800" dirty="0">
                <a:latin typeface="Calibri"/>
                <a:cs typeface="Calibri"/>
              </a:rPr>
              <a:t> </a:t>
            </a:r>
            <a:r>
              <a:rPr sz="2800" spc="-5" dirty="0">
                <a:latin typeface="Calibri"/>
                <a:cs typeface="Calibri"/>
              </a:rPr>
              <a:t>the</a:t>
            </a:r>
            <a:r>
              <a:rPr sz="2800" spc="15" dirty="0">
                <a:latin typeface="Calibri"/>
                <a:cs typeface="Calibri"/>
              </a:rPr>
              <a:t> </a:t>
            </a:r>
            <a:r>
              <a:rPr sz="2800" spc="-10" dirty="0">
                <a:latin typeface="Calibri"/>
                <a:cs typeface="Calibri"/>
              </a:rPr>
              <a:t>decreased</a:t>
            </a:r>
            <a:r>
              <a:rPr sz="2800" spc="5" dirty="0">
                <a:latin typeface="Calibri"/>
                <a:cs typeface="Calibri"/>
              </a:rPr>
              <a:t> </a:t>
            </a:r>
            <a:r>
              <a:rPr sz="2800" dirty="0">
                <a:latin typeface="Calibri"/>
                <a:cs typeface="Calibri"/>
              </a:rPr>
              <a:t>visual</a:t>
            </a:r>
            <a:r>
              <a:rPr sz="2800" spc="-15" dirty="0">
                <a:latin typeface="Calibri"/>
                <a:cs typeface="Calibri"/>
              </a:rPr>
              <a:t> </a:t>
            </a:r>
            <a:r>
              <a:rPr sz="2800" spc="-5" dirty="0">
                <a:latin typeface="Calibri"/>
                <a:cs typeface="Calibri"/>
              </a:rPr>
              <a:t>acuity </a:t>
            </a:r>
            <a:r>
              <a:rPr sz="2800" spc="-20" dirty="0">
                <a:latin typeface="Calibri"/>
                <a:cs typeface="Calibri"/>
              </a:rPr>
              <a:t>to </a:t>
            </a:r>
            <a:r>
              <a:rPr sz="2800" spc="-480" dirty="0">
                <a:latin typeface="Calibri"/>
                <a:cs typeface="Calibri"/>
              </a:rPr>
              <a:t> </a:t>
            </a:r>
            <a:r>
              <a:rPr sz="2800" spc="-10" dirty="0">
                <a:latin typeface="Calibri"/>
                <a:cs typeface="Calibri"/>
              </a:rPr>
              <a:t>sudden</a:t>
            </a:r>
            <a:r>
              <a:rPr sz="2800" dirty="0">
                <a:latin typeface="Calibri"/>
                <a:cs typeface="Calibri"/>
              </a:rPr>
              <a:t> </a:t>
            </a:r>
            <a:r>
              <a:rPr sz="2800" spc="-10" dirty="0">
                <a:latin typeface="Calibri"/>
                <a:cs typeface="Calibri"/>
              </a:rPr>
              <a:t>blindness.</a:t>
            </a:r>
            <a:endParaRPr sz="2800" dirty="0">
              <a:latin typeface="Calibri"/>
              <a:cs typeface="Calibri"/>
            </a:endParaRPr>
          </a:p>
          <a:p>
            <a:pPr marL="355600" indent="-343535">
              <a:lnSpc>
                <a:spcPts val="2375"/>
              </a:lnSpc>
              <a:buFont typeface="Arial MT"/>
              <a:buChar char="•"/>
              <a:tabLst>
                <a:tab pos="355600" algn="l"/>
                <a:tab pos="356235" algn="l"/>
              </a:tabLst>
            </a:pPr>
            <a:r>
              <a:rPr sz="2800" b="1" spc="-15" dirty="0">
                <a:latin typeface="Calibri"/>
                <a:cs typeface="Calibri"/>
              </a:rPr>
              <a:t>Weakness:</a:t>
            </a:r>
            <a:r>
              <a:rPr sz="2800" b="1" spc="35" dirty="0">
                <a:latin typeface="Calibri"/>
                <a:cs typeface="Calibri"/>
              </a:rPr>
              <a:t> </a:t>
            </a:r>
            <a:r>
              <a:rPr sz="2800" spc="-5" dirty="0">
                <a:latin typeface="Calibri"/>
                <a:cs typeface="Calibri"/>
              </a:rPr>
              <a:t>muscle</a:t>
            </a:r>
            <a:r>
              <a:rPr sz="2800" spc="10" dirty="0">
                <a:latin typeface="Calibri"/>
                <a:cs typeface="Calibri"/>
              </a:rPr>
              <a:t> </a:t>
            </a:r>
            <a:r>
              <a:rPr sz="2800" spc="-5" dirty="0">
                <a:latin typeface="Calibri"/>
                <a:cs typeface="Calibri"/>
              </a:rPr>
              <a:t>weakness,</a:t>
            </a:r>
            <a:r>
              <a:rPr sz="2800" spc="20" dirty="0">
                <a:latin typeface="Calibri"/>
                <a:cs typeface="Calibri"/>
              </a:rPr>
              <a:t> </a:t>
            </a:r>
            <a:r>
              <a:rPr sz="2800" spc="-5" dirty="0">
                <a:latin typeface="Calibri"/>
                <a:cs typeface="Calibri"/>
              </a:rPr>
              <a:t>is</a:t>
            </a:r>
            <a:r>
              <a:rPr sz="2800" dirty="0">
                <a:latin typeface="Calibri"/>
                <a:cs typeface="Calibri"/>
              </a:rPr>
              <a:t> </a:t>
            </a:r>
            <a:r>
              <a:rPr sz="2800" spc="-5" dirty="0">
                <a:latin typeface="Calibri"/>
                <a:cs typeface="Calibri"/>
              </a:rPr>
              <a:t>a</a:t>
            </a:r>
            <a:r>
              <a:rPr sz="2800" dirty="0">
                <a:latin typeface="Calibri"/>
                <a:cs typeface="Calibri"/>
              </a:rPr>
              <a:t> </a:t>
            </a:r>
            <a:r>
              <a:rPr sz="2800" spc="-15" dirty="0">
                <a:latin typeface="Calibri"/>
                <a:cs typeface="Calibri"/>
              </a:rPr>
              <a:t>common</a:t>
            </a:r>
            <a:r>
              <a:rPr sz="2800" spc="25" dirty="0">
                <a:latin typeface="Calibri"/>
                <a:cs typeface="Calibri"/>
              </a:rPr>
              <a:t> </a:t>
            </a:r>
            <a:r>
              <a:rPr sz="2800" spc="-15" dirty="0">
                <a:latin typeface="Calibri"/>
                <a:cs typeface="Calibri"/>
              </a:rPr>
              <a:t>manifestation</a:t>
            </a:r>
            <a:r>
              <a:rPr sz="2800" spc="-5" dirty="0">
                <a:latin typeface="Calibri"/>
                <a:cs typeface="Calibri"/>
              </a:rPr>
              <a:t> </a:t>
            </a:r>
            <a:r>
              <a:rPr sz="2800" dirty="0" smtClean="0">
                <a:latin typeface="Calibri"/>
                <a:cs typeface="Calibri"/>
              </a:rPr>
              <a:t>of</a:t>
            </a:r>
            <a:r>
              <a:rPr lang="en-US" sz="2800" dirty="0" smtClean="0">
                <a:latin typeface="Calibri"/>
                <a:cs typeface="Calibri"/>
              </a:rPr>
              <a:t> </a:t>
            </a:r>
            <a:r>
              <a:rPr sz="2800" spc="-10" dirty="0" smtClean="0">
                <a:latin typeface="Calibri"/>
                <a:cs typeface="Calibri"/>
              </a:rPr>
              <a:t>neurologic</a:t>
            </a:r>
            <a:r>
              <a:rPr sz="2800" spc="-40" dirty="0" smtClean="0">
                <a:latin typeface="Calibri"/>
                <a:cs typeface="Calibri"/>
              </a:rPr>
              <a:t> </a:t>
            </a:r>
            <a:r>
              <a:rPr sz="2800" spc="-5" dirty="0">
                <a:latin typeface="Calibri"/>
                <a:cs typeface="Calibri"/>
              </a:rPr>
              <a:t>disease.</a:t>
            </a:r>
            <a:endParaRPr sz="2800" dirty="0">
              <a:latin typeface="Calibri"/>
              <a:cs typeface="Calibri"/>
            </a:endParaRPr>
          </a:p>
          <a:p>
            <a:pPr marL="355600" marR="426084" indent="-343535">
              <a:lnSpc>
                <a:spcPct val="80000"/>
              </a:lnSpc>
              <a:spcBef>
                <a:spcPts val="530"/>
              </a:spcBef>
              <a:buFont typeface="Arial MT"/>
              <a:buChar char="•"/>
              <a:tabLst>
                <a:tab pos="355600" algn="l"/>
                <a:tab pos="356235" algn="l"/>
              </a:tabLst>
            </a:pPr>
            <a:r>
              <a:rPr sz="2800" b="1" spc="-10" dirty="0">
                <a:latin typeface="Calibri"/>
                <a:cs typeface="Calibri"/>
              </a:rPr>
              <a:t>Abnormal</a:t>
            </a:r>
            <a:r>
              <a:rPr sz="2800" b="1" spc="25" dirty="0">
                <a:latin typeface="Calibri"/>
                <a:cs typeface="Calibri"/>
              </a:rPr>
              <a:t> </a:t>
            </a:r>
            <a:r>
              <a:rPr sz="2800" b="1" spc="-10" dirty="0">
                <a:latin typeface="Calibri"/>
                <a:cs typeface="Calibri"/>
              </a:rPr>
              <a:t>Sensation:</a:t>
            </a:r>
            <a:r>
              <a:rPr sz="2800" b="1" spc="50" dirty="0">
                <a:latin typeface="Calibri"/>
                <a:cs typeface="Calibri"/>
              </a:rPr>
              <a:t> </a:t>
            </a:r>
            <a:r>
              <a:rPr sz="2800" spc="-5" dirty="0">
                <a:latin typeface="Calibri"/>
                <a:cs typeface="Calibri"/>
              </a:rPr>
              <a:t>Numbness,</a:t>
            </a:r>
            <a:r>
              <a:rPr sz="2800" spc="25" dirty="0">
                <a:latin typeface="Calibri"/>
                <a:cs typeface="Calibri"/>
              </a:rPr>
              <a:t> </a:t>
            </a:r>
            <a:r>
              <a:rPr sz="2800" spc="-5" dirty="0">
                <a:latin typeface="Calibri"/>
                <a:cs typeface="Calibri"/>
              </a:rPr>
              <a:t>abnormal</a:t>
            </a:r>
            <a:r>
              <a:rPr sz="2800" spc="-10" dirty="0">
                <a:latin typeface="Calibri"/>
                <a:cs typeface="Calibri"/>
              </a:rPr>
              <a:t> </a:t>
            </a:r>
            <a:r>
              <a:rPr sz="2800" spc="-5" dirty="0">
                <a:latin typeface="Calibri"/>
                <a:cs typeface="Calibri"/>
              </a:rPr>
              <a:t>sensation,</a:t>
            </a:r>
            <a:r>
              <a:rPr sz="2800" dirty="0">
                <a:latin typeface="Calibri"/>
                <a:cs typeface="Calibri"/>
              </a:rPr>
              <a:t> </a:t>
            </a:r>
            <a:r>
              <a:rPr sz="2800" spc="-5" dirty="0">
                <a:latin typeface="Calibri"/>
                <a:cs typeface="Calibri"/>
              </a:rPr>
              <a:t>or</a:t>
            </a:r>
            <a:r>
              <a:rPr sz="2800" spc="15" dirty="0">
                <a:latin typeface="Calibri"/>
                <a:cs typeface="Calibri"/>
              </a:rPr>
              <a:t> </a:t>
            </a:r>
            <a:r>
              <a:rPr sz="2800" spc="-5" dirty="0">
                <a:latin typeface="Calibri"/>
                <a:cs typeface="Calibri"/>
              </a:rPr>
              <a:t>loss</a:t>
            </a:r>
            <a:r>
              <a:rPr sz="2800" dirty="0">
                <a:latin typeface="Calibri"/>
                <a:cs typeface="Calibri"/>
              </a:rPr>
              <a:t> of </a:t>
            </a:r>
            <a:r>
              <a:rPr sz="2800" spc="-484" dirty="0">
                <a:latin typeface="Calibri"/>
                <a:cs typeface="Calibri"/>
              </a:rPr>
              <a:t> </a:t>
            </a:r>
            <a:r>
              <a:rPr sz="2800" spc="-10" dirty="0">
                <a:latin typeface="Calibri"/>
                <a:cs typeface="Calibri"/>
              </a:rPr>
              <a:t>sensation</a:t>
            </a:r>
            <a:endParaRPr sz="28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8</a:t>
            </a:fld>
            <a:endParaRPr dirty="0"/>
          </a:p>
        </p:txBody>
      </p:sp>
      <p:sp>
        <p:nvSpPr>
          <p:cNvPr id="2" name="object 2"/>
          <p:cNvSpPr txBox="1">
            <a:spLocks noGrp="1"/>
          </p:cNvSpPr>
          <p:nvPr>
            <p:ph type="title"/>
          </p:nvPr>
        </p:nvSpPr>
        <p:spPr>
          <a:xfrm>
            <a:off x="99186" y="152400"/>
            <a:ext cx="8534400" cy="443070"/>
          </a:xfrm>
          <a:prstGeom prst="rect">
            <a:avLst/>
          </a:prstGeom>
        </p:spPr>
        <p:txBody>
          <a:bodyPr vert="horz" wrap="square" lIns="0" tIns="12065" rIns="0" bIns="0" rtlCol="0">
            <a:spAutoFit/>
          </a:bodyPr>
          <a:lstStyle/>
          <a:p>
            <a:pPr marL="635" algn="ctr">
              <a:lnSpc>
                <a:spcPct val="100000"/>
              </a:lnSpc>
              <a:spcBef>
                <a:spcPts val="95"/>
              </a:spcBef>
            </a:pPr>
            <a:r>
              <a:rPr sz="2800" spc="-15" dirty="0">
                <a:latin typeface="Calibri"/>
                <a:cs typeface="Calibri"/>
              </a:rPr>
              <a:t>PHYSICAL</a:t>
            </a:r>
            <a:r>
              <a:rPr sz="2800" spc="-35" dirty="0">
                <a:latin typeface="Calibri"/>
                <a:cs typeface="Calibri"/>
              </a:rPr>
              <a:t> </a:t>
            </a:r>
            <a:r>
              <a:rPr sz="2800" spc="-35" dirty="0" smtClean="0">
                <a:latin typeface="Calibri"/>
                <a:cs typeface="Calibri"/>
              </a:rPr>
              <a:t>EXAMINATION</a:t>
            </a:r>
            <a:r>
              <a:rPr lang="en-US" sz="2800" spc="-35" dirty="0" smtClean="0">
                <a:latin typeface="Calibri"/>
                <a:cs typeface="Calibri"/>
              </a:rPr>
              <a:t>: </a:t>
            </a:r>
            <a:r>
              <a:rPr sz="2800" spc="-5" dirty="0" smtClean="0">
                <a:solidFill>
                  <a:srgbClr val="FF0000"/>
                </a:solidFill>
                <a:latin typeface="Calibri"/>
                <a:cs typeface="Calibri"/>
              </a:rPr>
              <a:t>Assessing</a:t>
            </a:r>
            <a:r>
              <a:rPr sz="2800" spc="30" dirty="0" smtClean="0">
                <a:solidFill>
                  <a:srgbClr val="FF0000"/>
                </a:solidFill>
                <a:latin typeface="Calibri"/>
                <a:cs typeface="Calibri"/>
              </a:rPr>
              <a:t> </a:t>
            </a:r>
            <a:r>
              <a:rPr sz="2800" spc="-25" dirty="0">
                <a:solidFill>
                  <a:srgbClr val="FF0000"/>
                </a:solidFill>
                <a:latin typeface="Calibri"/>
                <a:cs typeface="Calibri"/>
              </a:rPr>
              <a:t>Cerebral</a:t>
            </a:r>
            <a:r>
              <a:rPr sz="2800" spc="20" dirty="0">
                <a:solidFill>
                  <a:srgbClr val="FF0000"/>
                </a:solidFill>
                <a:latin typeface="Calibri"/>
                <a:cs typeface="Calibri"/>
              </a:rPr>
              <a:t> </a:t>
            </a:r>
            <a:r>
              <a:rPr sz="2800" spc="-5" dirty="0">
                <a:solidFill>
                  <a:srgbClr val="FF0000"/>
                </a:solidFill>
                <a:latin typeface="Calibri"/>
                <a:cs typeface="Calibri"/>
              </a:rPr>
              <a:t>Function</a:t>
            </a:r>
            <a:endParaRPr sz="2800" dirty="0">
              <a:solidFill>
                <a:srgbClr val="FF0000"/>
              </a:solidFill>
              <a:latin typeface="Calibri"/>
              <a:cs typeface="Calibri"/>
            </a:endParaRPr>
          </a:p>
        </p:txBody>
      </p:sp>
      <p:sp>
        <p:nvSpPr>
          <p:cNvPr id="3" name="object 3"/>
          <p:cNvSpPr txBox="1"/>
          <p:nvPr/>
        </p:nvSpPr>
        <p:spPr>
          <a:xfrm>
            <a:off x="152400" y="785634"/>
            <a:ext cx="8839200" cy="5847370"/>
          </a:xfrm>
          <a:prstGeom prst="rect">
            <a:avLst/>
          </a:prstGeom>
        </p:spPr>
        <p:txBody>
          <a:bodyPr vert="horz" wrap="square" lIns="0" tIns="13335" rIns="0" bIns="0" rtlCol="0">
            <a:spAutoFit/>
          </a:bodyPr>
          <a:lstStyle/>
          <a:p>
            <a:pPr marL="355600" marR="253365" indent="-343535">
              <a:lnSpc>
                <a:spcPct val="100000"/>
              </a:lnSpc>
              <a:spcBef>
                <a:spcPts val="105"/>
              </a:spcBef>
              <a:buFont typeface="Arial MT"/>
              <a:buChar char="•"/>
              <a:tabLst>
                <a:tab pos="355600" algn="l"/>
                <a:tab pos="356235" algn="l"/>
              </a:tabLst>
            </a:pPr>
            <a:r>
              <a:rPr sz="3200" spc="-45" dirty="0">
                <a:solidFill>
                  <a:srgbClr val="FF0000"/>
                </a:solidFill>
                <a:latin typeface="Calibri"/>
                <a:cs typeface="Calibri"/>
              </a:rPr>
              <a:t>MENTAL</a:t>
            </a:r>
            <a:r>
              <a:rPr sz="3200" dirty="0">
                <a:solidFill>
                  <a:srgbClr val="FF0000"/>
                </a:solidFill>
                <a:latin typeface="Calibri"/>
                <a:cs typeface="Calibri"/>
              </a:rPr>
              <a:t> </a:t>
            </a:r>
            <a:r>
              <a:rPr sz="3200" spc="-80" dirty="0">
                <a:solidFill>
                  <a:srgbClr val="FF0000"/>
                </a:solidFill>
                <a:latin typeface="Calibri"/>
                <a:cs typeface="Calibri"/>
              </a:rPr>
              <a:t>STATUS</a:t>
            </a:r>
            <a:r>
              <a:rPr sz="3200" spc="-80" dirty="0">
                <a:latin typeface="Calibri"/>
                <a:cs typeface="Calibri"/>
              </a:rPr>
              <a:t>:</a:t>
            </a:r>
            <a:r>
              <a:rPr sz="3200" dirty="0">
                <a:latin typeface="Calibri"/>
                <a:cs typeface="Calibri"/>
              </a:rPr>
              <a:t> </a:t>
            </a:r>
            <a:r>
              <a:rPr lang="en-US" sz="3200" dirty="0" smtClean="0">
                <a:latin typeface="Calibri"/>
                <a:cs typeface="Calibri"/>
              </a:rPr>
              <a:t>(</a:t>
            </a:r>
            <a:r>
              <a:rPr sz="3200" spc="-5" dirty="0" smtClean="0">
                <a:latin typeface="Calibri"/>
                <a:cs typeface="Calibri"/>
              </a:rPr>
              <a:t>observing</a:t>
            </a:r>
            <a:r>
              <a:rPr sz="3200" dirty="0" smtClean="0">
                <a:latin typeface="Calibri"/>
                <a:cs typeface="Calibri"/>
              </a:rPr>
              <a:t> </a:t>
            </a:r>
            <a:r>
              <a:rPr sz="3200" dirty="0">
                <a:latin typeface="Calibri"/>
                <a:cs typeface="Calibri"/>
              </a:rPr>
              <a:t>the</a:t>
            </a:r>
            <a:r>
              <a:rPr sz="3200" spc="30" dirty="0">
                <a:latin typeface="Calibri"/>
                <a:cs typeface="Calibri"/>
              </a:rPr>
              <a:t> </a:t>
            </a:r>
            <a:r>
              <a:rPr sz="3200" spc="-20" dirty="0" smtClean="0">
                <a:latin typeface="Calibri"/>
                <a:cs typeface="Calibri"/>
              </a:rPr>
              <a:t>patient’s</a:t>
            </a:r>
            <a:r>
              <a:rPr lang="en-US" sz="3200" spc="-20" dirty="0" smtClean="0">
                <a:latin typeface="Calibri"/>
                <a:cs typeface="Calibri"/>
              </a:rPr>
              <a:t> </a:t>
            </a:r>
            <a:r>
              <a:rPr sz="3200" spc="-5" dirty="0" smtClean="0">
                <a:latin typeface="Calibri"/>
                <a:cs typeface="Calibri"/>
              </a:rPr>
              <a:t>appearance</a:t>
            </a:r>
            <a:r>
              <a:rPr sz="3200" spc="-10" dirty="0" smtClean="0">
                <a:latin typeface="Calibri"/>
                <a:cs typeface="Calibri"/>
              </a:rPr>
              <a:t> </a:t>
            </a:r>
            <a:r>
              <a:rPr sz="3200" dirty="0">
                <a:latin typeface="Calibri"/>
                <a:cs typeface="Calibri"/>
              </a:rPr>
              <a:t>and</a:t>
            </a:r>
            <a:r>
              <a:rPr sz="3200" spc="5" dirty="0">
                <a:latin typeface="Calibri"/>
                <a:cs typeface="Calibri"/>
              </a:rPr>
              <a:t> </a:t>
            </a:r>
            <a:r>
              <a:rPr sz="3200" spc="-40" dirty="0">
                <a:latin typeface="Calibri"/>
                <a:cs typeface="Calibri"/>
              </a:rPr>
              <a:t>behavior,</a:t>
            </a:r>
            <a:r>
              <a:rPr sz="3200" spc="-5" dirty="0">
                <a:latin typeface="Calibri"/>
                <a:cs typeface="Calibri"/>
              </a:rPr>
              <a:t> noting</a:t>
            </a:r>
            <a:r>
              <a:rPr sz="3200" spc="5" dirty="0">
                <a:latin typeface="Calibri"/>
                <a:cs typeface="Calibri"/>
              </a:rPr>
              <a:t> </a:t>
            </a:r>
            <a:r>
              <a:rPr sz="3200" spc="-10" dirty="0">
                <a:latin typeface="Calibri"/>
                <a:cs typeface="Calibri"/>
              </a:rPr>
              <a:t>dress, </a:t>
            </a:r>
            <a:r>
              <a:rPr sz="3200" spc="-5" dirty="0">
                <a:latin typeface="Calibri"/>
                <a:cs typeface="Calibri"/>
              </a:rPr>
              <a:t> grooming, </a:t>
            </a:r>
            <a:r>
              <a:rPr sz="3200" dirty="0">
                <a:latin typeface="Calibri"/>
                <a:cs typeface="Calibri"/>
              </a:rPr>
              <a:t>and</a:t>
            </a:r>
            <a:r>
              <a:rPr sz="3200" spc="25" dirty="0">
                <a:latin typeface="Calibri"/>
                <a:cs typeface="Calibri"/>
              </a:rPr>
              <a:t> </a:t>
            </a:r>
            <a:r>
              <a:rPr sz="3200" spc="-15" dirty="0">
                <a:latin typeface="Calibri"/>
                <a:cs typeface="Calibri"/>
              </a:rPr>
              <a:t>personal</a:t>
            </a:r>
            <a:r>
              <a:rPr sz="3200" spc="5" dirty="0">
                <a:latin typeface="Calibri"/>
                <a:cs typeface="Calibri"/>
              </a:rPr>
              <a:t> </a:t>
            </a:r>
            <a:r>
              <a:rPr sz="3200" spc="-15" dirty="0">
                <a:latin typeface="Calibri"/>
                <a:cs typeface="Calibri"/>
              </a:rPr>
              <a:t>hygiene.</a:t>
            </a:r>
            <a:endParaRPr sz="3200" dirty="0">
              <a:latin typeface="Calibri"/>
              <a:cs typeface="Calibri"/>
            </a:endParaRPr>
          </a:p>
          <a:p>
            <a:pPr marL="355600" marR="5080" indent="-343535">
              <a:lnSpc>
                <a:spcPct val="100000"/>
              </a:lnSpc>
              <a:spcBef>
                <a:spcPts val="770"/>
              </a:spcBef>
              <a:buFont typeface="Arial MT"/>
              <a:buChar char="•"/>
              <a:tabLst>
                <a:tab pos="355600" algn="l"/>
                <a:tab pos="356235" algn="l"/>
              </a:tabLst>
            </a:pPr>
            <a:r>
              <a:rPr sz="3200" spc="-15" dirty="0">
                <a:solidFill>
                  <a:srgbClr val="FF0000"/>
                </a:solidFill>
                <a:latin typeface="Calibri"/>
                <a:cs typeface="Calibri"/>
              </a:rPr>
              <a:t>INTELLECTUAL</a:t>
            </a:r>
            <a:r>
              <a:rPr sz="3200" spc="40" dirty="0">
                <a:solidFill>
                  <a:srgbClr val="FF0000"/>
                </a:solidFill>
                <a:latin typeface="Calibri"/>
                <a:cs typeface="Calibri"/>
              </a:rPr>
              <a:t> </a:t>
            </a:r>
            <a:r>
              <a:rPr sz="3200" spc="-5" dirty="0">
                <a:solidFill>
                  <a:srgbClr val="FF0000"/>
                </a:solidFill>
                <a:latin typeface="Calibri"/>
                <a:cs typeface="Calibri"/>
              </a:rPr>
              <a:t>FUNCTION</a:t>
            </a:r>
            <a:r>
              <a:rPr sz="3200" spc="-5" dirty="0">
                <a:latin typeface="Calibri"/>
                <a:cs typeface="Calibri"/>
              </a:rPr>
              <a:t>:</a:t>
            </a:r>
            <a:r>
              <a:rPr sz="3200" spc="20" dirty="0">
                <a:latin typeface="Calibri"/>
                <a:cs typeface="Calibri"/>
              </a:rPr>
              <a:t> </a:t>
            </a:r>
            <a:r>
              <a:rPr lang="en-US" sz="3200" dirty="0" smtClean="0">
                <a:latin typeface="Calibri"/>
                <a:cs typeface="Calibri"/>
              </a:rPr>
              <a:t>(</a:t>
            </a:r>
            <a:r>
              <a:rPr sz="3200" spc="-10" dirty="0" smtClean="0">
                <a:latin typeface="Calibri"/>
                <a:cs typeface="Calibri"/>
              </a:rPr>
              <a:t>repeat</a:t>
            </a:r>
            <a:r>
              <a:rPr sz="3200" spc="-25" dirty="0" smtClean="0">
                <a:latin typeface="Calibri"/>
                <a:cs typeface="Calibri"/>
              </a:rPr>
              <a:t> </a:t>
            </a:r>
            <a:r>
              <a:rPr sz="3200" spc="-15" dirty="0">
                <a:latin typeface="Calibri"/>
                <a:cs typeface="Calibri"/>
              </a:rPr>
              <a:t>seven</a:t>
            </a:r>
            <a:r>
              <a:rPr sz="3200" dirty="0">
                <a:latin typeface="Calibri"/>
                <a:cs typeface="Calibri"/>
              </a:rPr>
              <a:t> </a:t>
            </a:r>
            <a:r>
              <a:rPr sz="3200" spc="-5" dirty="0">
                <a:latin typeface="Calibri"/>
                <a:cs typeface="Calibri"/>
              </a:rPr>
              <a:t>digits</a:t>
            </a:r>
            <a:r>
              <a:rPr sz="3200" dirty="0">
                <a:latin typeface="Calibri"/>
                <a:cs typeface="Calibri"/>
              </a:rPr>
              <a:t> </a:t>
            </a:r>
            <a:r>
              <a:rPr sz="3200" spc="-5" dirty="0" smtClean="0">
                <a:latin typeface="Calibri"/>
                <a:cs typeface="Calibri"/>
              </a:rPr>
              <a:t>without</a:t>
            </a:r>
            <a:r>
              <a:rPr lang="en-US" sz="3200" spc="-5" dirty="0" smtClean="0">
                <a:latin typeface="Calibri"/>
                <a:cs typeface="Calibri"/>
              </a:rPr>
              <a:t> </a:t>
            </a:r>
            <a:r>
              <a:rPr sz="3200" spc="-15" dirty="0" smtClean="0">
                <a:latin typeface="Calibri"/>
                <a:cs typeface="Calibri"/>
              </a:rPr>
              <a:t>faltering</a:t>
            </a:r>
            <a:r>
              <a:rPr sz="3200" spc="10" dirty="0" smtClean="0">
                <a:latin typeface="Calibri"/>
                <a:cs typeface="Calibri"/>
              </a:rPr>
              <a:t> </a:t>
            </a:r>
            <a:r>
              <a:rPr sz="3200" dirty="0">
                <a:latin typeface="Calibri"/>
                <a:cs typeface="Calibri"/>
              </a:rPr>
              <a:t>and</a:t>
            </a:r>
            <a:r>
              <a:rPr sz="3200" spc="15" dirty="0">
                <a:latin typeface="Calibri"/>
                <a:cs typeface="Calibri"/>
              </a:rPr>
              <a:t> </a:t>
            </a:r>
            <a:r>
              <a:rPr sz="3200" spc="-15" dirty="0" smtClean="0">
                <a:latin typeface="Calibri"/>
                <a:cs typeface="Calibri"/>
              </a:rPr>
              <a:t>recite</a:t>
            </a:r>
            <a:r>
              <a:rPr sz="3200" spc="-10" dirty="0" smtClean="0">
                <a:latin typeface="Calibri"/>
                <a:cs typeface="Calibri"/>
              </a:rPr>
              <a:t> </a:t>
            </a:r>
            <a:r>
              <a:rPr sz="3200" spc="-15" dirty="0">
                <a:latin typeface="Calibri"/>
                <a:cs typeface="Calibri"/>
              </a:rPr>
              <a:t>five</a:t>
            </a:r>
            <a:r>
              <a:rPr sz="3200" dirty="0">
                <a:latin typeface="Calibri"/>
                <a:cs typeface="Calibri"/>
              </a:rPr>
              <a:t> </a:t>
            </a:r>
            <a:r>
              <a:rPr sz="3200" spc="-5" dirty="0">
                <a:latin typeface="Calibri"/>
                <a:cs typeface="Calibri"/>
              </a:rPr>
              <a:t>digits</a:t>
            </a:r>
            <a:r>
              <a:rPr sz="3200" spc="10" dirty="0">
                <a:latin typeface="Calibri"/>
                <a:cs typeface="Calibri"/>
              </a:rPr>
              <a:t> </a:t>
            </a:r>
            <a:r>
              <a:rPr sz="3200" spc="-15" dirty="0">
                <a:latin typeface="Calibri"/>
                <a:cs typeface="Calibri"/>
              </a:rPr>
              <a:t>backward</a:t>
            </a:r>
            <a:r>
              <a:rPr sz="3200" spc="-15" dirty="0" smtClean="0">
                <a:latin typeface="Calibri"/>
                <a:cs typeface="Calibri"/>
              </a:rPr>
              <a:t>.</a:t>
            </a:r>
            <a:endParaRPr lang="en-US" sz="3200" spc="-15" dirty="0" smtClean="0">
              <a:latin typeface="Calibri"/>
              <a:cs typeface="Calibri"/>
            </a:endParaRPr>
          </a:p>
          <a:p>
            <a:pPr marL="355600" marR="5080" indent="-343535">
              <a:lnSpc>
                <a:spcPct val="90000"/>
              </a:lnSpc>
              <a:spcBef>
                <a:spcPts val="484"/>
              </a:spcBef>
              <a:buFont typeface="Arial MT"/>
              <a:buChar char="•"/>
              <a:tabLst>
                <a:tab pos="355600" algn="l"/>
                <a:tab pos="356235" algn="l"/>
              </a:tabLst>
            </a:pPr>
            <a:r>
              <a:rPr lang="en-US" sz="3200" spc="-5" dirty="0">
                <a:solidFill>
                  <a:srgbClr val="FF0000"/>
                </a:solidFill>
                <a:cs typeface="Calibri"/>
              </a:rPr>
              <a:t>THOUGHT</a:t>
            </a:r>
            <a:r>
              <a:rPr lang="en-US" sz="3200" spc="30" dirty="0">
                <a:solidFill>
                  <a:srgbClr val="FF0000"/>
                </a:solidFill>
                <a:cs typeface="Calibri"/>
              </a:rPr>
              <a:t> </a:t>
            </a:r>
            <a:r>
              <a:rPr lang="en-US" sz="3200" spc="-35" dirty="0">
                <a:solidFill>
                  <a:srgbClr val="FF0000"/>
                </a:solidFill>
                <a:cs typeface="Calibri"/>
              </a:rPr>
              <a:t>CONTENT</a:t>
            </a:r>
            <a:r>
              <a:rPr lang="en-US" sz="3200" spc="-35" dirty="0">
                <a:cs typeface="Calibri"/>
              </a:rPr>
              <a:t>:</a:t>
            </a:r>
            <a:r>
              <a:rPr lang="en-US" sz="3200" spc="5" dirty="0">
                <a:cs typeface="Calibri"/>
              </a:rPr>
              <a:t> </a:t>
            </a:r>
            <a:r>
              <a:rPr lang="en-US" sz="3200" spc="-5" dirty="0" smtClean="0">
                <a:cs typeface="Calibri"/>
              </a:rPr>
              <a:t>(</a:t>
            </a:r>
            <a:r>
              <a:rPr lang="en-US" sz="3200" spc="-20" dirty="0" smtClean="0">
                <a:cs typeface="Calibri"/>
              </a:rPr>
              <a:t>patient’s</a:t>
            </a:r>
            <a:r>
              <a:rPr lang="en-US" sz="3200" spc="10" dirty="0" smtClean="0">
                <a:cs typeface="Calibri"/>
              </a:rPr>
              <a:t> </a:t>
            </a:r>
            <a:r>
              <a:rPr lang="en-US" sz="3200" spc="-5" dirty="0" smtClean="0">
                <a:cs typeface="Calibri"/>
              </a:rPr>
              <a:t>thought </a:t>
            </a:r>
            <a:r>
              <a:rPr lang="en-US" sz="3200" spc="-15" dirty="0" smtClean="0">
                <a:cs typeface="Calibri"/>
              </a:rPr>
              <a:t>content). </a:t>
            </a:r>
            <a:r>
              <a:rPr lang="en-US" sz="3200" spc="-15" dirty="0">
                <a:cs typeface="Calibri"/>
              </a:rPr>
              <a:t>Are </a:t>
            </a:r>
            <a:r>
              <a:rPr lang="en-US" sz="3200" dirty="0">
                <a:cs typeface="Calibri"/>
              </a:rPr>
              <a:t>the</a:t>
            </a:r>
            <a:r>
              <a:rPr lang="en-US" sz="3200" spc="-10" dirty="0">
                <a:cs typeface="Calibri"/>
              </a:rPr>
              <a:t> </a:t>
            </a:r>
            <a:r>
              <a:rPr lang="en-US" sz="3200" spc="-20" dirty="0">
                <a:cs typeface="Calibri"/>
              </a:rPr>
              <a:t>patient’s</a:t>
            </a:r>
            <a:r>
              <a:rPr lang="en-US" sz="3200" spc="10" dirty="0">
                <a:cs typeface="Calibri"/>
              </a:rPr>
              <a:t> </a:t>
            </a:r>
            <a:r>
              <a:rPr lang="en-US" sz="3200" spc="-5" dirty="0" smtClean="0">
                <a:cs typeface="Calibri"/>
              </a:rPr>
              <a:t>thoughts </a:t>
            </a:r>
            <a:r>
              <a:rPr lang="en-US" sz="3200" spc="-10" dirty="0" smtClean="0">
                <a:cs typeface="Calibri"/>
              </a:rPr>
              <a:t>spontaneous</a:t>
            </a:r>
            <a:r>
              <a:rPr lang="en-US" sz="3200" spc="-10" dirty="0">
                <a:cs typeface="Calibri"/>
              </a:rPr>
              <a:t>,</a:t>
            </a:r>
            <a:r>
              <a:rPr lang="en-US" sz="3200" spc="5" dirty="0">
                <a:cs typeface="Calibri"/>
              </a:rPr>
              <a:t> </a:t>
            </a:r>
            <a:r>
              <a:rPr lang="en-US" sz="3200" spc="-15" dirty="0">
                <a:cs typeface="Calibri"/>
              </a:rPr>
              <a:t>natural,</a:t>
            </a:r>
            <a:r>
              <a:rPr lang="en-US" sz="3200" spc="15" dirty="0">
                <a:cs typeface="Calibri"/>
              </a:rPr>
              <a:t> </a:t>
            </a:r>
            <a:r>
              <a:rPr lang="en-US" sz="3200" spc="-45" dirty="0">
                <a:cs typeface="Calibri"/>
              </a:rPr>
              <a:t>clear,</a:t>
            </a:r>
            <a:r>
              <a:rPr lang="en-US" sz="3200" spc="-10" dirty="0">
                <a:cs typeface="Calibri"/>
              </a:rPr>
              <a:t> </a:t>
            </a:r>
            <a:r>
              <a:rPr lang="en-US" sz="3200" spc="-15" dirty="0">
                <a:cs typeface="Calibri"/>
              </a:rPr>
              <a:t>relevant,</a:t>
            </a:r>
            <a:r>
              <a:rPr lang="en-US" sz="3200" spc="-20" dirty="0">
                <a:cs typeface="Calibri"/>
              </a:rPr>
              <a:t> </a:t>
            </a:r>
            <a:r>
              <a:rPr lang="en-US" sz="3200" dirty="0" smtClean="0">
                <a:cs typeface="Calibri"/>
              </a:rPr>
              <a:t>and </a:t>
            </a:r>
            <a:r>
              <a:rPr lang="en-US" sz="3200" spc="-10" dirty="0" smtClean="0">
                <a:cs typeface="Calibri"/>
              </a:rPr>
              <a:t>coherent</a:t>
            </a:r>
            <a:r>
              <a:rPr lang="en-US" sz="3200" spc="-10" dirty="0">
                <a:cs typeface="Calibri"/>
              </a:rPr>
              <a:t>?</a:t>
            </a:r>
            <a:r>
              <a:rPr lang="en-US" sz="3200" spc="-35" dirty="0">
                <a:cs typeface="Calibri"/>
              </a:rPr>
              <a:t> </a:t>
            </a:r>
            <a:r>
              <a:rPr lang="en-US" sz="3200" spc="-5" dirty="0">
                <a:cs typeface="Calibri"/>
              </a:rPr>
              <a:t>Does</a:t>
            </a:r>
            <a:r>
              <a:rPr lang="en-US" sz="3200" spc="-10" dirty="0">
                <a:cs typeface="Calibri"/>
              </a:rPr>
              <a:t> </a:t>
            </a:r>
            <a:r>
              <a:rPr lang="en-US" sz="3200" dirty="0">
                <a:cs typeface="Calibri"/>
              </a:rPr>
              <a:t>the </a:t>
            </a:r>
            <a:r>
              <a:rPr lang="en-US" sz="3200" spc="-10" dirty="0">
                <a:cs typeface="Calibri"/>
              </a:rPr>
              <a:t>patient</a:t>
            </a:r>
            <a:r>
              <a:rPr lang="en-US" sz="3200" spc="5" dirty="0">
                <a:cs typeface="Calibri"/>
              </a:rPr>
              <a:t> </a:t>
            </a:r>
            <a:r>
              <a:rPr lang="en-US" sz="3200" spc="-25" dirty="0">
                <a:cs typeface="Calibri"/>
              </a:rPr>
              <a:t>have</a:t>
            </a:r>
            <a:r>
              <a:rPr lang="en-US" sz="3200" dirty="0">
                <a:cs typeface="Calibri"/>
              </a:rPr>
              <a:t> </a:t>
            </a:r>
            <a:r>
              <a:rPr lang="en-US" sz="3200" spc="-20" dirty="0">
                <a:cs typeface="Calibri"/>
              </a:rPr>
              <a:t>any</a:t>
            </a:r>
            <a:r>
              <a:rPr lang="en-US" sz="3200" spc="10" dirty="0">
                <a:cs typeface="Calibri"/>
              </a:rPr>
              <a:t> </a:t>
            </a:r>
            <a:r>
              <a:rPr lang="en-US" sz="3200" spc="-20" dirty="0" smtClean="0">
                <a:cs typeface="Calibri"/>
              </a:rPr>
              <a:t>fixed </a:t>
            </a:r>
            <a:r>
              <a:rPr lang="en-US" sz="3200" spc="-5" dirty="0" smtClean="0">
                <a:cs typeface="Calibri"/>
              </a:rPr>
              <a:t>ideas</a:t>
            </a:r>
            <a:r>
              <a:rPr lang="en-US" sz="3200" spc="-5" dirty="0">
                <a:cs typeface="Calibri"/>
              </a:rPr>
              <a:t>,</a:t>
            </a:r>
            <a:r>
              <a:rPr lang="en-US" sz="3200" spc="10" dirty="0">
                <a:cs typeface="Calibri"/>
              </a:rPr>
              <a:t> </a:t>
            </a:r>
            <a:r>
              <a:rPr lang="en-US" sz="3200" spc="-5" dirty="0">
                <a:cs typeface="Calibri"/>
              </a:rPr>
              <a:t>illusions,</a:t>
            </a:r>
            <a:r>
              <a:rPr lang="en-US" sz="3200" spc="35" dirty="0">
                <a:cs typeface="Calibri"/>
              </a:rPr>
              <a:t> </a:t>
            </a:r>
            <a:r>
              <a:rPr lang="en-US" sz="3200" dirty="0">
                <a:cs typeface="Calibri"/>
              </a:rPr>
              <a:t>or</a:t>
            </a:r>
            <a:r>
              <a:rPr lang="en-US" sz="3200" spc="-5" dirty="0">
                <a:cs typeface="Calibri"/>
              </a:rPr>
              <a:t> </a:t>
            </a:r>
            <a:r>
              <a:rPr lang="en-US" sz="3200" spc="-10" dirty="0">
                <a:cs typeface="Calibri"/>
              </a:rPr>
              <a:t>preoccupations?</a:t>
            </a:r>
            <a:endParaRPr lang="en-US" sz="3200" dirty="0">
              <a:cs typeface="Calibri"/>
            </a:endParaRPr>
          </a:p>
          <a:p>
            <a:pPr marL="355600" marR="553085" indent="-343535">
              <a:lnSpc>
                <a:spcPct val="90300"/>
              </a:lnSpc>
              <a:spcBef>
                <a:spcPts val="760"/>
              </a:spcBef>
              <a:buFont typeface="Arial MT"/>
              <a:buChar char="•"/>
              <a:tabLst>
                <a:tab pos="355600" algn="l"/>
                <a:tab pos="356235" algn="l"/>
              </a:tabLst>
            </a:pPr>
            <a:r>
              <a:rPr lang="en-US" sz="3200" spc="-10" dirty="0">
                <a:solidFill>
                  <a:srgbClr val="FF0000"/>
                </a:solidFill>
                <a:cs typeface="Calibri"/>
              </a:rPr>
              <a:t>PERCEPTION</a:t>
            </a:r>
            <a:r>
              <a:rPr lang="en-US" sz="3200" spc="-10" dirty="0">
                <a:cs typeface="Calibri"/>
              </a:rPr>
              <a:t>:</a:t>
            </a:r>
            <a:r>
              <a:rPr lang="en-US" sz="3200" spc="10" dirty="0">
                <a:cs typeface="Calibri"/>
              </a:rPr>
              <a:t> </a:t>
            </a:r>
            <a:r>
              <a:rPr lang="en-US" sz="3200" b="1" dirty="0">
                <a:cs typeface="Calibri"/>
              </a:rPr>
              <a:t>Agnosia</a:t>
            </a:r>
            <a:r>
              <a:rPr lang="en-US" sz="3200" b="1" spc="-40" dirty="0">
                <a:cs typeface="Calibri"/>
              </a:rPr>
              <a:t> </a:t>
            </a:r>
            <a:r>
              <a:rPr lang="en-US" sz="3200" dirty="0">
                <a:cs typeface="Calibri"/>
              </a:rPr>
              <a:t>is</a:t>
            </a:r>
            <a:r>
              <a:rPr lang="en-US" sz="3200" spc="-5" dirty="0">
                <a:cs typeface="Calibri"/>
              </a:rPr>
              <a:t> </a:t>
            </a:r>
            <a:r>
              <a:rPr lang="en-US" sz="3200" dirty="0">
                <a:cs typeface="Calibri"/>
              </a:rPr>
              <a:t>the </a:t>
            </a:r>
            <a:r>
              <a:rPr lang="en-US" sz="3200" spc="-5" dirty="0">
                <a:cs typeface="Calibri"/>
              </a:rPr>
              <a:t>inability</a:t>
            </a:r>
            <a:r>
              <a:rPr lang="en-US" sz="3200" spc="40" dirty="0">
                <a:cs typeface="Calibri"/>
              </a:rPr>
              <a:t> </a:t>
            </a:r>
            <a:r>
              <a:rPr lang="en-US" sz="3200" spc="-25" dirty="0" smtClean="0">
                <a:cs typeface="Calibri"/>
              </a:rPr>
              <a:t>to </a:t>
            </a:r>
            <a:r>
              <a:rPr lang="en-US" sz="3200" spc="-15" dirty="0" smtClean="0">
                <a:cs typeface="Calibri"/>
              </a:rPr>
              <a:t>interpret </a:t>
            </a:r>
            <a:r>
              <a:rPr lang="en-US" sz="3200" spc="-5" dirty="0">
                <a:cs typeface="Calibri"/>
              </a:rPr>
              <a:t>or </a:t>
            </a:r>
            <a:r>
              <a:rPr lang="en-US" sz="3200" spc="-20" dirty="0">
                <a:cs typeface="Calibri"/>
              </a:rPr>
              <a:t>recognize </a:t>
            </a:r>
            <a:r>
              <a:rPr lang="en-US" sz="3200" spc="-5" dirty="0">
                <a:cs typeface="Calibri"/>
              </a:rPr>
              <a:t>objects seen </a:t>
            </a:r>
            <a:r>
              <a:rPr lang="en-US" sz="3200" spc="-10" dirty="0" smtClean="0">
                <a:cs typeface="Calibri"/>
              </a:rPr>
              <a:t>through </a:t>
            </a:r>
            <a:r>
              <a:rPr lang="en-US" sz="3200" dirty="0" smtClean="0">
                <a:cs typeface="Calibri"/>
              </a:rPr>
              <a:t>the</a:t>
            </a:r>
            <a:r>
              <a:rPr lang="en-US" sz="3200" spc="-5" dirty="0" smtClean="0">
                <a:cs typeface="Calibri"/>
              </a:rPr>
              <a:t> </a:t>
            </a:r>
            <a:r>
              <a:rPr lang="en-US" sz="3200" spc="-5" dirty="0">
                <a:cs typeface="Calibri"/>
              </a:rPr>
              <a:t>special</a:t>
            </a:r>
            <a:r>
              <a:rPr lang="en-US" sz="3200" dirty="0">
                <a:cs typeface="Calibri"/>
              </a:rPr>
              <a:t> </a:t>
            </a:r>
            <a:r>
              <a:rPr lang="en-US" sz="3200" spc="-5" dirty="0">
                <a:cs typeface="Calibri"/>
              </a:rPr>
              <a:t>senses</a:t>
            </a:r>
            <a:r>
              <a:rPr lang="en-US" sz="3200" spc="-5" dirty="0" smtClean="0">
                <a:cs typeface="Calibri"/>
              </a:rPr>
              <a:t>.</a:t>
            </a:r>
            <a:endParaRPr lang="en-US" sz="3200" dirty="0">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dirty="0"/>
              <a:t>9</a:t>
            </a:fld>
            <a:endParaRPr dirty="0"/>
          </a:p>
        </p:txBody>
      </p:sp>
      <p:sp>
        <p:nvSpPr>
          <p:cNvPr id="2" name="object 2"/>
          <p:cNvSpPr txBox="1">
            <a:spLocks noGrp="1"/>
          </p:cNvSpPr>
          <p:nvPr>
            <p:ph type="title"/>
          </p:nvPr>
        </p:nvSpPr>
        <p:spPr>
          <a:xfrm>
            <a:off x="1341500" y="466470"/>
            <a:ext cx="6461760" cy="696595"/>
          </a:xfrm>
          <a:prstGeom prst="rect">
            <a:avLst/>
          </a:prstGeom>
        </p:spPr>
        <p:txBody>
          <a:bodyPr vert="horz" wrap="square" lIns="0" tIns="13335" rIns="0" bIns="0" rtlCol="0">
            <a:spAutoFit/>
          </a:bodyPr>
          <a:lstStyle/>
          <a:p>
            <a:pPr marL="12700">
              <a:lnSpc>
                <a:spcPct val="100000"/>
              </a:lnSpc>
              <a:spcBef>
                <a:spcPts val="105"/>
              </a:spcBef>
            </a:pPr>
            <a:r>
              <a:rPr sz="4400" spc="-5" dirty="0">
                <a:latin typeface="Calibri"/>
                <a:cs typeface="Calibri"/>
              </a:rPr>
              <a:t>Assessing</a:t>
            </a:r>
            <a:r>
              <a:rPr sz="4400" spc="-65" dirty="0">
                <a:latin typeface="Calibri"/>
                <a:cs typeface="Calibri"/>
              </a:rPr>
              <a:t> </a:t>
            </a:r>
            <a:r>
              <a:rPr sz="4400" spc="-20" dirty="0">
                <a:latin typeface="Calibri"/>
                <a:cs typeface="Calibri"/>
              </a:rPr>
              <a:t>Cerebral </a:t>
            </a:r>
            <a:r>
              <a:rPr sz="4400" dirty="0">
                <a:latin typeface="Calibri"/>
                <a:cs typeface="Calibri"/>
              </a:rPr>
              <a:t>Function</a:t>
            </a:r>
            <a:endParaRPr sz="4400">
              <a:latin typeface="Calibri"/>
              <a:cs typeface="Calibri"/>
            </a:endParaRPr>
          </a:p>
        </p:txBody>
      </p:sp>
      <p:sp>
        <p:nvSpPr>
          <p:cNvPr id="3" name="object 3"/>
          <p:cNvSpPr txBox="1"/>
          <p:nvPr/>
        </p:nvSpPr>
        <p:spPr>
          <a:xfrm>
            <a:off x="535940" y="1607946"/>
            <a:ext cx="7986395" cy="3538220"/>
          </a:xfrm>
          <a:prstGeom prst="rect">
            <a:avLst/>
          </a:prstGeom>
        </p:spPr>
        <p:txBody>
          <a:bodyPr vert="horz" wrap="square" lIns="0" tIns="13335" rIns="0" bIns="0" rtlCol="0">
            <a:spAutoFit/>
          </a:bodyPr>
          <a:lstStyle/>
          <a:p>
            <a:pPr marL="355600" marR="20320" indent="-343535">
              <a:lnSpc>
                <a:spcPct val="100000"/>
              </a:lnSpc>
              <a:spcBef>
                <a:spcPts val="105"/>
              </a:spcBef>
              <a:buFont typeface="Arial MT"/>
              <a:buChar char="•"/>
              <a:tabLst>
                <a:tab pos="355600" algn="l"/>
                <a:tab pos="356235" algn="l"/>
              </a:tabLst>
            </a:pPr>
            <a:r>
              <a:rPr sz="3200" spc="-40" dirty="0">
                <a:solidFill>
                  <a:srgbClr val="FF0000"/>
                </a:solidFill>
                <a:latin typeface="Calibri"/>
                <a:cs typeface="Calibri"/>
              </a:rPr>
              <a:t>MOTOR</a:t>
            </a:r>
            <a:r>
              <a:rPr sz="3200" spc="15" dirty="0">
                <a:solidFill>
                  <a:srgbClr val="FF0000"/>
                </a:solidFill>
                <a:latin typeface="Calibri"/>
                <a:cs typeface="Calibri"/>
              </a:rPr>
              <a:t> </a:t>
            </a:r>
            <a:r>
              <a:rPr sz="3200" spc="-35" dirty="0">
                <a:solidFill>
                  <a:srgbClr val="FF0000"/>
                </a:solidFill>
                <a:latin typeface="Calibri"/>
                <a:cs typeface="Calibri"/>
              </a:rPr>
              <a:t>ABILITY</a:t>
            </a:r>
            <a:r>
              <a:rPr sz="3200" spc="-35" dirty="0">
                <a:latin typeface="Calibri"/>
                <a:cs typeface="Calibri"/>
              </a:rPr>
              <a:t>:</a:t>
            </a:r>
            <a:r>
              <a:rPr sz="3200" spc="40" dirty="0">
                <a:latin typeface="Calibri"/>
                <a:cs typeface="Calibri"/>
              </a:rPr>
              <a:t> </a:t>
            </a:r>
            <a:r>
              <a:rPr sz="3200" spc="-10" dirty="0">
                <a:latin typeface="Calibri"/>
                <a:cs typeface="Calibri"/>
              </a:rPr>
              <a:t>Assessment</a:t>
            </a:r>
            <a:r>
              <a:rPr sz="3200" spc="5" dirty="0">
                <a:latin typeface="Calibri"/>
                <a:cs typeface="Calibri"/>
              </a:rPr>
              <a:t> </a:t>
            </a:r>
            <a:r>
              <a:rPr sz="3200" spc="-5" dirty="0">
                <a:latin typeface="Calibri"/>
                <a:cs typeface="Calibri"/>
              </a:rPr>
              <a:t>of</a:t>
            </a:r>
            <a:r>
              <a:rPr sz="3200" dirty="0">
                <a:latin typeface="Calibri"/>
                <a:cs typeface="Calibri"/>
              </a:rPr>
              <a:t> </a:t>
            </a:r>
            <a:r>
              <a:rPr sz="3200" spc="-10" dirty="0">
                <a:latin typeface="Calibri"/>
                <a:cs typeface="Calibri"/>
              </a:rPr>
              <a:t>cortical</a:t>
            </a:r>
            <a:r>
              <a:rPr sz="3200" spc="5" dirty="0">
                <a:latin typeface="Calibri"/>
                <a:cs typeface="Calibri"/>
              </a:rPr>
              <a:t> </a:t>
            </a:r>
            <a:r>
              <a:rPr sz="3200" spc="-15" dirty="0" smtClean="0">
                <a:latin typeface="Calibri"/>
                <a:cs typeface="Calibri"/>
              </a:rPr>
              <a:t>motor</a:t>
            </a:r>
            <a:r>
              <a:rPr lang="en-US" sz="3200" spc="-15" dirty="0" smtClean="0">
                <a:latin typeface="Calibri"/>
                <a:cs typeface="Calibri"/>
              </a:rPr>
              <a:t> </a:t>
            </a:r>
            <a:r>
              <a:rPr sz="3200" spc="-15" dirty="0" smtClean="0">
                <a:latin typeface="Calibri"/>
                <a:cs typeface="Calibri"/>
              </a:rPr>
              <a:t>integration</a:t>
            </a:r>
            <a:r>
              <a:rPr sz="3200" spc="-10" dirty="0" smtClean="0">
                <a:latin typeface="Calibri"/>
                <a:cs typeface="Calibri"/>
              </a:rPr>
              <a:t> </a:t>
            </a:r>
            <a:r>
              <a:rPr sz="3200" dirty="0">
                <a:latin typeface="Calibri"/>
                <a:cs typeface="Calibri"/>
              </a:rPr>
              <a:t>is </a:t>
            </a:r>
            <a:r>
              <a:rPr sz="3200" spc="-5" dirty="0">
                <a:latin typeface="Calibri"/>
                <a:cs typeface="Calibri"/>
              </a:rPr>
              <a:t>carried</a:t>
            </a:r>
            <a:r>
              <a:rPr sz="3200" spc="-10" dirty="0">
                <a:latin typeface="Calibri"/>
                <a:cs typeface="Calibri"/>
              </a:rPr>
              <a:t> </a:t>
            </a:r>
            <a:r>
              <a:rPr sz="3200" spc="-5" dirty="0">
                <a:latin typeface="Calibri"/>
                <a:cs typeface="Calibri"/>
              </a:rPr>
              <a:t>out</a:t>
            </a:r>
            <a:r>
              <a:rPr sz="3200" spc="-10" dirty="0">
                <a:latin typeface="Calibri"/>
                <a:cs typeface="Calibri"/>
              </a:rPr>
              <a:t> by</a:t>
            </a:r>
            <a:r>
              <a:rPr sz="3200" spc="15" dirty="0">
                <a:latin typeface="Calibri"/>
                <a:cs typeface="Calibri"/>
              </a:rPr>
              <a:t> </a:t>
            </a:r>
            <a:r>
              <a:rPr sz="3200" spc="-5" dirty="0">
                <a:latin typeface="Calibri"/>
                <a:cs typeface="Calibri"/>
              </a:rPr>
              <a:t>asking </a:t>
            </a:r>
            <a:r>
              <a:rPr sz="3200" dirty="0">
                <a:latin typeface="Calibri"/>
                <a:cs typeface="Calibri"/>
              </a:rPr>
              <a:t>the</a:t>
            </a:r>
            <a:r>
              <a:rPr sz="3200" spc="10" dirty="0">
                <a:latin typeface="Calibri"/>
                <a:cs typeface="Calibri"/>
              </a:rPr>
              <a:t> </a:t>
            </a:r>
            <a:r>
              <a:rPr sz="3200" spc="-10" dirty="0" smtClean="0">
                <a:latin typeface="Calibri"/>
                <a:cs typeface="Calibri"/>
              </a:rPr>
              <a:t>patient</a:t>
            </a:r>
            <a:r>
              <a:rPr lang="en-US" sz="3200" spc="-10" dirty="0" smtClean="0">
                <a:latin typeface="Calibri"/>
                <a:cs typeface="Calibri"/>
              </a:rPr>
              <a:t> </a:t>
            </a:r>
            <a:r>
              <a:rPr sz="3200" spc="-20" dirty="0" smtClean="0">
                <a:latin typeface="Calibri"/>
                <a:cs typeface="Calibri"/>
              </a:rPr>
              <a:t>to</a:t>
            </a:r>
            <a:r>
              <a:rPr sz="3200" spc="-10" dirty="0" smtClean="0">
                <a:latin typeface="Calibri"/>
                <a:cs typeface="Calibri"/>
              </a:rPr>
              <a:t> </a:t>
            </a:r>
            <a:r>
              <a:rPr sz="3200" spc="-15" dirty="0">
                <a:latin typeface="Calibri"/>
                <a:cs typeface="Calibri"/>
              </a:rPr>
              <a:t>perform</a:t>
            </a:r>
            <a:r>
              <a:rPr sz="3200" spc="-5" dirty="0">
                <a:latin typeface="Calibri"/>
                <a:cs typeface="Calibri"/>
              </a:rPr>
              <a:t> </a:t>
            </a:r>
            <a:r>
              <a:rPr sz="3200" dirty="0">
                <a:latin typeface="Calibri"/>
                <a:cs typeface="Calibri"/>
              </a:rPr>
              <a:t>a </a:t>
            </a:r>
            <a:r>
              <a:rPr sz="3200" spc="-5" dirty="0">
                <a:latin typeface="Calibri"/>
                <a:cs typeface="Calibri"/>
              </a:rPr>
              <a:t>skilled</a:t>
            </a:r>
            <a:r>
              <a:rPr sz="3200" spc="5" dirty="0">
                <a:latin typeface="Calibri"/>
                <a:cs typeface="Calibri"/>
              </a:rPr>
              <a:t> </a:t>
            </a:r>
            <a:r>
              <a:rPr sz="3200" dirty="0">
                <a:latin typeface="Calibri"/>
                <a:cs typeface="Calibri"/>
              </a:rPr>
              <a:t>act</a:t>
            </a:r>
            <a:r>
              <a:rPr sz="3200" spc="-10" dirty="0">
                <a:latin typeface="Calibri"/>
                <a:cs typeface="Calibri"/>
              </a:rPr>
              <a:t> </a:t>
            </a:r>
            <a:r>
              <a:rPr sz="3200" spc="-15" dirty="0">
                <a:latin typeface="Calibri"/>
                <a:cs typeface="Calibri"/>
              </a:rPr>
              <a:t>(throw</a:t>
            </a:r>
            <a:r>
              <a:rPr sz="3200" dirty="0">
                <a:latin typeface="Calibri"/>
                <a:cs typeface="Calibri"/>
              </a:rPr>
              <a:t> a</a:t>
            </a:r>
            <a:r>
              <a:rPr sz="3200" spc="10" dirty="0">
                <a:latin typeface="Calibri"/>
                <a:cs typeface="Calibri"/>
              </a:rPr>
              <a:t> </a:t>
            </a:r>
            <a:r>
              <a:rPr sz="3200" spc="-5" dirty="0">
                <a:latin typeface="Calibri"/>
                <a:cs typeface="Calibri"/>
              </a:rPr>
              <a:t>ball,</a:t>
            </a:r>
            <a:r>
              <a:rPr sz="3200" spc="10" dirty="0">
                <a:latin typeface="Calibri"/>
                <a:cs typeface="Calibri"/>
              </a:rPr>
              <a:t> </a:t>
            </a:r>
            <a:r>
              <a:rPr lang="en-US" sz="3200" spc="10" dirty="0" smtClean="0">
                <a:latin typeface="Calibri"/>
                <a:cs typeface="Calibri"/>
              </a:rPr>
              <a:t>or </a:t>
            </a:r>
            <a:r>
              <a:rPr sz="3200" spc="-15" dirty="0" smtClean="0">
                <a:latin typeface="Calibri"/>
                <a:cs typeface="Calibri"/>
              </a:rPr>
              <a:t>move</a:t>
            </a:r>
            <a:r>
              <a:rPr sz="3200" dirty="0" smtClean="0">
                <a:latin typeface="Calibri"/>
                <a:cs typeface="Calibri"/>
              </a:rPr>
              <a:t> </a:t>
            </a:r>
            <a:r>
              <a:rPr sz="3200" dirty="0">
                <a:latin typeface="Calibri"/>
                <a:cs typeface="Calibri"/>
              </a:rPr>
              <a:t>a </a:t>
            </a:r>
            <a:r>
              <a:rPr sz="3200" spc="5" dirty="0">
                <a:latin typeface="Calibri"/>
                <a:cs typeface="Calibri"/>
              </a:rPr>
              <a:t> </a:t>
            </a:r>
            <a:r>
              <a:rPr sz="3200" dirty="0">
                <a:latin typeface="Calibri"/>
                <a:cs typeface="Calibri"/>
              </a:rPr>
              <a:t>chair).</a:t>
            </a:r>
          </a:p>
          <a:p>
            <a:pPr marL="355600" marR="5080" indent="-343535">
              <a:lnSpc>
                <a:spcPct val="100000"/>
              </a:lnSpc>
              <a:spcBef>
                <a:spcPts val="770"/>
              </a:spcBef>
              <a:buFont typeface="Arial MT"/>
              <a:buChar char="•"/>
              <a:tabLst>
                <a:tab pos="355600" algn="l"/>
                <a:tab pos="356235" algn="l"/>
              </a:tabLst>
            </a:pPr>
            <a:r>
              <a:rPr sz="3200" spc="-20" dirty="0">
                <a:solidFill>
                  <a:srgbClr val="FF0000"/>
                </a:solidFill>
                <a:latin typeface="Calibri"/>
                <a:cs typeface="Calibri"/>
              </a:rPr>
              <a:t>LANGUAGE</a:t>
            </a:r>
            <a:r>
              <a:rPr sz="3200" spc="20" dirty="0">
                <a:solidFill>
                  <a:srgbClr val="FF0000"/>
                </a:solidFill>
                <a:latin typeface="Calibri"/>
                <a:cs typeface="Calibri"/>
              </a:rPr>
              <a:t> </a:t>
            </a:r>
            <a:r>
              <a:rPr sz="3200" spc="-35" dirty="0">
                <a:solidFill>
                  <a:srgbClr val="FF0000"/>
                </a:solidFill>
                <a:latin typeface="Calibri"/>
                <a:cs typeface="Calibri"/>
              </a:rPr>
              <a:t>ABILITY</a:t>
            </a:r>
            <a:r>
              <a:rPr sz="3200" spc="-35" dirty="0">
                <a:latin typeface="Calibri"/>
                <a:cs typeface="Calibri"/>
              </a:rPr>
              <a:t>:</a:t>
            </a:r>
            <a:r>
              <a:rPr sz="3200" spc="25" dirty="0">
                <a:latin typeface="Calibri"/>
                <a:cs typeface="Calibri"/>
              </a:rPr>
              <a:t> </a:t>
            </a:r>
            <a:r>
              <a:rPr sz="3200" spc="-5" dirty="0">
                <a:latin typeface="Calibri"/>
                <a:cs typeface="Calibri"/>
              </a:rPr>
              <a:t>The</a:t>
            </a:r>
            <a:r>
              <a:rPr sz="3200" spc="10" dirty="0">
                <a:latin typeface="Calibri"/>
                <a:cs typeface="Calibri"/>
              </a:rPr>
              <a:t> </a:t>
            </a:r>
            <a:r>
              <a:rPr sz="3200" spc="-15" dirty="0">
                <a:latin typeface="Calibri"/>
                <a:cs typeface="Calibri"/>
              </a:rPr>
              <a:t>person</a:t>
            </a:r>
            <a:r>
              <a:rPr sz="3200" spc="5" dirty="0">
                <a:latin typeface="Calibri"/>
                <a:cs typeface="Calibri"/>
              </a:rPr>
              <a:t> </a:t>
            </a:r>
            <a:r>
              <a:rPr sz="3200" spc="-5" dirty="0">
                <a:latin typeface="Calibri"/>
                <a:cs typeface="Calibri"/>
              </a:rPr>
              <a:t>with</a:t>
            </a:r>
            <a:r>
              <a:rPr sz="3200" spc="10" dirty="0">
                <a:latin typeface="Calibri"/>
                <a:cs typeface="Calibri"/>
              </a:rPr>
              <a:t> </a:t>
            </a:r>
            <a:r>
              <a:rPr sz="3200" spc="-5" dirty="0" smtClean="0">
                <a:latin typeface="Calibri"/>
                <a:cs typeface="Calibri"/>
              </a:rPr>
              <a:t>normal</a:t>
            </a:r>
            <a:r>
              <a:rPr lang="en-US" sz="3200" spc="-5" dirty="0" smtClean="0">
                <a:latin typeface="Calibri"/>
                <a:cs typeface="Calibri"/>
              </a:rPr>
              <a:t> </a:t>
            </a:r>
            <a:r>
              <a:rPr sz="3200" spc="-10" dirty="0" smtClean="0">
                <a:latin typeface="Calibri"/>
                <a:cs typeface="Calibri"/>
              </a:rPr>
              <a:t>neurologic</a:t>
            </a:r>
            <a:r>
              <a:rPr sz="3200" spc="-5" dirty="0" smtClean="0">
                <a:latin typeface="Calibri"/>
                <a:cs typeface="Calibri"/>
              </a:rPr>
              <a:t> </a:t>
            </a:r>
            <a:r>
              <a:rPr sz="3200" spc="-10" dirty="0">
                <a:latin typeface="Calibri"/>
                <a:cs typeface="Calibri"/>
              </a:rPr>
              <a:t>function</a:t>
            </a:r>
            <a:r>
              <a:rPr sz="3200" spc="25" dirty="0">
                <a:latin typeface="Calibri"/>
                <a:cs typeface="Calibri"/>
              </a:rPr>
              <a:t> </a:t>
            </a:r>
            <a:r>
              <a:rPr sz="3200" spc="-10" dirty="0">
                <a:latin typeface="Calibri"/>
                <a:cs typeface="Calibri"/>
              </a:rPr>
              <a:t>can</a:t>
            </a:r>
            <a:r>
              <a:rPr sz="3200" dirty="0">
                <a:latin typeface="Calibri"/>
                <a:cs typeface="Calibri"/>
              </a:rPr>
              <a:t> </a:t>
            </a:r>
            <a:r>
              <a:rPr sz="3200" spc="-20" dirty="0">
                <a:solidFill>
                  <a:srgbClr val="FF0000"/>
                </a:solidFill>
                <a:latin typeface="Calibri"/>
                <a:cs typeface="Calibri"/>
              </a:rPr>
              <a:t>understand</a:t>
            </a:r>
            <a:r>
              <a:rPr sz="3200" spc="75" dirty="0">
                <a:latin typeface="Calibri"/>
                <a:cs typeface="Calibri"/>
              </a:rPr>
              <a:t> </a:t>
            </a:r>
            <a:r>
              <a:rPr sz="3200" dirty="0" smtClean="0">
                <a:latin typeface="Calibri"/>
                <a:cs typeface="Calibri"/>
              </a:rPr>
              <a:t>and</a:t>
            </a:r>
            <a:r>
              <a:rPr lang="en-US" sz="3200" dirty="0" smtClean="0">
                <a:latin typeface="Calibri"/>
                <a:cs typeface="Calibri"/>
              </a:rPr>
              <a:t> </a:t>
            </a:r>
            <a:r>
              <a:rPr sz="3200" spc="-15" dirty="0" smtClean="0">
                <a:solidFill>
                  <a:srgbClr val="FF0000"/>
                </a:solidFill>
                <a:latin typeface="Calibri"/>
                <a:cs typeface="Calibri"/>
              </a:rPr>
              <a:t>communicate</a:t>
            </a:r>
            <a:r>
              <a:rPr sz="3200" spc="10" dirty="0" smtClean="0">
                <a:latin typeface="Calibri"/>
                <a:cs typeface="Calibri"/>
              </a:rPr>
              <a:t> </a:t>
            </a:r>
            <a:r>
              <a:rPr sz="3200" dirty="0">
                <a:latin typeface="Calibri"/>
                <a:cs typeface="Calibri"/>
              </a:rPr>
              <a:t>in</a:t>
            </a:r>
            <a:r>
              <a:rPr sz="3200" spc="10" dirty="0">
                <a:latin typeface="Calibri"/>
                <a:cs typeface="Calibri"/>
              </a:rPr>
              <a:t> </a:t>
            </a:r>
            <a:r>
              <a:rPr sz="3200" spc="-25" dirty="0">
                <a:latin typeface="Calibri"/>
                <a:cs typeface="Calibri"/>
              </a:rPr>
              <a:t>spoken</a:t>
            </a:r>
            <a:r>
              <a:rPr sz="3200" dirty="0">
                <a:latin typeface="Calibri"/>
                <a:cs typeface="Calibri"/>
              </a:rPr>
              <a:t> and</a:t>
            </a:r>
            <a:r>
              <a:rPr sz="3200" spc="5" dirty="0">
                <a:latin typeface="Calibri"/>
                <a:cs typeface="Calibri"/>
              </a:rPr>
              <a:t> </a:t>
            </a:r>
            <a:r>
              <a:rPr sz="3200" spc="-15" dirty="0">
                <a:latin typeface="Calibri"/>
                <a:cs typeface="Calibri"/>
              </a:rPr>
              <a:t>written</a:t>
            </a:r>
            <a:r>
              <a:rPr sz="3200" spc="15" dirty="0">
                <a:latin typeface="Calibri"/>
                <a:cs typeface="Calibri"/>
              </a:rPr>
              <a:t> </a:t>
            </a:r>
            <a:r>
              <a:rPr sz="3200" spc="-5" dirty="0">
                <a:latin typeface="Calibri"/>
                <a:cs typeface="Calibri"/>
              </a:rPr>
              <a:t>language.</a:t>
            </a:r>
            <a:endParaRPr sz="32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TotalTime>
  <Words>3418</Words>
  <Application>Microsoft Office PowerPoint</Application>
  <PresentationFormat>On-screen Show (4:3)</PresentationFormat>
  <Paragraphs>356</Paragraphs>
  <Slides>58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MT</vt:lpstr>
      <vt:lpstr>Calibri</vt:lpstr>
      <vt:lpstr>Calibri Light</vt:lpstr>
      <vt:lpstr>Times New Roman</vt:lpstr>
      <vt:lpstr>Wingdings</vt:lpstr>
      <vt:lpstr>Office Theme</vt:lpstr>
      <vt:lpstr>Neurologic system  Assessment</vt:lpstr>
      <vt:lpstr>Learning objectives</vt:lpstr>
      <vt:lpstr>The Nervous System  Anatomy and physiology</vt:lpstr>
      <vt:lpstr>Anatomy and physiology</vt:lpstr>
      <vt:lpstr>The Brain Hemispheres</vt:lpstr>
      <vt:lpstr>Assessment: HEALTH HISTORY</vt:lpstr>
      <vt:lpstr>Assessment: CLINICAL MANIFESTATIONS</vt:lpstr>
      <vt:lpstr>PHYSICAL EXAMINATION: Assessing Cerebral Function</vt:lpstr>
      <vt:lpstr>Assessing Cerebral Function</vt:lpstr>
      <vt:lpstr>Motor Examination</vt:lpstr>
      <vt:lpstr>Examining the Reflexes</vt:lpstr>
      <vt:lpstr>Examining the Reflexes</vt:lpstr>
      <vt:lpstr>Sensory Examination</vt:lpstr>
      <vt:lpstr>Diagnostic Tests</vt:lpstr>
      <vt:lpstr>Diagnostic Tests</vt:lpstr>
      <vt:lpstr>Management of Patients With Neurologic  Dysfunction</vt:lpstr>
      <vt:lpstr>Learning objectives</vt:lpstr>
      <vt:lpstr>Seizure Disorders</vt:lpstr>
      <vt:lpstr>Types</vt:lpstr>
      <vt:lpstr>PowerPoint Presentation</vt:lpstr>
      <vt:lpstr>PowerPoint Presentation</vt:lpstr>
      <vt:lpstr>PowerPoint Presentation</vt:lpstr>
      <vt:lpstr>PowerPoint Presentation</vt:lpstr>
      <vt:lpstr>PowerPoint Presentation</vt:lpstr>
      <vt:lpstr>PowerPoint Presentation</vt:lpstr>
      <vt:lpstr>Epilepsy</vt:lpstr>
      <vt:lpstr>Causes of Epilepsy</vt:lpstr>
      <vt:lpstr>Facts about epilepsy</vt:lpstr>
      <vt:lpstr>First aid: During the seizure</vt:lpstr>
      <vt:lpstr>First aid: During the seizure</vt:lpstr>
      <vt:lpstr>After the seizure</vt:lpstr>
      <vt:lpstr>After the seizure</vt:lpstr>
      <vt:lpstr>Nursing Management</vt:lpstr>
      <vt:lpstr>After the partial seizures</vt:lpstr>
      <vt:lpstr>PowerPoint Presentation</vt:lpstr>
      <vt:lpstr>Diagnostic assessment </vt:lpstr>
      <vt:lpstr>Medical Management</vt:lpstr>
      <vt:lpstr>Nursing Diagnoses</vt:lpstr>
      <vt:lpstr>Nursing Interventions</vt:lpstr>
      <vt:lpstr>Nursing Interventions</vt:lpstr>
      <vt:lpstr>Nursing Interventions</vt:lpstr>
      <vt:lpstr>PowerPoint Presentation</vt:lpstr>
      <vt:lpstr>Status Epilepticus</vt:lpstr>
      <vt:lpstr>Status Epilepticus: Medical Management</vt:lpstr>
      <vt:lpstr>Status Epilepticus: Medical Management</vt:lpstr>
      <vt:lpstr>PowerPoint Presentation</vt:lpstr>
      <vt:lpstr>2- The epilepsies</vt:lpstr>
      <vt:lpstr>Clinical Manifestations</vt:lpstr>
      <vt:lpstr>Clinical Manifestations</vt:lpstr>
      <vt:lpstr>Assessment and Diagnostic Findings</vt:lpstr>
      <vt:lpstr>Medical Management</vt:lpstr>
      <vt:lpstr>Nursing process: the patient with epilepsy</vt:lpstr>
      <vt:lpstr>Nursing process: the patient with epilepsy</vt:lpstr>
      <vt:lpstr>Nursing process: the patient with epilepsy</vt:lpstr>
      <vt:lpstr>Nursing process: the patient with epilepsy</vt:lpstr>
      <vt:lpstr>Nursing process: the patient with epilepsy</vt:lpstr>
      <vt:lpstr>Nursing process: the patient with epilepsy</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khaled</dc:creator>
  <cp:lastModifiedBy>Mohammad</cp:lastModifiedBy>
  <cp:revision>6</cp:revision>
  <dcterms:created xsi:type="dcterms:W3CDTF">2022-11-13T04:42:00Z</dcterms:created>
  <dcterms:modified xsi:type="dcterms:W3CDTF">2022-11-15T04:59:02Z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2019-03-01T00:00:00Z</vt:filetime>
  </property>
  <property fmtid="{D5CDD505-2E9C-101B-9397-08002B2CF9AE}" pid="3" name="Creator">
    <vt:lpwstr>Microsoft® PowerPoint® 2013</vt:lpwstr>
  </property>
  <property fmtid="{D5CDD505-2E9C-101B-9397-08002B2CF9AE}" pid="4" name="LastSaved">
    <vt:filetime>2022-11-13T00:00:00Z</vt:filetime>
  </property>
</Properties>
</file>