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78" roundtripDataSignature="AMtx7miOsjfKXEirb1D748NAstN3qIUU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8" Type="http://customschemas.google.com/relationships/presentationmetadata" Target="meta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5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5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5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6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6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6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6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6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6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6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6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6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6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7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7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7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4"/>
          <p:cNvSpPr txBox="1"/>
          <p:nvPr>
            <p:ph type="title"/>
          </p:nvPr>
        </p:nvSpPr>
        <p:spPr>
          <a:xfrm>
            <a:off x="1250086" y="107949"/>
            <a:ext cx="6643827" cy="123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4"/>
          <p:cNvSpPr txBox="1"/>
          <p:nvPr>
            <p:ph idx="1" type="body"/>
          </p:nvPr>
        </p:nvSpPr>
        <p:spPr>
          <a:xfrm>
            <a:off x="383540" y="1291566"/>
            <a:ext cx="8339455" cy="4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4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4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4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5"/>
          <p:cNvSpPr txBox="1"/>
          <p:nvPr>
            <p:ph type="ctrTitle"/>
          </p:nvPr>
        </p:nvSpPr>
        <p:spPr>
          <a:xfrm>
            <a:off x="1626489" y="2145868"/>
            <a:ext cx="5891021" cy="1368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5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5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5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5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6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6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6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7"/>
          <p:cNvSpPr txBox="1"/>
          <p:nvPr>
            <p:ph type="title"/>
          </p:nvPr>
        </p:nvSpPr>
        <p:spPr>
          <a:xfrm>
            <a:off x="1250086" y="107949"/>
            <a:ext cx="6643827" cy="123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7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7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7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8"/>
          <p:cNvSpPr txBox="1"/>
          <p:nvPr>
            <p:ph type="title"/>
          </p:nvPr>
        </p:nvSpPr>
        <p:spPr>
          <a:xfrm>
            <a:off x="1250086" y="107949"/>
            <a:ext cx="6643827" cy="123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8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8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8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8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8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3"/>
          <p:cNvSpPr txBox="1"/>
          <p:nvPr>
            <p:ph type="title"/>
          </p:nvPr>
        </p:nvSpPr>
        <p:spPr>
          <a:xfrm>
            <a:off x="1250086" y="107949"/>
            <a:ext cx="6643827" cy="123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3"/>
          <p:cNvSpPr txBox="1"/>
          <p:nvPr>
            <p:ph idx="1" type="body"/>
          </p:nvPr>
        </p:nvSpPr>
        <p:spPr>
          <a:xfrm>
            <a:off x="383540" y="1291566"/>
            <a:ext cx="8339455" cy="4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3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3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rtl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rtl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rtl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rtl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rtl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rtl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rtl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rtl="0" algn="l">
              <a:lnSpc>
                <a:spcPct val="103333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jpg"/><Relationship Id="rId4" Type="http://schemas.openxmlformats.org/officeDocument/2006/relationships/image" Target="../media/image15.png"/><Relationship Id="rId5" Type="http://schemas.openxmlformats.org/officeDocument/2006/relationships/image" Target="../media/image6.jpg"/><Relationship Id="rId6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jpg"/><Relationship Id="rId4" Type="http://schemas.openxmlformats.org/officeDocument/2006/relationships/image" Target="../media/image20.jpg"/><Relationship Id="rId5" Type="http://schemas.openxmlformats.org/officeDocument/2006/relationships/image" Target="../media/image1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5" Type="http://schemas.openxmlformats.org/officeDocument/2006/relationships/image" Target="../media/image1.jpg"/><Relationship Id="rId6" Type="http://schemas.openxmlformats.org/officeDocument/2006/relationships/image" Target="../media/image1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jpg"/><Relationship Id="rId4" Type="http://schemas.openxmlformats.org/officeDocument/2006/relationships/image" Target="../media/image4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jpg"/><Relationship Id="rId4" Type="http://schemas.openxmlformats.org/officeDocument/2006/relationships/image" Target="../media/image2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5.jpg"/><Relationship Id="rId4" Type="http://schemas.openxmlformats.org/officeDocument/2006/relationships/image" Target="../media/image24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1.jpg"/><Relationship Id="rId4" Type="http://schemas.openxmlformats.org/officeDocument/2006/relationships/image" Target="../media/image30.jpg"/><Relationship Id="rId5" Type="http://schemas.openxmlformats.org/officeDocument/2006/relationships/image" Target="../media/image34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6.jpg"/><Relationship Id="rId4" Type="http://schemas.openxmlformats.org/officeDocument/2006/relationships/image" Target="../media/image44.jpg"/><Relationship Id="rId5" Type="http://schemas.openxmlformats.org/officeDocument/2006/relationships/image" Target="../media/image33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png"/><Relationship Id="rId4" Type="http://schemas.openxmlformats.org/officeDocument/2006/relationships/image" Target="../media/image35.jpg"/><Relationship Id="rId5" Type="http://schemas.openxmlformats.org/officeDocument/2006/relationships/image" Target="../media/image39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2.jpg"/><Relationship Id="rId4" Type="http://schemas.openxmlformats.org/officeDocument/2006/relationships/image" Target="../media/image4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>
            <p:ph type="title"/>
          </p:nvPr>
        </p:nvSpPr>
        <p:spPr>
          <a:xfrm>
            <a:off x="1919096" y="1189685"/>
            <a:ext cx="6386703" cy="1854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Management of Patients  With Musculoskeletal  Disorders</a:t>
            </a:r>
            <a:endParaRPr/>
          </a:p>
        </p:txBody>
      </p:sp>
      <p:sp>
        <p:nvSpPr>
          <p:cNvPr id="44" name="Google Shape;44;p1"/>
          <p:cNvSpPr txBox="1"/>
          <p:nvPr/>
        </p:nvSpPr>
        <p:spPr>
          <a:xfrm>
            <a:off x="1066800" y="3657600"/>
            <a:ext cx="6657595" cy="17549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9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Suhair Al-Ghabeesh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Revised by Dr. Mohammad Alnaeem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9"/>
          <p:cNvSpPr txBox="1"/>
          <p:nvPr>
            <p:ph type="title"/>
          </p:nvPr>
        </p:nvSpPr>
        <p:spPr>
          <a:xfrm>
            <a:off x="2925317" y="192150"/>
            <a:ext cx="3291204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19100" lvl="0" marL="43116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Nursing process  Assessment</a:t>
            </a:r>
            <a:endParaRPr/>
          </a:p>
        </p:txBody>
      </p:sp>
      <p:sp>
        <p:nvSpPr>
          <p:cNvPr id="115" name="Google Shape;115;p9"/>
          <p:cNvSpPr txBox="1"/>
          <p:nvPr/>
        </p:nvSpPr>
        <p:spPr>
          <a:xfrm>
            <a:off x="535940" y="1518030"/>
            <a:ext cx="7772400" cy="4187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8400">
            <a:spAutoFit/>
          </a:bodyPr>
          <a:lstStyle/>
          <a:p>
            <a:pPr indent="-343535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the pain.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 for patient’s posture, and gait.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080" rtl="0" algn="l">
              <a:lnSpc>
                <a:spcPct val="108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physical examination, the nurse assesses the  spinal curve, any leg length discrepancy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206375" rtl="0" algn="l">
              <a:lnSpc>
                <a:spcPct val="108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nurse palpates the paraspinal muscles and  notes spasm and tenderness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149225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nurse evaluates nerve involvement by  assessing deep tendon reflexes, sensations and  muscle strength.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1"/>
          <p:cNvSpPr txBox="1"/>
          <p:nvPr>
            <p:ph type="title"/>
          </p:nvPr>
        </p:nvSpPr>
        <p:spPr>
          <a:xfrm>
            <a:off x="753262" y="461899"/>
            <a:ext cx="7639684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latin typeface="Calibri"/>
                <a:ea typeface="Calibri"/>
                <a:cs typeface="Calibri"/>
                <a:sym typeface="Calibri"/>
              </a:rPr>
              <a:t>Implementation/RELIEVING PAIN: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1"/>
          <p:cNvSpPr txBox="1"/>
          <p:nvPr/>
        </p:nvSpPr>
        <p:spPr>
          <a:xfrm>
            <a:off x="535940" y="1607946"/>
            <a:ext cx="7970520" cy="3636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3535" lvl="0" marL="355600" marR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relieve pain, the nurse encourages the  patient to reduce stress on the back muscles  and to change position frequently.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medication is prescribed, the nurse assesses  the patient’s response to each medication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694055" rtl="0" algn="l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Self-applied intermittent heat or cold may  reduce the pain.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2"/>
          <p:cNvSpPr txBox="1"/>
          <p:nvPr>
            <p:ph type="title"/>
          </p:nvPr>
        </p:nvSpPr>
        <p:spPr>
          <a:xfrm>
            <a:off x="1503044" y="192150"/>
            <a:ext cx="6135370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014094" lvl="0" marL="102616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Implementation/ IMPROVING  PHYSICAL MOBILITY</a:t>
            </a:r>
            <a:endParaRPr/>
          </a:p>
        </p:txBody>
      </p:sp>
      <p:sp>
        <p:nvSpPr>
          <p:cNvPr id="129" name="Google Shape;129;p12"/>
          <p:cNvSpPr txBox="1"/>
          <p:nvPr/>
        </p:nvSpPr>
        <p:spPr>
          <a:xfrm>
            <a:off x="535940" y="1607946"/>
            <a:ext cx="8010525" cy="422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3535" lvl="0" marL="355600" marR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 changes should be made slowly and  carried out with assistance as required.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Twisting and jarring motions are avoided.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238759" rtl="0" algn="l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Advises the patient to avoid sitting, standing,  or walking for long periods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patient achieves comfort, activities are  gradually resumed, and an exercise program is  initiated.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3"/>
          <p:cNvSpPr txBox="1"/>
          <p:nvPr>
            <p:ph type="title"/>
          </p:nvPr>
        </p:nvSpPr>
        <p:spPr>
          <a:xfrm>
            <a:off x="554837" y="192150"/>
            <a:ext cx="8039100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745740" lvl="0" marL="27578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Implementation/ USING PROPER BODY  MECHANICS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535940" y="1607946"/>
            <a:ext cx="7951470" cy="422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3535" lvl="0" marL="355600" marR="1612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patient must be taught how to stand, sit,  lie, and lift properly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1704975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patient who wears high heels is  encouraged to change to low heels.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779780" rtl="0" algn="l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patient should sleep on the side with  knees and hips flexed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nurse instructs the patient in the safe and  correct way to lift objects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3875" y="1440180"/>
            <a:ext cx="6556248" cy="397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/>
        </p:nvSpPr>
        <p:spPr>
          <a:xfrm>
            <a:off x="1628013" y="2481833"/>
            <a:ext cx="588518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Metabolic Bone Disorders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3201161" y="3797655"/>
            <a:ext cx="2742565" cy="1196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50164" lvl="0" marL="12700" marR="508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OSTEOPOROSIS  OSTEOMALACIA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2019680" y="461899"/>
            <a:ext cx="510413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latin typeface="Calibri"/>
                <a:ea typeface="Calibri"/>
                <a:cs typeface="Calibri"/>
                <a:sym typeface="Calibri"/>
              </a:rPr>
              <a:t>What is Osteoporosis?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152400" y="1573592"/>
            <a:ext cx="5257800" cy="37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43535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 in total mineralized bone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080" rtl="0" algn="l">
              <a:lnSpc>
                <a:spcPct val="84062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condition characterized by a decrease in the  density of bone, decreasing its strength and resulting  in fragile bones (Loss in total mineralized bone).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494030" rtl="0" algn="l">
              <a:lnSpc>
                <a:spcPct val="80000"/>
              </a:lnSpc>
              <a:spcBef>
                <a:spcPts val="61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50% of women and 30-45% of men over age 50 have  osteopenia/osteoporosis.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1534794"/>
            <a:ext cx="3587810" cy="234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7691" y="4536381"/>
            <a:ext cx="4066309" cy="2293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774598" y="496950"/>
            <a:ext cx="759333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Assessment and Diagnostic Findings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535940" y="1525041"/>
            <a:ext cx="7266940" cy="3047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-343535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Ultrasonography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 scan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Dual Energy X-ray Absorptiometry (DEXA)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7019" lvl="1" marL="75628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”gold standard”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7019" lvl="1" marL="756285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Heel and forearm: easy but less reliable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7019" lvl="1" marL="756285" marR="0" rtl="0" algn="l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 site: best correlation with future risk hip fracture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7019" lvl="1" marL="756285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Vertebral spine: best predict vertebral fractures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2083689" y="461899"/>
            <a:ext cx="498221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latin typeface="Calibri"/>
                <a:ea typeface="Calibri"/>
                <a:cs typeface="Calibri"/>
                <a:sym typeface="Calibri"/>
              </a:rPr>
              <a:t>Medical management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381001" y="1295400"/>
            <a:ext cx="3810000" cy="4821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650">
            <a:spAutoFit/>
          </a:bodyPr>
          <a:lstStyle/>
          <a:p>
            <a:pPr indent="-343535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Biphosphonates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69900" marR="0" rtl="0" algn="l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Alendronate: Fosamax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Calcitonin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adequate amounts of calcium and  vitamin D</a:t>
            </a:r>
            <a:endParaRPr/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Fracture management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8764" y="1295400"/>
            <a:ext cx="48006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459740" y="1742312"/>
            <a:ext cx="8255634" cy="130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latin typeface="Times New Roman"/>
                <a:ea typeface="Times New Roman"/>
                <a:cs typeface="Times New Roman"/>
                <a:sym typeface="Times New Roman"/>
              </a:rPr>
              <a:t>*Biphosphonates (Fosamax ) are administered </a:t>
            </a:r>
            <a:r>
              <a:rPr lang="en-US" sz="2800"/>
              <a:t>on arising  in the morning </a:t>
            </a:r>
            <a:r>
              <a:rPr b="0" lang="en-US" sz="2800">
                <a:latin typeface="Times New Roman"/>
                <a:ea typeface="Times New Roman"/>
                <a:cs typeface="Times New Roman"/>
                <a:sym typeface="Times New Roman"/>
              </a:rPr>
              <a:t>with a full glass of water on an empty  stomach and remain upright for 30 minutes after taking it.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459740" y="3875988"/>
            <a:ext cx="7959725" cy="130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 ulcers in the mouth and esophagus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	The  patient must stay upright for 30–60 minutes after taking  Fosamax.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/>
          <p:nvPr/>
        </p:nvSpPr>
        <p:spPr>
          <a:xfrm>
            <a:off x="8504935" y="6464985"/>
            <a:ext cx="102870" cy="178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 txBox="1"/>
          <p:nvPr>
            <p:ph type="title"/>
          </p:nvPr>
        </p:nvSpPr>
        <p:spPr>
          <a:xfrm>
            <a:off x="2205608" y="340817"/>
            <a:ext cx="4733290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Learning objectives</a:t>
            </a:r>
            <a:endParaRPr sz="4400"/>
          </a:p>
        </p:txBody>
      </p:sp>
      <p:sp>
        <p:nvSpPr>
          <p:cNvPr id="51" name="Google Shape;51;p2"/>
          <p:cNvSpPr txBox="1"/>
          <p:nvPr/>
        </p:nvSpPr>
        <p:spPr>
          <a:xfrm>
            <a:off x="152400" y="1038047"/>
            <a:ext cx="8839200" cy="538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completion of this lecture, the students will be able to: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833" lvl="0" marL="4699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nursing process as a framework for care of the patient with low back pain.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833" lvl="0" marL="469900" marR="1016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the rehabilitation and health education needs of the patient with low back  pain.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833" lvl="0" marL="46990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the medication therapy program for the patient with Paget’s disease.</a:t>
            </a:r>
            <a:endParaRPr/>
          </a:p>
          <a:p>
            <a:pPr indent="-515619" lvl="0" marL="527685" marR="0" rtl="0" algn="l">
              <a:lnSpc>
                <a:spcPct val="97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nursing process as a framework for care of the patient with osteomyelitis and</a:t>
            </a:r>
            <a:endParaRPr/>
          </a:p>
          <a:p>
            <a:pPr indent="0" lvl="0" marL="527685" marR="0" rtl="0" algn="l">
              <a:lnSpc>
                <a:spcPct val="97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osteoarthritis.</a:t>
            </a:r>
            <a:endParaRPr/>
          </a:p>
          <a:p>
            <a:pPr indent="-515619" lvl="0" marL="5276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 startAt="5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nursing process as a framework for care of the patient with a bone tumor.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5619" lvl="0" marL="527685" marR="233045" rtl="0" algn="l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 startAt="5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Specify the clinical manifestations of a fracture and the emergency management of  the patient with a fracture.</a:t>
            </a:r>
            <a:endParaRPr/>
          </a:p>
          <a:p>
            <a:pPr indent="-515619" lvl="0" marL="527685" marR="0" rtl="0" algn="l">
              <a:lnSpc>
                <a:spcPct val="97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 startAt="5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the principles and methods of fracture reduction, fracture immobilization,</a:t>
            </a:r>
            <a:endParaRPr/>
          </a:p>
          <a:p>
            <a:pPr indent="0" lvl="0" marL="527685" marR="0" rtl="0" algn="l">
              <a:lnSpc>
                <a:spcPct val="97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management of open fractures.</a:t>
            </a:r>
            <a:endParaRPr/>
          </a:p>
          <a:p>
            <a:pPr indent="-515619" lvl="0" marL="52768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 startAt="8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nursing process as a framework for care of the patient with a simple fracture.</a:t>
            </a:r>
            <a:endParaRPr/>
          </a:p>
          <a:p>
            <a:pPr indent="-515619" lvl="0" marL="527685" marR="5080" rtl="0" algn="l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 startAt="8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the prevention and management of immediate and delayed complications of  fractures.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/>
        </p:nvSpPr>
        <p:spPr>
          <a:xfrm>
            <a:off x="535940" y="803122"/>
            <a:ext cx="7755890" cy="517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675">
            <a:spAutoFit/>
          </a:bodyPr>
          <a:lstStyle/>
          <a:p>
            <a:pPr indent="0" lvl="0" marL="2379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Nursing management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Nursing diagnosis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116204" rtl="0" algn="l">
              <a:lnSpc>
                <a:spcPct val="108124"/>
              </a:lnSpc>
              <a:spcBef>
                <a:spcPts val="81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Deficient knowledge about the osteoporotic  process and treatment regimen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49275" rtl="0" algn="l">
              <a:lnSpc>
                <a:spcPct val="108124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Acute pain related to fracture and muscle  spasm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19050" rtl="0" algn="l">
              <a:lnSpc>
                <a:spcPct val="108124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for constipation related to immobility or  development of ileus (intestinal obstruction)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080" rtl="0" algn="l">
              <a:lnSpc>
                <a:spcPct val="108124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for injury: additional fractures related to  osteoporosis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3044189" y="461899"/>
            <a:ext cx="3053715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latin typeface="Calibri"/>
                <a:ea typeface="Calibri"/>
                <a:cs typeface="Calibri"/>
                <a:sym typeface="Calibri"/>
              </a:rPr>
              <a:t>Interventions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533400" y="1295400"/>
            <a:ext cx="7765415" cy="4937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3535" lvl="0" marL="355600" marR="6813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Knowledge: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 understanding of  osteoporosis and the treatment regimen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pain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appropriate bowel habits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 injury (initiate fall precautions)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for fat embolism.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nutrition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7019" lvl="0" marL="756285" marR="5080" rtl="0" algn="l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calcium intake and supplementation as  appropriate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2982595" y="229648"/>
            <a:ext cx="311340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latin typeface="Calibri"/>
                <a:ea typeface="Calibri"/>
                <a:cs typeface="Calibri"/>
                <a:sym typeface="Calibri"/>
              </a:rPr>
              <a:t>Osteomalacia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85725" y="935283"/>
            <a:ext cx="8610600" cy="3070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3535" lvl="0" marL="355600" marR="1790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metabolic bone disease characterized by 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inadequate bone mineralization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softening of the bones caused by 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impaired bone metabolism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primarily due to 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inadequate levels of available Phosphate,  calcium, and vitamin D      .       الكساح 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4191000"/>
            <a:ext cx="35814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25" y="4014400"/>
            <a:ext cx="5433984" cy="2898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23"/>
          <p:cNvSpPr txBox="1"/>
          <p:nvPr>
            <p:ph type="title"/>
          </p:nvPr>
        </p:nvSpPr>
        <p:spPr>
          <a:xfrm>
            <a:off x="3367278" y="461899"/>
            <a:ext cx="240919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latin typeface="Calibri"/>
                <a:ea typeface="Calibri"/>
                <a:cs typeface="Calibri"/>
                <a:sym typeface="Calibri"/>
              </a:rPr>
              <a:t>Symptoms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535940" y="1607946"/>
            <a:ext cx="7932420" cy="3636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3535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Bone pain and muscle weakness most  commonly affects the lower back, pelvis, hips,  legs and ribs.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1" marL="812800" marR="188595" rtl="0" algn="l"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pain might be worse at night, and rarely  relieved completely by rest.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93980" rtl="0" algn="l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waddling gait and walking slower and more  difficult.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24"/>
          <p:cNvSpPr txBox="1"/>
          <p:nvPr>
            <p:ph type="title"/>
          </p:nvPr>
        </p:nvSpPr>
        <p:spPr>
          <a:xfrm>
            <a:off x="3769614" y="461899"/>
            <a:ext cx="160401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latin typeface="Calibri"/>
                <a:ea typeface="Calibri"/>
                <a:cs typeface="Calibri"/>
                <a:sym typeface="Calibri"/>
              </a:rPr>
              <a:t>Causes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535940" y="1527175"/>
            <a:ext cx="8025130" cy="3980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57200" lvl="0" marL="469265" marR="75882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Gastrointestinal disorders or surgeries (A  damaged intestinal lining doesn't absorb  nutrients well, and can lead to vitamin D and  calcium deficiency).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69265" marR="508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Renal insufficiency (activating vitamin D).  Deficiency of activated vitamin D causes lack of  bone mineralization and low extracellular calcium  and phosphate.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692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Hyperparathyroidism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692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Dietary deficiency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25"/>
          <p:cNvSpPr txBox="1"/>
          <p:nvPr>
            <p:ph type="title"/>
          </p:nvPr>
        </p:nvSpPr>
        <p:spPr>
          <a:xfrm>
            <a:off x="2420873" y="461899"/>
            <a:ext cx="4299585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latin typeface="Calibri"/>
                <a:ea typeface="Calibri"/>
                <a:cs typeface="Calibri"/>
                <a:sym typeface="Calibri"/>
              </a:rPr>
              <a:t>Diagnostic findings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535940" y="1607946"/>
            <a:ext cx="7623175" cy="2172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3535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levels of calcium or a significant drop in  phosphate levels 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X-ray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Bone biopsy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type="title"/>
          </p:nvPr>
        </p:nvSpPr>
        <p:spPr>
          <a:xfrm>
            <a:off x="1822195" y="755649"/>
            <a:ext cx="573976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Treatment of Osteomalacia</a:t>
            </a:r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535940" y="1511020"/>
            <a:ext cx="7804784" cy="33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9850">
            <a:spAutoFit/>
          </a:bodyPr>
          <a:lstStyle/>
          <a:p>
            <a:pPr indent="-343535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 underlying cause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doses of vitamin D and calcium are  usually recommended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257809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Handle patient gently; patient is at high risk  for fractures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pain and discomfort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27"/>
          <p:cNvSpPr txBox="1"/>
          <p:nvPr>
            <p:ph type="title"/>
          </p:nvPr>
        </p:nvSpPr>
        <p:spPr>
          <a:xfrm>
            <a:off x="2048636" y="355549"/>
            <a:ext cx="5045710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Nursing Management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535940" y="1107414"/>
            <a:ext cx="8025130" cy="383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9850">
            <a:spAutoFit/>
          </a:bodyPr>
          <a:lstStyle/>
          <a:p>
            <a:pPr indent="-343535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Nursing diagnoses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34671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Acute pain related to weakness and possible  fracture.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19431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Deficit: about the disease process  and treatment procedures.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Disturbance of self-concept related to swelling  in the legs, and spinal deformity.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28"/>
          <p:cNvSpPr txBox="1"/>
          <p:nvPr>
            <p:ph type="title"/>
          </p:nvPr>
        </p:nvSpPr>
        <p:spPr>
          <a:xfrm>
            <a:off x="2056257" y="466470"/>
            <a:ext cx="503682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Nursing interventions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444500" y="1458213"/>
            <a:ext cx="7882890" cy="3928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03834" lvl="0" marL="215900" marR="0" rtl="0" algn="l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Vitamin D supplementation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834" lvl="0" marL="215900" marR="0" rtl="0" algn="l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the patient’s skin daily for redness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12700" marR="972819" rtl="0" algn="l">
              <a:lnSpc>
                <a:spcPct val="119375"/>
              </a:lnSpc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the patient’s pain level and give  analgesics.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834" lvl="0" marL="215900" marR="0" rtl="0" algn="l">
              <a:lnSpc>
                <a:spcPct val="11593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all treatments, tests, and procedure to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patient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emotional support for clients and the  family.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29"/>
          <p:cNvSpPr txBox="1"/>
          <p:nvPr>
            <p:ph type="title"/>
          </p:nvPr>
        </p:nvSpPr>
        <p:spPr>
          <a:xfrm>
            <a:off x="1676400" y="152400"/>
            <a:ext cx="579818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Musculoskeletal Infections</a:t>
            </a:r>
            <a:endParaRPr/>
          </a:p>
        </p:txBody>
      </p:sp>
      <p:sp>
        <p:nvSpPr>
          <p:cNvPr id="242" name="Google Shape;242;p29"/>
          <p:cNvSpPr txBox="1"/>
          <p:nvPr/>
        </p:nvSpPr>
        <p:spPr>
          <a:xfrm>
            <a:off x="152400" y="853282"/>
            <a:ext cx="8481186" cy="4480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8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Osteomyelitis: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8102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Osteomyelitis is an infection of the bone. The bone  becomes infected by one of three modes: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546100" marR="48260" rtl="0" algn="l">
              <a:lnSpc>
                <a:spcPct val="143892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Extension of soft tissue infection (e.g. infected ulcer) 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546100" marR="48260" rtl="0" algn="l">
              <a:lnSpc>
                <a:spcPct val="143892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Direct bone contamination from bone surgery, or open fracture</a:t>
            </a:r>
            <a:endParaRPr/>
          </a:p>
          <a:p>
            <a:pPr indent="190500" lvl="0" marL="355600" marR="508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Hematogenous (blood-borne) spread from other sites  of infection (e.g. infected tonsils, infected teeth, upper  respiratory infections).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/>
          <p:nvPr>
            <p:ph type="ctrTitle"/>
          </p:nvPr>
        </p:nvSpPr>
        <p:spPr>
          <a:xfrm>
            <a:off x="1626489" y="2145868"/>
            <a:ext cx="5891021" cy="1368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864360" lvl="0" marL="187642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Musculoskeletal  Problems</a:t>
            </a:r>
            <a:endParaRPr/>
          </a:p>
        </p:txBody>
      </p:sp>
      <p:sp>
        <p:nvSpPr>
          <p:cNvPr id="57" name="Google Shape;57;p3"/>
          <p:cNvSpPr txBox="1"/>
          <p:nvPr/>
        </p:nvSpPr>
        <p:spPr>
          <a:xfrm>
            <a:off x="2362200" y="3886200"/>
            <a:ext cx="4800600" cy="843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Low back pain</a:t>
            </a:r>
            <a:endParaRPr b="1" i="0" sz="5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46673"/>
            <a:ext cx="5257800" cy="384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3276600"/>
            <a:ext cx="3422536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600" y="171684"/>
            <a:ext cx="4013439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" y="57384"/>
            <a:ext cx="38862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31"/>
          <p:cNvSpPr txBox="1"/>
          <p:nvPr>
            <p:ph type="title"/>
          </p:nvPr>
        </p:nvSpPr>
        <p:spPr>
          <a:xfrm>
            <a:off x="2943605" y="328625"/>
            <a:ext cx="3258820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Osteomyelitis</a:t>
            </a:r>
            <a:endParaRPr sz="4400"/>
          </a:p>
        </p:txBody>
      </p:sp>
      <p:sp>
        <p:nvSpPr>
          <p:cNvPr id="257" name="Google Shape;257;p31"/>
          <p:cNvSpPr txBox="1"/>
          <p:nvPr/>
        </p:nvSpPr>
        <p:spPr>
          <a:xfrm>
            <a:off x="152400" y="1064933"/>
            <a:ext cx="5257800" cy="5056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4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factors:</a:t>
            </a:r>
            <a:endParaRPr b="0" i="0" sz="32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Poorly nourished</a:t>
            </a:r>
            <a:endParaRPr/>
          </a:p>
          <a:p>
            <a:pPr indent="-342900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Elderly.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with impaired immune systems,</a:t>
            </a:r>
            <a:endParaRPr/>
          </a:p>
          <a:p>
            <a:pPr indent="-342900" lvl="0" marL="355600" marR="5080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Chronic illness (e.g. diabetes, rheumatoid  arthritis),</a:t>
            </a:r>
            <a:endParaRPr/>
          </a:p>
          <a:p>
            <a:pPr indent="-342900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Orthopedic postoperative surgical wound.</a:t>
            </a:r>
            <a:endParaRPr/>
          </a:p>
        </p:txBody>
      </p:sp>
      <p:pic>
        <p:nvPicPr>
          <p:cNvPr id="258" name="Google Shape;25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3273" y="1219200"/>
            <a:ext cx="3733800" cy="5093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32"/>
          <p:cNvSpPr txBox="1"/>
          <p:nvPr>
            <p:ph type="title"/>
          </p:nvPr>
        </p:nvSpPr>
        <p:spPr>
          <a:xfrm>
            <a:off x="2765298" y="374345"/>
            <a:ext cx="361187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Pathophysiology</a:t>
            </a:r>
            <a:endParaRPr/>
          </a:p>
        </p:txBody>
      </p:sp>
      <p:sp>
        <p:nvSpPr>
          <p:cNvPr id="265" name="Google Shape;265;p32"/>
          <p:cNvSpPr txBox="1"/>
          <p:nvPr/>
        </p:nvSpPr>
        <p:spPr>
          <a:xfrm>
            <a:off x="383540" y="1220756"/>
            <a:ext cx="8310245" cy="3254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-342900" lvl="0" marL="355600" marR="671195" rtl="0" algn="l">
              <a:lnSpc>
                <a:spcPct val="11389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9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Staphylococcus aureus causes 70% to 80% of bone  infections.</a:t>
            </a:r>
            <a:endParaRPr b="0" i="0" sz="2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13898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pathogenic organisms frequently found in  osteomyelitis include </a:t>
            </a:r>
            <a:r>
              <a:rPr b="0" i="1" lang="en-US" sz="29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Proteus and Pseudomonas species  and Escherichia coli.</a:t>
            </a:r>
            <a:endParaRPr b="0" i="0" sz="2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initial response to infection is: 1- Inflammation 2- Increased vascularity 3- Edema.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6" name="Google Shape;26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4572000"/>
            <a:ext cx="8991600" cy="217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p33"/>
          <p:cNvSpPr txBox="1"/>
          <p:nvPr>
            <p:ph type="title"/>
          </p:nvPr>
        </p:nvSpPr>
        <p:spPr>
          <a:xfrm>
            <a:off x="2292476" y="254253"/>
            <a:ext cx="456057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Clinical Manifestations</a:t>
            </a:r>
            <a:endParaRPr sz="3600"/>
          </a:p>
        </p:txBody>
      </p:sp>
      <p:sp>
        <p:nvSpPr>
          <p:cNvPr id="273" name="Google Shape;273;p33"/>
          <p:cNvSpPr txBox="1"/>
          <p:nvPr/>
        </p:nvSpPr>
        <p:spPr>
          <a:xfrm>
            <a:off x="307340" y="1011681"/>
            <a:ext cx="5864859" cy="5793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infection is blood-borne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 onset is usually sudden, occurring often with the clinical manifestations of septicemia (e.g., chills, high fever, rapid pulse, general malaise).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1202055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infected area becomes painful, swollen, and extremely tender to the touch.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6223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patient with chronic osteomyelitis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presents with a  continuously draining sinus or experiences recurrent periods of pain, inflammation, and swelling.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4" name="Google Shape;27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6836" y="3962400"/>
            <a:ext cx="2634568" cy="141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1011681"/>
            <a:ext cx="2935224" cy="281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800" y="5451921"/>
            <a:ext cx="3505200" cy="142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p34"/>
          <p:cNvSpPr txBox="1"/>
          <p:nvPr>
            <p:ph type="title"/>
          </p:nvPr>
        </p:nvSpPr>
        <p:spPr>
          <a:xfrm>
            <a:off x="624941" y="336245"/>
            <a:ext cx="78974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Assessment and Diagnostic Findings</a:t>
            </a:r>
            <a:endParaRPr/>
          </a:p>
        </p:txBody>
      </p:sp>
      <p:sp>
        <p:nvSpPr>
          <p:cNvPr id="283" name="Google Shape;283;p34"/>
          <p:cNvSpPr txBox="1"/>
          <p:nvPr/>
        </p:nvSpPr>
        <p:spPr>
          <a:xfrm>
            <a:off x="363635" y="1471427"/>
            <a:ext cx="8235315" cy="450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1212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</a:t>
            </a:r>
            <a:r>
              <a:rPr b="0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x-ray</a:t>
            </a: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findings demonstrate soft tissue swelling.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Radioisotope bone scans…. </a:t>
            </a:r>
            <a:r>
              <a:rPr b="0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 imaging</a:t>
            </a:r>
            <a:endParaRPr b="0" i="0" sz="3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Magnetic resonance imaging (</a:t>
            </a:r>
            <a:r>
              <a:rPr b="0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MRI</a:t>
            </a: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helps with early diagnosis.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169545" rtl="0" algn="l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 studies </a:t>
            </a: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reveal elevated leukocyte levels and  an elevated sedimentation rate.</a:t>
            </a:r>
            <a:endParaRPr/>
          </a:p>
          <a:p>
            <a:pPr indent="-342900" lvl="0" marL="355600" marR="214629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Wound and </a:t>
            </a:r>
            <a:r>
              <a:rPr b="0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 culture </a:t>
            </a: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are performed to identify appropriate antibiotic therapy.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35"/>
          <p:cNvSpPr txBox="1"/>
          <p:nvPr>
            <p:ph type="title"/>
          </p:nvPr>
        </p:nvSpPr>
        <p:spPr>
          <a:xfrm>
            <a:off x="3259073" y="340817"/>
            <a:ext cx="262572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Prevention</a:t>
            </a:r>
            <a:endParaRPr sz="4400"/>
          </a:p>
        </p:txBody>
      </p:sp>
      <p:sp>
        <p:nvSpPr>
          <p:cNvPr id="290" name="Google Shape;290;p35"/>
          <p:cNvSpPr txBox="1"/>
          <p:nvPr/>
        </p:nvSpPr>
        <p:spPr>
          <a:xfrm>
            <a:off x="459740" y="1086358"/>
            <a:ext cx="8142605" cy="3916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Elective orthopedic surgery should be postponed if  the patient has a current infection.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Careful attention is paid to the OR.</a:t>
            </a:r>
            <a:endParaRPr/>
          </a:p>
          <a:p>
            <a:pPr indent="-342900" lvl="0" marL="355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Prophylactic antibiotics.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374650" rtl="0" algn="l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Urinary catheters and drains are removed as soon as  possible</a:t>
            </a:r>
            <a:endParaRPr/>
          </a:p>
          <a:p>
            <a:pPr indent="-342900" lvl="0" marL="355600" marR="1254125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Aseptic postoperative wound care reduces the  incidence of osteomyelitis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6"/>
          <p:cNvSpPr txBox="1"/>
          <p:nvPr>
            <p:ph type="title"/>
          </p:nvPr>
        </p:nvSpPr>
        <p:spPr>
          <a:xfrm>
            <a:off x="2196464" y="374345"/>
            <a:ext cx="475170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Medical Management</a:t>
            </a:r>
            <a:endParaRPr/>
          </a:p>
        </p:txBody>
      </p:sp>
      <p:sp>
        <p:nvSpPr>
          <p:cNvPr id="297" name="Google Shape;297;p36"/>
          <p:cNvSpPr txBox="1"/>
          <p:nvPr/>
        </p:nvSpPr>
        <p:spPr>
          <a:xfrm>
            <a:off x="383540" y="1001547"/>
            <a:ext cx="8096884" cy="4879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8425">
            <a:spAutoFit/>
          </a:bodyPr>
          <a:lstStyle/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Antibiotic therapy depends on cultures.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supportive measures (e.g. hydration, diet high  in protein) should be instituted.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area affected is immobilized.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107950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Warm wet soaks may be prescribed to increase  circulation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Surgical management: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217804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infected bone is surgically exposed, the purulent  and necrotic material is removed, and the area is  irrigated with sterile saline solution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37"/>
          <p:cNvSpPr txBox="1"/>
          <p:nvPr>
            <p:ph type="title"/>
          </p:nvPr>
        </p:nvSpPr>
        <p:spPr>
          <a:xfrm>
            <a:off x="1250086" y="107949"/>
            <a:ext cx="6643827" cy="123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Nursing process: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patient with osteomyelitis</a:t>
            </a:r>
            <a:endParaRPr/>
          </a:p>
        </p:txBody>
      </p:sp>
      <p:sp>
        <p:nvSpPr>
          <p:cNvPr id="304" name="Google Shape;304;p37"/>
          <p:cNvSpPr txBox="1"/>
          <p:nvPr>
            <p:ph idx="1" type="body"/>
          </p:nvPr>
        </p:nvSpPr>
        <p:spPr>
          <a:xfrm>
            <a:off x="383540" y="1291566"/>
            <a:ext cx="8339455" cy="4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23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Assessment</a:t>
            </a:r>
            <a:endParaRPr/>
          </a:p>
          <a:p>
            <a:pPr indent="-342900" lvl="0" marL="355600" marR="44958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lang="en-US" sz="2800" u="none">
                <a:latin typeface="Times New Roman"/>
                <a:ea typeface="Times New Roman"/>
                <a:cs typeface="Times New Roman"/>
                <a:sym typeface="Times New Roman"/>
              </a:rPr>
              <a:t>Signs and symptoms (e.g. localized pain, swelling,  Erythema, fever) or recurrent drainage of an infected  sinus with associated pain, swelling, and low-grade  fever.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lang="en-US" sz="2800" u="none">
                <a:latin typeface="Times New Roman"/>
                <a:ea typeface="Times New Roman"/>
                <a:cs typeface="Times New Roman"/>
                <a:sym typeface="Times New Roman"/>
              </a:rPr>
              <a:t>The nurse assesses the patient for risk factors (e.g. older  age, diabetes) and for a history of previous injury,  infection, or orthopedic surgery.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686435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lang="en-US" sz="2800" u="none">
                <a:latin typeface="Times New Roman"/>
                <a:ea typeface="Times New Roman"/>
                <a:cs typeface="Times New Roman"/>
                <a:sym typeface="Times New Roman"/>
              </a:rPr>
              <a:t>Purulent drainage may be noted. The patient has an  elevated temperature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38"/>
          <p:cNvSpPr txBox="1"/>
          <p:nvPr>
            <p:ph type="title"/>
          </p:nvPr>
        </p:nvSpPr>
        <p:spPr>
          <a:xfrm>
            <a:off x="1250086" y="107949"/>
            <a:ext cx="6643827" cy="123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rtl="0" algn="ctr">
              <a:lnSpc>
                <a:spcPct val="118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Nursing process:</a:t>
            </a:r>
            <a:endParaRPr/>
          </a:p>
          <a:p>
            <a:pPr indent="0" lvl="0" marL="0" rtl="0" algn="ctr">
              <a:lnSpc>
                <a:spcPct val="118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patient with osteomyelitis</a:t>
            </a:r>
            <a:endParaRPr/>
          </a:p>
        </p:txBody>
      </p:sp>
      <p:sp>
        <p:nvSpPr>
          <p:cNvPr id="311" name="Google Shape;311;p38"/>
          <p:cNvSpPr txBox="1"/>
          <p:nvPr/>
        </p:nvSpPr>
        <p:spPr>
          <a:xfrm>
            <a:off x="535940" y="1379956"/>
            <a:ext cx="8117205" cy="4534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0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Nursing Diagnoses</a:t>
            </a:r>
            <a:endParaRPr b="0" i="0" sz="2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Nursing diagnoses for the patient with osteomyelitis:</a:t>
            </a:r>
            <a:endParaRPr b="0" i="0" sz="2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0025" lvl="0" marL="212090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Acute pain related to inflammation and swelling</a:t>
            </a:r>
            <a:endParaRPr b="0" i="0" sz="2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8435" lvl="0" marL="190500" marR="61722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Impaired physical mobility related to pain, use of  immobilization devices, and weight-bearing  limitations</a:t>
            </a:r>
            <a:endParaRPr b="0" i="0" sz="2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3679" lvl="0" marL="233679" marR="126619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for extension of infection: bone abscess  formation</a:t>
            </a:r>
            <a:endParaRPr b="0" i="0" sz="2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0979" lvl="0" marL="233679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Deficient knowledge related to the treatment regimen</a:t>
            </a:r>
            <a:endParaRPr b="0" i="0" sz="2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39"/>
          <p:cNvSpPr txBox="1"/>
          <p:nvPr>
            <p:ph type="title"/>
          </p:nvPr>
        </p:nvSpPr>
        <p:spPr>
          <a:xfrm>
            <a:off x="739546" y="496950"/>
            <a:ext cx="766190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Nursing process/nursing intervention</a:t>
            </a:r>
            <a:endParaRPr/>
          </a:p>
        </p:txBody>
      </p:sp>
      <p:sp>
        <p:nvSpPr>
          <p:cNvPr id="318" name="Google Shape;318;p39"/>
          <p:cNvSpPr txBox="1"/>
          <p:nvPr/>
        </p:nvSpPr>
        <p:spPr>
          <a:xfrm>
            <a:off x="535940" y="1528698"/>
            <a:ext cx="7805420" cy="4278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84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Nursing Interventions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Relieving pain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affected part may be immobilized.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333375" rtl="0" algn="l">
              <a:lnSpc>
                <a:spcPct val="108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extremity must be handled with great care  and gentleness.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1026160" rtl="0" algn="l">
              <a:lnSpc>
                <a:spcPct val="108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Elevation reduces swelling and associated  discomfort.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5080" rtl="0" algn="l">
              <a:lnSpc>
                <a:spcPct val="108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Pain is controlled with prescribed analgesics and  other pain reducing techniques.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4"/>
          <p:cNvSpPr txBox="1"/>
          <p:nvPr>
            <p:ph type="title"/>
          </p:nvPr>
        </p:nvSpPr>
        <p:spPr>
          <a:xfrm>
            <a:off x="1219200" y="152400"/>
            <a:ext cx="5158105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latin typeface="Calibri"/>
                <a:ea typeface="Calibri"/>
                <a:cs typeface="Calibri"/>
                <a:sym typeface="Calibri"/>
              </a:rPr>
              <a:t>Low back pain/ </a:t>
            </a:r>
            <a:r>
              <a:rPr b="0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Causes</a:t>
            </a:r>
            <a:endParaRPr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195771" y="1158494"/>
            <a:ext cx="5214430" cy="54098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3535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Acute lumbosacral strain or unstable  lumbosacral ligament and weak muscles</a:t>
            </a:r>
            <a:endParaRPr/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Intervertebral disc problems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Inequality of leg length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Kidney disorders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Retroperitonial tumors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052" y="500697"/>
            <a:ext cx="1924050" cy="230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8035" y="3034732"/>
            <a:ext cx="1892613" cy="344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8475" y="1447800"/>
            <a:ext cx="1801851" cy="354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18246" y="5017996"/>
            <a:ext cx="2385761" cy="1861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p40"/>
          <p:cNvSpPr txBox="1"/>
          <p:nvPr>
            <p:ph type="title"/>
          </p:nvPr>
        </p:nvSpPr>
        <p:spPr>
          <a:xfrm>
            <a:off x="1250086" y="107949"/>
            <a:ext cx="6643827" cy="123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rtl="0" algn="ctr">
              <a:lnSpc>
                <a:spcPct val="118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Nursing process:</a:t>
            </a:r>
            <a:endParaRPr/>
          </a:p>
          <a:p>
            <a:pPr indent="0" lvl="0" marL="0" rtl="0" algn="ctr">
              <a:lnSpc>
                <a:spcPct val="118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patient with osteomyelitis</a:t>
            </a:r>
            <a:endParaRPr/>
          </a:p>
        </p:txBody>
      </p:sp>
      <p:sp>
        <p:nvSpPr>
          <p:cNvPr id="325" name="Google Shape;325;p40"/>
          <p:cNvSpPr txBox="1"/>
          <p:nvPr/>
        </p:nvSpPr>
        <p:spPr>
          <a:xfrm>
            <a:off x="459740" y="1383309"/>
            <a:ext cx="8075295" cy="395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7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Improving physical mobility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 activity and avoidance of stress on the bone.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13843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nurse encourages full participation in to promote  general well-being.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Controlling the infectious process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nurse monitors the patient’s response to antibiotic  therapy.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 Promoting home and community-based care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1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p41"/>
          <p:cNvSpPr txBox="1"/>
          <p:nvPr>
            <p:ph type="title"/>
          </p:nvPr>
        </p:nvSpPr>
        <p:spPr>
          <a:xfrm>
            <a:off x="3114294" y="512191"/>
            <a:ext cx="291592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Bone Tumors</a:t>
            </a:r>
            <a:endParaRPr/>
          </a:p>
        </p:txBody>
      </p:sp>
      <p:sp>
        <p:nvSpPr>
          <p:cNvPr id="332" name="Google Shape;332;p41"/>
          <p:cNvSpPr txBox="1"/>
          <p:nvPr/>
        </p:nvSpPr>
        <p:spPr>
          <a:xfrm>
            <a:off x="535940" y="1390853"/>
            <a:ext cx="8027034" cy="3410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3535" lvl="0" marL="355600" marR="3124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Neoplasms of the musculoskeletal system are of  various types..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may be primary tumors or metastatic tumors  from primary cancers elsewhere in the body (e.g.  breast, lung, prostate, kidney).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45974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Metastatic bone tumors are more common than  primary bone tumors.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8" name="Google Shape;338;p42"/>
          <p:cNvSpPr txBox="1"/>
          <p:nvPr>
            <p:ph type="title"/>
          </p:nvPr>
        </p:nvSpPr>
        <p:spPr>
          <a:xfrm>
            <a:off x="3170682" y="298145"/>
            <a:ext cx="280289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Bone tumors</a:t>
            </a:r>
            <a:endParaRPr/>
          </a:p>
        </p:txBody>
      </p:sp>
      <p:sp>
        <p:nvSpPr>
          <p:cNvPr id="339" name="Google Shape;339;p42"/>
          <p:cNvSpPr txBox="1"/>
          <p:nvPr/>
        </p:nvSpPr>
        <p:spPr>
          <a:xfrm>
            <a:off x="226584" y="840039"/>
            <a:ext cx="4587432" cy="4257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3535" lvl="0" marL="355600" marR="108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Benign tumors of the bone &amp; soft tissue are more  common than malignant primary bone tumors.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Benign primary neoplasms of the musculoskeletal  system include osteochondroma, and bone cyst.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0" name="Google Shape;34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4667250"/>
            <a:ext cx="349098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1709" y="1212273"/>
            <a:ext cx="38100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type="title"/>
          </p:nvPr>
        </p:nvSpPr>
        <p:spPr>
          <a:xfrm>
            <a:off x="1250086" y="107949"/>
            <a:ext cx="664382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Bone tumors</a:t>
            </a:r>
            <a:endParaRPr/>
          </a:p>
        </p:txBody>
      </p:sp>
      <p:sp>
        <p:nvSpPr>
          <p:cNvPr id="347" name="Google Shape;347;p43"/>
          <p:cNvSpPr txBox="1"/>
          <p:nvPr>
            <p:ph idx="1" type="body"/>
          </p:nvPr>
        </p:nvSpPr>
        <p:spPr>
          <a:xfrm>
            <a:off x="383540" y="1291566"/>
            <a:ext cx="8339455" cy="25519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3535" lvl="0" marL="355600" marR="1059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lang="en-US" u="none"/>
              <a:t>Malignant primary musculoskeletal tumors  include osteosarcoma.</a:t>
            </a:r>
            <a:endParaRPr b="0" u="none"/>
          </a:p>
          <a:p>
            <a:pPr indent="-343535" lvl="0" marL="355600" marR="60198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lang="en-US" u="none"/>
              <a:t>Soft tissue sarcomas include liposarcoma, and  rhabdomyosarcoma.</a:t>
            </a:r>
            <a:endParaRPr b="0" u="non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u="none"/>
          </a:p>
        </p:txBody>
      </p:sp>
      <p:pic>
        <p:nvPicPr>
          <p:cNvPr id="348" name="Google Shape;34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3352800"/>
            <a:ext cx="4495800" cy="303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335" y="3674938"/>
            <a:ext cx="3716740" cy="2390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5" name="Google Shape;355;p44"/>
          <p:cNvSpPr txBox="1"/>
          <p:nvPr>
            <p:ph type="title"/>
          </p:nvPr>
        </p:nvSpPr>
        <p:spPr>
          <a:xfrm>
            <a:off x="1816989" y="328625"/>
            <a:ext cx="551116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Clinical manifestations</a:t>
            </a:r>
            <a:endParaRPr sz="4400"/>
          </a:p>
        </p:txBody>
      </p:sp>
      <p:sp>
        <p:nvSpPr>
          <p:cNvPr id="356" name="Google Shape;356;p44"/>
          <p:cNvSpPr txBox="1"/>
          <p:nvPr/>
        </p:nvSpPr>
        <p:spPr>
          <a:xfrm>
            <a:off x="383540" y="1229829"/>
            <a:ext cx="7893050" cy="4551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8425">
            <a:spAutoFit/>
          </a:bodyPr>
          <a:lstStyle/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Pain,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Swelling,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Limited motion,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Weight loss.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bony mass may be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43865" marR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Palpable,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Tender, and Fixed,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in skin temperature over the mass &amp; venous  distention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2" name="Google Shape;362;p45"/>
          <p:cNvSpPr txBox="1"/>
          <p:nvPr>
            <p:ph type="title"/>
          </p:nvPr>
        </p:nvSpPr>
        <p:spPr>
          <a:xfrm>
            <a:off x="2196464" y="412445"/>
            <a:ext cx="475170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Medical Management</a:t>
            </a:r>
            <a:endParaRPr/>
          </a:p>
        </p:txBody>
      </p:sp>
      <p:sp>
        <p:nvSpPr>
          <p:cNvPr id="363" name="Google Shape;363;p45"/>
          <p:cNvSpPr txBox="1"/>
          <p:nvPr/>
        </p:nvSpPr>
        <p:spPr>
          <a:xfrm>
            <a:off x="383540" y="1238453"/>
            <a:ext cx="7914005" cy="3044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goal of primary bone tumor treatment is to  </a:t>
            </a:r>
            <a:r>
              <a:rPr b="0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remove the tumor</a:t>
            </a: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This may be accomplished by:</a:t>
            </a:r>
            <a:endParaRPr/>
          </a:p>
          <a:p>
            <a:pPr indent="-342900" lvl="0" marL="355600" marR="0" rtl="0" algn="l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Surgical excision</a:t>
            </a:r>
            <a:endParaRPr/>
          </a:p>
          <a:p>
            <a:pPr indent="-342900" lvl="0" marL="355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Radiation therapy</a:t>
            </a:r>
            <a:endParaRPr/>
          </a:p>
          <a:p>
            <a:pPr indent="-342900" lvl="0" marL="355600" marR="367665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Chemotherapy</a:t>
            </a: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(preoperative, intraoperative, &amp;  postoperative).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p46"/>
          <p:cNvSpPr txBox="1"/>
          <p:nvPr>
            <p:ph type="title"/>
          </p:nvPr>
        </p:nvSpPr>
        <p:spPr>
          <a:xfrm>
            <a:off x="2196464" y="285953"/>
            <a:ext cx="475170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Medical Management</a:t>
            </a:r>
            <a:endParaRPr/>
          </a:p>
        </p:txBody>
      </p:sp>
      <p:sp>
        <p:nvSpPr>
          <p:cNvPr id="370" name="Google Shape;370;p46"/>
          <p:cNvSpPr txBox="1"/>
          <p:nvPr/>
        </p:nvSpPr>
        <p:spPr>
          <a:xfrm>
            <a:off x="307340" y="1086053"/>
            <a:ext cx="8338184" cy="3964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42900" lvl="0" marL="355600" marR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Arial"/>
              <a:buChar char="•"/>
            </a:pPr>
            <a:r>
              <a:rPr b="0" i="0" lang="en-US" sz="3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Rehabilitation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restore function and reduce  the risk for complications.</a:t>
            </a:r>
            <a:endParaRPr/>
          </a:p>
          <a:p>
            <a:pPr indent="-342900" lvl="0" marL="355600" marR="0" rtl="0" algn="l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Arial"/>
              <a:buChar char="•"/>
            </a:pPr>
            <a:r>
              <a:rPr b="0" i="0" lang="en-US" sz="3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Chemotherapy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prevent metastasis.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17780" rtl="0" algn="l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Chemotherapy is started before and continued  after surgery.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 tissue sarcomas are treated with </a:t>
            </a:r>
            <a:r>
              <a:rPr b="0" i="0" lang="en-US" sz="3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radiation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&amp; chemotherapy.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p47"/>
          <p:cNvSpPr txBox="1"/>
          <p:nvPr>
            <p:ph type="title"/>
          </p:nvPr>
        </p:nvSpPr>
        <p:spPr>
          <a:xfrm>
            <a:off x="1250086" y="107949"/>
            <a:ext cx="6643827" cy="123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Nursing process: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patient with a bone tumor</a:t>
            </a:r>
            <a:endParaRPr/>
          </a:p>
        </p:txBody>
      </p:sp>
      <p:sp>
        <p:nvSpPr>
          <p:cNvPr id="377" name="Google Shape;377;p47"/>
          <p:cNvSpPr txBox="1"/>
          <p:nvPr/>
        </p:nvSpPr>
        <p:spPr>
          <a:xfrm>
            <a:off x="383540" y="1452499"/>
            <a:ext cx="8223884" cy="4598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nurse asks the patient about the </a:t>
            </a:r>
            <a:r>
              <a:rPr b="0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onset</a:t>
            </a: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course  of symptoms.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67945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physical examination, the nurse gently palpates  the mass &amp; notes its size &amp; tenderness.</a:t>
            </a:r>
            <a:endParaRPr/>
          </a:p>
          <a:p>
            <a:pPr indent="-342900" lvl="0" marL="355600" marR="133985" rtl="0" algn="l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 of the </a:t>
            </a:r>
            <a:r>
              <a:rPr b="0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neurovascular status &amp; range of  motion of the extremity</a:t>
            </a: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3175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nurse evaluates the patient’s mobility &amp; ability  to perform ADLs.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3" name="Google Shape;383;p48"/>
          <p:cNvSpPr txBox="1"/>
          <p:nvPr>
            <p:ph type="title"/>
          </p:nvPr>
        </p:nvSpPr>
        <p:spPr>
          <a:xfrm>
            <a:off x="1250086" y="107949"/>
            <a:ext cx="6643827" cy="123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rtl="0" algn="ctr">
              <a:lnSpc>
                <a:spcPct val="118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Nursing process:</a:t>
            </a:r>
            <a:endParaRPr/>
          </a:p>
          <a:p>
            <a:pPr indent="0" lvl="0" marL="0" rtl="0" algn="ctr">
              <a:lnSpc>
                <a:spcPct val="118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patient with a bone tumor</a:t>
            </a:r>
            <a:endParaRPr/>
          </a:p>
        </p:txBody>
      </p:sp>
      <p:sp>
        <p:nvSpPr>
          <p:cNvPr id="384" name="Google Shape;384;p48"/>
          <p:cNvSpPr txBox="1"/>
          <p:nvPr/>
        </p:nvSpPr>
        <p:spPr>
          <a:xfrm>
            <a:off x="307340" y="1389546"/>
            <a:ext cx="8329295" cy="446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Diagnosis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8435" lvl="0" marL="190500" marR="61595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Deficient knowledge related to the disease process &amp; the  therapeutic regimen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0340" lvl="0" marL="192405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Times New Roman"/>
              <a:buChar char="•"/>
            </a:pPr>
            <a:r>
              <a:rPr b="0" i="0" lang="en-US" sz="2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Acute &amp; chronic pain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to pathologic process &amp; surgery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0820" lvl="0" marL="210820" marR="960755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injury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pathologic fracture related to tumor &amp;  metastasis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8435" lvl="0" marL="190500" marR="8128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Times New Roman"/>
              <a:buChar char="•"/>
            </a:pPr>
            <a:r>
              <a:rPr b="0" i="0" lang="en-US" sz="2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Ineffective coping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to fear of the unknown, perception  of disease process, &amp; inadequate support system</a:t>
            </a:r>
            <a:endParaRPr/>
          </a:p>
          <a:p>
            <a:pPr indent="-178435" lvl="0" marL="190500" marR="396875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for situational low self-esteem related to loss of body  part or alteration in role performance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9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49"/>
          <p:cNvSpPr txBox="1"/>
          <p:nvPr>
            <p:ph type="title"/>
          </p:nvPr>
        </p:nvSpPr>
        <p:spPr>
          <a:xfrm>
            <a:off x="1250086" y="107949"/>
            <a:ext cx="6643827" cy="123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rtl="0" algn="ctr">
              <a:lnSpc>
                <a:spcPct val="118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Nursing process:</a:t>
            </a:r>
            <a:endParaRPr/>
          </a:p>
          <a:p>
            <a:pPr indent="0" lvl="0" marL="0" rtl="0" algn="ctr">
              <a:lnSpc>
                <a:spcPct val="118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patient with a bone tumor</a:t>
            </a:r>
            <a:endParaRPr/>
          </a:p>
        </p:txBody>
      </p:sp>
      <p:sp>
        <p:nvSpPr>
          <p:cNvPr id="391" name="Google Shape;391;p49"/>
          <p:cNvSpPr txBox="1"/>
          <p:nvPr/>
        </p:nvSpPr>
        <p:spPr>
          <a:xfrm>
            <a:off x="535940" y="1535709"/>
            <a:ext cx="7745095" cy="4084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7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Nursing Interventions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Promoting understanding of the disease process and  treatment regimen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Relieving pain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Preventing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pathologic fracture</a:t>
            </a:r>
            <a:endParaRPr b="0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Promoting coping skills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Promoting self-esteem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Monitoring and managing potential complications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5"/>
          <p:cNvSpPr txBox="1"/>
          <p:nvPr>
            <p:ph type="title"/>
          </p:nvPr>
        </p:nvSpPr>
        <p:spPr>
          <a:xfrm>
            <a:off x="1447800" y="381000"/>
            <a:ext cx="6386703" cy="75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Clinical manifestations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152399" y="1511020"/>
            <a:ext cx="5867401" cy="4850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9850">
            <a:spAutoFit/>
          </a:bodyPr>
          <a:lstStyle/>
          <a:p>
            <a:pPr indent="-343535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Acute or chronic back pain.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Fatigue.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31877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 radiating down the leg, which suggests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root involvement.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Altered	patient’s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reflexes (0, +1, +2,+3, +4)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leg length, leg  motor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perception.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1015" y="1153911"/>
            <a:ext cx="2466975" cy="19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3352800"/>
            <a:ext cx="2827291" cy="3112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120650"/>
            <a:ext cx="5257800" cy="673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20650"/>
            <a:ext cx="3886200" cy="6323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3" name="Google Shape;403;p51"/>
          <p:cNvSpPr txBox="1"/>
          <p:nvPr>
            <p:ph type="title"/>
          </p:nvPr>
        </p:nvSpPr>
        <p:spPr>
          <a:xfrm>
            <a:off x="3399282" y="417017"/>
            <a:ext cx="234505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Fractures</a:t>
            </a:r>
            <a:endParaRPr sz="4400"/>
          </a:p>
        </p:txBody>
      </p:sp>
      <p:sp>
        <p:nvSpPr>
          <p:cNvPr id="404" name="Google Shape;404;p51"/>
          <p:cNvSpPr txBox="1"/>
          <p:nvPr/>
        </p:nvSpPr>
        <p:spPr>
          <a:xfrm>
            <a:off x="383540" y="1316177"/>
            <a:ext cx="8315959" cy="296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1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fracture: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break in the continuity of bone &amp; is defined  according to its type and extent.</a:t>
            </a:r>
            <a:endParaRPr/>
          </a:p>
          <a:p>
            <a:pPr indent="-342900" lvl="0" marL="355600" marR="10922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Fractures occur when the bone is subjected to stress greater  than it can absorb.</a:t>
            </a:r>
            <a:endParaRPr/>
          </a:p>
          <a:p>
            <a:pPr indent="-342900" lvl="0" marL="355600" marR="86233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Fractures are caused by direct </a:t>
            </a:r>
            <a:r>
              <a:rPr b="0" i="0" lang="en-US" sz="2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blows, crushing forces,  sudden twisting motions, and even extreme muscle  contractions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5" name="Google Shape;40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3882391"/>
            <a:ext cx="3365499" cy="29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4401560"/>
            <a:ext cx="4419600" cy="2370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2"/>
          <p:cNvSpPr txBox="1"/>
          <p:nvPr>
            <p:ph type="title"/>
          </p:nvPr>
        </p:nvSpPr>
        <p:spPr>
          <a:xfrm>
            <a:off x="1250086" y="107949"/>
            <a:ext cx="6643827" cy="123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2"/>
          <p:cNvSpPr txBox="1"/>
          <p:nvPr>
            <p:ph idx="1" type="body"/>
          </p:nvPr>
        </p:nvSpPr>
        <p:spPr>
          <a:xfrm>
            <a:off x="383540" y="1291566"/>
            <a:ext cx="8339455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u="none"/>
              <a:t>When the bone is broken, adjacent structures are also  affected, resulting in soft tissue edema, hemorrhage into the  muscles &amp; joints, joint dislocations, ruptured tendons,  severed nerves, &amp; damaged blood vessels.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3" name="Google Shape;41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6635" y="3810001"/>
            <a:ext cx="411636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4218512"/>
            <a:ext cx="4222748" cy="253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3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53"/>
          <p:cNvSpPr txBox="1"/>
          <p:nvPr>
            <p:ph type="title"/>
          </p:nvPr>
        </p:nvSpPr>
        <p:spPr>
          <a:xfrm>
            <a:off x="2536698" y="374345"/>
            <a:ext cx="406907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Fractures</a:t>
            </a:r>
            <a:endParaRPr/>
          </a:p>
        </p:txBody>
      </p:sp>
      <p:sp>
        <p:nvSpPr>
          <p:cNvPr id="421" name="Google Shape;421;p53"/>
          <p:cNvSpPr txBox="1"/>
          <p:nvPr/>
        </p:nvSpPr>
        <p:spPr>
          <a:xfrm>
            <a:off x="383540" y="1145216"/>
            <a:ext cx="8332470" cy="3597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075">
            <a:spAutoFit/>
          </a:bodyPr>
          <a:lstStyle/>
          <a:p>
            <a:pPr indent="-342900" lvl="0" marL="355600" marR="5080" rtl="0" algn="l">
              <a:lnSpc>
                <a:spcPct val="11368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1" lang="en-US" sz="2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Avulsion: a fracture in which a fragment of bone has been  pulled </a:t>
            </a:r>
            <a:r>
              <a:rPr b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away by a ligament or tendon and its attachment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5244" rtl="0" algn="l">
              <a:lnSpc>
                <a:spcPct val="113684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1" lang="en-US" sz="2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Comminuted: a fracture in which bone has splintered into  several </a:t>
            </a:r>
            <a:r>
              <a:rPr b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fragments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130810" rtl="0" algn="l">
              <a:lnSpc>
                <a:spcPct val="113684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1" lang="en-US" sz="2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Compound: a fracture in which damage also involves the  skin or </a:t>
            </a:r>
            <a:r>
              <a:rPr b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mucous membranes; also called an </a:t>
            </a:r>
            <a:r>
              <a:rPr b="0" i="0" lang="en-US" sz="27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fracture</a:t>
            </a:r>
            <a:endParaRPr b="0" i="0" sz="27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1362075" rtl="0" algn="l">
              <a:lnSpc>
                <a:spcPct val="113684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1" lang="en-US" sz="2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Compression: a fracture in which bone has been  compressed </a:t>
            </a:r>
            <a:r>
              <a:rPr b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(seen in vertebral fractures)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2" name="Google Shape;4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782318"/>
            <a:ext cx="2895600" cy="222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3837" y="4782318"/>
            <a:ext cx="3305013" cy="213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5777" y="4333736"/>
            <a:ext cx="2356773" cy="2524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4"/>
          <p:cNvSpPr txBox="1"/>
          <p:nvPr>
            <p:ph type="title"/>
          </p:nvPr>
        </p:nvSpPr>
        <p:spPr>
          <a:xfrm>
            <a:off x="1250086" y="107949"/>
            <a:ext cx="6643827" cy="123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4"/>
          <p:cNvSpPr txBox="1"/>
          <p:nvPr>
            <p:ph idx="1" type="body"/>
          </p:nvPr>
        </p:nvSpPr>
        <p:spPr>
          <a:xfrm>
            <a:off x="383540" y="1291566"/>
            <a:ext cx="8339455" cy="3403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55600" marR="64769" rtl="0" algn="l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25"/>
              <a:buFont typeface="Arial"/>
              <a:buChar char="•"/>
            </a:pPr>
            <a:r>
              <a:rPr b="0" lang="en-US" u="none">
                <a:solidFill>
                  <a:srgbClr val="FF0000"/>
                </a:solidFill>
              </a:rPr>
              <a:t>Depressed</a:t>
            </a:r>
            <a:r>
              <a:rPr b="0" lang="en-US" u="none"/>
              <a:t>: a fracture in which fragments are driven  inward (seen frequently in fractures of skull and facial  bones)</a:t>
            </a:r>
            <a:endParaRPr/>
          </a:p>
          <a:p>
            <a:pPr indent="-342900" lvl="0" marL="355600" marR="64769" rtl="0" algn="l">
              <a:lnSpc>
                <a:spcPct val="97500"/>
              </a:lnSpc>
              <a:spcBef>
                <a:spcPts val="350"/>
              </a:spcBef>
              <a:spcAft>
                <a:spcPts val="0"/>
              </a:spcAft>
              <a:buClr>
                <a:srgbClr val="FF0000"/>
              </a:buClr>
              <a:buSzPts val="3025"/>
              <a:buFont typeface="Arial"/>
              <a:buChar char="•"/>
            </a:pPr>
            <a:r>
              <a:rPr b="0" i="1" lang="en-US" u="none">
                <a:solidFill>
                  <a:srgbClr val="FF0000"/>
                </a:solidFill>
              </a:rPr>
              <a:t>Greenstick</a:t>
            </a:r>
            <a:r>
              <a:rPr b="0" i="1" lang="en-US" u="none"/>
              <a:t>: a fracture in which one side of a bone is broken  &amp; the </a:t>
            </a:r>
            <a:r>
              <a:rPr b="0" lang="en-US" u="none"/>
              <a:t>other side is bent</a:t>
            </a:r>
            <a:endParaRPr/>
          </a:p>
          <a:p>
            <a:pPr indent="-342900" lvl="0" marL="355600" marR="5080" rtl="0" algn="l">
              <a:lnSpc>
                <a:spcPct val="97500"/>
              </a:lnSpc>
              <a:spcBef>
                <a:spcPts val="625"/>
              </a:spcBef>
              <a:spcAft>
                <a:spcPts val="0"/>
              </a:spcAft>
              <a:buClr>
                <a:srgbClr val="FF0000"/>
              </a:buClr>
              <a:buSzPts val="3025"/>
              <a:buFont typeface="Arial"/>
              <a:buChar char="•"/>
            </a:pPr>
            <a:r>
              <a:rPr b="0" i="1" lang="en-US" u="none">
                <a:solidFill>
                  <a:srgbClr val="FF0000"/>
                </a:solidFill>
              </a:rPr>
              <a:t>Impacted</a:t>
            </a:r>
            <a:r>
              <a:rPr b="0" i="1" lang="en-US" u="none"/>
              <a:t>: a fracture in which a bone fragment is driven into  another </a:t>
            </a:r>
            <a:r>
              <a:rPr b="0" lang="en-US" u="none"/>
              <a:t>bone fragment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none"/>
          </a:p>
        </p:txBody>
      </p:sp>
      <p:pic>
        <p:nvPicPr>
          <p:cNvPr id="431" name="Google Shape;43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0"/>
            <a:ext cx="23907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2590800" y="4419599"/>
            <a:ext cx="2438400" cy="253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3600" y="4324350"/>
            <a:ext cx="24955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9" name="Google Shape;439;p55"/>
          <p:cNvSpPr txBox="1"/>
          <p:nvPr>
            <p:ph type="title"/>
          </p:nvPr>
        </p:nvSpPr>
        <p:spPr>
          <a:xfrm>
            <a:off x="2333625" y="290525"/>
            <a:ext cx="447992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Types of Fractures</a:t>
            </a:r>
            <a:endParaRPr sz="4400"/>
          </a:p>
        </p:txBody>
      </p:sp>
      <p:sp>
        <p:nvSpPr>
          <p:cNvPr id="440" name="Google Shape;440;p55"/>
          <p:cNvSpPr txBox="1"/>
          <p:nvPr/>
        </p:nvSpPr>
        <p:spPr>
          <a:xfrm>
            <a:off x="383540" y="1222075"/>
            <a:ext cx="8309609" cy="3113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1" lang="en-US" sz="27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Oblique: a fracture occurring at an angle across the bone</a:t>
            </a:r>
            <a:endParaRPr b="0" i="0" sz="27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43180" rtl="0" algn="l">
              <a:lnSpc>
                <a:spcPct val="968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1" lang="en-US" sz="27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Pathologic: a fracture that occurs through an area of  diseased bone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 osteoporosis, bone cyst, Paget’s disease,  tumor); can occur without trauma or a fall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402590" rtl="0" algn="l">
              <a:lnSpc>
                <a:spcPct val="113454"/>
              </a:lnSpc>
              <a:spcBef>
                <a:spcPts val="7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1" lang="en-US" sz="27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Simple: a fracture that remains contained; does not break  the skin</a:t>
            </a:r>
            <a:endParaRPr b="0" i="0" sz="27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1" lang="en-US" sz="27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Spiral: a fracture that twists around the shaft of the bone</a:t>
            </a:r>
            <a:endParaRPr b="0" i="0" sz="27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1" name="Google Shape;44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934" y="4369513"/>
            <a:ext cx="20574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4343400"/>
            <a:ext cx="181927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1200" y="4369512"/>
            <a:ext cx="2901949" cy="2488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6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9" name="Google Shape;449;p56"/>
          <p:cNvSpPr txBox="1"/>
          <p:nvPr>
            <p:ph type="title"/>
          </p:nvPr>
        </p:nvSpPr>
        <p:spPr>
          <a:xfrm>
            <a:off x="2333625" y="328625"/>
            <a:ext cx="447992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Types of Fractures</a:t>
            </a:r>
            <a:endParaRPr sz="4400"/>
          </a:p>
        </p:txBody>
      </p:sp>
      <p:sp>
        <p:nvSpPr>
          <p:cNvPr id="450" name="Google Shape;450;p56"/>
          <p:cNvSpPr txBox="1"/>
          <p:nvPr/>
        </p:nvSpPr>
        <p:spPr>
          <a:xfrm>
            <a:off x="535940" y="1133794"/>
            <a:ext cx="7984490" cy="3887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9675">
            <a:spAutoFit/>
          </a:bodyPr>
          <a:lstStyle/>
          <a:p>
            <a:pPr indent="-343535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9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Transverse: a fracture that is straight across the bone.</a:t>
            </a:r>
            <a:endParaRPr b="0" i="0" sz="2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fractures are graded according to the following  criteria: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6080" lvl="1" marL="931544" marR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lain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Grade I is a clean wound less than 1 cm long.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1780" lvl="1" marL="817244" marR="85725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lain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Grade II is a larger wound without extensive soft  tissue damage.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1780" lvl="1" marL="817244" marR="328295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lain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Grade III is highly contaminated, has extensive  soft tissue damage, and is the most severe.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7"/>
          <p:cNvSpPr txBox="1"/>
          <p:nvPr>
            <p:ph type="title"/>
          </p:nvPr>
        </p:nvSpPr>
        <p:spPr>
          <a:xfrm>
            <a:off x="2333625" y="328625"/>
            <a:ext cx="447992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Types of Fractures</a:t>
            </a:r>
            <a:endParaRPr sz="4400"/>
          </a:p>
        </p:txBody>
      </p:sp>
      <p:pic>
        <p:nvPicPr>
          <p:cNvPr id="456" name="Google Shape;45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303451"/>
            <a:ext cx="6019800" cy="4823028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7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8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3" name="Google Shape;463;p58"/>
          <p:cNvSpPr txBox="1"/>
          <p:nvPr>
            <p:ph type="title"/>
          </p:nvPr>
        </p:nvSpPr>
        <p:spPr>
          <a:xfrm>
            <a:off x="2039492" y="374345"/>
            <a:ext cx="506349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Clinical Manifestations</a:t>
            </a:r>
            <a:endParaRPr/>
          </a:p>
        </p:txBody>
      </p:sp>
      <p:sp>
        <p:nvSpPr>
          <p:cNvPr id="464" name="Google Shape;464;p58"/>
          <p:cNvSpPr txBox="1"/>
          <p:nvPr/>
        </p:nvSpPr>
        <p:spPr>
          <a:xfrm>
            <a:off x="383540" y="1229829"/>
            <a:ext cx="8099425" cy="446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8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clinical manifestations of a fracture are: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9398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Pain (The pain is continuous and increases in severity  until the bone fragments are immobilized),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Loss of function,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Deformity,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Shortening of the extremity.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Crepitus (caused by the rubbing of the bone fragments  against each other),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swelling and discoloration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9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0" name="Google Shape;470;p59"/>
          <p:cNvSpPr txBox="1"/>
          <p:nvPr>
            <p:ph type="title"/>
          </p:nvPr>
        </p:nvSpPr>
        <p:spPr>
          <a:xfrm>
            <a:off x="1269872" y="438353"/>
            <a:ext cx="660209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Emergency Management of Fractures</a:t>
            </a:r>
            <a:endParaRPr sz="3200"/>
          </a:p>
        </p:txBody>
      </p:sp>
      <p:sp>
        <p:nvSpPr>
          <p:cNvPr id="471" name="Google Shape;471;p59"/>
          <p:cNvSpPr txBox="1"/>
          <p:nvPr/>
        </p:nvSpPr>
        <p:spPr>
          <a:xfrm>
            <a:off x="459740" y="1316177"/>
            <a:ext cx="8039734" cy="420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42900" lvl="0" marL="355600" marR="10413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important to immobilize the body part before the  patient is moved.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just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Adequate splinting for joints adjacent to the fracture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just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Assessed adequacy of peripheral tissue perfusion and  nerve function.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4965" marR="408940" rtl="0" algn="just">
              <a:lnSpc>
                <a:spcPct val="97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an </a:t>
            </a:r>
            <a:r>
              <a:rPr b="0" i="1" lang="en-US" sz="29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fracture, the wound is covered with a  clean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(sterile) dressing to prevent contamination of  deeper tissues.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just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attempt is made to reduce the fracture.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6"/>
          <p:cNvSpPr txBox="1"/>
          <p:nvPr>
            <p:ph type="title"/>
          </p:nvPr>
        </p:nvSpPr>
        <p:spPr>
          <a:xfrm>
            <a:off x="1251765" y="197311"/>
            <a:ext cx="5425693" cy="690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Diagnostic findings</a:t>
            </a:r>
            <a:endParaRPr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"/>
          <p:cNvSpPr txBox="1"/>
          <p:nvPr/>
        </p:nvSpPr>
        <p:spPr>
          <a:xfrm>
            <a:off x="304800" y="1282887"/>
            <a:ext cx="5867400" cy="48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4125">
            <a:spAutoFit/>
          </a:bodyPr>
          <a:lstStyle/>
          <a:p>
            <a:pPr indent="-343535" lvl="0" marL="355600" marR="57277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focused history and physical examination,  including: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examination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080" rtl="0" algn="l">
              <a:lnSpc>
                <a:spcPct val="108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Neurologic testing (reflexes, sensory, and motor impairment).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X-ray spine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Computed tomography: soft tissue lesions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MRI: spinal pathology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EMG: evaluate the spinal nerve root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5550" y="3962400"/>
            <a:ext cx="2762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2716" y="810196"/>
            <a:ext cx="193357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0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7" name="Google Shape;477;p60"/>
          <p:cNvSpPr txBox="1"/>
          <p:nvPr>
            <p:ph type="title"/>
          </p:nvPr>
        </p:nvSpPr>
        <p:spPr>
          <a:xfrm>
            <a:off x="1553336" y="313689"/>
            <a:ext cx="6036310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Medical Management of Fractures</a:t>
            </a:r>
            <a:endParaRPr sz="3200"/>
          </a:p>
        </p:txBody>
      </p:sp>
      <p:sp>
        <p:nvSpPr>
          <p:cNvPr id="478" name="Google Shape;478;p60"/>
          <p:cNvSpPr txBox="1"/>
          <p:nvPr/>
        </p:nvSpPr>
        <p:spPr>
          <a:xfrm>
            <a:off x="383540" y="1089405"/>
            <a:ext cx="8363584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688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Closed Reduction: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accomplished by bringing the bone  fragments into apposition through manipulation and manual  traction.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1092835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X-rays are obtained to verify that the bone fragments are  correctly aligned.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115570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Traction (skin or skeletal) may be used to effect fracture  reduction &amp; immobilization.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Reduction: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fractures require open reduction through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surgical approach, the fracture fragments are reduced.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6197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fixation devices (metallic pins, wires, screws, plates,  nails, or rods) may be used to hold the bone fragments in  position.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1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4" name="Google Shape;484;p61"/>
          <p:cNvSpPr txBox="1"/>
          <p:nvPr>
            <p:ph type="title"/>
          </p:nvPr>
        </p:nvSpPr>
        <p:spPr>
          <a:xfrm>
            <a:off x="2196464" y="512191"/>
            <a:ext cx="475361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Nursing Management</a:t>
            </a:r>
            <a:endParaRPr/>
          </a:p>
        </p:txBody>
      </p:sp>
      <p:sp>
        <p:nvSpPr>
          <p:cNvPr id="485" name="Google Shape;485;p61"/>
          <p:cNvSpPr txBox="1"/>
          <p:nvPr/>
        </p:nvSpPr>
        <p:spPr>
          <a:xfrm>
            <a:off x="383540" y="1237146"/>
            <a:ext cx="8243570" cy="4385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with closed fractures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7658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Encourages patients to return to their usual activities as  rapidly as possible.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65405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Teaches patients how to control swelling &amp; pain associated  with the fracture.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14478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important to teach exercises to maintain the health of  unaffected muscles and to increase the strength of muscles  needed for transferring.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teaching includes self-care, medication information,  monitoring for potential complications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2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1" name="Google Shape;491;p62"/>
          <p:cNvSpPr txBox="1"/>
          <p:nvPr>
            <p:ph type="title"/>
          </p:nvPr>
        </p:nvSpPr>
        <p:spPr>
          <a:xfrm>
            <a:off x="2432685" y="292353"/>
            <a:ext cx="428307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Nursing Management</a:t>
            </a:r>
            <a:endParaRPr sz="3600"/>
          </a:p>
        </p:txBody>
      </p:sp>
      <p:sp>
        <p:nvSpPr>
          <p:cNvPr id="492" name="Google Shape;492;p62"/>
          <p:cNvSpPr txBox="1"/>
          <p:nvPr/>
        </p:nvSpPr>
        <p:spPr>
          <a:xfrm>
            <a:off x="383540" y="932662"/>
            <a:ext cx="8375650" cy="4544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with open fractures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nurse administers tetanus prophylaxis if indicated.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Irrigation and debridement.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6096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Intravenous antibiotics are prescribed to prevent or treat  infection.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wound is cultured..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36576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open fractures heavily contaminated wounds are left  unsutured.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it has been determined that infection is not present, the  wound is closed or by grafting of skin or a flap.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3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8" name="Google Shape;498;p63"/>
          <p:cNvSpPr txBox="1"/>
          <p:nvPr>
            <p:ph type="title"/>
          </p:nvPr>
        </p:nvSpPr>
        <p:spPr>
          <a:xfrm>
            <a:off x="1384172" y="514553"/>
            <a:ext cx="637476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Fracture Healing and Complications</a:t>
            </a:r>
            <a:endParaRPr sz="3200"/>
          </a:p>
        </p:txBody>
      </p:sp>
      <p:sp>
        <p:nvSpPr>
          <p:cNvPr id="499" name="Google Shape;499;p63"/>
          <p:cNvSpPr txBox="1"/>
          <p:nvPr/>
        </p:nvSpPr>
        <p:spPr>
          <a:xfrm>
            <a:off x="535940" y="1535709"/>
            <a:ext cx="6292215" cy="3610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7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Factors that enhance fracture healing: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4" lvl="0" marL="581025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Immobilization of fracture fragments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4" lvl="0" marL="581025" marR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Maximum bone fragment contact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4" lvl="0" marL="581025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Sufficient blood supply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4" lvl="0" marL="581025" marR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 nutrition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4" lvl="0" marL="581025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Exercise: weight bearing for long bones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4" lvl="0" marL="581025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Hormones: growth hormone, calcitonin.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4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5" name="Google Shape;505;p64"/>
          <p:cNvSpPr txBox="1"/>
          <p:nvPr/>
        </p:nvSpPr>
        <p:spPr>
          <a:xfrm>
            <a:off x="383540" y="600583"/>
            <a:ext cx="7002145" cy="482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4109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Fracture Healing and Complications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Factors That Inhibit Fracture Healing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4" lvl="0" marL="67691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Extensive local trauma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4" lvl="0" marL="67691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Inadequate immobilization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4" lvl="0" marL="67691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 or tissue between bone fragments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4" lvl="0" marL="676910" marR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Metabolic bone disease (eg, Paget’s disease)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4309" lvl="0" marL="657225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Avascular necrosis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4309" lvl="0" marL="657225" marR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 (elderly persons heal more slowly)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4" lvl="0" marL="67691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Infection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5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1" name="Google Shape;511;p65"/>
          <p:cNvSpPr txBox="1"/>
          <p:nvPr/>
        </p:nvSpPr>
        <p:spPr>
          <a:xfrm>
            <a:off x="383540" y="394842"/>
            <a:ext cx="8601710" cy="546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375">
            <a:spAutoFit/>
          </a:bodyPr>
          <a:lstStyle/>
          <a:p>
            <a:pPr indent="-1247140" lvl="0" marL="2658110" marR="1630679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Fracture Healing and Complications  (Early and Delayed)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29844" rtl="0" algn="l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Complications of fractures fall into two </a:t>
            </a:r>
            <a:r>
              <a:rPr b="0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categories—early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delayed.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33020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complications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 shock, fat embolism,  compartment syndrome, deep vein thrombosis,  thromboembolism(pulmonary embolism), disseminated  intravascular coagulopathy, &amp; infection.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Delayed complications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 delayed union and  nonunion, a vascular necrosis of bone, reaction to internal  fixation devices, complex regional pain syndrome and  heterotrophic ossification.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6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7" name="Google Shape;517;p66"/>
          <p:cNvSpPr txBox="1"/>
          <p:nvPr>
            <p:ph type="title"/>
          </p:nvPr>
        </p:nvSpPr>
        <p:spPr>
          <a:xfrm>
            <a:off x="1690497" y="417017"/>
            <a:ext cx="576135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Fat embolism syndrome</a:t>
            </a:r>
            <a:endParaRPr sz="4400"/>
          </a:p>
        </p:txBody>
      </p:sp>
      <p:sp>
        <p:nvSpPr>
          <p:cNvPr id="518" name="Google Shape;518;p66"/>
          <p:cNvSpPr txBox="1"/>
          <p:nvPr/>
        </p:nvSpPr>
        <p:spPr>
          <a:xfrm>
            <a:off x="535940" y="1470101"/>
            <a:ext cx="7901940" cy="4293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43535" lvl="0" marL="355600" marR="8026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fracture of long bones or pelvis fat emboli may  develop.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9398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fat emboli occlude the small blood vessels that supply  the lungs, brain, kidneys, and other organs.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onset of symptoms is rapid, occurring within 72 hours.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774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respiratory distress response includes tachypnea,  dyspnea, chest pain, cough, and tachycardia.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Arterial blood gas show PaO2 to be less than 60 mmHg,.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Acute pulmonary edema, and heart failure develop.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Cerebral disturbances: headache, and confusion and coma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7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4" name="Google Shape;524;p67"/>
          <p:cNvSpPr txBox="1"/>
          <p:nvPr>
            <p:ph type="title"/>
          </p:nvPr>
        </p:nvSpPr>
        <p:spPr>
          <a:xfrm>
            <a:off x="3135629" y="285953"/>
            <a:ext cx="287464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Management</a:t>
            </a:r>
            <a:endParaRPr/>
          </a:p>
        </p:txBody>
      </p:sp>
      <p:sp>
        <p:nvSpPr>
          <p:cNvPr id="525" name="Google Shape;525;p67"/>
          <p:cNvSpPr txBox="1"/>
          <p:nvPr/>
        </p:nvSpPr>
        <p:spPr>
          <a:xfrm>
            <a:off x="307340" y="1011681"/>
            <a:ext cx="7954645" cy="3781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Respiratory support is provided with oxygen given in  high concentrations.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 ventilation.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43865" marR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Corticosteroids:	to treat the inflammatory lung.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72135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Vasoactive medications to support cardiovascular  function and to prevent hypotension, and	shock.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3086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Accurate fluid intake and output records facilitate  adequate fluid replacement therapy.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8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1" name="Google Shape;531;p68"/>
          <p:cNvSpPr txBox="1"/>
          <p:nvPr>
            <p:ph type="title"/>
          </p:nvPr>
        </p:nvSpPr>
        <p:spPr>
          <a:xfrm>
            <a:off x="1621916" y="378917"/>
            <a:ext cx="5897880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Compartment syndrome</a:t>
            </a:r>
            <a:endParaRPr sz="4400"/>
          </a:p>
        </p:txBody>
      </p:sp>
      <p:sp>
        <p:nvSpPr>
          <p:cNvPr id="532" name="Google Shape;532;p68"/>
          <p:cNvSpPr txBox="1"/>
          <p:nvPr/>
        </p:nvSpPr>
        <p:spPr>
          <a:xfrm>
            <a:off x="383540" y="1316177"/>
            <a:ext cx="8317865" cy="4769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42900" lvl="0" marL="355600" marR="171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Compartment syndrome is a </a:t>
            </a:r>
            <a:r>
              <a:rPr b="0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complication that develops  when tissue perfusion in the muscles is reduced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55600" marR="29210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patient complains of deep, throbbing, unrelenting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pain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is not controlled by opioids.</a:t>
            </a:r>
            <a:endParaRPr/>
          </a:p>
          <a:p>
            <a:pPr indent="-342900" lvl="0" marL="3556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pain can be caused by:</a:t>
            </a:r>
            <a:endParaRPr/>
          </a:p>
          <a:p>
            <a:pPr indent="-102234" lvl="1" marL="457835" marR="1586865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arenBoth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muscle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fascia is too tight, or the cast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constrictive.</a:t>
            </a:r>
            <a:endParaRPr/>
          </a:p>
          <a:p>
            <a:pPr indent="-504825" lvl="1" marL="962025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arenBoth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Edema or hemorrhage at the site.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forearm and leg muscle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compartments are involved most frequently.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9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8" name="Google Shape;538;p69"/>
          <p:cNvSpPr txBox="1"/>
          <p:nvPr>
            <p:ph type="title"/>
          </p:nvPr>
        </p:nvSpPr>
        <p:spPr>
          <a:xfrm>
            <a:off x="624941" y="374345"/>
            <a:ext cx="78974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Assessment and Diagnostic Findings</a:t>
            </a:r>
            <a:endParaRPr/>
          </a:p>
        </p:txBody>
      </p:sp>
      <p:sp>
        <p:nvSpPr>
          <p:cNvPr id="539" name="Google Shape;539;p69"/>
          <p:cNvSpPr txBox="1"/>
          <p:nvPr/>
        </p:nvSpPr>
        <p:spPr>
          <a:xfrm>
            <a:off x="383540" y="1163777"/>
            <a:ext cx="8549640" cy="4720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42900" lvl="0" marL="355600" marR="184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Frequent assessment of neurovascular function. Sensory deficits include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paresthesia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Motion is evaluated by asking the patient to move fingers or toes distal to the potential problem.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movement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en-US" sz="295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paralysis</a:t>
            </a:r>
            <a:r>
              <a:rPr b="0" i="1" lang="en-US" sz="29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suggests nerve damage.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427990" rtl="0" algn="l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Peripheral circulation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evaluated by assessing color,  temperature, capillary refill time, swelling, and pulses.</a:t>
            </a:r>
            <a:endParaRPr/>
          </a:p>
          <a:p>
            <a:pPr indent="-342900" lvl="0" marL="355600" marR="1350645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Cyanotic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(blue-tinged) nail beds suggest venous congestion.</a:t>
            </a:r>
            <a:endParaRPr/>
          </a:p>
          <a:p>
            <a:pPr indent="-342900" lvl="0" marL="355600" marR="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Edema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obscure the presence of arterial pulsation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7"/>
          <p:cNvSpPr txBox="1"/>
          <p:nvPr>
            <p:ph type="title"/>
          </p:nvPr>
        </p:nvSpPr>
        <p:spPr>
          <a:xfrm>
            <a:off x="3035044" y="461899"/>
            <a:ext cx="3670555" cy="690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/>
          </a:p>
        </p:txBody>
      </p:sp>
      <p:sp>
        <p:nvSpPr>
          <p:cNvPr id="93" name="Google Shape;93;p7"/>
          <p:cNvSpPr txBox="1"/>
          <p:nvPr/>
        </p:nvSpPr>
        <p:spPr>
          <a:xfrm>
            <a:off x="538123" y="1320567"/>
            <a:ext cx="8633586" cy="3870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3535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back pain is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self-limited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resolves  within 4 weeks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focuses on:</a:t>
            </a:r>
            <a:endParaRPr b="1" i="0" sz="32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Relief of pain and discomfort (NSAIDs).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muscle relaxants or opioids.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18669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or cold therapy frequently provides temporary relief of symptoms.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5156862"/>
            <a:ext cx="36576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0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5" name="Google Shape;545;p70"/>
          <p:cNvSpPr txBox="1"/>
          <p:nvPr>
            <p:ph type="title"/>
          </p:nvPr>
        </p:nvSpPr>
        <p:spPr>
          <a:xfrm>
            <a:off x="2196464" y="374345"/>
            <a:ext cx="475170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Medical Management</a:t>
            </a:r>
            <a:endParaRPr/>
          </a:p>
        </p:txBody>
      </p:sp>
      <p:sp>
        <p:nvSpPr>
          <p:cNvPr id="546" name="Google Shape;546;p70"/>
          <p:cNvSpPr txBox="1"/>
          <p:nvPr/>
        </p:nvSpPr>
        <p:spPr>
          <a:xfrm>
            <a:off x="231140" y="1165605"/>
            <a:ext cx="8684260" cy="5414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Compartment syndrome is managed by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elevation of the extremity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release of restrictive devices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(dressings or cast),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fasciotomy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 be needed to relieve the constrictive muscle fascia.</a:t>
            </a:r>
            <a:endParaRPr/>
          </a:p>
          <a:p>
            <a:pPr indent="-342900" lvl="0" marL="355600" marR="40005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fasciotomy, </a:t>
            </a:r>
            <a:r>
              <a:rPr b="0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wound is not sutured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instead is left </a:t>
            </a:r>
            <a:r>
              <a:rPr b="0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to permit the muscle tissues to expand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it is covered with </a:t>
            </a:r>
            <a:r>
              <a:rPr b="0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moist,  sterile saline dressings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55600" marR="76200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limb is splinted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 functional position and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elevated, &amp;  passive ROM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exercises are usually performed,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617855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swelling has resolved, and tissue perfusion has been restored,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wound is débrided and closed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1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2" name="Google Shape;552;p71"/>
          <p:cNvSpPr txBox="1"/>
          <p:nvPr>
            <p:ph type="title"/>
          </p:nvPr>
        </p:nvSpPr>
        <p:spPr>
          <a:xfrm>
            <a:off x="2132457" y="340817"/>
            <a:ext cx="4880610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Other complications</a:t>
            </a:r>
            <a:endParaRPr sz="4400"/>
          </a:p>
        </p:txBody>
      </p:sp>
      <p:sp>
        <p:nvSpPr>
          <p:cNvPr id="553" name="Google Shape;553;p71"/>
          <p:cNvSpPr txBox="1"/>
          <p:nvPr/>
        </p:nvSpPr>
        <p:spPr>
          <a:xfrm>
            <a:off x="459740" y="1168273"/>
            <a:ext cx="7788909" cy="3245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25">
            <a:spAutoFit/>
          </a:bodyPr>
          <a:lstStyle/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Deep vein thrombosis (</a:t>
            </a:r>
            <a:r>
              <a:rPr b="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DVT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850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Surgical internal fixation of fractures carries a risk for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55600" marR="508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delayed union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be associated with distraction (pulling apart) of bone fragments, systemic or local infection, or poor nutrition.</a:t>
            </a:r>
            <a:endParaRPr/>
          </a:p>
          <a:p>
            <a:pPr indent="-342900" lvl="0" marL="355600" marR="506094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Vascular necrosis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occurs when the bone loses its blood  supply and dies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7954" y="76200"/>
            <a:ext cx="4266045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6200"/>
            <a:ext cx="4877955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0"/>
          <p:cNvSpPr txBox="1"/>
          <p:nvPr>
            <p:ph type="title"/>
          </p:nvPr>
        </p:nvSpPr>
        <p:spPr>
          <a:xfrm>
            <a:off x="2568701" y="461899"/>
            <a:ext cx="4006215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latin typeface="Calibri"/>
                <a:ea typeface="Calibri"/>
                <a:cs typeface="Calibri"/>
                <a:sym typeface="Calibri"/>
              </a:rPr>
              <a:t>Nursing diagnosis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0"/>
          <p:cNvSpPr txBox="1"/>
          <p:nvPr/>
        </p:nvSpPr>
        <p:spPr>
          <a:xfrm>
            <a:off x="535940" y="1607946"/>
            <a:ext cx="7265670" cy="422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09245" lvl="0" marL="309245" marR="755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Acute pain related to musculoskeletal  problems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9245" lvl="0" marL="309245" marR="508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Impaired physical mobility related to pain,  muscle spasms, and decreased flexibility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9245" lvl="0" marL="309245" marR="20320" rtl="0" algn="l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Deficient knowledge related to back-  conserving techniques of body mechanics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9245" lvl="0" marL="309245" marR="61976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Imbalanced nutrition: more than body  requirements related to obesity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idx="12" type="sldNum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8"/>
          <p:cNvSpPr txBox="1"/>
          <p:nvPr>
            <p:ph type="title"/>
          </p:nvPr>
        </p:nvSpPr>
        <p:spPr>
          <a:xfrm>
            <a:off x="2558033" y="461899"/>
            <a:ext cx="4029075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latin typeface="Calibri"/>
                <a:ea typeface="Calibri"/>
                <a:cs typeface="Calibri"/>
                <a:sym typeface="Calibri"/>
              </a:rPr>
              <a:t>Patient education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535940" y="1511020"/>
            <a:ext cx="7755255" cy="392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9850">
            <a:spAutoFit/>
          </a:bodyPr>
          <a:lstStyle/>
          <a:p>
            <a:pPr indent="-343535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Modify activity patterns: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Twisting, bending, lifting, and reaching, all of  which stress the back, are avoided.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838835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patient is taught to change position  frequently.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 rest is recommended.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management for obese persons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2022-10-25T02:28:48Z</dcterms:created>
  <dc:creator>khaled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2022-10-25T00:00:00Z</vt:filetime>
  </property>
</Properties>
</file>