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59" r:id="rId9"/>
    <p:sldId id="281" r:id="rId10"/>
    <p:sldId id="282" r:id="rId11"/>
    <p:sldId id="260" r:id="rId12"/>
    <p:sldId id="261" r:id="rId13"/>
    <p:sldId id="262" r:id="rId14"/>
    <p:sldId id="263" r:id="rId15"/>
    <p:sldId id="264" r:id="rId16"/>
    <p:sldId id="265" r:id="rId17"/>
    <p:sldId id="288" r:id="rId18"/>
    <p:sldId id="289" r:id="rId19"/>
    <p:sldId id="266" r:id="rId20"/>
    <p:sldId id="283" r:id="rId21"/>
    <p:sldId id="284" r:id="rId22"/>
    <p:sldId id="285" r:id="rId23"/>
    <p:sldId id="286" r:id="rId24"/>
    <p:sldId id="287" r:id="rId25"/>
    <p:sldId id="267" r:id="rId26"/>
    <p:sldId id="268" r:id="rId27"/>
    <p:sldId id="269" r:id="rId28"/>
    <p:sldId id="290" r:id="rId29"/>
    <p:sldId id="291" r:id="rId30"/>
    <p:sldId id="292" r:id="rId31"/>
    <p:sldId id="293" r:id="rId32"/>
    <p:sldId id="295" r:id="rId33"/>
    <p:sldId id="296" r:id="rId34"/>
    <p:sldId id="298" r:id="rId35"/>
    <p:sldId id="299" r:id="rId36"/>
    <p:sldId id="270" r:id="rId37"/>
    <p:sldId id="271" r:id="rId38"/>
    <p:sldId id="272" r:id="rId39"/>
    <p:sldId id="273" r:id="rId40"/>
    <p:sldId id="274" r:id="rId41"/>
    <p:sldId id="301" r:id="rId42"/>
    <p:sldId id="302" r:id="rId43"/>
    <p:sldId id="303" r:id="rId44"/>
    <p:sldId id="304" r:id="rId45"/>
    <p:sldId id="305" r:id="rId46"/>
    <p:sldId id="307" r:id="rId47"/>
    <p:sldId id="310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0745-6B26-46F3-BAF4-C1EB234F13C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840F8-C58C-456A-B973-8B948820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247C29-FD02-46ED-ACB2-010E098E8B8D}" type="slidenum">
              <a:rPr lang="ar-JO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Scan B shows a large left frontal intracerebral hemorrhage. Intrav- entricular hemorrhage is present. This patient is </a:t>
            </a:r>
            <a:r>
              <a:rPr lang="en-US" altLang="en-US" i="1" smtClean="0">
                <a:latin typeface="Arial" panose="020B0604020202020204" pitchFamily="34" charset="0"/>
              </a:rPr>
              <a:t>not</a:t>
            </a:r>
            <a:r>
              <a:rPr lang="en-US" altLang="en-US" smtClean="0">
                <a:latin typeface="Arial" panose="020B0604020202020204" pitchFamily="34" charset="0"/>
              </a:rPr>
              <a:t> a candidate for fibrinolytics.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2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53643-24BE-4F42-844C-67C500DE3094}" type="slidenum">
              <a:rPr lang="ar-JO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Scan C shows diffuse areas of white (hyperdense) images consistent with an acute subarachnoid hemorrhage. The hemorrhage is visible in several areas on the surface of the brain.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 patient such as this is </a:t>
            </a:r>
            <a:r>
              <a:rPr lang="en-US" altLang="en-US" i="1" smtClean="0">
                <a:latin typeface="Arial" panose="020B0604020202020204" pitchFamily="34" charset="0"/>
              </a:rPr>
              <a:t>not</a:t>
            </a:r>
            <a:r>
              <a:rPr lang="en-US" altLang="en-US" smtClean="0">
                <a:latin typeface="Arial" panose="020B0604020202020204" pitchFamily="34" charset="0"/>
              </a:rPr>
              <a:t> a candidate for fibrinolytic therapy. CT findings may be more subtle than these.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6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6496" y="766064"/>
            <a:ext cx="373100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079" y="1775586"/>
            <a:ext cx="862584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802" y="1447800"/>
            <a:ext cx="66294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5"/>
              </a:spcBef>
            </a:pPr>
            <a:r>
              <a:rPr sz="4000" spc="-5" dirty="0"/>
              <a:t>Management</a:t>
            </a:r>
            <a:r>
              <a:rPr sz="4000" spc="5" dirty="0"/>
              <a:t> </a:t>
            </a:r>
            <a:r>
              <a:rPr sz="4000" spc="-5" dirty="0"/>
              <a:t>of Patients </a:t>
            </a:r>
            <a:r>
              <a:rPr sz="4000" spc="-985" dirty="0"/>
              <a:t> </a:t>
            </a:r>
            <a:r>
              <a:rPr sz="4000" spc="-20" dirty="0"/>
              <a:t>With</a:t>
            </a:r>
            <a:r>
              <a:rPr sz="4000" spc="-5" dirty="0"/>
              <a:t> </a:t>
            </a:r>
            <a:r>
              <a:rPr sz="4000" spc="-15" dirty="0"/>
              <a:t>Cerebrovascular </a:t>
            </a:r>
            <a:r>
              <a:rPr sz="4000" spc="-10" dirty="0"/>
              <a:t> </a:t>
            </a:r>
            <a:r>
              <a:rPr sz="4000" spc="-5" dirty="0"/>
              <a:t>Disorders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90141" y="3810000"/>
            <a:ext cx="5014723" cy="11990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3200" spc="-5" dirty="0">
                <a:latin typeface="Times New Roman"/>
                <a:cs typeface="Times New Roman"/>
              </a:rPr>
              <a:t>By</a:t>
            </a:r>
            <a:endParaRPr sz="32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Times New Roman"/>
                <a:cs typeface="Times New Roman"/>
              </a:rPr>
              <a:t>Dr. </a:t>
            </a:r>
            <a:r>
              <a:rPr lang="en-US" sz="3200" spc="-5" dirty="0">
                <a:latin typeface="Times New Roman"/>
                <a:cs typeface="Times New Roman"/>
              </a:rPr>
              <a:t>Mohammad </a:t>
            </a:r>
            <a:r>
              <a:rPr lang="en-US" sz="3200" spc="-5" dirty="0" err="1">
                <a:latin typeface="Times New Roman"/>
                <a:cs typeface="Times New Roman"/>
              </a:rPr>
              <a:t>Alnaeem</a:t>
            </a:r>
            <a:endParaRPr sz="3200" spc="-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123B027-0F95-4577-88ED-6F93CA754F36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10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8343FF0337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1271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2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Menu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512191"/>
            <a:ext cx="5062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Clinical</a:t>
            </a:r>
            <a:r>
              <a:rPr sz="4000" spc="-15" dirty="0"/>
              <a:t> </a:t>
            </a:r>
            <a:r>
              <a:rPr sz="4000" spc="-5" dirty="0"/>
              <a:t>Manifestations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292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432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Numbness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weakness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face, arm, </a:t>
            </a:r>
            <a:r>
              <a:rPr sz="2400" dirty="0">
                <a:latin typeface="Times New Roman"/>
                <a:cs typeface="Times New Roman"/>
              </a:rPr>
              <a:t>or leg, especially 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Confusion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mental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status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Times New Roman"/>
                <a:cs typeface="Times New Roman"/>
              </a:rPr>
              <a:t>Trouble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speaking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understanding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speech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Times New Roman"/>
                <a:cs typeface="Times New Roman"/>
              </a:rPr>
              <a:t>Visual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disturbances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Difficulty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walking,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dizziness,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loss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balance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coordination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Sudden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headache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588" y="207391"/>
            <a:ext cx="6572884" cy="12319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28065" marR="5080" indent="-1015365">
              <a:lnSpc>
                <a:spcPts val="4700"/>
              </a:lnSpc>
              <a:spcBef>
                <a:spcPts val="300"/>
              </a:spcBef>
            </a:pPr>
            <a:r>
              <a:rPr sz="4000" spc="-5" dirty="0"/>
              <a:t>Comparison</a:t>
            </a:r>
            <a:r>
              <a:rPr sz="4000" spc="10" dirty="0"/>
              <a:t>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5" dirty="0"/>
              <a:t>Left</a:t>
            </a:r>
            <a:r>
              <a:rPr sz="4000" spc="5" dirty="0"/>
              <a:t> </a:t>
            </a:r>
            <a:r>
              <a:rPr sz="4000" spc="-5" dirty="0"/>
              <a:t>and</a:t>
            </a:r>
            <a:r>
              <a:rPr sz="4000" spc="-10" dirty="0"/>
              <a:t> </a:t>
            </a:r>
            <a:r>
              <a:rPr sz="4000" spc="-5" dirty="0"/>
              <a:t>Right </a:t>
            </a:r>
            <a:r>
              <a:rPr sz="4000" spc="-985" dirty="0"/>
              <a:t> </a:t>
            </a:r>
            <a:r>
              <a:rPr sz="4000" spc="-5" dirty="0"/>
              <a:t>Hemispheric</a:t>
            </a:r>
            <a:r>
              <a:rPr sz="4000" spc="10" dirty="0"/>
              <a:t> </a:t>
            </a:r>
            <a:r>
              <a:rPr sz="4000" spc="-15" dirty="0"/>
              <a:t>Strokes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40534"/>
            <a:ext cx="7493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1160" algn="l"/>
              </a:tabLst>
            </a:pPr>
            <a:r>
              <a:rPr sz="2400" b="1" dirty="0">
                <a:latin typeface="Times New Roman"/>
                <a:cs typeface="Times New Roman"/>
              </a:rPr>
              <a:t>Left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hemispheric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stroke	</a:t>
            </a:r>
            <a:r>
              <a:rPr sz="2400" b="1" spc="-5" dirty="0">
                <a:latin typeface="Times New Roman"/>
                <a:cs typeface="Times New Roman"/>
              </a:rPr>
              <a:t>Right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hemispheric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stroke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97430"/>
            <a:ext cx="3562985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Paralysis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weakness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visual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field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deficit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Aphasia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(expressive,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receptive,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global)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Altered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intellectual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ability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5" dirty="0">
                <a:latin typeface="Times New Roman"/>
                <a:cs typeface="Times New Roman"/>
              </a:rPr>
              <a:t>Slow,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cautious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behavior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2197430"/>
            <a:ext cx="3427095" cy="251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Paralysis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weakness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left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Left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visual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field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distractibility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Poor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judgment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Lack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744728"/>
            <a:ext cx="7889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Assessment</a:t>
            </a:r>
            <a:r>
              <a:rPr sz="4000" spc="45" dirty="0"/>
              <a:t> </a:t>
            </a:r>
            <a:r>
              <a:rPr sz="4000" spc="-5" dirty="0"/>
              <a:t>and</a:t>
            </a:r>
            <a:r>
              <a:rPr sz="4000" dirty="0"/>
              <a:t> </a:t>
            </a:r>
            <a:r>
              <a:rPr sz="4000" spc="-5" dirty="0"/>
              <a:t>Diagnostic</a:t>
            </a:r>
            <a:r>
              <a:rPr sz="4000" dirty="0"/>
              <a:t> </a:t>
            </a:r>
            <a:r>
              <a:rPr sz="4000" spc="-5" dirty="0"/>
              <a:t>Findings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4062"/>
            <a:ext cx="8096884" cy="3602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36345" indent="-34353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careful </a:t>
            </a:r>
            <a:r>
              <a:rPr sz="2800" dirty="0">
                <a:latin typeface="Times New Roman"/>
                <a:cs typeface="Times New Roman"/>
              </a:rPr>
              <a:t>history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complete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physical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and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neurologic</a:t>
            </a:r>
            <a:r>
              <a:rPr sz="2800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examination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Initial assessment will </a:t>
            </a:r>
            <a:r>
              <a:rPr sz="2800" dirty="0">
                <a:latin typeface="Times New Roman"/>
                <a:cs typeface="Times New Roman"/>
              </a:rPr>
              <a:t>focus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airway 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patency</a:t>
            </a:r>
            <a:r>
              <a:rPr sz="2800" spc="-25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be compromised by loss of gag or cough reflexes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altered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respiratory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pattern;</a:t>
            </a:r>
            <a:endParaRPr sz="2800" dirty="0">
              <a:latin typeface="Times New Roman"/>
              <a:cs typeface="Times New Roman"/>
            </a:endParaRPr>
          </a:p>
          <a:p>
            <a:pPr marL="355600" marR="799465" indent="-343535" algn="just">
              <a:lnSpc>
                <a:spcPct val="99100"/>
              </a:lnSpc>
              <a:spcBef>
                <a:spcPts val="705"/>
              </a:spcBef>
              <a:buFont typeface="Arial MT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Cardiovascular status </a:t>
            </a:r>
            <a:r>
              <a:rPr sz="2800" dirty="0">
                <a:latin typeface="Times New Roman"/>
                <a:cs typeface="Times New Roman"/>
              </a:rPr>
              <a:t>(including blood </a:t>
            </a:r>
            <a:r>
              <a:rPr sz="2800" spc="-5" dirty="0">
                <a:latin typeface="Times New Roman"/>
                <a:cs typeface="Times New Roman"/>
              </a:rPr>
              <a:t>pressure,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cardiac </a:t>
            </a:r>
            <a:r>
              <a:rPr sz="2800" spc="-5" dirty="0" smtClean="0">
                <a:latin typeface="Times New Roman"/>
                <a:cs typeface="Times New Roman"/>
              </a:rPr>
              <a:t>rhythm</a:t>
            </a:r>
            <a:r>
              <a:rPr lang="en-US" sz="2800" spc="-5" dirty="0" smtClean="0">
                <a:latin typeface="Times New Roman"/>
                <a:cs typeface="Times New Roman"/>
              </a:rPr>
              <a:t>,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rate, carotid </a:t>
            </a:r>
            <a:r>
              <a:rPr sz="2800" dirty="0">
                <a:latin typeface="Times New Roman"/>
                <a:cs typeface="Times New Roman"/>
              </a:rPr>
              <a:t>bruit),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5" dirty="0" smtClean="0">
                <a:latin typeface="Times New Roman"/>
                <a:cs typeface="Times New Roman"/>
              </a:rPr>
              <a:t>gross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neurologic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losses.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533527"/>
            <a:ext cx="7099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Assessment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5" dirty="0"/>
              <a:t>Diagnostic</a:t>
            </a:r>
            <a:r>
              <a:rPr dirty="0"/>
              <a:t> </a:t>
            </a:r>
            <a:r>
              <a:rPr spc="-5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75989"/>
            <a:ext cx="8021955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  <a:tab pos="4678045" algn="l"/>
              </a:tabLst>
            </a:pPr>
            <a:r>
              <a:rPr sz="3200" dirty="0">
                <a:latin typeface="Times New Roman"/>
                <a:cs typeface="Times New Roman"/>
              </a:rPr>
              <a:t>The initial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diagnostic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	is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scan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  <a:p>
            <a:pPr marL="355600" marR="80391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12-lead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electrocardiogram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carotid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ultrasound</a:t>
            </a:r>
            <a:r>
              <a:rPr sz="3200" spc="-4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standard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tests.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  <a:tab pos="2665095" algn="l"/>
              </a:tabLst>
            </a:pPr>
            <a:r>
              <a:rPr sz="3200" dirty="0">
                <a:latin typeface="Times New Roman"/>
                <a:cs typeface="Times New Roman"/>
              </a:rPr>
              <a:t>Other studies may include </a:t>
            </a:r>
            <a:r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cerebral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angiography</a:t>
            </a:r>
            <a:r>
              <a:rPr sz="3200" spc="-15" dirty="0">
                <a:latin typeface="Times New Roman"/>
                <a:cs typeface="Times New Roman"/>
              </a:rPr>
              <a:t>	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magnetic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resonance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imaging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of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and/or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neck.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073" y="496570"/>
            <a:ext cx="2624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Prevention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28634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79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Treating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hypertension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hyperglycemia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stopping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smoking,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will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stroke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 marL="355600" marR="26797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Many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promotion</a:t>
            </a:r>
            <a:r>
              <a:rPr sz="2400" spc="-10" dirty="0">
                <a:latin typeface="Times New Roman"/>
                <a:cs typeface="Times New Roman"/>
              </a:rPr>
              <a:t> efforts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involve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encouraging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lifestyle, including eating a low-fat, low-cholesterol diet 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exercise.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Recent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evidence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suggests</a:t>
            </a:r>
            <a:r>
              <a:rPr sz="2400" dirty="0">
                <a:latin typeface="Times New Roman"/>
                <a:cs typeface="Times New Roman"/>
              </a:rPr>
              <a:t> 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eating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fish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-5" dirty="0">
                <a:latin typeface="Times New Roman"/>
                <a:cs typeface="Times New Roman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times</a:t>
            </a:r>
            <a:r>
              <a:rPr sz="2400" dirty="0">
                <a:latin typeface="Times New Roman"/>
                <a:cs typeface="Times New Roman"/>
              </a:rPr>
              <a:t> per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week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risk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thrombotic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stroke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women.</a:t>
            </a:r>
            <a:endParaRPr sz="2400">
              <a:latin typeface="Times New Roman"/>
              <a:cs typeface="Times New Roman"/>
            </a:endParaRPr>
          </a:p>
          <a:p>
            <a:pPr marL="355600" marR="39433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atrial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fibrillation,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 increases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risk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emboli, administration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Warfarin, </a:t>
            </a:r>
            <a:r>
              <a:rPr sz="2400" dirty="0">
                <a:latin typeface="Times New Roman"/>
                <a:cs typeface="Times New Roman"/>
              </a:rPr>
              <a:t>an anticoagulant that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inhibits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269875"/>
            <a:ext cx="428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Medical</a:t>
            </a:r>
            <a:r>
              <a:rPr spc="-45" dirty="0"/>
              <a:t> </a:t>
            </a:r>
            <a:r>
              <a:rPr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02435"/>
            <a:ext cx="8173720" cy="4159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Thrombolytic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Anticoagulant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administration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maintain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cerebral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perfusion.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ts val="2735"/>
              </a:lnSpc>
              <a:spcBef>
                <a:spcPts val="2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Osmotic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diuretic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(e.g.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mannitol)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intracranial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pressure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(ICP)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285"/>
              </a:spcBef>
              <a:buChar char="•"/>
              <a:tabLst>
                <a:tab pos="196215" algn="l"/>
              </a:tabLst>
            </a:pPr>
            <a:r>
              <a:rPr sz="2400" dirty="0">
                <a:latin typeface="Times New Roman"/>
                <a:cs typeface="Times New Roman"/>
              </a:rPr>
              <a:t>Intubation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establish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patent</a:t>
            </a:r>
            <a:r>
              <a:rPr sz="2400" spc="-25" dirty="0">
                <a:latin typeface="Times New Roman"/>
                <a:cs typeface="Times New Roman"/>
              </a:rPr>
              <a:t> airway,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necessary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290"/>
              </a:spcBef>
              <a:buChar char="•"/>
              <a:tabLst>
                <a:tab pos="196215" algn="l"/>
              </a:tabLst>
            </a:pPr>
            <a:r>
              <a:rPr sz="2400" dirty="0">
                <a:latin typeface="Times New Roman"/>
                <a:cs typeface="Times New Roman"/>
              </a:rPr>
              <a:t>Continuous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hemodynamic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monitoring.</a:t>
            </a:r>
            <a:endParaRPr sz="2400">
              <a:latin typeface="Times New Roman"/>
              <a:cs typeface="Times New Roman"/>
            </a:endParaRPr>
          </a:p>
          <a:p>
            <a:pPr marL="191135" marR="716280" indent="-179070">
              <a:lnSpc>
                <a:spcPts val="2590"/>
              </a:lnSpc>
              <a:spcBef>
                <a:spcPts val="620"/>
              </a:spcBef>
              <a:buChar char="•"/>
              <a:tabLst>
                <a:tab pos="196215" algn="l"/>
              </a:tabLst>
            </a:pPr>
            <a:r>
              <a:rPr sz="2400" dirty="0">
                <a:latin typeface="Times New Roman"/>
                <a:cs typeface="Times New Roman"/>
              </a:rPr>
              <a:t>Neurologic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assessment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determine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whether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anticoagulation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occurred.</a:t>
            </a:r>
            <a:endParaRPr sz="2400">
              <a:latin typeface="Times New Roman"/>
              <a:cs typeface="Times New Roman"/>
            </a:endParaRPr>
          </a:p>
          <a:p>
            <a:pPr marL="355600" marR="38100" indent="-343535" algn="just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Surgical intervention : </a:t>
            </a:r>
            <a:r>
              <a:rPr sz="2400" spc="-5" dirty="0">
                <a:latin typeface="Times New Roman"/>
                <a:cs typeface="Times New Roman"/>
              </a:rPr>
              <a:t>The main </a:t>
            </a:r>
            <a:r>
              <a:rPr sz="2400" spc="-10" dirty="0">
                <a:latin typeface="Times New Roman"/>
                <a:cs typeface="Times New Roman"/>
              </a:rPr>
              <a:t>surgical </a:t>
            </a:r>
            <a:r>
              <a:rPr sz="2400" dirty="0">
                <a:latin typeface="Times New Roman"/>
                <a:cs typeface="Times New Roman"/>
              </a:rPr>
              <a:t>procedure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carotid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endarterectomy, </a:t>
            </a:r>
            <a:r>
              <a:rPr sz="2400" dirty="0">
                <a:latin typeface="Times New Roman"/>
                <a:cs typeface="Times New Roman"/>
              </a:rPr>
              <a:t>it is the </a:t>
            </a:r>
            <a:r>
              <a:rPr sz="2400" spc="-5" dirty="0">
                <a:latin typeface="Times New Roman"/>
                <a:cs typeface="Times New Roman"/>
              </a:rPr>
              <a:t>removal </a:t>
            </a:r>
            <a:r>
              <a:rPr sz="2400" dirty="0">
                <a:latin typeface="Times New Roman"/>
                <a:cs typeface="Times New Roman"/>
              </a:rPr>
              <a:t>of an </a:t>
            </a:r>
            <a:r>
              <a:rPr sz="2400" spc="-5" dirty="0">
                <a:latin typeface="Times New Roman"/>
                <a:cs typeface="Times New Roman"/>
              </a:rPr>
              <a:t>atherosclerotic </a:t>
            </a:r>
            <a:r>
              <a:rPr sz="2400" dirty="0">
                <a:latin typeface="Times New Roman"/>
                <a:cs typeface="Times New Roman"/>
              </a:rPr>
              <a:t>plaque 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thrombus </a:t>
            </a:r>
            <a:r>
              <a:rPr sz="2400" dirty="0">
                <a:latin typeface="Times New Roman"/>
                <a:cs typeface="Times New Roman"/>
              </a:rPr>
              <a:t>from the carotid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artery.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Transient Ischemic Attack (TIA)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75600" cy="2954655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Temporary neurologic deficit resulting from a temporary impairment of blood flow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“Warning of an impending stroke”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Diagnostic workup is required to treat and prevent irreversible deficits</a:t>
            </a:r>
          </a:p>
        </p:txBody>
      </p:sp>
    </p:spTree>
    <p:extLst>
      <p:ext uri="{BB962C8B-B14F-4D97-AF65-F5344CB8AC3E}">
        <p14:creationId xmlns:p14="http://schemas.microsoft.com/office/powerpoint/2010/main" val="3910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Preventive </a:t>
            </a: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943600" cy="393954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Health maintenance measures: healthy diet, exercise, and treatment of underlying disease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Carotid endarterectomy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Anticoagulant therapy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Antiplatelet therapy: aspirin, </a:t>
            </a:r>
            <a:r>
              <a:rPr lang="en-US" altLang="en-US" sz="3200" dirty="0" err="1" smtClean="0"/>
              <a:t>Ticlid</a:t>
            </a:r>
            <a:r>
              <a:rPr lang="en-US" altLang="en-US" sz="3200" dirty="0" smtClean="0"/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Antihypertensive medications</a:t>
            </a:r>
          </a:p>
        </p:txBody>
      </p:sp>
      <p:pic>
        <p:nvPicPr>
          <p:cNvPr id="21508" name="Picture 4" descr="E:\Suvarna\Connection\CD\Smeltzer IRDVD\Input\Images from VT\Image\jpg\jpg chap 37 to 72\figure_6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133600"/>
            <a:ext cx="28940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Straight Arrow Connector 5"/>
          <p:cNvCxnSpPr>
            <a:cxnSpLocks noChangeShapeType="1"/>
          </p:cNvCxnSpPr>
          <p:nvPr/>
        </p:nvCxnSpPr>
        <p:spPr bwMode="auto">
          <a:xfrm>
            <a:off x="4953000" y="3657600"/>
            <a:ext cx="2209800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22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76200"/>
            <a:ext cx="4487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Hemorrhagic</a:t>
            </a:r>
            <a:r>
              <a:rPr sz="4000" spc="-45" dirty="0"/>
              <a:t> </a:t>
            </a:r>
            <a:r>
              <a:rPr sz="4000" spc="-15" dirty="0"/>
              <a:t>Stroke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838200"/>
            <a:ext cx="8379969" cy="537544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39115" indent="-3435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Hemorrhagic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strokes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account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15%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Cerebrovascular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disorders &amp; are </a:t>
            </a:r>
            <a:r>
              <a:rPr sz="2800" spc="-5" dirty="0">
                <a:latin typeface="Times New Roman"/>
                <a:cs typeface="Times New Roman"/>
              </a:rPr>
              <a:t>primarily </a:t>
            </a:r>
            <a:r>
              <a:rPr sz="2800" dirty="0">
                <a:latin typeface="Times New Roman"/>
                <a:cs typeface="Times New Roman"/>
              </a:rPr>
              <a:t>caused by an </a:t>
            </a:r>
            <a:r>
              <a:rPr sz="2800" spc="-5" dirty="0">
                <a:latin typeface="Times New Roman"/>
                <a:cs typeface="Times New Roman"/>
              </a:rPr>
              <a:t>intracranial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subarachnoid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hemorrhage.</a:t>
            </a:r>
            <a:endParaRPr sz="2800" dirty="0">
              <a:latin typeface="Times New Roman"/>
              <a:cs typeface="Times New Roman"/>
            </a:endParaRPr>
          </a:p>
          <a:p>
            <a:pPr marL="355600" marR="477520" indent="-343535">
              <a:lnSpc>
                <a:spcPts val="2590"/>
              </a:lnSpc>
              <a:spcBef>
                <a:spcPts val="5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Hemorrhagic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strokes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caused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bleeding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brain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tissue,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ventricles,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subarachnoid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space.</a:t>
            </a:r>
          </a:p>
          <a:p>
            <a:pPr marL="355600" marR="18415" indent="-343535">
              <a:lnSpc>
                <a:spcPct val="9000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Intracerebral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hemorrhage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spontaneous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rupture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small </a:t>
            </a:r>
            <a:r>
              <a:rPr sz="2800" dirty="0">
                <a:latin typeface="Times New Roman"/>
                <a:cs typeface="Times New Roman"/>
              </a:rPr>
              <a:t>vessels accounts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approximately </a:t>
            </a:r>
            <a:r>
              <a:rPr sz="2800" spc="-5" dirty="0">
                <a:latin typeface="Times New Roman"/>
                <a:cs typeface="Times New Roman"/>
              </a:rPr>
              <a:t>80%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hemorrhagic </a:t>
            </a:r>
            <a:r>
              <a:rPr sz="2800" dirty="0">
                <a:latin typeface="Times New Roman"/>
                <a:cs typeface="Times New Roman"/>
              </a:rPr>
              <a:t>strokes and </a:t>
            </a:r>
            <a:r>
              <a:rPr sz="2800" spc="-5" dirty="0">
                <a:latin typeface="Times New Roman"/>
                <a:cs typeface="Times New Roman"/>
              </a:rPr>
              <a:t>is primarily </a:t>
            </a:r>
            <a:r>
              <a:rPr sz="2800" dirty="0">
                <a:latin typeface="Times New Roman"/>
                <a:cs typeface="Times New Roman"/>
              </a:rPr>
              <a:t>caused by uncontrolled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hypertension.</a:t>
            </a:r>
          </a:p>
          <a:p>
            <a:pPr marL="355600" marR="5080" indent="-343535">
              <a:lnSpc>
                <a:spcPct val="90000"/>
              </a:lnSpc>
              <a:spcBef>
                <a:spcPts val="575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2000" dirty="0"/>
              <a:t>	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Secondary Intracerebral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hemorrhage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associated with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arteriovenous </a:t>
            </a:r>
            <a:r>
              <a:rPr sz="2800" spc="-5" dirty="0">
                <a:latin typeface="Times New Roman"/>
                <a:cs typeface="Times New Roman"/>
              </a:rPr>
              <a:t>malformations </a:t>
            </a:r>
            <a:r>
              <a:rPr sz="2800" spc="-45" dirty="0">
                <a:latin typeface="Times New Roman"/>
                <a:cs typeface="Times New Roman"/>
              </a:rPr>
              <a:t>(AVMs), </a:t>
            </a:r>
            <a:r>
              <a:rPr sz="2800" dirty="0">
                <a:latin typeface="Times New Roman"/>
                <a:cs typeface="Times New Roman"/>
              </a:rPr>
              <a:t>intracranial </a:t>
            </a:r>
            <a:r>
              <a:rPr sz="2800" spc="-5" dirty="0">
                <a:latin typeface="Times New Roman"/>
                <a:cs typeface="Times New Roman"/>
              </a:rPr>
              <a:t>aneurysms,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certain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medications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(eg,</a:t>
            </a:r>
            <a:r>
              <a:rPr sz="2800" spc="-5" dirty="0">
                <a:latin typeface="Times New Roman"/>
                <a:cs typeface="Times New Roman"/>
              </a:rPr>
              <a:t> anticoagulants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amphetamines)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544195"/>
            <a:ext cx="387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  <a:r>
              <a:rPr spc="-25" dirty="0"/>
              <a:t> </a:t>
            </a:r>
            <a:r>
              <a:rPr spc="-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9445"/>
            <a:ext cx="8152130" cy="41840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latin typeface="Times New Roman"/>
                <a:cs typeface="Times New Roman"/>
              </a:rPr>
              <a:t>On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completion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this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lecture,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students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will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be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able</a:t>
            </a:r>
            <a:r>
              <a:rPr sz="2200" b="1" dirty="0">
                <a:latin typeface="Times New Roman"/>
                <a:cs typeface="Times New Roman"/>
              </a:rPr>
              <a:t> to:</a:t>
            </a:r>
            <a:endParaRPr sz="2200">
              <a:latin typeface="Times New Roman"/>
              <a:cs typeface="Times New Roman"/>
            </a:endParaRPr>
          </a:p>
          <a:p>
            <a:pPr marL="292100" indent="-2800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</a:pPr>
            <a:r>
              <a:rPr sz="2200" spc="-5" dirty="0">
                <a:latin typeface="Times New Roman"/>
                <a:cs typeface="Times New Roman"/>
              </a:rPr>
              <a:t>Describe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incidence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social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impact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CVA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disorders.</a:t>
            </a:r>
            <a:endParaRPr sz="2200">
              <a:latin typeface="Times New Roman"/>
              <a:cs typeface="Times New Roman"/>
            </a:endParaRPr>
          </a:p>
          <a:p>
            <a:pPr marL="291465" indent="-2794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100" algn="l"/>
              </a:tabLst>
            </a:pPr>
            <a:r>
              <a:rPr sz="2200" spc="-5" dirty="0">
                <a:latin typeface="Times New Roman"/>
                <a:cs typeface="Times New Roman"/>
              </a:rPr>
              <a:t>Identify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risk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factors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CVA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related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measures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prevention.</a:t>
            </a:r>
            <a:endParaRPr sz="2200">
              <a:latin typeface="Times New Roman"/>
              <a:cs typeface="Times New Roman"/>
            </a:endParaRPr>
          </a:p>
          <a:p>
            <a:pPr marL="292735" marR="1468755" indent="-2927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</a:pPr>
            <a:r>
              <a:rPr sz="2200" spc="-10" dirty="0">
                <a:latin typeface="Times New Roman"/>
                <a:cs typeface="Times New Roman"/>
              </a:rPr>
              <a:t>Compare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various</a:t>
            </a:r>
            <a:r>
              <a:rPr sz="2200" dirty="0">
                <a:latin typeface="Times New Roman"/>
                <a:cs typeface="Times New Roman"/>
              </a:rPr>
              <a:t> types</a:t>
            </a:r>
            <a:r>
              <a:rPr sz="2200" spc="-5" dirty="0">
                <a:latin typeface="Times New Roman"/>
                <a:cs typeface="Times New Roman"/>
              </a:rPr>
              <a:t>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CVA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their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causes,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clinical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manifestations,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medical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management.</a:t>
            </a:r>
            <a:endParaRPr sz="2200">
              <a:latin typeface="Times New Roman"/>
              <a:cs typeface="Times New Roman"/>
            </a:endParaRPr>
          </a:p>
          <a:p>
            <a:pPr marL="292735" marR="5080" indent="-29273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92735" algn="l"/>
              </a:tabLst>
            </a:pPr>
            <a:r>
              <a:rPr sz="2200" spc="-5" dirty="0">
                <a:latin typeface="Times New Roman"/>
                <a:cs typeface="Times New Roman"/>
              </a:rPr>
              <a:t>Relate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principles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nursing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management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patient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acute stage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5" dirty="0">
                <a:latin typeface="Times New Roman"/>
                <a:cs typeface="Times New Roman"/>
              </a:rPr>
              <a:t> 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ischemic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stroke.</a:t>
            </a:r>
            <a:endParaRPr sz="2200">
              <a:latin typeface="Times New Roman"/>
              <a:cs typeface="Times New Roman"/>
            </a:endParaRPr>
          </a:p>
          <a:p>
            <a:pPr marL="292735" marR="1144270" indent="-2927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</a:pPr>
            <a:r>
              <a:rPr sz="2200" spc="-10" dirty="0">
                <a:latin typeface="Times New Roman"/>
                <a:cs typeface="Times New Roman"/>
              </a:rPr>
              <a:t>Use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nursing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process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as 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framework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patient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recovering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from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 ischemic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stroke.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Times New Roman"/>
                <a:cs typeface="Times New Roman"/>
              </a:rPr>
              <a:t>7.</a:t>
            </a:r>
            <a:r>
              <a:rPr sz="2200" spc="-5" dirty="0">
                <a:latin typeface="Times New Roman"/>
                <a:cs typeface="Times New Roman"/>
              </a:rPr>
              <a:t> Identify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essential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elements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family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teaching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preparation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home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the</a:t>
            </a:r>
            <a:r>
              <a:rPr sz="2200" spc="-5" dirty="0">
                <a:latin typeface="Times New Roman"/>
                <a:cs typeface="Times New Roman"/>
              </a:rPr>
              <a:t> stroke patient.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24875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Hemorrhagic Stroke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61375" cy="4185761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Caused by bleeding into brain tissue, the ventricles, or subarachnoid space.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Spontaneous rupture of small vessels related to </a:t>
            </a:r>
            <a:r>
              <a:rPr lang="en-US" altLang="en-US" sz="2800" dirty="0" smtClean="0">
                <a:solidFill>
                  <a:srgbClr val="FF0000"/>
                </a:solidFill>
              </a:rPr>
              <a:t>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subarachnoid hemorrhage due to a ruptured </a:t>
            </a:r>
            <a:r>
              <a:rPr lang="en-US" altLang="en-US" sz="2800" dirty="0" smtClean="0">
                <a:solidFill>
                  <a:srgbClr val="FF0000"/>
                </a:solidFill>
              </a:rPr>
              <a:t>aneurysm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intracerebral hemorrhage related to </a:t>
            </a:r>
            <a:r>
              <a:rPr lang="en-US" altLang="en-US" sz="2800" dirty="0" smtClean="0">
                <a:solidFill>
                  <a:srgbClr val="FF0000"/>
                </a:solidFill>
              </a:rPr>
              <a:t>amyloid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angiopathy</a:t>
            </a:r>
            <a:r>
              <a:rPr lang="en-US" altLang="en-US" sz="2800" dirty="0" smtClean="0"/>
              <a:t> (deposition of fibrous protein), arterial venous malformations , </a:t>
            </a:r>
            <a:r>
              <a:rPr lang="en-US" altLang="en-US" sz="2800" dirty="0" smtClean="0">
                <a:solidFill>
                  <a:srgbClr val="FF0000"/>
                </a:solidFill>
              </a:rPr>
              <a:t>aneurysms</a:t>
            </a:r>
            <a:r>
              <a:rPr lang="en-US" altLang="en-US" sz="2800" dirty="0" smtClean="0"/>
              <a:t>, or medications such as </a:t>
            </a:r>
            <a:r>
              <a:rPr lang="en-US" altLang="en-US" sz="2800" dirty="0" smtClean="0">
                <a:solidFill>
                  <a:srgbClr val="FF0000"/>
                </a:solidFill>
              </a:rPr>
              <a:t>anticoagulants</a:t>
            </a:r>
            <a:r>
              <a:rPr lang="en-US" altLang="en-US" sz="2800" dirty="0" smtClean="0"/>
              <a:t>.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600" dirty="0"/>
              <a:t>ICP increases.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600" dirty="0"/>
              <a:t>injury to brain tissue.</a:t>
            </a:r>
          </a:p>
        </p:txBody>
      </p:sp>
    </p:spTree>
    <p:extLst>
      <p:ext uri="{BB962C8B-B14F-4D97-AF65-F5344CB8AC3E}">
        <p14:creationId xmlns:p14="http://schemas.microsoft.com/office/powerpoint/2010/main" val="22516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1F717FA-8609-47C5-9E11-421290B4F2AB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21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8343FF0349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3319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1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Menu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3C218D4-CA52-4DC8-8AFA-AF204D810647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22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8343FF0350(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 rot="-5400000">
            <a:off x="6365876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5400000" flipH="1">
            <a:off x="7926388" y="6249987"/>
            <a:ext cx="342900" cy="44132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6862763" y="6335713"/>
            <a:ext cx="908050" cy="269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14343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168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4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496050" y="6284913"/>
            <a:ext cx="323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4988" y="6284913"/>
            <a:ext cx="8636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latin typeface="Arial" panose="020B0604020202020204" pitchFamily="34" charset="0"/>
                <a:cs typeface="Times New Roman" panose="02020603050405020304" pitchFamily="18" charset="0"/>
              </a:rPr>
              <a:t>Menu</a:t>
            </a:r>
            <a:endParaRPr lang="en-US" altLang="en-US" sz="18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4BF5809-A5E5-45D1-9E3C-4208CE27D221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23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Intracerebral hemorrhage </a:t>
            </a:r>
          </a:p>
        </p:txBody>
      </p:sp>
      <p:pic>
        <p:nvPicPr>
          <p:cNvPr id="15364" name="Picture 3"/>
          <p:cNvPicPr>
            <a:picLocks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733550"/>
            <a:ext cx="5313362" cy="4867275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54763" y="2538413"/>
            <a:ext cx="27908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(White areas indicate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hyperdensity = blood)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Large left frontal</a:t>
            </a:r>
            <a:r>
              <a:rPr lang="en-US" altLang="en-US" sz="1800" u="sng"/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intracerebral hemorrhage.</a:t>
            </a:r>
            <a:r>
              <a:rPr lang="en-US" altLang="en-US" sz="1600" i="1"/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I</a:t>
            </a:r>
            <a:r>
              <a:rPr lang="en-US" altLang="en-US" sz="1800"/>
              <a:t>ntraventricular bleeding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is also present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No fibrinolytics!</a:t>
            </a:r>
            <a:endParaRPr lang="en-US" altLang="en-US" sz="1600" b="0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 flipV="1">
            <a:off x="4062413" y="2967038"/>
            <a:ext cx="2222500" cy="460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78550" y="629126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Left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4775" y="63103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Right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 flipV="1">
            <a:off x="3578225" y="4108450"/>
            <a:ext cx="2746375" cy="5349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2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D149813-F546-490E-B8A4-E37C7F948568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70802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Subarachnoid hemorrhage</a:t>
            </a:r>
          </a:p>
        </p:txBody>
      </p:sp>
      <p:pic>
        <p:nvPicPr>
          <p:cNvPr id="17412" name="Picture 3"/>
          <p:cNvPicPr>
            <a:picLocks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543050"/>
            <a:ext cx="4748212" cy="5059363"/>
          </a:xfrm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08775" y="2654300"/>
            <a:ext cx="243522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i="1">
                <a:sym typeface="Symbol" panose="05050102010706020507" pitchFamily="18" charset="2"/>
              </a:rPr>
              <a:t>Acute subarachnoid hemorrhage</a:t>
            </a:r>
            <a:r>
              <a:rPr lang="en-US" altLang="en-US" sz="1600" i="1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ym typeface="Symbol" panose="05050102010706020507" pitchFamily="18" charset="2"/>
              </a:rPr>
              <a:t>Diffuse areas of white (hyperdense) images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Blood visible in ventricles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and multiple areas on surface of brain</a:t>
            </a:r>
            <a:r>
              <a:rPr lang="en-US" altLang="en-US" sz="1600" b="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800" b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1851025" y="3776663"/>
            <a:ext cx="4895850" cy="1403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2927350" y="3859213"/>
            <a:ext cx="3819525" cy="6381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124200" y="5189538"/>
            <a:ext cx="3622675" cy="158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9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512191"/>
            <a:ext cx="5062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Clinical</a:t>
            </a:r>
            <a:r>
              <a:rPr sz="4000" spc="-15" dirty="0"/>
              <a:t> </a:t>
            </a:r>
            <a:r>
              <a:rPr sz="4000" spc="-5" dirty="0"/>
              <a:t>Manifestations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688109"/>
            <a:ext cx="7509509" cy="35255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neurologic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deficits</a:t>
            </a:r>
            <a:endParaRPr sz="2800">
              <a:latin typeface="Times New Roman"/>
              <a:cs typeface="Times New Roman"/>
            </a:endParaRPr>
          </a:p>
          <a:p>
            <a:pPr marL="355600" marR="83693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Unusually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severe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headache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often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 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consciousness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a variable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period.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Pain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rigidity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neck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spine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Times New Roman"/>
                <a:cs typeface="Times New Roman"/>
              </a:rPr>
              <a:t>Visual</a:t>
            </a:r>
            <a:r>
              <a:rPr sz="2800" spc="-5" dirty="0">
                <a:latin typeface="Times New Roman"/>
                <a:cs typeface="Times New Roman"/>
              </a:rPr>
              <a:t> disturbances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(visual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loss, diplopia,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ptosis)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Times New Roman"/>
                <a:cs typeface="Times New Roman"/>
              </a:rPr>
              <a:t>Tinnitus,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dizziness,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hemiparesis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coma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death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544195"/>
            <a:ext cx="7099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Assessment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5" dirty="0"/>
              <a:t>Diagnostic</a:t>
            </a:r>
            <a:r>
              <a:rPr dirty="0"/>
              <a:t> </a:t>
            </a:r>
            <a:r>
              <a:rPr spc="-5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108315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5031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scanning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determine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size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hematoma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Lumbar </a:t>
            </a:r>
            <a:r>
              <a:rPr sz="2400" dirty="0">
                <a:latin typeface="Times New Roman"/>
                <a:cs typeface="Times New Roman"/>
              </a:rPr>
              <a:t>puncture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performed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no </a:t>
            </a:r>
            <a:r>
              <a:rPr sz="2400" dirty="0">
                <a:latin typeface="Times New Roman"/>
                <a:cs typeface="Times New Roman"/>
              </a:rPr>
              <a:t>evidence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70" dirty="0">
                <a:latin typeface="Times New Roman"/>
                <a:cs typeface="Times New Roman"/>
              </a:rPr>
              <a:t> ICP.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Prevention: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Control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hypertension,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especially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individuals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55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clearly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hemorrhagic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stroke.</a:t>
            </a:r>
            <a:endParaRPr sz="2400">
              <a:latin typeface="Times New Roman"/>
              <a:cs typeface="Times New Roman"/>
            </a:endParaRPr>
          </a:p>
          <a:p>
            <a:pPr marL="355600" marR="34734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Additional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similar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risks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ischemic </a:t>
            </a:r>
            <a:r>
              <a:rPr sz="2400" dirty="0">
                <a:latin typeface="Times New Roman"/>
                <a:cs typeface="Times New Roman"/>
              </a:rPr>
              <a:t>stroke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include </a:t>
            </a:r>
            <a:r>
              <a:rPr sz="2400" spc="-5" dirty="0">
                <a:latin typeface="Times New Roman"/>
                <a:cs typeface="Times New Roman"/>
              </a:rPr>
              <a:t>smoking, </a:t>
            </a:r>
            <a:r>
              <a:rPr sz="2400" dirty="0">
                <a:latin typeface="Times New Roman"/>
                <a:cs typeface="Times New Roman"/>
              </a:rPr>
              <a:t>excessive alcohol intake, and high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cholesterol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512191"/>
            <a:ext cx="474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Medical</a:t>
            </a:r>
            <a:r>
              <a:rPr sz="4000" spc="-35" dirty="0"/>
              <a:t> </a:t>
            </a:r>
            <a:r>
              <a:rPr sz="4000" spc="-5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775586"/>
            <a:ext cx="809180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 </a:t>
            </a:r>
            <a:r>
              <a:rPr sz="2400" dirty="0">
                <a:latin typeface="Times New Roman"/>
                <a:cs typeface="Times New Roman"/>
              </a:rPr>
              <a:t>consists of bed rest with sedation to prevent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agitation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stress,</a:t>
            </a:r>
            <a:r>
              <a:rPr sz="2400" spc="-5" dirty="0">
                <a:latin typeface="Times New Roman"/>
                <a:cs typeface="Times New Roman"/>
              </a:rPr>
              <a:t> management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vasospasm,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surgical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prevent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rebleeding.</a:t>
            </a:r>
            <a:endParaRPr sz="2400">
              <a:latin typeface="Times New Roman"/>
              <a:cs typeface="Times New Roman"/>
            </a:endParaRPr>
          </a:p>
          <a:p>
            <a:pPr marL="355600" marR="43434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Analgesics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(codeine,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acetaminophen)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be prescribed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neck pain.</a:t>
            </a:r>
            <a:endParaRPr sz="2400">
              <a:latin typeface="Times New Roman"/>
              <a:cs typeface="Times New Roman"/>
            </a:endParaRPr>
          </a:p>
          <a:p>
            <a:pPr marL="355600" marR="450215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patient </a:t>
            </a:r>
            <a:r>
              <a:rPr sz="2400" spc="-5" dirty="0">
                <a:latin typeface="Times New Roman"/>
                <a:cs typeface="Times New Roman"/>
              </a:rPr>
              <a:t>is fitted </a:t>
            </a:r>
            <a:r>
              <a:rPr sz="2400" dirty="0">
                <a:latin typeface="Times New Roman"/>
                <a:cs typeface="Times New Roman"/>
              </a:rPr>
              <a:t>with elastic </a:t>
            </a:r>
            <a:r>
              <a:rPr sz="2400" spc="-5" dirty="0">
                <a:latin typeface="Times New Roman"/>
                <a:cs typeface="Times New Roman"/>
              </a:rPr>
              <a:t>compression </a:t>
            </a:r>
            <a:r>
              <a:rPr sz="2400" dirty="0">
                <a:latin typeface="Times New Roman"/>
                <a:cs typeface="Times New Roman"/>
              </a:rPr>
              <a:t>stockings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deep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vein</a:t>
            </a:r>
            <a:r>
              <a:rPr sz="2400" spc="-5" dirty="0">
                <a:latin typeface="Times New Roman"/>
                <a:cs typeface="Times New Roman"/>
              </a:rPr>
              <a:t> thrombosis,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786495-7AF9-4C6B-A41B-717B15DC3A0E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28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088"/>
            <a:ext cx="7543800" cy="615553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Clinical Manifestations </a:t>
            </a:r>
            <a:r>
              <a:rPr lang="en-US" sz="4000" dirty="0" smtClean="0"/>
              <a:t>of stroke</a:t>
            </a:r>
            <a:endParaRPr lang="en-US" sz="40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543800" cy="45981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 smtClean="0">
                <a:solidFill>
                  <a:srgbClr val="FF0000"/>
                </a:solidFill>
              </a:rPr>
              <a:t>Affects many body functions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Motor activity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Communication 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Affect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Intellectual function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Spatial-perceptual alterations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Elimination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Personality</a:t>
            </a:r>
          </a:p>
          <a:p>
            <a:pPr marL="1657350" lvl="2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600" dirty="0" smtClean="0"/>
              <a:t>Sensation </a:t>
            </a:r>
          </a:p>
        </p:txBody>
      </p:sp>
    </p:spTree>
    <p:extLst>
      <p:ext uri="{BB962C8B-B14F-4D97-AF65-F5344CB8AC3E}">
        <p14:creationId xmlns:p14="http://schemas.microsoft.com/office/powerpoint/2010/main" val="10372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329BBA2-3FC3-448F-9CCF-980341B3AC70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29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11695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Motor Function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06496"/>
            <a:ext cx="8001000" cy="5416868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Most obvious effect of stroke: Hemiplegia (paralysis) or Hemiparesis (weakness)</a:t>
            </a:r>
          </a:p>
          <a:p>
            <a:pPr eaLnBrk="1" hangingPunct="1"/>
            <a:r>
              <a:rPr lang="en-US" altLang="en-US" sz="4000" dirty="0" smtClean="0"/>
              <a:t>Include impairment of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 the early stage : flaccid paralysis and loss of or decrease in the DTR reappear (usually by 48 hours)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spasticity (abnormal increase in muscle tone) of the extremities on the affected side.</a:t>
            </a:r>
          </a:p>
        </p:txBody>
      </p:sp>
    </p:spTree>
    <p:extLst>
      <p:ext uri="{BB962C8B-B14F-4D97-AF65-F5344CB8AC3E}">
        <p14:creationId xmlns:p14="http://schemas.microsoft.com/office/powerpoint/2010/main" val="1743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478663"/>
            <a:ext cx="3848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Ischemic</a:t>
            </a:r>
            <a:r>
              <a:rPr sz="4400" spc="-100" dirty="0"/>
              <a:t> </a:t>
            </a:r>
            <a:r>
              <a:rPr sz="4400" spc="-15" dirty="0"/>
              <a:t>Stroke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775586"/>
            <a:ext cx="823722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62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An ischemic </a:t>
            </a:r>
            <a:r>
              <a:rPr sz="2400" dirty="0">
                <a:latin typeface="Times New Roman"/>
                <a:cs typeface="Times New Roman"/>
              </a:rPr>
              <a:t>stroke, Cerebrovascular accident </a:t>
            </a:r>
            <a:r>
              <a:rPr sz="2400" spc="-55" dirty="0">
                <a:latin typeface="Times New Roman"/>
                <a:cs typeface="Times New Roman"/>
              </a:rPr>
              <a:t>(CVA), </a:t>
            </a:r>
            <a:r>
              <a:rPr sz="2400" dirty="0">
                <a:latin typeface="Times New Roman"/>
                <a:cs typeface="Times New Roman"/>
              </a:rPr>
              <a:t>or what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now </a:t>
            </a:r>
            <a:r>
              <a:rPr sz="2400" dirty="0">
                <a:latin typeface="Times New Roman"/>
                <a:cs typeface="Times New Roman"/>
              </a:rPr>
              <a:t>being </a:t>
            </a:r>
            <a:r>
              <a:rPr sz="2400" spc="-5" dirty="0">
                <a:latin typeface="Times New Roman"/>
                <a:cs typeface="Times New Roman"/>
              </a:rPr>
              <a:t>termed </a:t>
            </a:r>
            <a:r>
              <a:rPr sz="2400" dirty="0">
                <a:latin typeface="Times New Roman"/>
                <a:cs typeface="Times New Roman"/>
              </a:rPr>
              <a:t>“brain attack”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sudden loss of function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resulting from disruption of the blood </a:t>
            </a:r>
            <a:r>
              <a:rPr sz="2400" spc="-5" dirty="0">
                <a:latin typeface="Times New Roman"/>
                <a:cs typeface="Times New Roman"/>
              </a:rPr>
              <a:t>supply </a:t>
            </a:r>
            <a:r>
              <a:rPr sz="2400" dirty="0">
                <a:latin typeface="Times New Roman"/>
                <a:cs typeface="Times New Roman"/>
              </a:rPr>
              <a:t>to a part of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brain.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82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long-standing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Cerebrovascular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8%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ischemic </a:t>
            </a:r>
            <a:r>
              <a:rPr sz="2400" dirty="0">
                <a:latin typeface="Times New Roman"/>
                <a:cs typeface="Times New Roman"/>
              </a:rPr>
              <a:t>strokes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FD87355-5347-4217-A97D-565B43447645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30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181600" cy="11695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Motor Function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4351"/>
            <a:ext cx="8458200" cy="5047536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Characteristic motor deficits</a:t>
            </a:r>
          </a:p>
          <a:p>
            <a:pPr lvl="1" eaLnBrk="1" hangingPunct="1">
              <a:buFontTx/>
              <a:buNone/>
            </a:pPr>
            <a:r>
              <a:rPr lang="en-US" altLang="en-US" sz="2800" dirty="0" smtClean="0"/>
              <a:t>-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Akinesia</a:t>
            </a:r>
            <a:r>
              <a:rPr lang="en-US" altLang="en-US" sz="2800" b="0" dirty="0" smtClean="0"/>
              <a:t> = Loss of skilled voluntary movement</a:t>
            </a:r>
            <a:r>
              <a:rPr lang="en-US" altLang="en-US" sz="28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800" dirty="0" smtClean="0"/>
              <a:t>- </a:t>
            </a:r>
            <a:r>
              <a:rPr lang="en-US" altLang="en-US" sz="2800" b="0" dirty="0" smtClean="0"/>
              <a:t>Impairment of integration of movements</a:t>
            </a:r>
          </a:p>
          <a:p>
            <a:pPr lvl="1" eaLnBrk="1" hangingPunct="1"/>
            <a:r>
              <a:rPr lang="en-US" altLang="en-US" sz="2800" b="0" dirty="0" smtClean="0"/>
              <a:t>Alterations in muscle tone</a:t>
            </a:r>
          </a:p>
          <a:p>
            <a:pPr lvl="1" eaLnBrk="1" hangingPunct="1"/>
            <a:r>
              <a:rPr lang="en-US" altLang="en-US" sz="2800" b="0" dirty="0" smtClean="0"/>
              <a:t>Alterations in reflexes = </a:t>
            </a:r>
            <a:r>
              <a:rPr lang="en-US" altLang="en-US" sz="2800" b="0" dirty="0" err="1" smtClean="0"/>
              <a:t>hyporeflexia</a:t>
            </a:r>
            <a:r>
              <a:rPr lang="en-US" altLang="en-US" sz="2800" b="0" dirty="0" smtClean="0"/>
              <a:t>, hyperreflexia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0" dirty="0" smtClean="0"/>
              <a:t>An initial period of flaccidity for days to weeks related to nerve damage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0" dirty="0" smtClean="0"/>
              <a:t>Spasticity of the muscles related to interruption of upper motor neuron influence</a:t>
            </a:r>
            <a:r>
              <a:rPr lang="en-US" alt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DFBE3BC-B3A7-48CC-A84F-DFD26DFC7877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31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52400"/>
            <a:ext cx="6324600" cy="104644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Manifestations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i="1" dirty="0" smtClean="0">
                <a:solidFill>
                  <a:srgbClr val="FF0000"/>
                </a:solidFill>
              </a:rPr>
              <a:t>Communication</a:t>
            </a:r>
            <a:r>
              <a:rPr lang="en-US" sz="3200" b="0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1951"/>
            <a:ext cx="8686800" cy="4739759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2800" dirty="0" smtClean="0"/>
              <a:t>Lt. dominant hemisphere is dominant for language skills which involves </a:t>
            </a:r>
            <a:r>
              <a:rPr lang="en-US" altLang="en-US" sz="2800" dirty="0" smtClean="0">
                <a:solidFill>
                  <a:srgbClr val="FF0000"/>
                </a:solidFill>
              </a:rPr>
              <a:t>expression and comprehension</a:t>
            </a:r>
            <a:r>
              <a:rPr lang="en-US" altLang="en-US" sz="2800" dirty="0" smtClean="0"/>
              <a:t>.</a:t>
            </a:r>
          </a:p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2800" dirty="0" smtClean="0"/>
              <a:t>Stroke damage Lt. hemisphere: </a:t>
            </a:r>
          </a:p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FF0000"/>
                </a:solidFill>
              </a:rPr>
              <a:t>     Aphasia </a:t>
            </a:r>
            <a:r>
              <a:rPr lang="en-US" altLang="en-US" sz="2800" dirty="0" smtClean="0"/>
              <a:t>is </a:t>
            </a:r>
            <a:r>
              <a:rPr lang="en-US" altLang="en-US" sz="2800" u="sng" dirty="0" smtClean="0"/>
              <a:t>a total loss</a:t>
            </a:r>
            <a:r>
              <a:rPr lang="en-US" altLang="en-US" sz="2800" dirty="0" smtClean="0"/>
              <a:t> of comprehension and use of </a:t>
            </a:r>
            <a:r>
              <a:rPr lang="en-US" altLang="en-US" sz="2800" dirty="0" smtClean="0"/>
              <a:t>language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FF0000"/>
                </a:solidFill>
              </a:rPr>
              <a:t>Global Aphasia: </a:t>
            </a:r>
            <a:r>
              <a:rPr lang="en-US" altLang="en-US" sz="2800" dirty="0"/>
              <a:t>lost communication + lost receptive function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FF0000"/>
                </a:solidFill>
              </a:rPr>
              <a:t>Receptive Aphasia</a:t>
            </a:r>
            <a:r>
              <a:rPr lang="en-US" altLang="en-US" sz="2800" dirty="0"/>
              <a:t>: sound and speech not understood (stroke affecting </a:t>
            </a:r>
            <a:r>
              <a:rPr lang="en-US" altLang="en-US" sz="2800" dirty="0" smtClean="0"/>
              <a:t>Wernicke's </a:t>
            </a:r>
            <a:r>
              <a:rPr lang="en-US" altLang="en-US" sz="2800" dirty="0"/>
              <a:t>area)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FF0000"/>
                </a:solidFill>
              </a:rPr>
              <a:t>Expressive Aphasia</a:t>
            </a:r>
            <a:r>
              <a:rPr lang="en-US" altLang="en-US" sz="2800" dirty="0"/>
              <a:t>= difficulty in speaking/writing (</a:t>
            </a:r>
            <a:r>
              <a:rPr lang="en-US" altLang="en-US" sz="2800" dirty="0" err="1"/>
              <a:t>Bracas</a:t>
            </a:r>
            <a:r>
              <a:rPr lang="en-US" altLang="en-US" sz="2800" dirty="0"/>
              <a:t>’ area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93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225EFC-3FAC-4106-823E-4159DC988529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32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5980304" cy="11695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Communication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93954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Dysphasia</a:t>
            </a:r>
            <a:r>
              <a:rPr lang="en-US" altLang="en-US" sz="3200" dirty="0" smtClean="0">
                <a:solidFill>
                  <a:srgbClr val="FFFF00"/>
                </a:solidFill>
              </a:rPr>
              <a:t>:</a:t>
            </a:r>
            <a:r>
              <a:rPr lang="en-US" altLang="en-US" sz="3200" b="0" dirty="0" smtClean="0"/>
              <a:t> difficulty related to the comprehension or use of language due to partial disruption</a:t>
            </a:r>
          </a:p>
          <a:p>
            <a:pPr eaLnBrk="1" hangingPunct="1"/>
            <a:r>
              <a:rPr lang="en-US" altLang="en-US" sz="3200" b="0" dirty="0" smtClean="0">
                <a:solidFill>
                  <a:srgbClr val="FF0000"/>
                </a:solidFill>
              </a:rPr>
              <a:t>Dysarthria</a:t>
            </a:r>
            <a:r>
              <a:rPr lang="en-US" altLang="en-US" sz="3200" b="0" dirty="0" smtClean="0">
                <a:solidFill>
                  <a:srgbClr val="FFFF00"/>
                </a:solidFill>
              </a:rPr>
              <a:t>: </a:t>
            </a:r>
            <a:r>
              <a:rPr lang="en-US" altLang="en-US" sz="3200" b="0" dirty="0" smtClean="0"/>
              <a:t>Disturbance in muscular control of speech may involve pronunciation, verbalization, and phonation</a:t>
            </a:r>
            <a:r>
              <a:rPr lang="en-US" altLang="en-US" sz="3200" dirty="0" smtClean="0"/>
              <a:t>  </a:t>
            </a:r>
          </a:p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Apraxia</a:t>
            </a:r>
            <a:r>
              <a:rPr lang="en-US" altLang="en-US" sz="3200" dirty="0" smtClean="0"/>
              <a:t> =inability to perform a previously learned action</a:t>
            </a:r>
          </a:p>
        </p:txBody>
      </p:sp>
    </p:spTree>
    <p:extLst>
      <p:ext uri="{BB962C8B-B14F-4D97-AF65-F5344CB8AC3E}">
        <p14:creationId xmlns:p14="http://schemas.microsoft.com/office/powerpoint/2010/main" val="27706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4512D4B-C56F-4700-8874-D240E5DF0B9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33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436" y="228600"/>
            <a:ext cx="5294504" cy="11695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Affect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543800" cy="2585323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800" b="0" dirty="0" smtClean="0"/>
              <a:t>Difficulty controlling emotions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800" b="0" dirty="0" smtClean="0"/>
              <a:t>Emotional responses may be exaggerated or </a:t>
            </a:r>
            <a:r>
              <a:rPr lang="en-US" altLang="en-US" sz="2800" b="0" dirty="0" smtClean="0"/>
              <a:t>unpredictable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800" b="0" dirty="0" smtClean="0"/>
              <a:t>Depression</a:t>
            </a:r>
            <a:endParaRPr lang="en-US" altLang="en-US" sz="2800" b="0" dirty="0" smtClean="0"/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800" b="0" dirty="0" smtClean="0"/>
              <a:t>Frustrated </a:t>
            </a:r>
            <a:r>
              <a:rPr lang="en-US" altLang="en-US" sz="2800" b="0" dirty="0" smtClean="0"/>
              <a:t>by mobility and communication </a:t>
            </a:r>
            <a:r>
              <a:rPr lang="en-US" altLang="en-US" sz="2800" b="0" dirty="0" smtClean="0"/>
              <a:t>problems</a:t>
            </a:r>
            <a:endParaRPr lang="en-US" altLang="en-US" sz="2800" b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4191000"/>
            <a:ext cx="54469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>
              <a:defRPr/>
            </a:pPr>
            <a:r>
              <a:rPr lang="en-US" i="1" kern="0" dirty="0" smtClean="0">
                <a:solidFill>
                  <a:srgbClr val="FF0000"/>
                </a:solidFill>
              </a:rPr>
              <a:t>Intellectual Function</a:t>
            </a:r>
            <a:r>
              <a:rPr lang="en-US" b="0" i="1" kern="0" dirty="0" smtClean="0">
                <a:solidFill>
                  <a:srgbClr val="FF0000"/>
                </a:solidFill>
              </a:rPr>
              <a:t> </a:t>
            </a:r>
            <a:endParaRPr lang="en-US" sz="4000" kern="0" dirty="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4953000"/>
            <a:ext cx="75438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800" dirty="0"/>
              <a:t>Both memory and judgment may be impaired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800" dirty="0"/>
              <a:t>A left-brain stroke is more likely to result in memory problems related to language.</a:t>
            </a:r>
          </a:p>
        </p:txBody>
      </p:sp>
    </p:spTree>
    <p:extLst>
      <p:ext uri="{BB962C8B-B14F-4D97-AF65-F5344CB8AC3E}">
        <p14:creationId xmlns:p14="http://schemas.microsoft.com/office/powerpoint/2010/main" val="21461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1F87CB7-C835-4B5F-BD43-845F825E61A6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1079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Spatial-Perceptual Alterations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6482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Most commonly on right sided stroke, however, may occur with left-brain stroke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may be divided into four categories</a:t>
            </a:r>
          </a:p>
          <a:p>
            <a:pPr marL="1371600" lvl="1" indent="-571500" eaLnBrk="1" hangingPunct="1">
              <a:buFontTx/>
              <a:buAutoNum type="arabicPeriod"/>
              <a:defRPr/>
            </a:pPr>
            <a:r>
              <a:rPr lang="en-US" sz="2400" dirty="0" smtClean="0"/>
              <a:t>Incorrect perception of self and illness</a:t>
            </a:r>
          </a:p>
          <a:p>
            <a:pPr marL="1371600" lvl="1" indent="-571500" eaLnBrk="1" hangingPunct="1">
              <a:buFontTx/>
              <a:buAutoNum type="arabicPeriod"/>
              <a:defRPr/>
            </a:pPr>
            <a:r>
              <a:rPr lang="en-US" sz="2400" dirty="0" smtClean="0"/>
              <a:t>Wrong perception of self in space</a:t>
            </a:r>
          </a:p>
          <a:p>
            <a:pPr marL="1363663" lvl="1" indent="-609600" eaLnBrk="1" hangingPunct="1">
              <a:buFontTx/>
              <a:buAutoNum type="arabicPeriod" startAt="3"/>
              <a:defRPr/>
            </a:pPr>
            <a:r>
              <a:rPr lang="en-US" sz="2400" dirty="0" smtClean="0"/>
              <a:t>Inability to recognize an object by sight, touch, or hearing</a:t>
            </a:r>
          </a:p>
          <a:p>
            <a:pPr marL="1363663" lvl="1" indent="-609600" eaLnBrk="1" hangingPunct="1">
              <a:buFontTx/>
              <a:buAutoNum type="arabicPeriod" startAt="3"/>
              <a:defRPr/>
            </a:pPr>
            <a:r>
              <a:rPr lang="en-US" sz="2400" dirty="0" smtClean="0"/>
              <a:t>Inability to carry out learned sequential movements on command</a:t>
            </a:r>
          </a:p>
        </p:txBody>
      </p:sp>
    </p:spTree>
    <p:extLst>
      <p:ext uri="{BB962C8B-B14F-4D97-AF65-F5344CB8AC3E}">
        <p14:creationId xmlns:p14="http://schemas.microsoft.com/office/powerpoint/2010/main" val="3210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94602D9-E525-4F99-921B-ED03B8F385C5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35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446904" cy="11079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Clinical Manifestations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Elimination</a:t>
            </a:r>
            <a:r>
              <a:rPr lang="en-US" b="0" i="1" dirty="0" smtClean="0">
                <a:solidFill>
                  <a:srgbClr val="FF0000"/>
                </a:solidFill>
              </a:rPr>
              <a:t> 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323987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Most problems with urinary and bowel elimination occur </a:t>
            </a:r>
            <a:r>
              <a:rPr lang="en-US" altLang="en-US" sz="3600" dirty="0" smtClean="0">
                <a:solidFill>
                  <a:srgbClr val="FF0000"/>
                </a:solidFill>
              </a:rPr>
              <a:t>initially and are temporary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When a stroke affects one hemisphere of the brain, the prognosis for normal bladder function is resumed. </a:t>
            </a:r>
          </a:p>
        </p:txBody>
      </p:sp>
    </p:spTree>
    <p:extLst>
      <p:ext uri="{BB962C8B-B14F-4D97-AF65-F5344CB8AC3E}">
        <p14:creationId xmlns:p14="http://schemas.microsoft.com/office/powerpoint/2010/main" val="2042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Nursing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8959" y="1524000"/>
            <a:ext cx="8006080" cy="451469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Assessment: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</a:pPr>
            <a:r>
              <a:rPr sz="2800" dirty="0">
                <a:latin typeface="Times New Roman"/>
                <a:cs typeface="Times New Roman"/>
              </a:rPr>
              <a:t>During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acute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phase,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neurologic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flow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sheet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maintained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 data about the following </a:t>
            </a:r>
            <a:r>
              <a:rPr sz="2800" spc="-5" dirty="0">
                <a:latin typeface="Times New Roman"/>
                <a:cs typeface="Times New Roman"/>
              </a:rPr>
              <a:t>important measures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patient’s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clinical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status:</a:t>
            </a:r>
          </a:p>
          <a:p>
            <a:pPr marL="191135" marR="147955" indent="-179070">
              <a:lnSpc>
                <a:spcPts val="2590"/>
              </a:lnSpc>
              <a:spcBef>
                <a:spcPts val="585"/>
              </a:spcBef>
              <a:buChar char="•"/>
              <a:tabLst>
                <a:tab pos="196215" algn="l"/>
              </a:tabLst>
            </a:pPr>
            <a:r>
              <a:rPr sz="2800" dirty="0">
                <a:latin typeface="Times New Roman"/>
                <a:cs typeface="Times New Roman"/>
              </a:rPr>
              <a:t>Change in the level of consciousness or responsiveness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 evidenced by </a:t>
            </a:r>
            <a:r>
              <a:rPr sz="2800" spc="-5" dirty="0">
                <a:latin typeface="Times New Roman"/>
                <a:cs typeface="Times New Roman"/>
              </a:rPr>
              <a:t>movement, </a:t>
            </a:r>
            <a:r>
              <a:rPr sz="2800" dirty="0">
                <a:latin typeface="Times New Roman"/>
                <a:cs typeface="Times New Roman"/>
              </a:rPr>
              <a:t>resistance to changes of </a:t>
            </a:r>
            <a:r>
              <a:rPr sz="2800" spc="-5" dirty="0">
                <a:latin typeface="Times New Roman"/>
                <a:cs typeface="Times New Roman"/>
              </a:rPr>
              <a:t>position,&amp; </a:t>
            </a:r>
            <a:r>
              <a:rPr sz="2800" dirty="0">
                <a:latin typeface="Times New Roman"/>
                <a:cs typeface="Times New Roman"/>
              </a:rPr>
              <a:t> response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stimulation;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orientation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place,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person</a:t>
            </a:r>
          </a:p>
          <a:p>
            <a:pPr marL="191135" marR="5715" indent="-179070" algn="just">
              <a:lnSpc>
                <a:spcPts val="2590"/>
              </a:lnSpc>
              <a:spcBef>
                <a:spcPts val="585"/>
              </a:spcBef>
              <a:buChar char="•"/>
              <a:tabLst>
                <a:tab pos="196215" algn="l"/>
              </a:tabLst>
            </a:pPr>
            <a:r>
              <a:rPr sz="2800" spc="-5" dirty="0">
                <a:latin typeface="Times New Roman"/>
                <a:cs typeface="Times New Roman"/>
              </a:rPr>
              <a:t>Presence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absence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voluntary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involuntary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movements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extremities; muscle </a:t>
            </a:r>
            <a:r>
              <a:rPr sz="2800" dirty="0">
                <a:latin typeface="Times New Roman"/>
                <a:cs typeface="Times New Roman"/>
              </a:rPr>
              <a:t>tone; body posture; and position of the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head</a:t>
            </a:r>
          </a:p>
          <a:p>
            <a:pPr marL="195580" indent="-183515" algn="just">
              <a:lnSpc>
                <a:spcPct val="100000"/>
              </a:lnSpc>
              <a:spcBef>
                <a:spcPts val="254"/>
              </a:spcBef>
              <a:buChar char="•"/>
              <a:tabLst>
                <a:tab pos="196215" algn="l"/>
              </a:tabLst>
            </a:pPr>
            <a:r>
              <a:rPr sz="2800" spc="-10" dirty="0">
                <a:latin typeface="Times New Roman"/>
                <a:cs typeface="Times New Roman"/>
              </a:rPr>
              <a:t>Stiffness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flaccidity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Nursing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797" y="979635"/>
            <a:ext cx="8787130" cy="54784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7175" marR="128270" indent="-257175">
              <a:lnSpc>
                <a:spcPts val="2770"/>
              </a:lnSpc>
              <a:spcBef>
                <a:spcPts val="280"/>
              </a:spcBef>
              <a:buSzPct val="133333"/>
              <a:buChar char="•"/>
              <a:tabLst>
                <a:tab pos="257175" algn="l"/>
              </a:tabLst>
            </a:pPr>
            <a:r>
              <a:rPr sz="2800" dirty="0">
                <a:latin typeface="Times New Roman"/>
                <a:cs typeface="Times New Roman"/>
              </a:rPr>
              <a:t>Eye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opening,</a:t>
            </a:r>
            <a:r>
              <a:rPr sz="2800" spc="-5" dirty="0">
                <a:latin typeface="Times New Roman"/>
                <a:cs typeface="Times New Roman"/>
              </a:rPr>
              <a:t> comparative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pupils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&amp;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pupillary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reactions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light,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ocular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position</a:t>
            </a:r>
          </a:p>
          <a:p>
            <a:pPr marL="195580" indent="-183515">
              <a:lnSpc>
                <a:spcPts val="2735"/>
              </a:lnSpc>
              <a:spcBef>
                <a:spcPts val="220"/>
              </a:spcBef>
              <a:buChar char="•"/>
              <a:tabLst>
                <a:tab pos="196215" algn="l"/>
              </a:tabLst>
            </a:pPr>
            <a:r>
              <a:rPr sz="2800" spc="-5" dirty="0">
                <a:latin typeface="Times New Roman"/>
                <a:cs typeface="Times New Roman"/>
              </a:rPr>
              <a:t>Color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face</a:t>
            </a:r>
            <a:r>
              <a:rPr sz="2800" dirty="0">
                <a:latin typeface="Times New Roman"/>
                <a:cs typeface="Times New Roman"/>
              </a:rPr>
              <a:t> 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extremities;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temperature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moisture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</a:p>
          <a:p>
            <a:pPr marL="285750">
              <a:lnSpc>
                <a:spcPts val="2735"/>
              </a:lnSpc>
            </a:pPr>
            <a:r>
              <a:rPr sz="2800" spc="-5" dirty="0">
                <a:latin typeface="Times New Roman"/>
                <a:cs typeface="Times New Roman"/>
              </a:rPr>
              <a:t>skin</a:t>
            </a:r>
            <a:endParaRPr sz="2800" dirty="0">
              <a:latin typeface="Times New Roman"/>
              <a:cs typeface="Times New Roman"/>
            </a:endParaRPr>
          </a:p>
          <a:p>
            <a:pPr marL="191135" marR="756285" indent="-179070">
              <a:lnSpc>
                <a:spcPts val="2590"/>
              </a:lnSpc>
              <a:spcBef>
                <a:spcPts val="615"/>
              </a:spcBef>
              <a:buChar char="•"/>
              <a:tabLst>
                <a:tab pos="196215" algn="l"/>
              </a:tabLst>
            </a:pP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rates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pulse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respiration;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arterial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gas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indicated,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-5" dirty="0">
                <a:latin typeface="Times New Roman"/>
                <a:cs typeface="Times New Roman"/>
              </a:rPr>
              <a:t> temperature,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arterial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pressure</a:t>
            </a:r>
          </a:p>
          <a:p>
            <a:pPr marL="179070" indent="-167005">
              <a:lnSpc>
                <a:spcPct val="100000"/>
              </a:lnSpc>
              <a:spcBef>
                <a:spcPts val="254"/>
              </a:spcBef>
              <a:buChar char="•"/>
              <a:tabLst>
                <a:tab pos="179705" algn="l"/>
              </a:tabLst>
            </a:pPr>
            <a:r>
              <a:rPr sz="2800" dirty="0">
                <a:latin typeface="Times New Roman"/>
                <a:cs typeface="Times New Roman"/>
              </a:rPr>
              <a:t>Ability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speak</a:t>
            </a:r>
          </a:p>
          <a:p>
            <a:pPr marL="191135" marR="841375" indent="-179070">
              <a:lnSpc>
                <a:spcPts val="2590"/>
              </a:lnSpc>
              <a:spcBef>
                <a:spcPts val="615"/>
              </a:spcBef>
              <a:buChar char="•"/>
              <a:tabLst>
                <a:tab pos="189865" algn="l"/>
              </a:tabLst>
            </a:pPr>
            <a:r>
              <a:rPr sz="2800" spc="-60" dirty="0">
                <a:latin typeface="Times New Roman"/>
                <a:cs typeface="Times New Roman"/>
              </a:rPr>
              <a:t>Volume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fluids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ingested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administered;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volume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urine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excreted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each 24 hours</a:t>
            </a:r>
          </a:p>
          <a:p>
            <a:pPr marL="195580" indent="-183515">
              <a:lnSpc>
                <a:spcPct val="100000"/>
              </a:lnSpc>
              <a:spcBef>
                <a:spcPts val="254"/>
              </a:spcBef>
              <a:buChar char="•"/>
              <a:tabLst>
                <a:tab pos="196215" algn="l"/>
              </a:tabLst>
            </a:pPr>
            <a:r>
              <a:rPr sz="2800" dirty="0">
                <a:latin typeface="Times New Roman"/>
                <a:cs typeface="Times New Roman"/>
              </a:rPr>
              <a:t>Presence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bleeding</a:t>
            </a:r>
          </a:p>
          <a:p>
            <a:pPr marL="195580" indent="-183515">
              <a:lnSpc>
                <a:spcPct val="100000"/>
              </a:lnSpc>
              <a:spcBef>
                <a:spcPts val="290"/>
              </a:spcBef>
              <a:buChar char="•"/>
              <a:tabLst>
                <a:tab pos="196215" algn="l"/>
              </a:tabLst>
            </a:pPr>
            <a:r>
              <a:rPr sz="2800" dirty="0">
                <a:latin typeface="Times New Roman"/>
                <a:cs typeface="Times New Roman"/>
              </a:rPr>
              <a:t>Maintenance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pressure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desired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parameters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Nursing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053084"/>
            <a:ext cx="8213090" cy="515846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endParaRPr sz="2800" dirty="0">
              <a:latin typeface="Times New Roman"/>
              <a:cs typeface="Times New Roman"/>
            </a:endParaRPr>
          </a:p>
          <a:p>
            <a:pPr marL="12700" marR="429895">
              <a:lnSpc>
                <a:spcPts val="2590"/>
              </a:lnSpc>
              <a:spcBef>
                <a:spcPts val="615"/>
              </a:spcBef>
            </a:pPr>
            <a:r>
              <a:rPr sz="2800" spc="-5" dirty="0">
                <a:latin typeface="Times New Roman"/>
                <a:cs typeface="Times New Roman"/>
              </a:rPr>
              <a:t>Based on the assessment </a:t>
            </a:r>
            <a:r>
              <a:rPr sz="2800" dirty="0">
                <a:latin typeface="Times New Roman"/>
                <a:cs typeface="Times New Roman"/>
              </a:rPr>
              <a:t>data, the </a:t>
            </a:r>
            <a:r>
              <a:rPr sz="2800" spc="-5" dirty="0">
                <a:latin typeface="Times New Roman"/>
                <a:cs typeface="Times New Roman"/>
              </a:rPr>
              <a:t>major </a:t>
            </a:r>
            <a:r>
              <a:rPr sz="2800" dirty="0">
                <a:latin typeface="Times New Roman"/>
                <a:cs typeface="Times New Roman"/>
              </a:rPr>
              <a:t>nursing diagnoses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include:</a:t>
            </a:r>
          </a:p>
          <a:p>
            <a:pPr marL="469265" marR="5080" indent="-457200">
              <a:lnSpc>
                <a:spcPts val="2590"/>
              </a:lnSpc>
              <a:spcBef>
                <a:spcPts val="585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Impaired </a:t>
            </a:r>
            <a:r>
              <a:rPr sz="2800" dirty="0">
                <a:latin typeface="Times New Roman"/>
                <a:cs typeface="Times New Roman"/>
              </a:rPr>
              <a:t>physical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mobility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hemiparesis,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balance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coordination,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spasticity,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brain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injury</a:t>
            </a:r>
          </a:p>
          <a:p>
            <a:pPr marL="469265" indent="-4572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v"/>
              <a:tabLst>
                <a:tab pos="179705" algn="l"/>
              </a:tabLst>
            </a:pPr>
            <a:r>
              <a:rPr sz="2800" dirty="0">
                <a:latin typeface="Times New Roman"/>
                <a:cs typeface="Times New Roman"/>
              </a:rPr>
              <a:t>Acute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(painful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shoulder)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hemiplegia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disuse</a:t>
            </a:r>
          </a:p>
          <a:p>
            <a:pPr marL="469265" marR="613410" indent="-457200">
              <a:lnSpc>
                <a:spcPts val="2590"/>
              </a:lnSpc>
              <a:spcBef>
                <a:spcPts val="620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</a:pPr>
            <a:r>
              <a:rPr sz="2800" dirty="0">
                <a:latin typeface="Times New Roman"/>
                <a:cs typeface="Times New Roman"/>
              </a:rPr>
              <a:t>Self-care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deficits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(hygiene,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toileting,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grooming,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feeding)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stroke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sequelae</a:t>
            </a:r>
          </a:p>
          <a:p>
            <a:pPr marL="469265" marR="27305" indent="-457200">
              <a:lnSpc>
                <a:spcPts val="259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Disturbed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sensory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perception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altered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sensory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reception,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transmission,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and/or integration</a:t>
            </a:r>
          </a:p>
          <a:p>
            <a:pPr marL="469265" indent="-457200">
              <a:lnSpc>
                <a:spcPct val="100000"/>
              </a:lnSpc>
              <a:spcBef>
                <a:spcPts val="254"/>
              </a:spcBef>
              <a:buFont typeface="Wingdings" panose="05000000000000000000" pitchFamily="2" charset="2"/>
              <a:buChar char="v"/>
              <a:tabLst>
                <a:tab pos="19621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Impaired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swallowing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Nursing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3986" y="1219200"/>
            <a:ext cx="8229600" cy="539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225" marR="81978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/>
              <a:t>Incontinence</a:t>
            </a:r>
            <a:r>
              <a:rPr sz="2500" spc="-50" dirty="0"/>
              <a:t> </a:t>
            </a:r>
            <a:r>
              <a:rPr sz="2500" dirty="0"/>
              <a:t>related</a:t>
            </a:r>
            <a:r>
              <a:rPr sz="2500" spc="-45" dirty="0"/>
              <a:t> </a:t>
            </a:r>
            <a:r>
              <a:rPr sz="2500" dirty="0"/>
              <a:t>to</a:t>
            </a:r>
            <a:r>
              <a:rPr sz="2500" spc="-10" dirty="0"/>
              <a:t> </a:t>
            </a:r>
            <a:r>
              <a:rPr sz="2500" dirty="0"/>
              <a:t>flaccid</a:t>
            </a:r>
            <a:r>
              <a:rPr sz="2500" spc="-30" dirty="0"/>
              <a:t> </a:t>
            </a:r>
            <a:r>
              <a:rPr sz="2500" spc="-15" dirty="0"/>
              <a:t>bladder,</a:t>
            </a:r>
            <a:r>
              <a:rPr sz="2500" spc="-5" dirty="0"/>
              <a:t> </a:t>
            </a:r>
            <a:r>
              <a:rPr sz="2500" dirty="0"/>
              <a:t>detrusor</a:t>
            </a:r>
            <a:r>
              <a:rPr sz="2500" spc="-15" dirty="0"/>
              <a:t> instability, </a:t>
            </a:r>
            <a:r>
              <a:rPr sz="2500" spc="-585" dirty="0"/>
              <a:t> </a:t>
            </a:r>
            <a:r>
              <a:rPr sz="2500" dirty="0"/>
              <a:t>confusion,</a:t>
            </a:r>
            <a:r>
              <a:rPr sz="2500" spc="-5" dirty="0"/>
              <a:t> </a:t>
            </a:r>
            <a:r>
              <a:rPr sz="2500" dirty="0"/>
              <a:t>or </a:t>
            </a:r>
            <a:r>
              <a:rPr sz="2500" spc="-10" dirty="0"/>
              <a:t>difficulty</a:t>
            </a:r>
            <a:r>
              <a:rPr sz="2500" spc="-25" dirty="0"/>
              <a:t> </a:t>
            </a:r>
            <a:r>
              <a:rPr sz="2500" dirty="0"/>
              <a:t>in </a:t>
            </a:r>
            <a:r>
              <a:rPr sz="2500" spc="-5" dirty="0"/>
              <a:t>communicating</a:t>
            </a:r>
          </a:p>
          <a:p>
            <a:pPr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/>
              <a:t>Disturbed</a:t>
            </a:r>
            <a:r>
              <a:rPr sz="2500" spc="-25" dirty="0"/>
              <a:t> </a:t>
            </a:r>
            <a:r>
              <a:rPr sz="2500" dirty="0"/>
              <a:t>thought</a:t>
            </a:r>
            <a:r>
              <a:rPr sz="2500" spc="-15" dirty="0"/>
              <a:t> </a:t>
            </a:r>
            <a:r>
              <a:rPr sz="2500" dirty="0"/>
              <a:t>processes</a:t>
            </a:r>
            <a:r>
              <a:rPr sz="2500" spc="-30" dirty="0"/>
              <a:t> </a:t>
            </a:r>
            <a:r>
              <a:rPr sz="2500" dirty="0"/>
              <a:t>related</a:t>
            </a:r>
            <a:r>
              <a:rPr sz="2500" spc="-40" dirty="0"/>
              <a:t> </a:t>
            </a:r>
            <a:r>
              <a:rPr sz="2500" dirty="0"/>
              <a:t>to</a:t>
            </a:r>
            <a:r>
              <a:rPr sz="2500" spc="-15" dirty="0"/>
              <a:t> </a:t>
            </a:r>
            <a:r>
              <a:rPr sz="2500" dirty="0"/>
              <a:t>brain</a:t>
            </a:r>
            <a:r>
              <a:rPr sz="2500" spc="-15" dirty="0"/>
              <a:t> </a:t>
            </a:r>
            <a:r>
              <a:rPr sz="2500" spc="-5" dirty="0"/>
              <a:t>damage, </a:t>
            </a:r>
            <a:r>
              <a:rPr sz="2500" dirty="0"/>
              <a:t>confusion,</a:t>
            </a:r>
          </a:p>
          <a:p>
            <a:pPr marL="963295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500" dirty="0"/>
              <a:t>or</a:t>
            </a:r>
            <a:r>
              <a:rPr sz="2500" spc="-10" dirty="0"/>
              <a:t> </a:t>
            </a:r>
            <a:r>
              <a:rPr sz="2500" spc="-5" dirty="0"/>
              <a:t>inability</a:t>
            </a:r>
            <a:r>
              <a:rPr sz="2500" spc="-50" dirty="0"/>
              <a:t> </a:t>
            </a:r>
            <a:r>
              <a:rPr sz="2500" dirty="0"/>
              <a:t>to</a:t>
            </a:r>
            <a:r>
              <a:rPr sz="2500" spc="-20" dirty="0"/>
              <a:t> </a:t>
            </a:r>
            <a:r>
              <a:rPr sz="2500" dirty="0"/>
              <a:t>follow</a:t>
            </a:r>
            <a:r>
              <a:rPr sz="2500" spc="-10" dirty="0"/>
              <a:t> </a:t>
            </a:r>
            <a:r>
              <a:rPr sz="2500" dirty="0"/>
              <a:t>instructions</a:t>
            </a:r>
          </a:p>
          <a:p>
            <a:pPr marL="784225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spc="-5" dirty="0"/>
              <a:t>Impaired</a:t>
            </a:r>
            <a:r>
              <a:rPr sz="2500" spc="-15" dirty="0"/>
              <a:t> </a:t>
            </a:r>
            <a:r>
              <a:rPr sz="2500" dirty="0"/>
              <a:t>verbal</a:t>
            </a:r>
            <a:r>
              <a:rPr sz="2500" spc="-20" dirty="0"/>
              <a:t> </a:t>
            </a:r>
            <a:r>
              <a:rPr sz="2500" spc="-5" dirty="0"/>
              <a:t>communication</a:t>
            </a:r>
            <a:r>
              <a:rPr sz="2500" spc="-30" dirty="0"/>
              <a:t> </a:t>
            </a:r>
            <a:r>
              <a:rPr sz="2500" dirty="0"/>
              <a:t>related</a:t>
            </a:r>
            <a:r>
              <a:rPr sz="2500" spc="-40" dirty="0"/>
              <a:t> </a:t>
            </a:r>
            <a:r>
              <a:rPr sz="2500" dirty="0"/>
              <a:t>to</a:t>
            </a:r>
            <a:r>
              <a:rPr sz="2500" spc="-15" dirty="0"/>
              <a:t> </a:t>
            </a:r>
            <a:r>
              <a:rPr sz="2500" dirty="0"/>
              <a:t>brain</a:t>
            </a:r>
            <a:r>
              <a:rPr sz="2500" spc="-10" dirty="0"/>
              <a:t> </a:t>
            </a:r>
            <a:r>
              <a:rPr sz="2500" spc="-5" dirty="0"/>
              <a:t>damage</a:t>
            </a:r>
          </a:p>
          <a:p>
            <a:pPr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/>
              <a:t>Risk</a:t>
            </a:r>
            <a:r>
              <a:rPr sz="2500" spc="-15" dirty="0"/>
              <a:t> </a:t>
            </a:r>
            <a:r>
              <a:rPr sz="2500" spc="-5" dirty="0"/>
              <a:t>for</a:t>
            </a:r>
            <a:r>
              <a:rPr sz="2500" spc="15" dirty="0"/>
              <a:t> </a:t>
            </a:r>
            <a:r>
              <a:rPr sz="2500" spc="-5" dirty="0"/>
              <a:t>impaired</a:t>
            </a:r>
            <a:r>
              <a:rPr sz="2500" spc="-25" dirty="0"/>
              <a:t> </a:t>
            </a:r>
            <a:r>
              <a:rPr sz="2500" dirty="0"/>
              <a:t>skin</a:t>
            </a:r>
            <a:r>
              <a:rPr sz="2500" spc="5" dirty="0"/>
              <a:t> </a:t>
            </a:r>
            <a:r>
              <a:rPr sz="2500" dirty="0"/>
              <a:t>integrity</a:t>
            </a:r>
            <a:r>
              <a:rPr sz="2500" spc="-35" dirty="0"/>
              <a:t> </a:t>
            </a:r>
            <a:r>
              <a:rPr sz="2500" dirty="0"/>
              <a:t>related</a:t>
            </a:r>
            <a:r>
              <a:rPr sz="2500" spc="-45" dirty="0"/>
              <a:t> </a:t>
            </a:r>
            <a:r>
              <a:rPr sz="2500" dirty="0"/>
              <a:t>to</a:t>
            </a:r>
            <a:r>
              <a:rPr sz="2500" spc="-5" dirty="0"/>
              <a:t> hemiparesis/</a:t>
            </a:r>
          </a:p>
          <a:p>
            <a:pPr marL="963295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500" spc="-5" dirty="0"/>
              <a:t>hemiplegia,</a:t>
            </a:r>
            <a:r>
              <a:rPr sz="2500" spc="-45" dirty="0"/>
              <a:t> </a:t>
            </a:r>
            <a:r>
              <a:rPr sz="2500" dirty="0"/>
              <a:t>or</a:t>
            </a:r>
            <a:r>
              <a:rPr sz="2500" spc="-5" dirty="0"/>
              <a:t> </a:t>
            </a:r>
            <a:r>
              <a:rPr sz="2500" dirty="0"/>
              <a:t>decreased</a:t>
            </a:r>
            <a:r>
              <a:rPr sz="2500" spc="-25" dirty="0"/>
              <a:t> </a:t>
            </a:r>
            <a:r>
              <a:rPr sz="2500" spc="-5" dirty="0"/>
              <a:t>mobility</a:t>
            </a:r>
          </a:p>
          <a:p>
            <a:pPr marL="784225" marR="39624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/>
              <a:t>Interrupted</a:t>
            </a:r>
            <a:r>
              <a:rPr sz="2500" spc="-55" dirty="0"/>
              <a:t> </a:t>
            </a:r>
            <a:r>
              <a:rPr sz="2500" spc="-5" dirty="0"/>
              <a:t>family </a:t>
            </a:r>
            <a:r>
              <a:rPr sz="2500" dirty="0"/>
              <a:t>processes</a:t>
            </a:r>
            <a:r>
              <a:rPr sz="2500" spc="-15" dirty="0"/>
              <a:t> </a:t>
            </a:r>
            <a:r>
              <a:rPr sz="2500" dirty="0"/>
              <a:t>related</a:t>
            </a:r>
            <a:r>
              <a:rPr sz="2500" spc="-50" dirty="0"/>
              <a:t> </a:t>
            </a:r>
            <a:r>
              <a:rPr sz="2500" dirty="0"/>
              <a:t>to</a:t>
            </a:r>
            <a:r>
              <a:rPr sz="2500" spc="-15" dirty="0"/>
              <a:t> </a:t>
            </a:r>
            <a:r>
              <a:rPr sz="2500" dirty="0"/>
              <a:t>catastrophic</a:t>
            </a:r>
            <a:r>
              <a:rPr sz="2500" spc="-55" dirty="0"/>
              <a:t> </a:t>
            </a:r>
            <a:r>
              <a:rPr sz="2500" dirty="0"/>
              <a:t>illness</a:t>
            </a:r>
            <a:r>
              <a:rPr sz="2500" spc="-35" dirty="0"/>
              <a:t> </a:t>
            </a:r>
            <a:r>
              <a:rPr sz="2500" dirty="0"/>
              <a:t>and </a:t>
            </a:r>
            <a:r>
              <a:rPr sz="2500" spc="-585" dirty="0"/>
              <a:t> </a:t>
            </a:r>
            <a:r>
              <a:rPr sz="2500" dirty="0"/>
              <a:t>caregiving</a:t>
            </a:r>
            <a:r>
              <a:rPr sz="2500" spc="-40" dirty="0"/>
              <a:t> </a:t>
            </a:r>
            <a:r>
              <a:rPr sz="2500" spc="-5" dirty="0"/>
              <a:t>burdens</a:t>
            </a:r>
          </a:p>
          <a:p>
            <a:pPr marL="78422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/>
              <a:t>Sexual</a:t>
            </a:r>
            <a:r>
              <a:rPr sz="2500" spc="-5" dirty="0"/>
              <a:t> dysfunction</a:t>
            </a:r>
            <a:r>
              <a:rPr sz="2500" spc="-30" dirty="0"/>
              <a:t> </a:t>
            </a:r>
            <a:r>
              <a:rPr sz="2500" dirty="0"/>
              <a:t>related</a:t>
            </a:r>
            <a:r>
              <a:rPr sz="2500" spc="-40" dirty="0"/>
              <a:t> </a:t>
            </a:r>
            <a:r>
              <a:rPr sz="2500" dirty="0"/>
              <a:t>to</a:t>
            </a:r>
            <a:r>
              <a:rPr sz="2500" spc="-15" dirty="0"/>
              <a:t> </a:t>
            </a:r>
            <a:r>
              <a:rPr sz="2500" dirty="0"/>
              <a:t>neurologic</a:t>
            </a:r>
            <a:r>
              <a:rPr sz="2500" spc="-40" dirty="0"/>
              <a:t> </a:t>
            </a:r>
            <a:r>
              <a:rPr sz="2500" dirty="0"/>
              <a:t>deficits</a:t>
            </a:r>
            <a:r>
              <a:rPr sz="2500" spc="-20" dirty="0"/>
              <a:t> </a:t>
            </a:r>
            <a:r>
              <a:rPr sz="2500" dirty="0"/>
              <a:t>or</a:t>
            </a:r>
            <a:r>
              <a:rPr sz="2500" spc="-5" dirty="0"/>
              <a:t> </a:t>
            </a:r>
            <a:r>
              <a:rPr sz="2500" dirty="0"/>
              <a:t>fear</a:t>
            </a:r>
            <a:r>
              <a:rPr sz="2500" spc="-15" dirty="0"/>
              <a:t> </a:t>
            </a:r>
            <a:r>
              <a:rPr sz="2500" dirty="0"/>
              <a:t>of failure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876285F-F132-42A9-AE6B-1F5D72B174D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69925"/>
            <a:ext cx="7543800" cy="615553"/>
          </a:xfrm>
          <a:noFill/>
          <a:ln>
            <a:noFill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Stroke </a:t>
            </a:r>
            <a:r>
              <a:rPr lang="en-US" sz="4000" dirty="0" err="1" smtClean="0">
                <a:solidFill>
                  <a:srgbClr val="FF0000"/>
                </a:solidFill>
              </a:rPr>
              <a:t>ch.</a:t>
            </a:r>
            <a:r>
              <a:rPr lang="en-US" sz="4000" dirty="0" smtClean="0">
                <a:solidFill>
                  <a:srgbClr val="FF0000"/>
                </a:solidFill>
              </a:rPr>
              <a:t> 67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4495800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An acute </a:t>
            </a:r>
            <a:r>
              <a:rPr lang="en-US" altLang="en-US" sz="3200" dirty="0" err="1" smtClean="0"/>
              <a:t>neulogic</a:t>
            </a:r>
            <a:r>
              <a:rPr lang="en-US" altLang="en-US" sz="3200" dirty="0" smtClean="0"/>
              <a:t> deficit persisting for more than 24 hours and caused by interruption of blood flow to the brain. Consequently, O2 supply is decreased and causing brain cell death (infarction).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Other names: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Cerebrovascular accident</a:t>
            </a: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/>
              <a:t>Brain attack</a:t>
            </a:r>
          </a:p>
        </p:txBody>
      </p:sp>
    </p:spTree>
    <p:extLst>
      <p:ext uri="{BB962C8B-B14F-4D97-AF65-F5344CB8AC3E}">
        <p14:creationId xmlns:p14="http://schemas.microsoft.com/office/powerpoint/2010/main" val="39167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99290"/>
            <a:ext cx="37310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Nursing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60011"/>
            <a:ext cx="8839200" cy="54175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Nursing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Interventions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improving </a:t>
            </a:r>
            <a:r>
              <a:rPr sz="2500" dirty="0">
                <a:latin typeface="Times New Roman"/>
                <a:cs typeface="Times New Roman"/>
              </a:rPr>
              <a:t>mobility and preventing joint deformities</a:t>
            </a:r>
          </a:p>
          <a:p>
            <a:pPr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Preventing </a:t>
            </a:r>
            <a:r>
              <a:rPr sz="2500" dirty="0">
                <a:latin typeface="Times New Roman"/>
                <a:cs typeface="Times New Roman"/>
              </a:rPr>
              <a:t>shoulder pain</a:t>
            </a:r>
          </a:p>
          <a:p>
            <a:pPr marL="784225" marR="508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lang="en-US" sz="2500" dirty="0" smtClean="0">
                <a:latin typeface="Times New Roman"/>
                <a:cs typeface="Times New Roman"/>
              </a:rPr>
              <a:t>E</a:t>
            </a:r>
            <a:r>
              <a:rPr sz="2500" dirty="0" smtClean="0">
                <a:latin typeface="Times New Roman"/>
                <a:cs typeface="Times New Roman"/>
              </a:rPr>
              <a:t>nhancing </a:t>
            </a:r>
            <a:r>
              <a:rPr sz="2500" dirty="0">
                <a:latin typeface="Times New Roman"/>
                <a:cs typeface="Times New Roman"/>
              </a:rPr>
              <a:t>self-care, promoting home and community-based care  </a:t>
            </a:r>
            <a:endParaRPr lang="en-US" sz="2500" dirty="0">
              <a:latin typeface="Times New Roman"/>
              <a:cs typeface="Times New Roman"/>
            </a:endParaRPr>
          </a:p>
          <a:p>
            <a:pPr marL="784225" marR="508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Managing </a:t>
            </a:r>
            <a:r>
              <a:rPr sz="2500" dirty="0">
                <a:latin typeface="Times New Roman"/>
                <a:cs typeface="Times New Roman"/>
              </a:rPr>
              <a:t>sensory-perceptual difficulties</a:t>
            </a:r>
          </a:p>
          <a:p>
            <a:pPr marL="784225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Managing </a:t>
            </a:r>
            <a:r>
              <a:rPr sz="2500" dirty="0">
                <a:latin typeface="Times New Roman"/>
                <a:cs typeface="Times New Roman"/>
              </a:rPr>
              <a:t>dysphasia</a:t>
            </a:r>
          </a:p>
          <a:p>
            <a:pPr marL="784225" marR="327406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Attaining </a:t>
            </a:r>
            <a:r>
              <a:rPr sz="2500" dirty="0">
                <a:latin typeface="Times New Roman"/>
                <a:cs typeface="Times New Roman"/>
              </a:rPr>
              <a:t>bowel and bladder control</a:t>
            </a:r>
            <a:endParaRPr lang="en-US" sz="2500" dirty="0">
              <a:latin typeface="Times New Roman"/>
              <a:cs typeface="Times New Roman"/>
            </a:endParaRPr>
          </a:p>
          <a:p>
            <a:pPr marL="784225" marR="327406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Improving </a:t>
            </a:r>
            <a:r>
              <a:rPr sz="2500" dirty="0">
                <a:latin typeface="Times New Roman"/>
                <a:cs typeface="Times New Roman"/>
              </a:rPr>
              <a:t>thought processes</a:t>
            </a:r>
          </a:p>
          <a:p>
            <a:pPr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Improving</a:t>
            </a:r>
            <a:r>
              <a:rPr lang="en-US" sz="2500" dirty="0" smtClean="0">
                <a:latin typeface="Times New Roman"/>
                <a:cs typeface="Times New Roman"/>
              </a:rPr>
              <a:t> </a:t>
            </a:r>
            <a:r>
              <a:rPr lang="en-US" sz="2500" dirty="0">
                <a:latin typeface="Times New Roman"/>
                <a:cs typeface="Times New Roman"/>
              </a:rPr>
              <a:t>c</a:t>
            </a:r>
            <a:r>
              <a:rPr sz="2500" dirty="0" smtClean="0">
                <a:latin typeface="Times New Roman"/>
                <a:cs typeface="Times New Roman"/>
              </a:rPr>
              <a:t>ommunication</a:t>
            </a:r>
            <a:endParaRPr lang="en-US" sz="2500" dirty="0" smtClean="0">
              <a:latin typeface="Times New Roman"/>
              <a:cs typeface="Times New Roman"/>
            </a:endParaRPr>
          </a:p>
          <a:p>
            <a:pPr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Maintaining </a:t>
            </a:r>
            <a:r>
              <a:rPr sz="2500" dirty="0">
                <a:latin typeface="Times New Roman"/>
                <a:cs typeface="Times New Roman"/>
              </a:rPr>
              <a:t>skin integrity, </a:t>
            </a:r>
            <a:endParaRPr lang="en-US" sz="2500" dirty="0" smtClean="0">
              <a:latin typeface="Times New Roman"/>
              <a:cs typeface="Times New Roman"/>
            </a:endParaRPr>
          </a:p>
          <a:p>
            <a:pPr marL="784225" marR="4324350" indent="-342900" algn="just">
              <a:spcBef>
                <a:spcPts val="575"/>
              </a:spcBef>
              <a:buFont typeface="Wingdings" panose="05000000000000000000" pitchFamily="2" charset="2"/>
              <a:buChar char="v"/>
              <a:tabLst>
                <a:tab pos="625475" algn="l"/>
              </a:tabLst>
            </a:pPr>
            <a:r>
              <a:rPr sz="2500" dirty="0" smtClean="0">
                <a:latin typeface="Times New Roman"/>
                <a:cs typeface="Times New Roman"/>
              </a:rPr>
              <a:t>Improving </a:t>
            </a:r>
            <a:r>
              <a:rPr sz="2500" dirty="0">
                <a:latin typeface="Times New Roman"/>
                <a:cs typeface="Times New Roman"/>
              </a:rPr>
              <a:t>family coping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1077913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Improving Mobility and Preventing Joint Deformities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172354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Turn and position in correct alignment every 2 hours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Use of splints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Passive or active ROM 4–5 times day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Prevention of flexion contractures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3513" y="3733800"/>
            <a:ext cx="3886200" cy="28315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Figure 5: Quadriceps setting. </a:t>
            </a:r>
            <a:r>
              <a:rPr lang="en-US" altLang="en-US" sz="2400" b="0" dirty="0">
                <a:latin typeface="Tahoma" panose="020B0604030504040204" pitchFamily="34" charset="0"/>
              </a:rPr>
              <a:t>While sitting in a chair, straighten your leg and hold. Repeat 5 to 10 times. Do the exercises with both knees, up to 3 times each day. </a:t>
            </a:r>
            <a:endParaRPr lang="en-US" altLang="en-US" sz="4000" b="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Tahoma" panose="020B0604030504040204" pitchFamily="34" charset="0"/>
              </a:rPr>
              <a:t>  </a:t>
            </a:r>
            <a:endParaRPr lang="en-US" altLang="en-US" sz="8800" b="0" dirty="0">
              <a:latin typeface="Tahoma" panose="020B0604030504040204" pitchFamily="34" charset="0"/>
            </a:endParaRPr>
          </a:p>
        </p:txBody>
      </p:sp>
      <p:pic>
        <p:nvPicPr>
          <p:cNvPr id="40965" name="Picture 8" descr="http://www.netterimages.com/images/vpv/000/000/007/7525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21951"/>
          <a:stretch>
            <a:fillRect/>
          </a:stretch>
        </p:blipFill>
        <p:spPr bwMode="auto">
          <a:xfrm>
            <a:off x="4049713" y="3048000"/>
            <a:ext cx="50942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430887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Improving Mobility and Preventing Joint Deformities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7556"/>
            <a:ext cx="7391400" cy="3877985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Prevent and treat shoulder pain; Prevent shoulder abduction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Do not lift by flaccid shoulder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Establish regular exercise routine; Encourage patient to exercise unaffected side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Quadriceps setting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Ambulation training: move slowly, Assist patient out of bed as soon as possible- assess to achieve balance.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938213" y="5138211"/>
            <a:ext cx="4819650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Figure 5: Quadriceps setting. </a:t>
            </a:r>
            <a:r>
              <a:rPr lang="en-US" altLang="en-US" sz="2000" b="0" dirty="0">
                <a:latin typeface="Tahoma" panose="020B0604030504040204" pitchFamily="34" charset="0"/>
              </a:rPr>
              <a:t>While sitting in a chair, straighten your leg and hold. Repeat 5 to 10 times. Do the exercises with both knees, up to 3 times each day</a:t>
            </a:r>
            <a:r>
              <a:rPr lang="en-US" altLang="en-US" sz="2000" b="0" dirty="0" smtClean="0">
                <a:latin typeface="Tahoma" panose="020B0604030504040204" pitchFamily="34" charset="0"/>
              </a:rPr>
              <a:t>.</a:t>
            </a:r>
            <a:endParaRPr lang="en-US" altLang="en-US" sz="3600" b="0" dirty="0">
              <a:latin typeface="Tahoma" panose="020B0604030504040204" pitchFamily="34" charset="0"/>
            </a:endParaRPr>
          </a:p>
        </p:txBody>
      </p:sp>
      <p:pic>
        <p:nvPicPr>
          <p:cNvPr id="41990" name="Picture 5" descr="http://www.cipladoc.com/html/eom/KneeImg/Img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1687" r="8109"/>
          <a:stretch>
            <a:fillRect/>
          </a:stretch>
        </p:blipFill>
        <p:spPr bwMode="auto">
          <a:xfrm>
            <a:off x="6086475" y="4572000"/>
            <a:ext cx="2600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48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Positioning to Prevent Shoulder Abduction</a:t>
            </a:r>
          </a:p>
        </p:txBody>
      </p:sp>
      <p:pic>
        <p:nvPicPr>
          <p:cNvPr id="43011" name="Picture 4" descr="E:\Suvarna\Connection\CD\Smeltzer IRDVD\Input\Images from VT\Image\jpg\jpg chap 37 to 72\figure_6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78438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759200"/>
            <a:ext cx="852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Prone Positioning to Help Prevent Hip Flexion</a:t>
            </a:r>
          </a:p>
        </p:txBody>
      </p:sp>
      <p:pic>
        <p:nvPicPr>
          <p:cNvPr id="43013" name="Picture 4" descr="E:\Suvarna\Connection\CD\Smeltzer IRDVD\Input\Images from VT\Image\jpg\jpg chap 37 to 72\figure_6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83075"/>
            <a:ext cx="8077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Interventions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79" y="1371600"/>
            <a:ext cx="8625840" cy="48006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self-care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realistic goals with the patient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personal hygiene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Assure that patient does not neglect the affected side</a:t>
            </a: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assistive devices and modification of clothing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encouragement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enhance communication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patient to turn head, look to side with visual field loss</a:t>
            </a:r>
          </a:p>
        </p:txBody>
      </p:sp>
    </p:spTree>
    <p:extLst>
      <p:ext uri="{BB962C8B-B14F-4D97-AF65-F5344CB8AC3E}">
        <p14:creationId xmlns:p14="http://schemas.microsoft.com/office/powerpoint/2010/main" val="3305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http://hbslp.files.wordpress.com/2012/05/chin-t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876799"/>
            <a:ext cx="5611090" cy="17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84734"/>
            <a:ext cx="4876800" cy="40380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dirty="0" smtClean="0">
                <a:solidFill>
                  <a:srgbClr val="FF0000"/>
                </a:solidFill>
              </a:rPr>
              <a:t>Nutrition </a:t>
            </a:r>
            <a:endParaRPr lang="en-US" altLang="en-US" sz="40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Consult </a:t>
            </a:r>
            <a:r>
              <a:rPr lang="en-US" altLang="en-US" sz="3200" dirty="0" smtClean="0"/>
              <a:t>with speech therapy or nutritional </a:t>
            </a:r>
            <a:r>
              <a:rPr lang="en-US" altLang="en-US" sz="3200" dirty="0" smtClean="0"/>
              <a:t>services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Have </a:t>
            </a:r>
            <a:r>
              <a:rPr lang="en-US" altLang="en-US" sz="3200" dirty="0" smtClean="0"/>
              <a:t>patient sit upright to </a:t>
            </a:r>
            <a:r>
              <a:rPr lang="en-US" altLang="en-US" sz="3200" dirty="0" smtClean="0"/>
              <a:t>eat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Chin </a:t>
            </a:r>
            <a:r>
              <a:rPr lang="en-US" altLang="en-US" sz="3200" dirty="0" smtClean="0"/>
              <a:t>tuck or swallowing </a:t>
            </a:r>
            <a:r>
              <a:rPr lang="en-US" altLang="en-US" sz="3200" dirty="0" smtClean="0"/>
              <a:t>method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Use </a:t>
            </a:r>
            <a:r>
              <a:rPr lang="en-US" altLang="en-US" sz="3200" dirty="0" smtClean="0"/>
              <a:t>of thickened liquids or smashed diet</a:t>
            </a:r>
          </a:p>
        </p:txBody>
      </p:sp>
      <p:sp>
        <p:nvSpPr>
          <p:cNvPr id="45061" name="Flowchart: Alternate Process 6"/>
          <p:cNvSpPr>
            <a:spLocks noChangeArrowheads="1"/>
          </p:cNvSpPr>
          <p:nvPr/>
        </p:nvSpPr>
        <p:spPr bwMode="auto">
          <a:xfrm>
            <a:off x="1905000" y="6187173"/>
            <a:ext cx="2438400" cy="4572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75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en-US" sz="1800" b="0"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05400" y="784734"/>
            <a:ext cx="391477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Bowel and bladder </a:t>
            </a:r>
            <a:r>
              <a:rPr lang="en-US" altLang="en-US" sz="4000" dirty="0" smtClean="0">
                <a:solidFill>
                  <a:srgbClr val="FF0000"/>
                </a:solidFill>
              </a:rPr>
              <a:t>control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Assessment </a:t>
            </a:r>
            <a:r>
              <a:rPr lang="en-US" altLang="en-US" sz="3200" dirty="0"/>
              <a:t>of voiding and scheduled </a:t>
            </a:r>
            <a:r>
              <a:rPr lang="en-US" altLang="en-US" sz="3200" dirty="0" smtClean="0"/>
              <a:t>voiding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Measures </a:t>
            </a:r>
            <a:r>
              <a:rPr lang="en-US" altLang="en-US" sz="3200" dirty="0"/>
              <a:t>to prevent constipation—fiber, fluid, toileting </a:t>
            </a:r>
            <a:r>
              <a:rPr lang="en-US" altLang="en-US" sz="3200" dirty="0" smtClean="0"/>
              <a:t>schedule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Bowel </a:t>
            </a:r>
            <a:r>
              <a:rPr lang="en-US" altLang="en-US" sz="3200" dirty="0"/>
              <a:t>and bladder retraining</a:t>
            </a:r>
          </a:p>
        </p:txBody>
      </p:sp>
    </p:spTree>
    <p:extLst>
      <p:ext uri="{BB962C8B-B14F-4D97-AF65-F5344CB8AC3E}">
        <p14:creationId xmlns:p14="http://schemas.microsoft.com/office/powerpoint/2010/main" val="16030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24875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Aneurysm Precautions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5175" cy="472744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Absolute bed rest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Elevate head of the bed 30° to promote venous drainage or flat to increase cerebral perfusion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Avoid all activity that may increase ICP or BP; Valsalva maneuver, acute flexion or rotation of neck or head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Exhale through mouth when voiding or defecating to decrease strain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 smtClean="0"/>
              <a:t>Nonstimulating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nonstressful</a:t>
            </a:r>
            <a:r>
              <a:rPr lang="en-US" altLang="en-US" sz="3200" dirty="0" smtClean="0"/>
              <a:t> environment; dim lighting, no reading, no TV, no radio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Prevent constipation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Visitors are restricted</a:t>
            </a:r>
          </a:p>
        </p:txBody>
      </p:sp>
    </p:spTree>
    <p:extLst>
      <p:ext uri="{BB962C8B-B14F-4D97-AF65-F5344CB8AC3E}">
        <p14:creationId xmlns:p14="http://schemas.microsoft.com/office/powerpoint/2010/main" val="19907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24875" cy="861774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Home Care  and Teaching for the Patient Recovering from a Stroke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371600"/>
            <a:ext cx="4470400" cy="50056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Prevent subsequent strokes, health promotion, and follow-up care, Prevent complications 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Medication teaching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Safety measures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Adaptive strategies and use of assistive devices for ADLs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Nutrition—diet, swallowing techniques, tube feeding administration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Elimination—bowel and bladder programs, catheter use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Exercise and activities, recreation and diversion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Socialization, support groups, and community resources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0" y="1371600"/>
            <a:ext cx="4029075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u="sng" kern="0" dirty="0" smtClean="0">
                <a:solidFill>
                  <a:srgbClr val="FF0000"/>
                </a:solidFill>
              </a:rPr>
              <a:t>Complications/Ischemic</a:t>
            </a: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Decreased cerebral blood flow</a:t>
            </a: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Inadequate oxygen delivery to brain</a:t>
            </a: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Pneumonia</a:t>
            </a: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Vasospasm</a:t>
            </a:r>
          </a:p>
          <a:p>
            <a:r>
              <a:rPr lang="en-US" altLang="en-US" sz="3200" u="sng" kern="0" dirty="0" smtClean="0">
                <a:solidFill>
                  <a:srgbClr val="FF0000"/>
                </a:solidFill>
              </a:rPr>
              <a:t>Hemorrhagic</a:t>
            </a: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Seizures</a:t>
            </a:r>
          </a:p>
          <a:p>
            <a:pPr lvl="1"/>
            <a:r>
              <a:rPr lang="en-US" altLang="en-US" sz="2400" kern="0" dirty="0" err="1" smtClean="0">
                <a:solidFill>
                  <a:sysClr val="windowText" lastClr="000000"/>
                </a:solidFill>
              </a:rPr>
              <a:t>Rebleeding</a:t>
            </a:r>
            <a:endParaRPr lang="en-US" altLang="en-US" sz="2400" kern="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Hyponatremia</a:t>
            </a:r>
          </a:p>
        </p:txBody>
      </p:sp>
    </p:spTree>
    <p:extLst>
      <p:ext uri="{BB962C8B-B14F-4D97-AF65-F5344CB8AC3E}">
        <p14:creationId xmlns:p14="http://schemas.microsoft.com/office/powerpoint/2010/main" val="28464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Stroke is the primary cerebrovascular disorder. </a:t>
            </a:r>
          </a:p>
          <a:p>
            <a:pPr eaLnBrk="1" hangingPunct="1"/>
            <a:r>
              <a:rPr lang="en-US" altLang="en-US" sz="2800" u="sng" dirty="0" smtClean="0">
                <a:solidFill>
                  <a:srgbClr val="FF0000"/>
                </a:solidFill>
              </a:rPr>
              <a:t>Non-modifiable risk factors</a:t>
            </a:r>
          </a:p>
          <a:p>
            <a:pPr lvl="1" eaLnBrk="1" hangingPunct="1"/>
            <a:r>
              <a:rPr lang="en-US" altLang="en-US" sz="2800" dirty="0" smtClean="0"/>
              <a:t>Age (over 55), male gender, race</a:t>
            </a:r>
          </a:p>
          <a:p>
            <a:pPr eaLnBrk="1" hangingPunct="1"/>
            <a:r>
              <a:rPr lang="en-US" altLang="en-US" sz="2800" u="sng" dirty="0" smtClean="0">
                <a:solidFill>
                  <a:srgbClr val="FF0000"/>
                </a:solidFill>
              </a:rPr>
              <a:t>Modifiable risk factors</a:t>
            </a:r>
          </a:p>
          <a:p>
            <a:pPr lvl="1" eaLnBrk="1" hangingPunct="1"/>
            <a:r>
              <a:rPr lang="en-US" altLang="en-US" sz="2800" dirty="0" smtClean="0"/>
              <a:t>Hypertension is the primary risk factor </a:t>
            </a:r>
          </a:p>
          <a:p>
            <a:pPr lvl="1" eaLnBrk="1" hangingPunct="1"/>
            <a:r>
              <a:rPr lang="en-US" altLang="en-US" sz="2800" dirty="0" smtClean="0"/>
              <a:t>Cardiovascular disease</a:t>
            </a:r>
          </a:p>
          <a:p>
            <a:pPr lvl="1" eaLnBrk="1" hangingPunct="1"/>
            <a:r>
              <a:rPr lang="en-US" altLang="en-US" sz="2800" dirty="0" smtClean="0"/>
              <a:t>Elevated cholesterol or elevated hematocrit</a:t>
            </a:r>
          </a:p>
          <a:p>
            <a:pPr lvl="1" eaLnBrk="1" hangingPunct="1"/>
            <a:r>
              <a:rPr lang="en-US" altLang="en-US" sz="2800" dirty="0" smtClean="0"/>
              <a:t>Obesity</a:t>
            </a:r>
          </a:p>
          <a:p>
            <a:pPr lvl="1" eaLnBrk="1" hangingPunct="1"/>
            <a:r>
              <a:rPr lang="en-US" altLang="en-US" sz="2800" dirty="0" smtClean="0"/>
              <a:t>Diabetes </a:t>
            </a:r>
          </a:p>
          <a:p>
            <a:pPr lvl="1" eaLnBrk="1" hangingPunct="1"/>
            <a:r>
              <a:rPr lang="en-US" altLang="en-US" sz="2800" dirty="0" smtClean="0"/>
              <a:t>Oral contraceptive use</a:t>
            </a:r>
          </a:p>
          <a:p>
            <a:pPr lvl="1" eaLnBrk="1" hangingPunct="1"/>
            <a:r>
              <a:rPr lang="en-US" altLang="en-US" sz="2800" dirty="0" smtClean="0"/>
              <a:t>Smoking and drug and alcohol abuse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6699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Risk Factors of Stroke</a:t>
            </a:r>
          </a:p>
        </p:txBody>
      </p:sp>
    </p:spTree>
    <p:extLst>
      <p:ext uri="{BB962C8B-B14F-4D97-AF65-F5344CB8AC3E}">
        <p14:creationId xmlns:p14="http://schemas.microsoft.com/office/powerpoint/2010/main" val="24180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nslow.org/tasks/sites/default/assets/Image/ONS_Strok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6100"/>
            <a:ext cx="8115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C95EBC6-F08E-4AD8-B14F-5DEE7286606D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6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584200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/>
              <a:t>Stroke Warning Signs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34163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If blood flow to brain is totally interrupted</a:t>
            </a:r>
          </a:p>
          <a:p>
            <a:pPr lvl="1" eaLnBrk="1" hangingPunct="1"/>
            <a:r>
              <a:rPr lang="en-US" altLang="en-US" sz="2400" dirty="0" smtClean="0"/>
              <a:t>Neurologic metabolism is altered in </a:t>
            </a:r>
            <a:r>
              <a:rPr lang="en-US" altLang="en-US" sz="2400" i="1" dirty="0" smtClean="0"/>
              <a:t>30 seconds</a:t>
            </a:r>
          </a:p>
          <a:p>
            <a:pPr lvl="1" eaLnBrk="1" hangingPunct="1"/>
            <a:r>
              <a:rPr lang="en-US" altLang="en-US" sz="2400" dirty="0" smtClean="0"/>
              <a:t>Metabolism stops in 2 minutes</a:t>
            </a:r>
          </a:p>
          <a:p>
            <a:pPr lvl="1" eaLnBrk="1" hangingPunct="1"/>
            <a:r>
              <a:rPr lang="en-US" altLang="en-US" sz="2400" dirty="0" smtClean="0"/>
              <a:t>Cellular death occurs in 5 minutes</a:t>
            </a:r>
          </a:p>
          <a:p>
            <a:pPr eaLnBrk="1" hangingPunct="1"/>
            <a:r>
              <a:rPr lang="en-US" altLang="en-US" sz="2400" dirty="0" smtClean="0"/>
              <a:t>If adequate blood flow restored early (&lt;3 hours)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→ </a:t>
            </a:r>
            <a:r>
              <a:rPr lang="en-US" altLang="en-US" sz="2400" dirty="0" smtClean="0"/>
              <a:t>less brain damage and less neurologic function lost.</a:t>
            </a:r>
          </a:p>
          <a:p>
            <a:pPr eaLnBrk="1" hangingPunct="1"/>
            <a:r>
              <a:rPr lang="en-US" altLang="en-US" sz="2400" dirty="0" smtClean="0"/>
              <a:t>According to the American Stroke Association the warning signs of stroke are sudden: </a:t>
            </a:r>
          </a:p>
        </p:txBody>
      </p:sp>
    </p:spTree>
    <p:extLst>
      <p:ext uri="{BB962C8B-B14F-4D97-AF65-F5344CB8AC3E}">
        <p14:creationId xmlns:p14="http://schemas.microsoft.com/office/powerpoint/2010/main" val="2430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0CECCFC-7DE1-4179-BC7A-FA1400B493E1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7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 descr="3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/>
          <a:stretch>
            <a:fillRect/>
          </a:stretch>
        </p:blipFill>
        <p:spPr bwMode="auto">
          <a:xfrm>
            <a:off x="1676400" y="2590800"/>
            <a:ext cx="6858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457200"/>
            <a:ext cx="8839200" cy="1846659"/>
          </a:xfrm>
          <a:noFill/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Computed tomography (CT) of the brain without contrast is the most important initial diagnostic </a:t>
            </a:r>
            <a:r>
              <a:rPr lang="en-US" dirty="0" smtClean="0"/>
              <a:t>study. 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Tissue </a:t>
            </a:r>
            <a:r>
              <a:rPr lang="en-US" dirty="0" smtClean="0"/>
              <a:t>plasminogen activator (</a:t>
            </a:r>
            <a:r>
              <a:rPr lang="en-US" dirty="0" err="1" smtClean="0"/>
              <a:t>tPA</a:t>
            </a:r>
            <a:r>
              <a:rPr lang="en-US" dirty="0" smtClean="0"/>
              <a:t>) is used to reestablish blood flow through a blocked artery in patients with acute onset of ischemic stroke symptoms </a:t>
            </a:r>
          </a:p>
        </p:txBody>
      </p:sp>
    </p:spTree>
    <p:extLst>
      <p:ext uri="{BB962C8B-B14F-4D97-AF65-F5344CB8AC3E}">
        <p14:creationId xmlns:p14="http://schemas.microsoft.com/office/powerpoint/2010/main" val="40124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499998"/>
            <a:ext cx="7908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Major</a:t>
            </a:r>
            <a:r>
              <a:rPr sz="4000" spc="-80" dirty="0"/>
              <a:t> </a:t>
            </a:r>
            <a:r>
              <a:rPr sz="4000" dirty="0"/>
              <a:t>types</a:t>
            </a:r>
            <a:r>
              <a:rPr sz="4000" spc="5" dirty="0"/>
              <a:t> </a:t>
            </a:r>
            <a:r>
              <a:rPr sz="4000" spc="-5" dirty="0"/>
              <a:t>of </a:t>
            </a:r>
            <a:r>
              <a:rPr sz="4000" spc="-15" dirty="0"/>
              <a:t>stroke</a:t>
            </a:r>
            <a:r>
              <a:rPr sz="4000" spc="-5" dirty="0"/>
              <a:t> &amp;</a:t>
            </a:r>
            <a:r>
              <a:rPr sz="4000" spc="5" dirty="0"/>
              <a:t> </a:t>
            </a:r>
            <a:r>
              <a:rPr sz="4000" dirty="0"/>
              <a:t>their</a:t>
            </a:r>
            <a:r>
              <a:rPr sz="4000" spc="-75" dirty="0"/>
              <a:t> </a:t>
            </a:r>
            <a:r>
              <a:rPr sz="4000" dirty="0"/>
              <a:t>causes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49490"/>
            <a:ext cx="1789430" cy="939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spc="-5" dirty="0">
                <a:latin typeface="Times New Roman"/>
                <a:cs typeface="Times New Roman"/>
              </a:rPr>
              <a:t>Class</a:t>
            </a:r>
            <a:r>
              <a:rPr sz="2400" b="1" dirty="0">
                <a:latin typeface="Times New Roman"/>
                <a:cs typeface="Times New Roman"/>
              </a:rPr>
              <a:t>if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ca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Ischemic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92929"/>
            <a:ext cx="197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1740534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Causes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527" y="2197430"/>
            <a:ext cx="357759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279015" algn="l"/>
              </a:tabLst>
            </a:pPr>
            <a:r>
              <a:rPr sz="2400" spc="-10" dirty="0">
                <a:latin typeface="Times New Roman"/>
                <a:cs typeface="Times New Roman"/>
              </a:rPr>
              <a:t>Large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	</a:t>
            </a:r>
            <a:r>
              <a:rPr sz="2400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thrombosis</a:t>
            </a:r>
            <a:endParaRPr sz="2400">
              <a:latin typeface="Times New Roman"/>
              <a:cs typeface="Times New Roman"/>
            </a:endParaRPr>
          </a:p>
          <a:p>
            <a:pPr marL="355600" marR="31877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Cryptogenic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known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Intracerebral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Subarachnoid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Cerebral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aneurysm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22460B-4D52-4DE7-B3E3-C2BED3C8DBC0}" type="slidenum">
              <a:rPr lang="ar-JO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defRPr/>
              </a:pPr>
              <a:t>9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69925"/>
            <a:ext cx="7543800" cy="701675"/>
          </a:xfrm>
          <a:noFill/>
          <a:effectLst>
            <a:prstShdw prst="shdw13" dist="53882" dir="13500000">
              <a:schemeClr val="hlink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Types of Stroke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191917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</a:rPr>
              <a:t>Ischemic strokes </a:t>
            </a:r>
            <a:r>
              <a:rPr lang="en-US" sz="2800" dirty="0" smtClean="0"/>
              <a:t>Disruption of the blood supply due to an obstruction,  usually a thrombus or embolism, that causes infarction of brain tissue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85% of all strokes are ischemic strokes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Types</a:t>
            </a:r>
          </a:p>
          <a:p>
            <a:pPr lvl="1" eaLnBrk="1" hangingPunct="1">
              <a:defRPr/>
            </a:pPr>
            <a:r>
              <a:rPr lang="en-US" sz="2800" dirty="0" smtClean="0"/>
              <a:t>Large artery thrombosis</a:t>
            </a:r>
          </a:p>
          <a:p>
            <a:pPr lvl="1" eaLnBrk="1" hangingPunct="1">
              <a:defRPr/>
            </a:pPr>
            <a:r>
              <a:rPr lang="en-US" sz="2800" dirty="0" smtClean="0"/>
              <a:t>Small penetrating artery thrombosis</a:t>
            </a:r>
          </a:p>
          <a:p>
            <a:pPr lvl="1" eaLnBrk="1" hangingPunct="1">
              <a:defRPr/>
            </a:pPr>
            <a:r>
              <a:rPr lang="en-US" sz="2800" dirty="0" err="1" smtClean="0"/>
              <a:t>Cardiogenic</a:t>
            </a:r>
            <a:r>
              <a:rPr lang="en-US" sz="2800" dirty="0" smtClean="0"/>
              <a:t> embolism</a:t>
            </a:r>
          </a:p>
          <a:p>
            <a:pPr lvl="1" eaLnBrk="1" hangingPunct="1">
              <a:defRPr/>
            </a:pPr>
            <a:r>
              <a:rPr lang="en-US" sz="2800" dirty="0" smtClean="0"/>
              <a:t>Cryptogenic: No specific cause </a:t>
            </a:r>
          </a:p>
          <a:p>
            <a:pPr lvl="1" eaLnBrk="1" hangingPunct="1">
              <a:defRPr/>
            </a:pPr>
            <a:r>
              <a:rPr lang="en-US" sz="2800" dirty="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087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2484</Words>
  <Application>Microsoft Office PowerPoint</Application>
  <PresentationFormat>On-screen Show (4:3)</PresentationFormat>
  <Paragraphs>374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MT</vt:lpstr>
      <vt:lpstr>Calibri</vt:lpstr>
      <vt:lpstr>Helvetica</vt:lpstr>
      <vt:lpstr>Symbol</vt:lpstr>
      <vt:lpstr>Tahoma</vt:lpstr>
      <vt:lpstr>Times New Roman</vt:lpstr>
      <vt:lpstr>Verdana</vt:lpstr>
      <vt:lpstr>Wingdings</vt:lpstr>
      <vt:lpstr>Office Theme</vt:lpstr>
      <vt:lpstr>Management of Patients  With Cerebrovascular  Disorders</vt:lpstr>
      <vt:lpstr>Learning objectives</vt:lpstr>
      <vt:lpstr>Ischemic Stroke</vt:lpstr>
      <vt:lpstr>Stroke ch. 67</vt:lpstr>
      <vt:lpstr>PowerPoint Presentation</vt:lpstr>
      <vt:lpstr>Stroke Warning Signs</vt:lpstr>
      <vt:lpstr>PowerPoint Presentation</vt:lpstr>
      <vt:lpstr>Major types of stroke &amp; their causes</vt:lpstr>
      <vt:lpstr>Types of Stroke</vt:lpstr>
      <vt:lpstr>PowerPoint Presentation</vt:lpstr>
      <vt:lpstr>Clinical Manifestations</vt:lpstr>
      <vt:lpstr>Comparison of Left and Right  Hemispheric Strokes</vt:lpstr>
      <vt:lpstr>Assessment and Diagnostic Findings</vt:lpstr>
      <vt:lpstr>Assessment and Diagnostic Findings</vt:lpstr>
      <vt:lpstr>Prevention</vt:lpstr>
      <vt:lpstr>Medical Management</vt:lpstr>
      <vt:lpstr>Transient Ischemic Attack (TIA)</vt:lpstr>
      <vt:lpstr>Preventive Treatment</vt:lpstr>
      <vt:lpstr>Hemorrhagic Stroke</vt:lpstr>
      <vt:lpstr>Hemorrhagic Stroke</vt:lpstr>
      <vt:lpstr>PowerPoint Presentation</vt:lpstr>
      <vt:lpstr>PowerPoint Presentation</vt:lpstr>
      <vt:lpstr>Intracerebral hemorrhage </vt:lpstr>
      <vt:lpstr>Subarachnoid hemorrhage</vt:lpstr>
      <vt:lpstr>Clinical Manifestations</vt:lpstr>
      <vt:lpstr>Assessment and Diagnostic Findings</vt:lpstr>
      <vt:lpstr>Medical Management</vt:lpstr>
      <vt:lpstr>Clinical Manifestations of stroke</vt:lpstr>
      <vt:lpstr>Clinical Manifestations Motor Function </vt:lpstr>
      <vt:lpstr>Clinical Manifestations Motor Function </vt:lpstr>
      <vt:lpstr>Clinical Manifestations Communication  </vt:lpstr>
      <vt:lpstr>Clinical Manifestations Communication  </vt:lpstr>
      <vt:lpstr>Clinical Manifestations Affect </vt:lpstr>
      <vt:lpstr>Clinical Manifestations Spatial-Perceptual Alterations </vt:lpstr>
      <vt:lpstr>Clinical Manifestations Elimination  </vt:lpstr>
      <vt:lpstr>Nursing process</vt:lpstr>
      <vt:lpstr>Nursing process</vt:lpstr>
      <vt:lpstr>Nursing process</vt:lpstr>
      <vt:lpstr>Nursing process</vt:lpstr>
      <vt:lpstr>Nursing process</vt:lpstr>
      <vt:lpstr>Improving Mobility and Preventing Joint Deformities</vt:lpstr>
      <vt:lpstr>Improving Mobility and Preventing Joint Deformities</vt:lpstr>
      <vt:lpstr>Positioning to Prevent Shoulder Abduction</vt:lpstr>
      <vt:lpstr>Interventions</vt:lpstr>
      <vt:lpstr>PowerPoint Presentation</vt:lpstr>
      <vt:lpstr>Aneurysm Precautions</vt:lpstr>
      <vt:lpstr>Home Care  and Teaching for the Patient Recovering from a Stroke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</dc:creator>
  <cp:lastModifiedBy>Mohammad</cp:lastModifiedBy>
  <cp:revision>7</cp:revision>
  <dcterms:created xsi:type="dcterms:W3CDTF">2022-11-19T21:14:00Z</dcterms:created>
  <dcterms:modified xsi:type="dcterms:W3CDTF">2022-11-19T22:01:17Z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2022-11-19T00:00:00Z</vt:filetime>
  </property>
</Properties>
</file>