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2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52427E-F0F2-4987-B9C7-0F16A9D143DC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B5DD1-9719-443A-8ACD-9067A854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63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B5DD1-9719-443A-8ACD-9067A8543D3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18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29308" y="192150"/>
            <a:ext cx="6485382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168273"/>
            <a:ext cx="7891780" cy="4050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01811" y="6464985"/>
            <a:ext cx="231775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1600200"/>
            <a:ext cx="7753706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15" dirty="0">
                <a:latin typeface="Calibri"/>
                <a:cs typeface="Calibri"/>
              </a:rPr>
              <a:t>الجهاز العضلي الهيكلي</a:t>
            </a:r>
            <a:r xmlns:a="http://schemas.openxmlformats.org/drawingml/2006/main">
              <a:rPr sz="4400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2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44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dirty="0">
                <a:latin typeface="Calibri"/>
                <a:cs typeface="Calibri"/>
              </a:rPr>
              <a:t>أشكال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3124200"/>
            <a:ext cx="7239000" cy="1159933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xmlns:a="http://schemas.openxmlformats.org/drawingml/2006/main" algn="ctr">
              <a:lnSpc>
                <a:spcPct val="100000"/>
              </a:lnSpc>
              <a:spcBef>
                <a:spcPts val="865"/>
              </a:spcBef>
              <a:bidi/>
            </a:pPr>
            <a:r xmlns:a="http://schemas.openxmlformats.org/drawingml/2006/main">
              <a:rPr sz="3200" b="1" dirty="0">
                <a:latin typeface="Times New Roman"/>
                <a:cs typeface="Times New Roman"/>
              </a:rPr>
              <a:t>بواسطة</a:t>
            </a:r>
          </a:p>
          <a:p>
            <a:pPr xmlns:a="http://schemas.openxmlformats.org/drawingml/2006/main" algn="ctr">
              <a:lnSpc>
                <a:spcPct val="100000"/>
              </a:lnSpc>
              <a:spcBef>
                <a:spcPts val="455"/>
              </a:spcBef>
              <a:bidi/>
            </a:pPr>
            <a:r xmlns:a="http://schemas.openxmlformats.org/drawingml/2006/main">
              <a:rPr sz="3200" b="1" dirty="0" smtClean="0">
                <a:latin typeface="Times New Roman"/>
                <a:cs typeface="Times New Roman"/>
              </a:rPr>
              <a:t>د </a:t>
            </a:r>
            <a:r xmlns:a="http://schemas.openxmlformats.org/drawingml/2006/main">
              <a:rPr lang="ar" sz="3200" b="1" dirty="0" smtClean="0">
                <a:latin typeface="Times New Roman"/>
                <a:cs typeface="Times New Roman"/>
              </a:rPr>
              <a:t>.</a:t>
            </a:r>
            <a:r xmlns:a="http://schemas.openxmlformats.org/drawingml/2006/main">
              <a:rPr sz="3200" b="1" dirty="0" smtClean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lang="ar" sz="3200" b="1" dirty="0">
                <a:latin typeface="Times New Roman"/>
                <a:cs typeface="Times New Roman"/>
              </a:rPr>
              <a:t>محمد </a:t>
            </a:r>
            <a:r xmlns:a="http://schemas.openxmlformats.org/drawingml/2006/main">
              <a:rPr lang="ar" sz="3200" b="1" dirty="0" err="1">
                <a:latin typeface="Times New Roman"/>
                <a:cs typeface="Times New Roman"/>
              </a:rPr>
              <a:t>النعيم</a:t>
            </a:r>
            <a:endParaRPr xmlns:a="http://schemas.openxmlformats.org/drawingml/2006/main" sz="32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0" y="104027"/>
            <a:ext cx="5105400" cy="6842899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xmlns:a="http://schemas.openxmlformats.org/drawingml/2006/main" marL="355600" marR="5080" indent="-343535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يستخدم </a:t>
            </a:r>
            <a:r xmlns:a="http://schemas.openxmlformats.org/drawingml/2006/main"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شد </a:t>
            </a:r>
            <a:r xmlns:a="http://schemas.openxmlformats.org/drawingml/2006/main"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الجلد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للتحكم </a:t>
            </a:r>
            <a:r xmlns:a="http://schemas.openxmlformats.org/drawingml/2006/main">
              <a:rPr sz="3000" u="sng" spc="-20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3000" u="sng" spc="-5" dirty="0" smtClean="0">
                <a:latin typeface="Calibri"/>
                <a:cs typeface="Calibri"/>
              </a:rPr>
              <a:t>التشنجات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العضلية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و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10" dirty="0">
                <a:latin typeface="Calibri"/>
                <a:cs typeface="Calibri"/>
              </a:rPr>
              <a:t>شل الحركة</a:t>
            </a:r>
            <a:r xmlns:a="http://schemas.openxmlformats.org/drawingml/2006/main">
              <a:rPr sz="30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منطقة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30" dirty="0">
                <a:latin typeface="Calibri"/>
                <a:cs typeface="Calibri"/>
              </a:rPr>
              <a:t>قبل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35" dirty="0">
                <a:latin typeface="Calibri"/>
                <a:cs typeface="Calibri"/>
              </a:rPr>
              <a:t>جراحة.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جلد</a:t>
            </a:r>
            <a:r xmlns:a="http://schemas.openxmlformats.org/drawingml/2006/main">
              <a:rPr lang="ar" sz="300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السحب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باستخدام </a:t>
            </a:r>
            <a:r xmlns:a="http://schemas.openxmlformats.org/drawingml/2006/main"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الوزن </a:t>
            </a:r>
            <a:r xmlns:a="http://schemas.openxmlformats.org/drawingml/2006/main"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في </a:t>
            </a:r>
            <a:r xmlns:a="http://schemas.openxmlformats.org/drawingml/2006/main"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السحب </a:t>
            </a:r>
            <a:r xmlns:a="http://schemas.openxmlformats.org/drawingml/2006/main"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على </a:t>
            </a:r>
            <a:r xmlns:a="http://schemas.openxmlformats.org/drawingml/2006/main"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شريط </a:t>
            </a:r>
            <a:r xmlns:a="http://schemas.openxmlformats.org/drawingml/2006/main"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الجر </a:t>
            </a:r>
            <a:r xmlns:a="http://schemas.openxmlformats.org/drawingml/2006/main"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أو </a:t>
            </a:r>
            <a:r xmlns:a="http://schemas.openxmlformats.org/drawingml/2006/main">
              <a:rPr sz="3000" u="sng" spc="-15" dirty="0" smtClean="0">
                <a:solidFill>
                  <a:srgbClr val="FF0000"/>
                </a:solidFill>
                <a:latin typeface="Calibri"/>
                <a:cs typeface="Calibri"/>
              </a:rPr>
              <a:t>على </a:t>
            </a:r>
            <a:r xmlns:a="http://schemas.openxmlformats.org/drawingml/2006/main"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حذاء </a:t>
            </a:r>
            <a:r xmlns:a="http://schemas.openxmlformats.org/drawingml/2006/main">
              <a:rPr sz="3000" u="sng" spc="-20" dirty="0">
                <a:solidFill>
                  <a:srgbClr val="FF0000"/>
                </a:solidFill>
                <a:latin typeface="Calibri"/>
                <a:cs typeface="Calibri"/>
              </a:rPr>
              <a:t>فوم </a:t>
            </a:r>
            <a:r xmlns:a="http://schemas.openxmlformats.org/drawingml/2006/main"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متصل</a:t>
            </a:r>
            <a:r xmlns:a="http://schemas.openxmlformats.org/drawingml/2006/main">
              <a:rPr lang="ar" sz="3000" u="sng" spc="-1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dirty="0" smtClean="0">
                <a:solidFill>
                  <a:srgbClr val="FF0000"/>
                </a:solidFill>
                <a:latin typeface="Calibri"/>
                <a:cs typeface="Calibri"/>
              </a:rPr>
              <a:t>ال</a:t>
            </a:r>
            <a:r xmlns:a="http://schemas.openxmlformats.org/drawingml/2006/main">
              <a:rPr sz="3000" u="sng" spc="-2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5" dirty="0">
                <a:solidFill>
                  <a:srgbClr val="FF0000"/>
                </a:solidFill>
                <a:latin typeface="Calibri"/>
                <a:cs typeface="Calibri"/>
              </a:rPr>
              <a:t>الجلد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16573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b="1" u="sng" spc="-35" dirty="0">
                <a:solidFill>
                  <a:srgbClr val="FF0000"/>
                </a:solidFill>
                <a:latin typeface="Calibri"/>
                <a:cs typeface="Calibri"/>
              </a:rPr>
              <a:t>الدولارات</a:t>
            </a:r>
            <a:r xmlns:a="http://schemas.openxmlformats.org/drawingml/2006/main">
              <a:rPr sz="3000" b="1" u="sng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u="sng" spc="-15" dirty="0">
                <a:solidFill>
                  <a:srgbClr val="FF0000"/>
                </a:solidFill>
                <a:latin typeface="Calibri"/>
                <a:cs typeface="Calibri"/>
              </a:rPr>
              <a:t>امتداد</a:t>
            </a:r>
            <a:r xmlns:a="http://schemas.openxmlformats.org/drawingml/2006/main">
              <a:rPr sz="3000" b="1" u="sng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شعبية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(من جانب واحد</a:t>
            </a:r>
            <a:r xmlns:a="http://schemas.openxmlformats.org/drawingml/2006/main">
              <a:rPr sz="30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30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ثنائي)</a:t>
            </a:r>
            <a:r xmlns:a="http://schemas.openxmlformats.org/drawingml/2006/main">
              <a:rPr sz="3000" spc="-6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هو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شد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الجلد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أسفل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الساق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. </a:t>
            </a:r>
            <a:r xmlns:a="http://schemas.openxmlformats.org/drawingml/2006/main">
              <a:rPr sz="3000" u="sng" spc="-1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السحب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30" dirty="0" smtClean="0">
                <a:latin typeface="Calibri"/>
                <a:cs typeface="Calibri"/>
              </a:rPr>
              <a:t>تمارس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طائرة واحدة عندما تكون </a:t>
            </a:r>
            <a:r xmlns:a="http://schemas.openxmlformats.org/drawingml/2006/main">
              <a:rPr sz="3000" u="sng" spc="-5" dirty="0">
                <a:latin typeface="Calibri"/>
                <a:cs typeface="Calibri"/>
              </a:rPr>
              <a:t>جزئية أو </a:t>
            </a:r>
            <a:r xmlns:a="http://schemas.openxmlformats.org/drawingml/2006/main">
              <a:rPr sz="3000" u="sng" spc="-10" dirty="0" smtClean="0">
                <a:latin typeface="Calibri"/>
                <a:cs typeface="Calibri"/>
              </a:rPr>
              <a:t>مؤقتة</a:t>
            </a:r>
            <a:r xmlns:a="http://schemas.openxmlformats.org/drawingml/2006/main">
              <a:rPr lang="ar" sz="3000" u="sng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10" dirty="0" smtClean="0">
                <a:latin typeface="Calibri"/>
                <a:cs typeface="Calibri"/>
              </a:rPr>
              <a:t>تجميد</a:t>
            </a:r>
            <a:r xmlns:a="http://schemas.openxmlformats.org/drawingml/2006/main">
              <a:rPr sz="3000" u="sng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هو </a:t>
            </a:r>
            <a:r xmlns:a="http://schemas.openxmlformats.org/drawingml/2006/main">
              <a:rPr sz="3000" u="sng" spc="-10" dirty="0">
                <a:latin typeface="Calibri"/>
                <a:cs typeface="Calibri"/>
              </a:rPr>
              <a:t>المطلوب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استخدامه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يمد</a:t>
            </a:r>
            <a:r xmlns:a="http://schemas.openxmlformats.org/drawingml/2006/main">
              <a:rPr lang="ar" sz="30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الجمود</a:t>
            </a:r>
            <a:r xmlns:a="http://schemas.openxmlformats.org/drawingml/2006/main">
              <a:rPr sz="3000" spc="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بعد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كسور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الأقرب</a:t>
            </a:r>
            <a:r xmlns:a="http://schemas.openxmlformats.org/drawingml/2006/main">
              <a:rPr sz="30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 smtClean="0">
                <a:solidFill>
                  <a:srgbClr val="FF0000"/>
                </a:solidFill>
                <a:latin typeface="Calibri"/>
                <a:cs typeface="Calibri"/>
              </a:rPr>
              <a:t>عظم الفخذ</a:t>
            </a:r>
            <a:r xmlns:a="http://schemas.openxmlformats.org/drawingml/2006/main">
              <a:rPr lang="ar" sz="3000" spc="-2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5" dirty="0" smtClean="0">
                <a:latin typeface="Calibri"/>
                <a:cs typeface="Calibri"/>
              </a:rPr>
              <a:t>قبل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جراحي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تثبيت.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76200"/>
            <a:ext cx="3962400" cy="6753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47117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45" dirty="0">
                <a:latin typeface="Calibri"/>
                <a:cs typeface="Calibri"/>
              </a:rPr>
              <a:t>سكيليتال</a:t>
            </a:r>
            <a:r xmlns:a="http://schemas.openxmlformats.org/drawingml/2006/main">
              <a:rPr sz="4400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5" dirty="0">
                <a:latin typeface="Calibri"/>
                <a:cs typeface="Calibri"/>
              </a:rPr>
              <a:t>شعبية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982" y="807431"/>
            <a:ext cx="5465618" cy="5824671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xmlns:a="http://schemas.openxmlformats.org/drawingml/2006/main" marL="355600" indent="-343535">
              <a:lnSpc>
                <a:spcPct val="100000"/>
              </a:lnSpc>
              <a:spcBef>
                <a:spcPts val="82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3000" spc="-10" dirty="0">
                <a:latin typeface="Calibri"/>
                <a:cs typeface="Calibri"/>
              </a:rPr>
              <a:t>الجر 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الهيكلي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يكون</a:t>
            </a:r>
            <a:r xmlns:a="http://schemas.openxmlformats.org/drawingml/2006/main">
              <a:rPr lang="ar"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5" dirty="0" smtClean="0">
                <a:solidFill>
                  <a:srgbClr val="FF0000"/>
                </a:solidFill>
                <a:latin typeface="Calibri"/>
                <a:cs typeface="Calibri"/>
              </a:rPr>
              <a:t>مُطبَّق</a:t>
            </a:r>
            <a:r xmlns:a="http://schemas.openxmlformats.org/drawingml/2006/main">
              <a:rPr sz="3000" u="sng" spc="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مباشرة </a:t>
            </a:r>
            <a:r xmlns:a="http://schemas.openxmlformats.org/drawingml/2006/main"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إلى</a:t>
            </a:r>
            <a:r xmlns:a="http://schemas.openxmlformats.org/drawingml/2006/main">
              <a:rPr sz="3000" u="sng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dirty="0">
                <a:solidFill>
                  <a:srgbClr val="FF0000"/>
                </a:solidFill>
                <a:latin typeface="Calibri"/>
                <a:cs typeface="Calibri"/>
              </a:rPr>
              <a:t>ال</a:t>
            </a:r>
            <a:r xmlns:a="http://schemas.openxmlformats.org/drawingml/2006/main">
              <a:rPr sz="3000" u="sng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10" dirty="0">
                <a:solidFill>
                  <a:srgbClr val="FF0000"/>
                </a:solidFill>
                <a:latin typeface="Calibri"/>
                <a:cs typeface="Calibri"/>
              </a:rPr>
              <a:t>عظم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553085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استخدام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طريقة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الجر هذه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من حين لآخر</a:t>
            </a:r>
            <a:r xmlns:a="http://schemas.openxmlformats.org/drawingml/2006/main">
              <a:rPr lang="ar" sz="30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علاج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كسور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عظم </a:t>
            </a:r>
            <a:r xmlns:a="http://schemas.openxmlformats.org/drawingml/2006/main">
              <a:rPr sz="3000" u="sng" spc="-60" dirty="0">
                <a:latin typeface="Calibri"/>
                <a:cs typeface="Calibri"/>
              </a:rPr>
              <a:t>الفخذ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والساق </a:t>
            </a:r>
            <a:r xmlns:a="http://schemas.openxmlformats.org/drawingml/2006/main">
              <a:rPr sz="3000" u="sng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u="sng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u="sng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5" dirty="0" smtClean="0">
                <a:latin typeface="Calibri"/>
                <a:cs typeface="Calibri"/>
              </a:rPr>
              <a:t>عنقى</a:t>
            </a:r>
            <a:r xmlns:a="http://schemas.openxmlformats.org/drawingml/2006/main">
              <a:rPr sz="3000" u="sng" spc="-3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spc="-5" dirty="0">
                <a:latin typeface="Calibri"/>
                <a:cs typeface="Calibri"/>
              </a:rPr>
              <a:t>العمود الفقري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تطبيق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الجر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مباشرة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العظام </a:t>
            </a:r>
            <a:r xmlns:a="http://schemas.openxmlformats.org/drawingml/2006/main"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عن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طريق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الاستخدام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من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دبوس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معدني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أو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سلك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إدخاله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خلال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_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العظم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القاصي للكسر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تجنب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الأعصاب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والدم</a:t>
            </a:r>
            <a:r xmlns:a="http://schemas.openxmlformats.org/drawingml/2006/main">
              <a:rPr lang="ar" sz="30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السفن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عضلات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الأوتار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والمفاصل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42138"/>
            <a:ext cx="3657600" cy="632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0160" y="461899"/>
            <a:ext cx="50444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10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4400" spc="-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15" dirty="0">
                <a:latin typeface="Calibri"/>
                <a:cs typeface="Calibri"/>
              </a:rPr>
              <a:t>التدخلات</a:t>
            </a:r>
            <a:endParaRPr xmlns:a="http://schemas.openxmlformats.org/drawingml/2006/main"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7871459" cy="431800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xmlns:a="http://schemas.openxmlformats.org/drawingml/2006/main" marL="355600" indent="-343535">
              <a:lnSpc>
                <a:spcPct val="100000"/>
              </a:lnSpc>
              <a:spcBef>
                <a:spcPts val="86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ضمان</a:t>
            </a:r>
            <a:r xmlns:a="http://schemas.openxmlformats.org/drawingml/2006/main"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فعال</a:t>
            </a:r>
            <a:r xmlns:a="http://schemas.openxmlformats.org/drawingml/2006/main">
              <a:rPr sz="32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الجر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: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5778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مهم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تجنب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التجاعيد</a:t>
            </a:r>
            <a:r xmlns:a="http://schemas.openxmlformats.org/drawingml/2006/main">
              <a:rPr sz="32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2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 smtClean="0">
                <a:latin typeface="Calibri"/>
                <a:cs typeface="Calibri"/>
              </a:rPr>
              <a:t>الانزلاق</a:t>
            </a:r>
            <a:r xmlns:a="http://schemas.openxmlformats.org/drawingml/2006/main">
              <a:rPr lang="ar" sz="3200" b="1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الجر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ضمادة.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62547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b="1" spc="-10" dirty="0">
                <a:latin typeface="Calibri"/>
                <a:cs typeface="Calibri"/>
              </a:rPr>
              <a:t>سليم</a:t>
            </a:r>
            <a:r xmlns:a="http://schemas.openxmlformats.org/drawingml/2006/main">
              <a:rPr sz="32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التمركز</a:t>
            </a:r>
            <a:r xmlns:a="http://schemas.openxmlformats.org/drawingml/2006/main">
              <a:rPr sz="32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32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صيانتها</a:t>
            </a:r>
            <a:r xmlns:a="http://schemas.openxmlformats.org/drawingml/2006/main">
              <a:rPr sz="32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5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lang="ar" sz="3200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30" dirty="0" smtClean="0">
                <a:latin typeface="Calibri"/>
                <a:cs typeface="Calibri"/>
              </a:rPr>
              <a:t>يحفظ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ساق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محايد </a:t>
            </a:r>
            <a:r xmlns:a="http://schemas.openxmlformats.org/drawingml/2006/main">
              <a:rPr sz="3200" i="1" u="sng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i="1" u="sng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i="1" u="sng" spc="-5" dirty="0">
                <a:latin typeface="Calibri"/>
                <a:cs typeface="Calibri"/>
              </a:rPr>
              <a:t>الموقف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32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لا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تتحول</a:t>
            </a:r>
            <a:r xmlns:a="http://schemas.openxmlformats.org/drawingml/2006/main">
              <a:rPr sz="32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جانب </a:t>
            </a:r>
            <a:r xmlns:a="http://schemas.openxmlformats.org/drawingml/2006/main">
              <a:rPr sz="3200" b="1" spc="-2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الجانب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.</a:t>
            </a:r>
            <a:r xmlns:a="http://schemas.openxmlformats.org/drawingml/2006/main">
              <a:rPr sz="3200" spc="-7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45" dirty="0">
                <a:latin typeface="Calibri"/>
                <a:cs typeface="Calibri"/>
              </a:rPr>
              <a:t>لكن،</a:t>
            </a:r>
            <a:r xmlns:a="http://schemas.openxmlformats.org/drawingml/2006/main">
              <a:rPr sz="320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يحول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موضع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طفيف</a:t>
            </a:r>
            <a:r xmlns:a="http://schemas.openxmlformats.org/drawingml/2006/main">
              <a:rPr sz="3200" spc="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مساعدة.</a:t>
            </a:r>
            <a:endParaRPr xmlns:a="http://schemas.openxmlformats.org/drawingml/2006/main" sz="32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399" y="304800"/>
            <a:ext cx="7487411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20040" marR="5080" indent="-30797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يراقب</a:t>
            </a:r>
            <a:r xmlns:a="http://schemas.openxmlformats.org/drawingml/2006/main">
              <a:rPr sz="32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 smtClean="0">
                <a:solidFill>
                  <a:srgbClr val="FF0000"/>
                </a:solidFill>
                <a:latin typeface="Calibri"/>
                <a:cs typeface="Calibri"/>
              </a:rPr>
              <a:t>محتمل</a:t>
            </a:r>
            <a:r xmlns:a="http://schemas.openxmlformats.org/drawingml/2006/main">
              <a:rPr sz="3200" spc="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35" dirty="0">
                <a:solidFill>
                  <a:srgbClr val="FF0000"/>
                </a:solidFill>
                <a:latin typeface="Calibri"/>
                <a:cs typeface="Calibri"/>
              </a:rPr>
              <a:t>المضاعفات</a:t>
            </a:r>
            <a:endParaRPr xmlns:a="http://schemas.openxmlformats.org/drawingml/2006/main" sz="3200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153695"/>
            <a:ext cx="6550660" cy="4911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sz="3000" b="1" spc="-5" dirty="0" smtClean="0">
                <a:solidFill>
                  <a:srgbClr val="FF0000"/>
                </a:solidFill>
                <a:latin typeface="Calibri"/>
                <a:cs typeface="Calibri"/>
              </a:rPr>
              <a:t>1- </a:t>
            </a:r>
            <a:r xmlns:a="http://schemas.openxmlformats.org/drawingml/2006/main">
              <a:rPr sz="3000" b="1" spc="-5" dirty="0" smtClean="0">
                <a:solidFill>
                  <a:srgbClr val="FF0000"/>
                </a:solidFill>
                <a:latin typeface="Calibri"/>
                <a:cs typeface="Calibri"/>
              </a:rPr>
              <a:t>الجلد</a:t>
            </a:r>
            <a:r xmlns:a="http://schemas.openxmlformats.org/drawingml/2006/main">
              <a:rPr sz="3000" b="1" spc="-4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انفصال:</a:t>
            </a:r>
            <a:endParaRPr xmlns:a="http://schemas.openxmlformats.org/drawingml/2006/main" sz="3000" dirty="0">
              <a:solidFill>
                <a:srgbClr val="FF0000"/>
              </a:solidFill>
              <a:latin typeface="Calibri"/>
              <a:cs typeface="Calibri"/>
            </a:endParaRPr>
          </a:p>
          <a:p>
            <a:pPr xmlns:a="http://schemas.openxmlformats.org/drawingml/2006/main" marL="355600" marR="15938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15" dirty="0">
                <a:latin typeface="Calibri"/>
                <a:cs typeface="Calibri"/>
              </a:rPr>
              <a:t>يزيل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الأحذية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الرغوية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لفحصها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الجلد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و </a:t>
            </a:r>
            <a:r xmlns:a="http://schemas.openxmlformats.org/drawingml/2006/main">
              <a:rPr sz="3000" spc="-5" dirty="0" smtClean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جلد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رعاية.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548005" indent="-343535">
              <a:lnSpc>
                <a:spcPct val="8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جس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منطقة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أشرطة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الجر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يوميا 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ل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يكشف</a:t>
            </a:r>
            <a:r xmlns:a="http://schemas.openxmlformats.org/drawingml/2006/main">
              <a:rPr sz="3000" spc="-3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الكامنة</a:t>
            </a:r>
            <a:r xmlns:a="http://schemas.openxmlformats.org/drawingml/2006/main">
              <a:rPr sz="30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حنان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1009650" indent="-343535">
              <a:lnSpc>
                <a:spcPts val="2880"/>
              </a:lnSpc>
              <a:spcBef>
                <a:spcPts val="69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10" dirty="0">
                <a:latin typeface="Calibri"/>
                <a:cs typeface="Calibri"/>
              </a:rPr>
              <a:t>يوفر </a:t>
            </a: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عناية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بالظهر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ساعتين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الأقل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 smtClean="0">
                <a:latin typeface="Calibri"/>
                <a:cs typeface="Calibri"/>
              </a:rPr>
              <a:t>منع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الضغط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قرحة المعدة.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ts val="288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يستخدم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تراكبات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مرتبة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خاصة </a:t>
            </a:r>
            <a:r xmlns:a="http://schemas.openxmlformats.org/drawingml/2006/main">
              <a:rPr sz="3000" spc="5" dirty="0" smtClean="0">
                <a:latin typeface="Calibri"/>
                <a:cs typeface="Calibri"/>
              </a:rPr>
              <a:t>( </a:t>
            </a:r>
            <a:r xmlns:a="http://schemas.openxmlformats.org/drawingml/2006/main">
              <a:rPr lang="ar" sz="3000" spc="5" dirty="0" smtClean="0">
                <a:latin typeface="Calibri"/>
                <a:cs typeface="Calibri"/>
              </a:rPr>
              <a:t>على سبيل المثال </a:t>
            </a:r>
            <a:r xmlns:a="http://schemas.openxmlformats.org/drawingml/2006/main">
              <a:rPr sz="3000" spc="5" dirty="0" smtClean="0">
                <a:latin typeface="Calibri"/>
                <a:cs typeface="Calibri"/>
              </a:rPr>
              <a:t>،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مملوءة بالهواء ، 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عالية الكثافة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رغوة)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قلل</a:t>
            </a:r>
            <a:r xmlns:a="http://schemas.openxmlformats.org/drawingml/2006/main">
              <a:rPr sz="30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تطوير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جلد</a:t>
            </a:r>
            <a:r xmlns:a="http://schemas.openxmlformats.org/drawingml/2006/main">
              <a:rPr sz="30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قرحة المعدة.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61" y="1153696"/>
            <a:ext cx="2337030" cy="22646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260" y="3418305"/>
            <a:ext cx="2343958" cy="215244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20040" marR="5080" indent="-30797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0" spc="-20" dirty="0">
                <a:latin typeface="Calibri"/>
                <a:cs typeface="Calibri"/>
              </a:rPr>
              <a:t>يراقب</a:t>
            </a:r>
            <a:r xmlns:a="http://schemas.openxmlformats.org/drawingml/2006/main">
              <a:rPr sz="4000" b="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4000" b="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الإدارة</a:t>
            </a:r>
            <a:r xmlns:a="http://schemas.openxmlformats.org/drawingml/2006/main">
              <a:rPr sz="4000" b="0" spc="-8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20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sz="4000" b="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35" dirty="0">
                <a:latin typeface="Calibri"/>
                <a:cs typeface="Calibri"/>
              </a:rPr>
              <a:t>المضاعفات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7947659" cy="383032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xmlns:a="http://schemas.openxmlformats.org/drawingml/2006/main" marL="12065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sz="3200" b="1" dirty="0" smtClean="0">
                <a:solidFill>
                  <a:srgbClr val="FF0000"/>
                </a:solidFill>
                <a:latin typeface="Calibri"/>
                <a:cs typeface="Calibri"/>
              </a:rPr>
              <a:t>2- </a:t>
            </a:r>
            <a:r xmlns:a="http://schemas.openxmlformats.org/drawingml/2006/main">
              <a:rPr sz="3200" b="1" dirty="0" smtClean="0">
                <a:solidFill>
                  <a:srgbClr val="FF0000"/>
                </a:solidFill>
                <a:latin typeface="Calibri"/>
                <a:cs typeface="Calibri"/>
              </a:rPr>
              <a:t>العصب</a:t>
            </a:r>
            <a:r xmlns:a="http://schemas.openxmlformats.org/drawingml/2006/main">
              <a:rPr sz="3200" b="1" spc="-4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ضغط:</a:t>
            </a:r>
            <a:endParaRPr xmlns:a="http://schemas.openxmlformats.org/drawingml/2006/main"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0" dirty="0">
                <a:latin typeface="Calibri"/>
                <a:cs typeface="Calibri"/>
              </a:rPr>
              <a:t>بانتظام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يٌقيِّم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الإحساس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2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الحركة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0" dirty="0">
                <a:latin typeface="Calibri"/>
                <a:cs typeface="Calibri"/>
              </a:rPr>
              <a:t>في الحال</a:t>
            </a:r>
            <a:r xmlns:a="http://schemas.openxmlformats.org/drawingml/2006/main">
              <a:rPr sz="32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5" dirty="0">
                <a:latin typeface="Calibri"/>
                <a:cs typeface="Calibri"/>
              </a:rPr>
              <a:t>يفتش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أي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شكوى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من 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حرق </a:t>
            </a:r>
            <a:r xmlns:a="http://schemas.openxmlformats.org/drawingml/2006/main">
              <a:rPr sz="3200" u="sng" spc="-5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sz="3200" u="sng" spc="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0" dirty="0">
                <a:latin typeface="Calibri"/>
                <a:cs typeface="Calibri"/>
              </a:rPr>
              <a:t>إحساس</a:t>
            </a:r>
            <a:r xmlns:a="http://schemas.openxmlformats.org/drawingml/2006/main">
              <a:rPr sz="3200" u="sng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تحت </a:t>
            </a:r>
            <a:r xmlns:a="http://schemas.openxmlformats.org/drawingml/2006/main">
              <a:rPr sz="3200" u="sng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u="sng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0" dirty="0">
                <a:latin typeface="Calibri"/>
                <a:cs typeface="Calibri"/>
              </a:rPr>
              <a:t>شعبية</a:t>
            </a:r>
            <a:r xmlns:a="http://schemas.openxmlformats.org/drawingml/2006/main">
              <a:rPr sz="3200" u="sng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ضمادة</a:t>
            </a:r>
            <a:r xmlns:a="http://schemas.openxmlformats.org/drawingml/2006/main">
              <a:rPr lang="ar" sz="32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 smtClean="0">
                <a:latin typeface="Calibri"/>
                <a:cs typeface="Calibri"/>
              </a:rPr>
              <a:t>أو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حذاء طويل.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425450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5" dirty="0">
                <a:latin typeface="Calibri"/>
                <a:cs typeface="Calibri"/>
              </a:rPr>
              <a:t>الإبلاغ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على الفور عن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الإحساس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أو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المحرك 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المتغير</a:t>
            </a:r>
            <a:r xmlns:a="http://schemas.openxmlformats.org/drawingml/2006/main">
              <a:rPr sz="3200" spc="-7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وظيفة.</a:t>
            </a:r>
            <a:endParaRPr xmlns:a="http://schemas.openxmlformats.org/drawingml/2006/main"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20040" marR="5080" indent="-30797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0" spc="-20" dirty="0">
                <a:latin typeface="Calibri"/>
                <a:cs typeface="Calibri"/>
              </a:rPr>
              <a:t>يراقب</a:t>
            </a:r>
            <a:r xmlns:a="http://schemas.openxmlformats.org/drawingml/2006/main">
              <a:rPr sz="4000" b="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4000" b="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الإدارة</a:t>
            </a:r>
            <a:r xmlns:a="http://schemas.openxmlformats.org/drawingml/2006/main">
              <a:rPr sz="4000" b="0" spc="-89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20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sz="4000" b="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35" dirty="0">
                <a:latin typeface="Calibri"/>
                <a:cs typeface="Calibri"/>
              </a:rPr>
              <a:t>المضاعفات</a:t>
            </a:r>
            <a:endParaRPr xmlns:a="http://schemas.openxmlformats.org/drawingml/2006/main" sz="4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11020"/>
            <a:ext cx="8227060" cy="4953279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xmlns:a="http://schemas.openxmlformats.org/drawingml/2006/main" marL="12065">
              <a:lnSpc>
                <a:spcPct val="100000"/>
              </a:lnSpc>
              <a:spcBef>
                <a:spcPts val="865"/>
              </a:spcBef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3- </a:t>
            </a:r>
            <a:r xmlns:a="http://schemas.openxmlformats.org/drawingml/2006/main">
              <a:rPr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الدورة الدموية</a:t>
            </a:r>
            <a:r xmlns:a="http://schemas.openxmlformats.org/drawingml/2006/main">
              <a:rPr sz="3200" b="1" spc="-5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تلف:</a:t>
            </a:r>
            <a:endParaRPr xmlns:a="http://schemas.openxmlformats.org/drawingml/2006/main" sz="3200" dirty="0">
              <a:solidFill>
                <a:srgbClr val="FF0000"/>
              </a:solidFill>
              <a:latin typeface="Calibri"/>
              <a:cs typeface="Calibri"/>
            </a:endParaRPr>
          </a:p>
          <a:p>
            <a:pPr xmlns:a="http://schemas.openxmlformats.org/drawingml/2006/main" marL="355600" marR="1247775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5" dirty="0">
                <a:latin typeface="Calibri"/>
                <a:cs typeface="Calibri"/>
              </a:rPr>
              <a:t>الدموية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تقدير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يتكون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التابع</a:t>
            </a:r>
            <a:r xmlns:a="http://schemas.openxmlformats.org/drawingml/2006/main">
              <a:rPr sz="3200" spc="-7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التالي: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1270000" marR="462280" lvl="2" indent="-343535"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5" dirty="0">
                <a:latin typeface="Calibri"/>
                <a:cs typeface="Calibri"/>
              </a:rPr>
              <a:t>هامشي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نبضات،</a:t>
            </a:r>
            <a:r xmlns:a="http://schemas.openxmlformats.org/drawingml/2006/main">
              <a:rPr sz="32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5" dirty="0">
                <a:latin typeface="Calibri"/>
                <a:cs typeface="Calibri"/>
              </a:rPr>
              <a:t>اللون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الشعري</a:t>
            </a:r>
            <a:r xmlns:a="http://schemas.openxmlformats.org/drawingml/2006/main">
              <a:rPr sz="3200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اعادة تعبئه،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200" spc="-7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درجة حرارة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أصابع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أصابع القدم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1270000" marR="462280" lvl="2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sz="3200" spc="-15" dirty="0" smtClean="0">
                <a:latin typeface="Calibri"/>
                <a:cs typeface="Calibri"/>
              </a:rPr>
              <a:t>تشمل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مؤشرات الإصابة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بجلطات الأوردة العميقة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حنان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الساق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وتورم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. </a:t>
            </a:r>
            <a:r xmlns:a="http://schemas.openxmlformats.org/drawingml/2006/main">
              <a:rPr lang="ar" sz="3200" spc="-15" dirty="0" smtClean="0">
                <a:latin typeface="Calibri"/>
                <a:cs typeface="Calibri"/>
              </a:rPr>
              <a:t>_</a:t>
            </a:r>
          </a:p>
          <a:p>
            <a:pPr xmlns:a="http://schemas.openxmlformats.org/drawingml/2006/main" marL="1270000" marR="462280" lvl="2" indent="-34353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5" dirty="0">
                <a:latin typeface="Calibri"/>
                <a:cs typeface="Calibri"/>
              </a:rPr>
              <a:t>تمارين القدم النشطة كل ساعة عند الاستيقاظ.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76200"/>
            <a:ext cx="8229600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478915" marR="5080" indent="-146685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pc="-5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dirty="0">
                <a:latin typeface="Calibri"/>
                <a:cs typeface="Calibri"/>
              </a:rPr>
              <a:t> </a:t>
            </a:r>
            <a:r xmlns:a="http://schemas.openxmlformats.org/drawingml/2006/main">
              <a:rPr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dirty="0">
                <a:latin typeface="Calibri"/>
                <a:cs typeface="Calibri"/>
              </a:rPr>
              <a:t> </a:t>
            </a:r>
            <a:r xmlns:a="http://schemas.openxmlformats.org/drawingml/2006/main">
              <a:rPr spc="-3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pc="-15" dirty="0">
                <a:latin typeface="Calibri"/>
                <a:cs typeface="Calibri"/>
              </a:rPr>
              <a:t>يمر</a:t>
            </a:r>
            <a:r xmlns:a="http://schemas.openxmlformats.org/drawingml/2006/main">
              <a:rPr spc="-890" dirty="0">
                <a:latin typeface="Calibri"/>
                <a:cs typeface="Calibri"/>
              </a:rPr>
              <a:t> </a:t>
            </a:r>
            <a:r xmlns:a="http://schemas.openxmlformats.org/drawingml/2006/main">
              <a:rPr spc="-20" dirty="0">
                <a:solidFill>
                  <a:srgbClr val="FF0000"/>
                </a:solidFill>
                <a:latin typeface="Calibri"/>
                <a:cs typeface="Calibri"/>
              </a:rPr>
              <a:t>جراحة </a:t>
            </a:r>
            <a:endParaRPr xmlns:a="http://schemas.openxmlformats.org/drawingml/2006/main" dirty="0">
              <a:solidFill>
                <a:srgbClr val="FF0000"/>
              </a:solidFill>
              <a:latin typeface="Calibri"/>
              <a:cs typeface="Calibri"/>
            </a:endParaRPr>
            <a:r xmlns:a="http://schemas.openxmlformats.org/drawingml/2006/main">
              <a:rPr spc="-10" dirty="0">
                <a:solidFill>
                  <a:srgbClr val="FF0000"/>
                </a:solidFill>
                <a:latin typeface="Calibri"/>
                <a:cs typeface="Calibri"/>
              </a:rPr>
              <a:t>العظام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200" y="1371600"/>
            <a:ext cx="6248400" cy="54303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5" dirty="0">
                <a:latin typeface="Calibri"/>
                <a:cs typeface="Calibri"/>
              </a:rPr>
              <a:t>كثير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الجهاز العضلي الهيكلي</a:t>
            </a:r>
            <a:r xmlns:a="http://schemas.openxmlformats.org/drawingml/2006/main">
              <a:rPr lang="ar" sz="32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اختلال وظيفي</a:t>
            </a:r>
            <a:r xmlns:a="http://schemas.openxmlformats.org/drawingml/2006/main">
              <a:rPr sz="3200" spc="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خضع</a:t>
            </a:r>
            <a:r xmlns:a="http://schemas.openxmlformats.org/drawingml/2006/main"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جراحة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5" dirty="0">
                <a:solidFill>
                  <a:srgbClr val="FF0000"/>
                </a:solidFill>
                <a:latin typeface="Calibri"/>
                <a:cs typeface="Calibri"/>
              </a:rPr>
              <a:t>ل</a:t>
            </a:r>
            <a:r xmlns:a="http://schemas.openxmlformats.org/drawingml/2006/main"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صحيح</a:t>
            </a:r>
            <a:r xmlns:a="http://schemas.openxmlformats.org/drawingml/2006/main">
              <a:rPr sz="3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مشكلة.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المشاكل التي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قد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تصحيح</a:t>
            </a:r>
            <a:r xmlns:a="http://schemas.openxmlformats.org/drawingml/2006/main">
              <a:rPr sz="32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بواسطة</a:t>
            </a:r>
            <a:r xmlns:a="http://schemas.openxmlformats.org/drawingml/2006/main">
              <a:rPr lang="ar" sz="32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جراحة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غير مستقر</a:t>
            </a:r>
            <a:r xmlns:a="http://schemas.openxmlformats.org/drawingml/2006/main">
              <a:rPr sz="32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كسر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40" dirty="0">
                <a:latin typeface="Calibri"/>
                <a:cs typeface="Calibri"/>
              </a:rPr>
              <a:t>تشوه</a:t>
            </a:r>
            <a:r xmlns:a="http://schemas.openxmlformats.org/drawingml/2006/main">
              <a:rPr sz="32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مشترك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مرض،</a:t>
            </a:r>
            <a:r xmlns:a="http://schemas.openxmlformats.org/drawingml/2006/main">
              <a:rPr sz="32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latin typeface="Calibri"/>
                <a:cs typeface="Calibri"/>
              </a:rPr>
              <a:t>نخرية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أو </a:t>
            </a:r>
            <a:r xmlns:a="http://schemas.openxmlformats.org/drawingml/2006/main">
              <a:rPr sz="3200" b="1" spc="-20" dirty="0">
                <a:latin typeface="Calibri"/>
                <a:cs typeface="Calibri"/>
              </a:rPr>
              <a:t>مصابة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5" dirty="0">
                <a:latin typeface="Calibri"/>
                <a:cs typeface="Calibri"/>
              </a:rPr>
              <a:t>منديل،</a:t>
            </a:r>
            <a:r xmlns:a="http://schemas.openxmlformats.org/drawingml/2006/main">
              <a:rPr sz="32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2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5" dirty="0">
                <a:latin typeface="Calibri"/>
                <a:cs typeface="Calibri"/>
              </a:rPr>
              <a:t>الأورام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.</a:t>
            </a:r>
            <a:r xmlns:a="http://schemas.openxmlformats.org/drawingml/2006/main">
              <a:rPr sz="32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متكرر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جراحي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تشمل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الإجراءات 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1- </a:t>
            </a:r>
            <a:r xmlns:a="http://schemas.openxmlformats.org/drawingml/2006/main"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التخفيض </a:t>
            </a:r>
            <a:r xmlns:a="http://schemas.openxmlformats.org/drawingml/2006/main">
              <a:rPr sz="3200" b="1" dirty="0" smtClean="0">
                <a:solidFill>
                  <a:srgbClr val="FF0000"/>
                </a:solidFill>
                <a:latin typeface="Calibri"/>
                <a:cs typeface="Calibri"/>
              </a:rPr>
              <a:t>المفتوح </a:t>
            </a:r>
            <a:r xmlns:a="http://schemas.openxmlformats.org/drawingml/2006/main"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مع</a:t>
            </a:r>
            <a:r xmlns:a="http://schemas.openxmlformats.org/drawingml/2006/main"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التثبيت الداخلي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( </a:t>
            </a:r>
            <a:r xmlns:a="http://schemas.openxmlformats.org/drawingml/2006/main"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ORIF)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و </a:t>
            </a:r>
            <a:r xmlns:a="http://schemas.openxmlformats.org/drawingml/2006/main">
              <a:rPr lang="ar" sz="3200" dirty="0" smtClean="0">
                <a:latin typeface="Calibri"/>
                <a:cs typeface="Calibri"/>
              </a:rPr>
              <a:t>2- </a:t>
            </a:r>
            <a:r xmlns:a="http://schemas.openxmlformats.org/drawingml/2006/main"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استبدال </a:t>
            </a:r>
            <a:r xmlns:a="http://schemas.openxmlformats.org/drawingml/2006/main">
              <a:rPr sz="3200" b="1" spc="-10" dirty="0" smtClean="0">
                <a:solidFill>
                  <a:srgbClr val="FF0000"/>
                </a:solidFill>
                <a:latin typeface="Calibri"/>
                <a:cs typeface="Calibri"/>
              </a:rPr>
              <a:t>المفصل</a:t>
            </a:r>
            <a:r xmlns:a="http://schemas.openxmlformats.org/drawingml/2006/main">
              <a:rPr sz="3200" b="1" spc="-7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3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مشترك.</a:t>
            </a:r>
            <a:endParaRPr xmlns:a="http://schemas.openxmlformats.org/drawingml/2006/main" sz="32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295400"/>
            <a:ext cx="2571750" cy="3733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339" y="5141038"/>
            <a:ext cx="3152775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8800" y="113601"/>
            <a:ext cx="494030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5" dirty="0">
                <a:latin typeface="Calibri"/>
                <a:cs typeface="Calibri"/>
              </a:rPr>
              <a:t>مشترك</a:t>
            </a:r>
            <a:r xmlns:a="http://schemas.openxmlformats.org/drawingml/2006/main">
              <a:rPr sz="44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10" dirty="0">
                <a:latin typeface="Calibri"/>
                <a:cs typeface="Calibri"/>
              </a:rPr>
              <a:t>إستبدال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810196"/>
            <a:ext cx="6172200" cy="614052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xmlns:a="http://schemas.openxmlformats.org/drawingml/2006/main" marL="355600" marR="50165" indent="-343535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5" dirty="0">
                <a:latin typeface="Calibri"/>
                <a:cs typeface="Calibri"/>
              </a:rPr>
              <a:t>المفاصل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استبدال</a:t>
            </a:r>
            <a:r xmlns:a="http://schemas.openxmlformats.org/drawingml/2006/main">
              <a:rPr sz="3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يشمل</a:t>
            </a:r>
            <a:r xmlns:a="http://schemas.openxmlformats.org/drawingml/2006/main">
              <a:rPr sz="3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الورك 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sz="3200" spc="-7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ال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الركبة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.</a:t>
            </a:r>
          </a:p>
          <a:p>
            <a:pPr xmlns:a="http://schemas.openxmlformats.org/drawingml/2006/main" marL="355600" marR="144145" indent="-343535">
              <a:lnSpc>
                <a:spcPts val="3460"/>
              </a:lnSpc>
              <a:spcBef>
                <a:spcPts val="76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0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بدائل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مشتركة</a:t>
            </a:r>
            <a:r xmlns:a="http://schemas.openxmlformats.org/drawingml/2006/main">
              <a:rPr sz="32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تتكون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معدن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solidFill>
                  <a:srgbClr val="FF0000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sz="3200" spc="-7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solidFill>
                  <a:srgbClr val="FF0000"/>
                </a:solidFill>
                <a:latin typeface="Calibri"/>
                <a:cs typeface="Calibri"/>
              </a:rPr>
              <a:t>كثافة عالية</a:t>
            </a:r>
            <a:r xmlns:a="http://schemas.openxmlformats.org/drawingml/2006/main">
              <a:rPr sz="3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بولي ايثيلين</a:t>
            </a:r>
            <a:r xmlns:a="http://schemas.openxmlformats.org/drawingml/2006/main">
              <a:rPr sz="3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solidFill>
                  <a:srgbClr val="FF0000"/>
                </a:solidFill>
                <a:latin typeface="Calibri"/>
                <a:cs typeface="Calibri"/>
              </a:rPr>
              <a:t>المكونات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90000"/>
              </a:lnSpc>
              <a:spcBef>
                <a:spcPts val="71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u="sng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3200" u="sng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استبدال </a:t>
            </a:r>
            <a:r xmlns:a="http://schemas.openxmlformats.org/drawingml/2006/main">
              <a:rPr sz="3200" u="sng" spc="-10" dirty="0">
                <a:latin typeface="Calibri"/>
                <a:cs typeface="Calibri"/>
              </a:rPr>
              <a:t>المفصل</a:t>
            </a:r>
            <a:r xmlns:a="http://schemas.openxmlformats.org/drawingml/2006/main">
              <a:rPr sz="3200" u="sng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20" dirty="0">
                <a:latin typeface="Calibri"/>
                <a:cs typeface="Calibri"/>
              </a:rPr>
              <a:t>ممتاز</a:t>
            </a:r>
            <a:r xmlns:a="http://schemas.openxmlformats.org/drawingml/2006/main">
              <a:rPr sz="3200" u="sng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ألم</a:t>
            </a:r>
            <a:r xmlns:a="http://schemas.openxmlformats.org/drawingml/2006/main">
              <a:rPr sz="3200" u="sng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اِرتِياح</a:t>
            </a:r>
            <a:r xmlns:a="http://schemas.openxmlformats.org/drawingml/2006/main">
              <a:rPr sz="3200" u="sng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 smtClean="0">
                <a:latin typeface="Calibri"/>
                <a:cs typeface="Calibri"/>
              </a:rPr>
              <a:t>يكون</a:t>
            </a:r>
            <a:r xmlns:a="http://schemas.openxmlformats.org/drawingml/2006/main">
              <a:rPr lang="ar" sz="320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مُقتَنىً</a:t>
            </a:r>
            <a:r xmlns:a="http://schemas.openxmlformats.org/drawingml/2006/main">
              <a:rPr sz="3200" spc="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معظم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مرضى.</a:t>
            </a:r>
            <a:r xmlns:a="http://schemas.openxmlformats.org/drawingml/2006/main">
              <a:rPr sz="3200" spc="10" dirty="0">
                <a:latin typeface="Calibri"/>
                <a:cs typeface="Calibri"/>
              </a:rPr>
              <a:t> </a:t>
            </a:r>
            <a:endParaRPr xmlns:a="http://schemas.openxmlformats.org/drawingml/2006/main" lang="en-US" sz="3200" spc="10" dirty="0" smtClean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90000"/>
              </a:lnSpc>
              <a:spcBef>
                <a:spcPts val="71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يعود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حركة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 smtClean="0">
                <a:latin typeface="Calibri"/>
                <a:cs typeface="Calibri"/>
              </a:rPr>
              <a:t>و</a:t>
            </a:r>
            <a:r xmlns:a="http://schemas.openxmlformats.org/drawingml/2006/main">
              <a:rPr sz="3200" spc="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وظيفة</a:t>
            </a:r>
            <a:r xmlns:a="http://schemas.openxmlformats.org/drawingml/2006/main">
              <a:rPr sz="3200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يعتمد على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قبل الجراحة</a:t>
            </a:r>
            <a:r xmlns:a="http://schemas.openxmlformats.org/drawingml/2006/main">
              <a:rPr sz="320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ناعم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منديل</a:t>
            </a:r>
            <a:r xmlns:a="http://schemas.openxmlformats.org/drawingml/2006/main">
              <a:rPr sz="3200" spc="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حالة،</a:t>
            </a:r>
            <a:r xmlns:a="http://schemas.openxmlformats.org/drawingml/2006/main">
              <a:rPr sz="32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ناعم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منديل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ردود الفعل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و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 smtClean="0">
                <a:latin typeface="Calibri"/>
                <a:cs typeface="Calibri"/>
              </a:rPr>
              <a:t>عام</a:t>
            </a:r>
            <a:r xmlns:a="http://schemas.openxmlformats.org/drawingml/2006/main">
              <a:rPr sz="3200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قوة </a:t>
            </a:r>
            <a:endParaRPr xmlns:a="http://schemas.openxmlformats.org/drawingml/2006/main" sz="3200" dirty="0">
              <a:latin typeface="Calibri"/>
              <a:cs typeface="Calibri"/>
            </a:endParaRPr>
            <a:r xmlns:a="http://schemas.openxmlformats.org/drawingml/2006/main">
              <a:rPr sz="3200" dirty="0">
                <a:latin typeface="Calibri"/>
                <a:cs typeface="Calibri"/>
              </a:rPr>
              <a:t>العضلات 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891" y="830978"/>
            <a:ext cx="2781300" cy="2666999"/>
          </a:xfrm>
          <a:prstGeom prst="rect">
            <a:avLst/>
          </a:prstGeom>
        </p:spPr>
      </p:pic>
      <p:pic>
        <p:nvPicPr>
          <p:cNvPr id="6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97988" y="3666060"/>
            <a:ext cx="2035598" cy="31165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00580" y="461899"/>
            <a:ext cx="5940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110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4400" spc="-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dirty="0">
                <a:latin typeface="Calibri"/>
                <a:cs typeface="Calibri"/>
              </a:rPr>
              <a:t>خاصرة</a:t>
            </a:r>
            <a:r xmlns:a="http://schemas.openxmlformats.org/drawingml/2006/main">
              <a:rPr sz="44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10" dirty="0">
                <a:latin typeface="Calibri"/>
                <a:cs typeface="Calibri"/>
              </a:rPr>
              <a:t>إستبدال</a:t>
            </a:r>
            <a:endParaRPr xmlns:a="http://schemas.openxmlformats.org/drawingml/2006/main"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462"/>
            <a:ext cx="8303260" cy="4577022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xmlns:a="http://schemas.openxmlformats.org/drawingml/2006/main" marL="355600" marR="690245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55" dirty="0">
                <a:latin typeface="Calibri"/>
                <a:cs typeface="Calibri"/>
              </a:rPr>
              <a:t>مجموع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الورك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إستبدال</a:t>
            </a:r>
            <a:r xmlns:a="http://schemas.openxmlformats.org/drawingml/2006/main">
              <a:rPr sz="2800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إستبدال</a:t>
            </a:r>
            <a:r xmlns:a="http://schemas.openxmlformats.org/drawingml/2006/main">
              <a:rPr sz="2800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بشدة</a:t>
            </a:r>
            <a:r xmlns:a="http://schemas.openxmlformats.org/drawingml/2006/main">
              <a:rPr sz="2800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تالف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الورك 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مصطنعة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مشترك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0" dirty="0">
                <a:latin typeface="Calibri"/>
                <a:cs typeface="Calibri"/>
              </a:rPr>
              <a:t>الاستخدام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من الاختطاف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جبيرة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خاصرة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ليس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ابدا</a:t>
            </a:r>
            <a:r xmlns:a="http://schemas.openxmlformats.org/drawingml/2006/main">
              <a:rPr sz="2800" b="1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انثناء</a:t>
            </a:r>
            <a:r xmlns:a="http://schemas.openxmlformats.org/drawingml/2006/main"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90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درجات</a:t>
            </a:r>
            <a:endParaRPr xmlns:a="http://schemas.openxmlformats.org/drawingml/2006/main" sz="28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xmlns:a="http://schemas.openxmlformats.org/drawingml/2006/main" marL="355600" marR="294005" indent="-343535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يتجنب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داخلي</a:t>
            </a:r>
            <a:r xmlns:a="http://schemas.openxmlformats.org/drawingml/2006/main">
              <a:rPr sz="2800" b="1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خارجي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تناوب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تمدد مفرط ،</a:t>
            </a:r>
            <a:r xmlns:a="http://schemas.openxmlformats.org/drawingml/2006/main">
              <a:rPr sz="2800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spc="-5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بَصِير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انثناء.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السوائل والدم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تتراكم</a:t>
            </a:r>
            <a:r xmlns:a="http://schemas.openxmlformats.org/drawingml/2006/main">
              <a:rPr sz="28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في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ال</a:t>
            </a:r>
            <a:r xmlns:a="http://schemas.openxmlformats.org/drawingml/2006/main"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جراحي</a:t>
            </a:r>
            <a:r xmlns:a="http://schemas.openxmlformats.org/drawingml/2006/main"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موقع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استنزاف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محمول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جهاز </a:t>
            </a:r>
            <a:endParaRPr xmlns:a="http://schemas.openxmlformats.org/drawingml/2006/main" sz="2800" b="1" dirty="0">
              <a:latin typeface="Calibri"/>
              <a:cs typeface="Calibri"/>
            </a:endParaRPr>
            <a:r xmlns:a="http://schemas.openxmlformats.org/drawingml/2006/main">
              <a:rPr sz="2800" b="1" spc="-10" dirty="0">
                <a:latin typeface="Calibri"/>
                <a:cs typeface="Calibri"/>
              </a:rPr>
              <a:t>شفط</a:t>
            </a:r>
          </a:p>
          <a:p>
            <a:pPr xmlns:a="http://schemas.openxmlformats.org/drawingml/2006/main" marL="355600" marR="257810" indent="-343535">
              <a:lnSpc>
                <a:spcPts val="2400"/>
              </a:lnSpc>
              <a:spcBef>
                <a:spcPts val="60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20" dirty="0">
                <a:latin typeface="Calibri"/>
                <a:cs typeface="Calibri"/>
              </a:rPr>
              <a:t>يؤدي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كاحل</a:t>
            </a:r>
            <a:r xmlns:a="http://schemas.openxmlformats.org/drawingml/2006/main">
              <a:rPr sz="2800" b="1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قدم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solidFill>
                  <a:srgbClr val="FF0000"/>
                </a:solidFill>
                <a:latin typeface="Calibri"/>
                <a:cs typeface="Calibri"/>
              </a:rPr>
              <a:t>تمارين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ساعيا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بينما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مستيقظ،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استخدم الجوارب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المرنة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10" dirty="0">
                <a:solidFill>
                  <a:srgbClr val="FF0000"/>
                </a:solidFill>
                <a:latin typeface="Calibri"/>
                <a:cs typeface="Calibri"/>
              </a:rPr>
              <a:t>وقائي</a:t>
            </a:r>
            <a:r xmlns:a="http://schemas.openxmlformats.org/drawingml/2006/main">
              <a:rPr sz="2800" b="1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solidFill>
                  <a:srgbClr val="FF0000"/>
                </a:solidFill>
                <a:latin typeface="Calibri"/>
                <a:cs typeface="Calibri"/>
              </a:rPr>
              <a:t>مضادات حيوية</a:t>
            </a:r>
            <a:r xmlns:a="http://schemas.openxmlformats.org/drawingml/2006/main"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المنصوص عليها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لمنع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عدوى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8744" y="461899"/>
            <a:ext cx="63633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110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4400" spc="-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10" dirty="0">
                <a:latin typeface="Calibri"/>
                <a:cs typeface="Calibri"/>
              </a:rPr>
              <a:t>استبدال </a:t>
            </a:r>
            <a:endParaRPr xmlns:a="http://schemas.openxmlformats.org/drawingml/2006/main" sz="4400">
              <a:latin typeface="Calibri"/>
              <a:cs typeface="Calibri"/>
            </a:endParaRPr>
            <a:r xmlns:a="http://schemas.openxmlformats.org/drawingml/2006/main">
              <a:rPr sz="4400" dirty="0">
                <a:latin typeface="Calibri"/>
                <a:cs typeface="Calibri"/>
              </a:rPr>
              <a:t>مفصل الركبة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8030"/>
            <a:ext cx="7945120" cy="4278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xmlns:a="http://schemas.openxmlformats.org/drawingml/2006/main" marL="355600" indent="-34353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ركبة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يرتدي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مع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ضغط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ضمادة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1276985" indent="-343535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يمكن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استخدام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الثلج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للسيطرة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الوذمة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000" spc="-6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نزيف.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345440" indent="-343535">
              <a:lnSpc>
                <a:spcPts val="324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15" dirty="0">
                <a:latin typeface="Calibri"/>
                <a:cs typeface="Calibri"/>
              </a:rPr>
              <a:t>تقوم الممرضة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بتقييم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حالة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الأوعية الدموية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العصبية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6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رجل.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312420" indent="-343535">
              <a:lnSpc>
                <a:spcPts val="324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35" dirty="0">
                <a:latin typeface="Calibri"/>
                <a:cs typeface="Calibri"/>
              </a:rPr>
              <a:t>في كثير من الأحيان ،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أ</a:t>
            </a:r>
            <a:r xmlns:a="http://schemas.openxmlformats.org/drawingml/2006/main">
              <a:rPr sz="30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مستمر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سلبي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حركة</a:t>
            </a:r>
            <a:r xmlns:a="http://schemas.openxmlformats.org/drawingml/2006/main">
              <a:rPr sz="30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(التكلفة لكل ألف ظهور)</a:t>
            </a:r>
            <a:r xmlns:a="http://schemas.openxmlformats.org/drawingml/2006/main">
              <a:rPr sz="3000" spc="-6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جهاز</a:t>
            </a:r>
            <a:r xmlns:a="http://schemas.openxmlformats.org/drawingml/2006/main">
              <a:rPr sz="30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يستخدم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31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مرتفع</a:t>
            </a:r>
            <a:r xmlns:a="http://schemas.openxmlformats.org/drawingml/2006/main">
              <a:rPr sz="30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ركبة</a:t>
            </a:r>
            <a:r xmlns:a="http://schemas.openxmlformats.org/drawingml/2006/main">
              <a:rPr sz="30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عند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يجلس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كرسي </a:t>
            </a:r>
            <a:r xmlns:a="http://schemas.openxmlformats.org/drawingml/2006/main">
              <a:rPr sz="3000" spc="-55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15" dirty="0">
                <a:latin typeface="Calibri"/>
                <a:cs typeface="Calibri"/>
              </a:rPr>
              <a:t>تدريجي</a:t>
            </a:r>
            <a:r xmlns:a="http://schemas.openxmlformats.org/drawingml/2006/main">
              <a:rPr sz="300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التمشي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0957" y="461899"/>
            <a:ext cx="447865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b="0" spc="-5" dirty="0">
                <a:latin typeface="Calibri"/>
                <a:cs typeface="Calibri"/>
              </a:rPr>
              <a:t>تعلُّم</a:t>
            </a:r>
            <a:r xmlns:a="http://schemas.openxmlformats.org/drawingml/2006/main">
              <a:rPr sz="4400" b="0" spc="-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b="0" spc="-5" dirty="0">
                <a:latin typeface="Calibri"/>
                <a:cs typeface="Calibri"/>
              </a:rPr>
              <a:t>أهداف</a:t>
            </a:r>
            <a:endParaRPr xmlns:a="http://schemas.openxmlformats.org/drawingml/2006/main"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10994"/>
            <a:ext cx="7763509" cy="3695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13335" indent="-34353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انتهاء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محاضرة،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طلاب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سوف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قادر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670"/>
              </a:spcBef>
              <a:tabLst>
                <a:tab pos="444500" algn="l"/>
              </a:tabLst>
              <a:bidi/>
            </a:pPr>
            <a:r xmlns:a="http://schemas.openxmlformats.org/drawingml/2006/main">
              <a:rPr sz="2800" spc="-5" dirty="0">
                <a:latin typeface="Calibri"/>
                <a:cs typeface="Calibri"/>
              </a:rPr>
              <a:t>1. استخدم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عملية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إطار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يلقي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175260" indent="-343535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عملية</a:t>
            </a:r>
            <a:r xmlns:a="http://schemas.openxmlformats.org/drawingml/2006/main">
              <a:rPr sz="2800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نطاق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شعبية.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85725" indent="-343535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spc="-5" dirty="0">
                <a:latin typeface="Calibri"/>
                <a:cs typeface="Calibri"/>
              </a:rPr>
              <a:t>3.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التمريض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عملية</a:t>
            </a:r>
            <a:r xmlns:a="http://schemas.openxmlformats.org/drawingml/2006/main">
              <a:rPr sz="2800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نطاق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يمر</a:t>
            </a:r>
            <a:r xmlns:a="http://schemas.openxmlformats.org/drawingml/2006/main">
              <a:rPr sz="2800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تقويم العظام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35" dirty="0">
                <a:latin typeface="Calibri"/>
                <a:cs typeface="Calibri"/>
              </a:rPr>
              <a:t>جراحة.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-685800" y="228600"/>
            <a:ext cx="9829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1089660" marR="5080" indent="33528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spc="-5" dirty="0"/>
              <a:t>المفصل </a:t>
            </a:r>
            <a:r xmlns:a="http://schemas.openxmlformats.org/drawingml/2006/main">
              <a:rPr spc="-10" dirty="0"/>
              <a:t>/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dirty="0"/>
              <a:t>التمريض</a:t>
            </a:r>
            <a:r xmlns:a="http://schemas.openxmlformats.org/drawingml/2006/main">
              <a:rPr spc="-90" dirty="0"/>
              <a:t> </a:t>
            </a:r>
            <a:r xmlns:a="http://schemas.openxmlformats.org/drawingml/2006/main">
              <a:rPr dirty="0"/>
              <a:t>التدخلات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957" y="1043755"/>
            <a:ext cx="8376920" cy="54143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355600" marR="107378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Times New Roman"/>
                <a:cs typeface="Times New Roman"/>
              </a:rPr>
              <a:t>قبل الجراحة </a:t>
            </a:r>
            <a:r xmlns:a="http://schemas.openxmlformats.org/drawingml/2006/main">
              <a:rPr sz="2800" spc="-10" dirty="0">
                <a:latin typeface="Times New Roman"/>
                <a:cs typeface="Times New Roman"/>
              </a:rPr>
              <a:t>،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من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المهم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تقييم </a:t>
            </a:r>
            <a:r xmlns:a="http://schemas.openxmlformats.org/drawingml/2006/main">
              <a:rPr sz="2800" spc="-10" dirty="0">
                <a:latin typeface="Times New Roman"/>
                <a:cs typeface="Times New Roman"/>
              </a:rPr>
              <a:t>القلب والأوعية الدموية ،</a:t>
            </a:r>
            <a:r xmlns:a="http://schemas.openxmlformats.org/drawingml/2006/main">
              <a:rPr sz="2800" spc="-58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spc="-15" dirty="0">
                <a:latin typeface="Times New Roman"/>
                <a:cs typeface="Times New Roman"/>
              </a:rPr>
              <a:t>تنفسي،</a:t>
            </a:r>
            <a:r xmlns:a="http://schemas.openxmlformats.org/drawingml/2006/main">
              <a:rPr sz="2800" spc="-4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كلوي</a:t>
            </a:r>
            <a:r xmlns:a="http://schemas.openxmlformats.org/drawingml/2006/main">
              <a:rPr sz="2800" spc="-2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والكبد</a:t>
            </a:r>
            <a:r xmlns:a="http://schemas.openxmlformats.org/drawingml/2006/main">
              <a:rPr sz="2800" spc="-3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المهام.</a:t>
            </a:r>
          </a:p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dirty="0">
                <a:latin typeface="Times New Roman"/>
                <a:cs typeface="Times New Roman"/>
              </a:rPr>
              <a:t>العمر ، </a:t>
            </a:r>
            <a:r xmlns:a="http://schemas.openxmlformats.org/drawingml/2006/main">
              <a:rPr sz="2800" spc="-20" dirty="0">
                <a:latin typeface="Times New Roman"/>
                <a:cs typeface="Times New Roman"/>
              </a:rPr>
              <a:t>والسمنة ، ووذمة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الساق قبل الجراحة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،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وتاريخ الإصابة </a:t>
            </a:r>
            <a:r xmlns:a="http://schemas.openxmlformats.org/drawingml/2006/main">
              <a:rPr sz="2800" spc="-50" dirty="0">
                <a:latin typeface="Times New Roman"/>
                <a:cs typeface="Times New Roman"/>
              </a:rPr>
              <a:t>بجلطات الأوردة العميقة ،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والدوالي</a:t>
            </a:r>
            <a:r xmlns:a="http://schemas.openxmlformats.org/drawingml/2006/main">
              <a:rPr sz="2800" spc="-58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تزيد الأوردة من </a:t>
            </a: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خطر الإصابة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بجلطات الأوردة </a:t>
            </a:r>
            <a:r xmlns:a="http://schemas.openxmlformats.org/drawingml/2006/main">
              <a:rPr sz="2800" spc="-5" dirty="0" smtClean="0">
                <a:latin typeface="Times New Roman"/>
                <a:cs typeface="Times New Roman"/>
              </a:rPr>
              <a:t>العميقة والرئوية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بعد الجراحة</a:t>
            </a:r>
            <a:r xmlns:a="http://schemas.openxmlformats.org/drawingml/2006/main">
              <a:rPr lang="ar" sz="2800" spc="-5" dirty="0" smtClean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spc="-5" dirty="0" smtClean="0">
                <a:latin typeface="Times New Roman"/>
                <a:cs typeface="Times New Roman"/>
              </a:rPr>
              <a:t>انسداد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.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هذه هي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الأسباب </a:t>
            </a:r>
            <a:r xmlns:a="http://schemas.openxmlformats.org/drawingml/2006/main">
              <a:rPr sz="2800" spc="-10" dirty="0">
                <a:latin typeface="Times New Roman"/>
                <a:cs typeface="Times New Roman"/>
              </a:rPr>
              <a:t>الأكثر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شيوعًا لما </a:t>
            </a:r>
            <a:r xmlns:a="http://schemas.openxmlformats.org/drawingml/2006/main">
              <a:rPr sz="2800" dirty="0" smtClean="0">
                <a:latin typeface="Times New Roman"/>
                <a:cs typeface="Times New Roman"/>
              </a:rPr>
              <a:t>بعد الجراحة</a:t>
            </a:r>
            <a:r xmlns:a="http://schemas.openxmlformats.org/drawingml/2006/main">
              <a:rPr lang="ar" sz="2800" dirty="0" smtClean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 smtClean="0">
                <a:latin typeface="Times New Roman"/>
                <a:cs typeface="Times New Roman"/>
              </a:rPr>
              <a:t>إجمالي </a:t>
            </a:r>
            <a:r xmlns:a="http://schemas.openxmlformats.org/drawingml/2006/main">
              <a:rPr sz="2800" spc="-5" dirty="0" smtClean="0">
                <a:latin typeface="Times New Roman"/>
                <a:cs typeface="Times New Roman"/>
              </a:rPr>
              <a:t>الوفيات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للمرضى الذين تزيد أعمارهم عن 60 عامًا والذين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يخضعون لها</a:t>
            </a:r>
            <a:r xmlns:a="http://schemas.openxmlformats.org/drawingml/2006/main">
              <a:rPr lang="ar" sz="2800" dirty="0" smtClean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 smtClean="0">
                <a:latin typeface="Times New Roman"/>
                <a:cs typeface="Times New Roman"/>
              </a:rPr>
              <a:t>خاصرة</a:t>
            </a:r>
            <a:r xmlns:a="http://schemas.openxmlformats.org/drawingml/2006/main">
              <a:rPr sz="2800" spc="-15" dirty="0" smtClean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إستبدال.</a:t>
            </a: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بعد الجراحة</a:t>
            </a:r>
            <a:r xmlns:a="http://schemas.openxmlformats.org/drawingml/2006/main">
              <a:rPr sz="2800" b="1" spc="-2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b="1" spc="-5" dirty="0">
                <a:latin typeface="Times New Roman"/>
                <a:cs typeface="Times New Roman"/>
              </a:rPr>
              <a:t>تقدير</a:t>
            </a: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بيانات</a:t>
            </a:r>
            <a:r xmlns:a="http://schemas.openxmlformats.org/drawingml/2006/main">
              <a:rPr sz="2800" spc="-2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تتم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مقارنتها</a:t>
            </a:r>
            <a:r xmlns:a="http://schemas.openxmlformats.org/drawingml/2006/main">
              <a:rPr sz="2800" spc="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مع</a:t>
            </a:r>
            <a:r xmlns:a="http://schemas.openxmlformats.org/drawingml/2006/main">
              <a:rPr sz="2800" spc="-1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قبل الجراحة</a:t>
            </a:r>
          </a:p>
          <a:p>
            <a:pPr xmlns:a="http://schemas.openxmlformats.org/drawingml/2006/main" marL="355600">
              <a:lnSpc>
                <a:spcPct val="100000"/>
              </a:lnSpc>
              <a:spcBef>
                <a:spcPts val="5"/>
              </a:spcBef>
              <a:bidi/>
            </a:pPr>
            <a:r xmlns:a="http://schemas.openxmlformats.org/drawingml/2006/main">
              <a:rPr sz="2800" dirty="0">
                <a:latin typeface="Times New Roman"/>
                <a:cs typeface="Times New Roman"/>
              </a:rPr>
              <a:t>بيانات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التقييم</a:t>
            </a:r>
            <a:r xmlns:a="http://schemas.openxmlformats.org/drawingml/2006/main">
              <a:rPr sz="2800" spc="-2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ل</a:t>
            </a:r>
            <a:r xmlns:a="http://schemas.openxmlformats.org/drawingml/2006/main">
              <a:rPr sz="2800" spc="-1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تعريف</a:t>
            </a:r>
            <a:r xmlns:a="http://schemas.openxmlformats.org/drawingml/2006/main">
              <a:rPr sz="2800" spc="-2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التغييرات</a:t>
            </a:r>
            <a:r xmlns:a="http://schemas.openxmlformats.org/drawingml/2006/main">
              <a:rPr sz="2800" b="1" spc="-1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و</a:t>
            </a:r>
            <a:r xmlns:a="http://schemas.openxmlformats.org/drawingml/2006/main">
              <a:rPr sz="2800" b="1" spc="-1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العجز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.</a:t>
            </a: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dirty="0">
                <a:latin typeface="Times New Roman"/>
                <a:cs typeface="Times New Roman"/>
              </a:rPr>
              <a:t>شلل </a:t>
            </a:r>
            <a:r xmlns:a="http://schemas.openxmlformats.org/drawingml/2006/main">
              <a:rPr sz="2800" b="1" spc="-5" dirty="0">
                <a:latin typeface="Times New Roman"/>
                <a:cs typeface="Times New Roman"/>
              </a:rPr>
              <a:t>العصب</a:t>
            </a:r>
            <a:r xmlns:a="http://schemas.openxmlformats.org/drawingml/2006/main">
              <a:rPr sz="2800" b="1" spc="-2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استطاع</a:t>
            </a:r>
            <a:r xmlns:a="http://schemas.openxmlformats.org/drawingml/2006/main">
              <a:rPr sz="2800" spc="-1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تحدث 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على شكل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أ</a:t>
            </a:r>
            <a:r xmlns:a="http://schemas.openxmlformats.org/drawingml/2006/main">
              <a:rPr sz="2800" spc="-1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نتيجة</a:t>
            </a:r>
            <a:r xmlns:a="http://schemas.openxmlformats.org/drawingml/2006/main">
              <a:rPr sz="2800" spc="-20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dirty="0">
                <a:latin typeface="Times New Roman"/>
                <a:cs typeface="Times New Roman"/>
              </a:rPr>
              <a:t>ل</a:t>
            </a:r>
            <a:r xmlns:a="http://schemas.openxmlformats.org/drawingml/2006/main">
              <a:rPr sz="2800" spc="-5" dirty="0">
                <a:latin typeface="Times New Roman"/>
                <a:cs typeface="Times New Roman"/>
              </a:rPr>
              <a:t> </a:t>
            </a:r>
            <a:r xmlns:a="http://schemas.openxmlformats.org/drawingml/2006/main">
              <a:rPr sz="2800" spc="-25" dirty="0">
                <a:latin typeface="Times New Roman"/>
                <a:cs typeface="Times New Roman"/>
              </a:rPr>
              <a:t>جراحة.</a:t>
            </a:r>
            <a:endParaRPr xmlns:a="http://schemas.openxmlformats.org/drawingml/2006/main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132334"/>
            <a:ext cx="8686800" cy="573875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xmlns:a="http://schemas.openxmlformats.org/drawingml/2006/main" marL="12700" marR="5080" indent="335280">
              <a:lnSpc>
                <a:spcPts val="4240"/>
              </a:lnSpc>
              <a:spcBef>
                <a:spcPts val="275"/>
              </a:spcBef>
              <a:bidi/>
            </a:pPr>
            <a:r xmlns:a="http://schemas.openxmlformats.org/drawingml/2006/main">
              <a:rPr spc="-5" dirty="0"/>
              <a:t>المفصل </a:t>
            </a:r>
            <a:r xmlns:a="http://schemas.openxmlformats.org/drawingml/2006/main">
              <a:rPr spc="-10" dirty="0"/>
              <a:t>/</a:t>
            </a:r>
            <a:r xmlns:a="http://schemas.openxmlformats.org/drawingml/2006/main">
              <a:rPr spc="-5" dirty="0"/>
              <a:t> </a:t>
            </a:r>
            <a:r xmlns:a="http://schemas.openxmlformats.org/drawingml/2006/main">
              <a:rPr dirty="0"/>
              <a:t>التمريض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dirty="0"/>
              <a:t>التدخلات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152400" y="812241"/>
            <a:ext cx="8991600" cy="5918928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675"/>
              </a:spcBef>
              <a:bidi/>
            </a:pPr>
            <a:r xmlns:a="http://schemas.openxmlformats.org/drawingml/2006/main">
              <a:rPr sz="2800" spc="-5" dirty="0"/>
              <a:t>منع</a:t>
            </a:r>
            <a:r xmlns:a="http://schemas.openxmlformats.org/drawingml/2006/main">
              <a:rPr sz="2800" spc="-50" dirty="0"/>
              <a:t> </a:t>
            </a:r>
            <a:r xmlns:a="http://schemas.openxmlformats.org/drawingml/2006/main">
              <a:rPr sz="2800" dirty="0"/>
              <a:t>عدوى:</a:t>
            </a:r>
          </a:p>
          <a:p>
            <a:pPr xmlns:a="http://schemas.openxmlformats.org/drawingml/2006/main" marL="355600" marR="711835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b="0" u="none" spc="-5" dirty="0">
                <a:solidFill>
                  <a:srgbClr val="FF0000"/>
                </a:solidFill>
              </a:rPr>
              <a:t>تقييم </a:t>
            </a:r>
            <a:r xmlns:a="http://schemas.openxmlformats.org/drawingml/2006/main">
              <a:rPr b="0" u="none" dirty="0">
                <a:solidFill>
                  <a:srgbClr val="FF0000"/>
                </a:solidFill>
              </a:rPr>
              <a:t>ما قبل الجراحة </a:t>
            </a:r>
            <a:r xmlns:a="http://schemas.openxmlformats.org/drawingml/2006/main">
              <a:rPr b="0" u="none" dirty="0"/>
              <a:t>للمريض </a:t>
            </a:r>
            <a:r xmlns:a="http://schemas.openxmlformats.org/drawingml/2006/main">
              <a:rPr b="0" u="none" spc="-5" dirty="0" smtClean="0"/>
              <a:t>للعدوى</a:t>
            </a:r>
            <a:r xmlns:a="http://schemas.openxmlformats.org/drawingml/2006/main">
              <a:rPr lang="ar" b="0" u="none" spc="-5" dirty="0" smtClean="0"/>
              <a:t> </a:t>
            </a:r>
            <a:r xmlns:a="http://schemas.openxmlformats.org/drawingml/2006/main">
              <a:rPr b="0" u="none" dirty="0" smtClean="0"/>
              <a:t>ضروري</a:t>
            </a:r>
            <a:r xmlns:a="http://schemas.openxmlformats.org/drawingml/2006/main">
              <a:rPr b="0" u="none" spc="-35" dirty="0" smtClean="0"/>
              <a:t> </a:t>
            </a:r>
            <a:r xmlns:a="http://schemas.openxmlformats.org/drawingml/2006/main">
              <a:rPr b="0" u="none" dirty="0"/>
              <a:t>لأن</a:t>
            </a:r>
            <a:r xmlns:a="http://schemas.openxmlformats.org/drawingml/2006/main">
              <a:rPr b="0" u="none" spc="-35" dirty="0"/>
              <a:t> </a:t>
            </a:r>
            <a:r xmlns:a="http://schemas.openxmlformats.org/drawingml/2006/main">
              <a:rPr b="0" u="none" spc="-5" dirty="0"/>
              <a:t>ل</a:t>
            </a:r>
            <a:r xmlns:a="http://schemas.openxmlformats.org/drawingml/2006/main">
              <a:rPr b="0" u="none" spc="-10" dirty="0"/>
              <a:t> </a:t>
            </a:r>
            <a:r xmlns:a="http://schemas.openxmlformats.org/drawingml/2006/main">
              <a:rPr b="0" u="none" dirty="0"/>
              <a:t>ال</a:t>
            </a:r>
            <a:r xmlns:a="http://schemas.openxmlformats.org/drawingml/2006/main">
              <a:rPr b="0" u="none" spc="-20" dirty="0"/>
              <a:t> </a:t>
            </a:r>
            <a:r xmlns:a="http://schemas.openxmlformats.org/drawingml/2006/main">
              <a:rPr b="0" u="none" dirty="0"/>
              <a:t>مخاطرة</a:t>
            </a:r>
            <a:r xmlns:a="http://schemas.openxmlformats.org/drawingml/2006/main">
              <a:rPr b="0" u="none" spc="-15" dirty="0"/>
              <a:t> </a:t>
            </a:r>
            <a:r xmlns:a="http://schemas.openxmlformats.org/drawingml/2006/main">
              <a:rPr b="0" u="none" dirty="0"/>
              <a:t>ل</a:t>
            </a:r>
            <a:r xmlns:a="http://schemas.openxmlformats.org/drawingml/2006/main">
              <a:rPr b="0" u="none" spc="-10" dirty="0"/>
              <a:t> </a:t>
            </a:r>
            <a:r xmlns:a="http://schemas.openxmlformats.org/drawingml/2006/main">
              <a:rPr b="0" u="none" dirty="0"/>
              <a:t>بعد الجراحة</a:t>
            </a:r>
            <a:r xmlns:a="http://schemas.openxmlformats.org/drawingml/2006/main">
              <a:rPr b="0" u="none" spc="-40" dirty="0"/>
              <a:t> </a:t>
            </a:r>
            <a:r xmlns:a="http://schemas.openxmlformats.org/drawingml/2006/main">
              <a:rPr b="0" u="none" dirty="0"/>
              <a:t>عدوى.</a:t>
            </a: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b="0" u="none" dirty="0"/>
              <a:t>أي</a:t>
            </a:r>
            <a:r xmlns:a="http://schemas.openxmlformats.org/drawingml/2006/main">
              <a:rPr b="0" u="none" spc="-5" dirty="0"/>
              <a:t> </a:t>
            </a:r>
            <a:r xmlns:a="http://schemas.openxmlformats.org/drawingml/2006/main">
              <a:rPr b="0" u="none" dirty="0"/>
              <a:t>عدوى</a:t>
            </a:r>
            <a:r xmlns:a="http://schemas.openxmlformats.org/drawingml/2006/main">
              <a:rPr b="0" u="none" spc="-30" dirty="0"/>
              <a:t> </a:t>
            </a:r>
            <a:r xmlns:a="http://schemas.openxmlformats.org/drawingml/2006/main">
              <a:rPr b="0" u="none" dirty="0"/>
              <a:t>من 2 إلى</a:t>
            </a:r>
            <a:r xmlns:a="http://schemas.openxmlformats.org/drawingml/2006/main">
              <a:rPr b="0" u="none" spc="-15" dirty="0"/>
              <a:t> </a:t>
            </a:r>
            <a:r xmlns:a="http://schemas.openxmlformats.org/drawingml/2006/main">
              <a:rPr b="0" u="none" dirty="0"/>
              <a:t>4 </a:t>
            </a:r>
            <a:r xmlns:a="http://schemas.openxmlformats.org/drawingml/2006/main">
              <a:rPr b="0" u="none" spc="-5" dirty="0"/>
              <a:t>أسابيع </a:t>
            </a:r>
            <a:r xmlns:a="http://schemas.openxmlformats.org/drawingml/2006/main">
              <a:rPr b="0" u="none" dirty="0"/>
              <a:t>قبل المخطط لها</a:t>
            </a:r>
            <a:r xmlns:a="http://schemas.openxmlformats.org/drawingml/2006/main">
              <a:rPr b="0" u="none" spc="-25" dirty="0"/>
              <a:t> </a:t>
            </a:r>
            <a:r xmlns:a="http://schemas.openxmlformats.org/drawingml/2006/main">
              <a:rPr b="0" u="none" spc="-10" dirty="0"/>
              <a:t>جراحة</a:t>
            </a:r>
            <a:r xmlns:a="http://schemas.openxmlformats.org/drawingml/2006/main">
              <a:rPr b="0" u="none" spc="-15" dirty="0"/>
              <a:t> </a:t>
            </a:r>
            <a:r xmlns:a="http://schemas.openxmlformats.org/drawingml/2006/main">
              <a:rPr b="0" u="none" spc="-10" dirty="0"/>
              <a:t>يمكن</a:t>
            </a:r>
            <a:r xmlns:a="http://schemas.openxmlformats.org/drawingml/2006/main">
              <a:rPr b="0" u="none" spc="5" dirty="0"/>
              <a:t> </a:t>
            </a:r>
            <a:r xmlns:a="http://schemas.openxmlformats.org/drawingml/2006/main">
              <a:rPr b="0" u="none" dirty="0" smtClean="0"/>
              <a:t>نتيجة</a:t>
            </a:r>
            <a:r xmlns:a="http://schemas.openxmlformats.org/drawingml/2006/main">
              <a:rPr lang="ar" b="0" u="none" dirty="0" smtClean="0"/>
              <a:t> </a:t>
            </a:r>
            <a:r xmlns:a="http://schemas.openxmlformats.org/drawingml/2006/main">
              <a:rPr b="0" u="none" dirty="0" smtClean="0"/>
              <a:t>في</a:t>
            </a:r>
            <a:r xmlns:a="http://schemas.openxmlformats.org/drawingml/2006/main">
              <a:rPr b="0" u="none" spc="-15" dirty="0" smtClean="0"/>
              <a:t> </a:t>
            </a:r>
            <a:r xmlns:a="http://schemas.openxmlformats.org/drawingml/2006/main">
              <a:rPr lang="ar" b="0" u="none" spc="-15" dirty="0" smtClean="0"/>
              <a:t>التأجيل </a:t>
            </a:r>
            <a:r xmlns:a="http://schemas.openxmlformats.org/drawingml/2006/main">
              <a:rPr b="0" u="none" spc="-5" dirty="0" smtClean="0">
                <a:solidFill>
                  <a:srgbClr val="FF0000"/>
                </a:solidFill>
              </a:rPr>
              <a:t>_</a:t>
            </a:r>
            <a:r xmlns:a="http://schemas.openxmlformats.org/drawingml/2006/main">
              <a:rPr b="0" u="none" dirty="0" smtClean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dirty="0">
                <a:solidFill>
                  <a:srgbClr val="FF0000"/>
                </a:solidFill>
              </a:rPr>
              <a:t>ل</a:t>
            </a:r>
            <a:r xmlns:a="http://schemas.openxmlformats.org/drawingml/2006/main">
              <a:rPr b="0" u="none" spc="-5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spc="-30" dirty="0">
                <a:solidFill>
                  <a:srgbClr val="FF0000"/>
                </a:solidFill>
              </a:rPr>
              <a:t>الجراحة </a:t>
            </a:r>
            <a:r xmlns:a="http://schemas.openxmlformats.org/drawingml/2006/main">
              <a:rPr b="0" u="none" spc="-30" dirty="0"/>
              <a:t>.</a:t>
            </a:r>
          </a:p>
          <a:p>
            <a:pPr xmlns:a="http://schemas.openxmlformats.org/drawingml/2006/main" marL="355600" marR="321945" indent="-343535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b="0" u="none" dirty="0"/>
              <a:t>قبل الجراحة</a:t>
            </a:r>
            <a:r xmlns:a="http://schemas.openxmlformats.org/drawingml/2006/main">
              <a:rPr b="0" u="none" spc="-55" dirty="0"/>
              <a:t> </a:t>
            </a:r>
            <a:r xmlns:a="http://schemas.openxmlformats.org/drawingml/2006/main">
              <a:rPr b="0" u="none" dirty="0">
                <a:solidFill>
                  <a:srgbClr val="FF0000"/>
                </a:solidFill>
              </a:rPr>
              <a:t>جلد</a:t>
            </a:r>
            <a:r xmlns:a="http://schemas.openxmlformats.org/drawingml/2006/main">
              <a:rPr b="0" u="none" spc="-15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dirty="0">
                <a:solidFill>
                  <a:srgbClr val="FF0000"/>
                </a:solidFill>
              </a:rPr>
              <a:t>تحضير</a:t>
            </a:r>
            <a:r xmlns:a="http://schemas.openxmlformats.org/drawingml/2006/main">
              <a:rPr b="0" u="none" spc="-50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dirty="0"/>
              <a:t>مرارًا</a:t>
            </a:r>
            <a:r xmlns:a="http://schemas.openxmlformats.org/drawingml/2006/main">
              <a:rPr b="0" u="none" spc="-35" dirty="0"/>
              <a:t> </a:t>
            </a:r>
            <a:r xmlns:a="http://schemas.openxmlformats.org/drawingml/2006/main">
              <a:rPr b="0" u="none" dirty="0"/>
              <a:t>يبدأ</a:t>
            </a:r>
            <a:r xmlns:a="http://schemas.openxmlformats.org/drawingml/2006/main">
              <a:rPr b="0" u="none" spc="10" dirty="0"/>
              <a:t> </a:t>
            </a:r>
            <a:r xmlns:a="http://schemas.openxmlformats.org/drawingml/2006/main">
              <a:rPr b="0" u="none" dirty="0"/>
              <a:t>1</a:t>
            </a:r>
            <a:r xmlns:a="http://schemas.openxmlformats.org/drawingml/2006/main">
              <a:rPr b="0" u="none" spc="-10" dirty="0"/>
              <a:t> </a:t>
            </a:r>
            <a:r xmlns:a="http://schemas.openxmlformats.org/drawingml/2006/main">
              <a:rPr b="0" u="none" dirty="0"/>
              <a:t>أو</a:t>
            </a:r>
            <a:r xmlns:a="http://schemas.openxmlformats.org/drawingml/2006/main">
              <a:rPr b="0" u="none" spc="-20" dirty="0"/>
              <a:t> </a:t>
            </a:r>
            <a:r xmlns:a="http://schemas.openxmlformats.org/drawingml/2006/main">
              <a:rPr b="0" u="none" dirty="0"/>
              <a:t>2</a:t>
            </a:r>
            <a:r xmlns:a="http://schemas.openxmlformats.org/drawingml/2006/main">
              <a:rPr b="0" u="none" spc="-10" dirty="0"/>
              <a:t> </a:t>
            </a:r>
            <a:r xmlns:a="http://schemas.openxmlformats.org/drawingml/2006/main">
              <a:rPr b="0" u="none" dirty="0" smtClean="0"/>
              <a:t>أيام</a:t>
            </a:r>
            <a:r xmlns:a="http://schemas.openxmlformats.org/drawingml/2006/main">
              <a:rPr lang="ar" b="0" u="none" dirty="0" smtClean="0"/>
              <a:t> </a:t>
            </a:r>
            <a:r xmlns:a="http://schemas.openxmlformats.org/drawingml/2006/main">
              <a:rPr b="0" u="none" dirty="0" smtClean="0"/>
              <a:t>قبل</a:t>
            </a:r>
            <a:r xmlns:a="http://schemas.openxmlformats.org/drawingml/2006/main">
              <a:rPr b="0" u="none" spc="-10" dirty="0" smtClean="0"/>
              <a:t> </a:t>
            </a:r>
            <a:r xmlns:a="http://schemas.openxmlformats.org/drawingml/2006/main">
              <a:rPr b="0" u="none" dirty="0"/>
              <a:t>the </a:t>
            </a:r>
            <a:r xmlns:a="http://schemas.openxmlformats.org/drawingml/2006/main">
              <a:rPr b="0" u="none" spc="-5" dirty="0"/>
              <a:t>su </a:t>
            </a:r>
            <a:r xmlns:a="http://schemas.openxmlformats.org/drawingml/2006/main">
              <a:rPr b="0" u="none" spc="-55" dirty="0"/>
              <a:t>r </a:t>
            </a:r>
            <a:r xmlns:a="http://schemas.openxmlformats.org/drawingml/2006/main">
              <a:rPr b="0" u="none" dirty="0"/>
              <a:t>ger </a:t>
            </a:r>
            <a:r xmlns:a="http://schemas.openxmlformats.org/drawingml/2006/main">
              <a:rPr b="0" u="none" spc="-160" dirty="0"/>
              <a:t>y </a:t>
            </a:r>
            <a:r xmlns:a="http://schemas.openxmlformats.org/drawingml/2006/main">
              <a:rPr b="0" u="none" dirty="0"/>
              <a:t>.</a:t>
            </a:r>
            <a:r xmlns:a="http://schemas.openxmlformats.org/drawingml/2006/main">
              <a:rPr b="0" u="none" spc="-135" dirty="0"/>
              <a:t> </a:t>
            </a:r>
            <a:endParaRPr xmlns:a="http://schemas.openxmlformats.org/drawingml/2006/main" b="0" u="none" dirty="0"/>
          </a:p>
          <a:p>
            <a:pPr xmlns:a="http://schemas.openxmlformats.org/drawingml/2006/main" marL="355600" marR="95250" indent="-343535">
              <a:lnSpc>
                <a:spcPct val="1000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b="0" u="none" dirty="0">
                <a:solidFill>
                  <a:srgbClr val="FF0000"/>
                </a:solidFill>
              </a:rPr>
              <a:t>وقائي</a:t>
            </a:r>
            <a:r xmlns:a="http://schemas.openxmlformats.org/drawingml/2006/main">
              <a:rPr b="0" u="none" spc="-40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dirty="0">
                <a:solidFill>
                  <a:srgbClr val="FF0000"/>
                </a:solidFill>
              </a:rPr>
              <a:t>مضادات حيوية</a:t>
            </a:r>
            <a:r xmlns:a="http://schemas.openxmlformats.org/drawingml/2006/main">
              <a:rPr b="0" u="none" spc="-35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b="0" u="none" dirty="0"/>
              <a:t>نكون</a:t>
            </a:r>
            <a:r xmlns:a="http://schemas.openxmlformats.org/drawingml/2006/main">
              <a:rPr b="0" u="none" spc="-15" dirty="0"/>
              <a:t> </a:t>
            </a:r>
            <a:r xmlns:a="http://schemas.openxmlformats.org/drawingml/2006/main">
              <a:rPr b="0" u="none" spc="-5" dirty="0"/>
              <a:t>تدار</a:t>
            </a:r>
            <a:r xmlns:a="http://schemas.openxmlformats.org/drawingml/2006/main">
              <a:rPr b="0" u="none" spc="-10" dirty="0"/>
              <a:t> </a:t>
            </a:r>
            <a:r xmlns:a="http://schemas.openxmlformats.org/drawingml/2006/main">
              <a:rPr b="0" u="none" spc="-5" dirty="0"/>
              <a:t>حول الجراحة</a:t>
            </a:r>
            <a:r xmlns:a="http://schemas.openxmlformats.org/drawingml/2006/main">
              <a:rPr b="0" u="none" spc="-40" dirty="0"/>
              <a:t> </a:t>
            </a:r>
            <a:r xmlns:a="http://schemas.openxmlformats.org/drawingml/2006/main">
              <a:rPr b="0" u="none" spc="-5" dirty="0"/>
              <a:t>مثل</a:t>
            </a:r>
            <a:r xmlns:a="http://schemas.openxmlformats.org/drawingml/2006/main">
              <a:rPr b="0" u="none" spc="5" dirty="0"/>
              <a:t> </a:t>
            </a:r>
            <a:r xmlns:a="http://schemas.openxmlformats.org/drawingml/2006/main">
              <a:rPr b="0" u="none" dirty="0"/>
              <a:t>أ</a:t>
            </a:r>
            <a:r xmlns:a="http://schemas.openxmlformats.org/drawingml/2006/main">
              <a:rPr b="0" u="none" spc="-585" dirty="0"/>
              <a:t> </a:t>
            </a:r>
            <a:r xmlns:a="http://schemas.openxmlformats.org/drawingml/2006/main">
              <a:rPr b="0" u="none" dirty="0"/>
              <a:t>أعزب</a:t>
            </a:r>
            <a:r xmlns:a="http://schemas.openxmlformats.org/drawingml/2006/main">
              <a:rPr b="0" u="none" spc="-30" dirty="0"/>
              <a:t> </a:t>
            </a:r>
            <a:r xmlns:a="http://schemas.openxmlformats.org/drawingml/2006/main">
              <a:rPr b="0" u="none" dirty="0"/>
              <a:t>قبل الجراحة</a:t>
            </a:r>
            <a:r xmlns:a="http://schemas.openxmlformats.org/drawingml/2006/main">
              <a:rPr b="0" u="none" spc="-35" dirty="0"/>
              <a:t> </a:t>
            </a:r>
            <a:r xmlns:a="http://schemas.openxmlformats.org/drawingml/2006/main">
              <a:rPr b="0" u="none" dirty="0"/>
              <a:t>أو </a:t>
            </a:r>
            <a:r xmlns:a="http://schemas.openxmlformats.org/drawingml/2006/main">
              <a:rPr b="0" u="none" spc="-5" dirty="0"/>
              <a:t>قصيرة حول الجراحة</a:t>
            </a:r>
            <a:r xmlns:a="http://schemas.openxmlformats.org/drawingml/2006/main">
              <a:rPr b="0" u="none" spc="-35" dirty="0"/>
              <a:t> </a:t>
            </a:r>
            <a:r xmlns:a="http://schemas.openxmlformats.org/drawingml/2006/main">
              <a:rPr b="0" u="none" dirty="0"/>
              <a:t>بالطبع </a:t>
            </a:r>
            <a:r xmlns:a="http://schemas.openxmlformats.org/drawingml/2006/main">
              <a:rPr b="0" u="none" dirty="0" smtClean="0"/>
              <a:t>.</a:t>
            </a:r>
            <a:endParaRPr xmlns:a="http://schemas.openxmlformats.org/drawingml/2006/main" lang="en-US" b="0" u="none" dirty="0" smtClean="0"/>
          </a:p>
          <a:p>
            <a:pPr xmlns:a="http://schemas.openxmlformats.org/drawingml/2006/main"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b="0" u="none" dirty="0">
                <a:solidFill>
                  <a:srgbClr val="FF0000"/>
                </a:solidFill>
              </a:rPr>
              <a:t>ثقافة المفصل أثناء </a:t>
            </a:r>
            <a:r xmlns:a="http://schemas.openxmlformats.org/drawingml/2006/main">
              <a:rPr lang="ar" b="0" u="none" spc="-30" dirty="0">
                <a:solidFill>
                  <a:srgbClr val="FF0000"/>
                </a:solidFill>
              </a:rPr>
              <a:t>الجراحة </a:t>
            </a:r>
            <a:r xmlns:a="http://schemas.openxmlformats.org/drawingml/2006/main">
              <a:rPr lang="ar" b="0" u="none" spc="-30" dirty="0"/>
              <a:t>، </a:t>
            </a:r>
            <a:r xmlns:a="http://schemas.openxmlformats.org/drawingml/2006/main">
              <a:rPr lang="ar" b="0" u="none" dirty="0"/>
              <a:t>قبل </a:t>
            </a:r>
            <a:r xmlns:a="http://schemas.openxmlformats.org/drawingml/2006/main">
              <a:rPr lang="ar" b="0" u="none" dirty="0" smtClean="0"/>
              <a:t>المضاد الحيوي أثناء </a:t>
            </a:r>
            <a:r xmlns:a="http://schemas.openxmlformats.org/drawingml/2006/main">
              <a:rPr lang="ar" b="0" u="none" spc="-5" dirty="0" smtClean="0"/>
              <a:t>العملية</a:t>
            </a:r>
            <a:r xmlns:a="http://schemas.openxmlformats.org/drawingml/2006/main">
              <a:rPr lang="ar" b="0" u="none" spc="-50" dirty="0" smtClean="0"/>
              <a:t> </a:t>
            </a:r>
            <a:r xmlns:a="http://schemas.openxmlformats.org/drawingml/2006/main">
              <a:rPr lang="ar" b="0" u="none" dirty="0"/>
              <a:t>مُعَالَجَة</a:t>
            </a:r>
            <a:r xmlns:a="http://schemas.openxmlformats.org/drawingml/2006/main">
              <a:rPr lang="ar" b="0" u="none" spc="-30" dirty="0"/>
              <a:t> </a:t>
            </a:r>
            <a:r xmlns:a="http://schemas.openxmlformats.org/drawingml/2006/main">
              <a:rPr lang="ar" b="0" u="none" dirty="0"/>
              <a:t>بدأ </a:t>
            </a:r>
            <a:r xmlns:a="http://schemas.openxmlformats.org/drawingml/2006/main">
              <a:rPr lang="ar" b="0" u="none" spc="-5" dirty="0" smtClean="0"/>
              <a:t>.</a:t>
            </a:r>
          </a:p>
          <a:p>
            <a:pPr xmlns:a="http://schemas.openxmlformats.org/drawingml/2006/main"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b="0" u="none" dirty="0"/>
              <a:t>مرضى</a:t>
            </a:r>
            <a:r xmlns:a="http://schemas.openxmlformats.org/drawingml/2006/main">
              <a:rPr lang="ar" b="0" u="none" spc="-40" dirty="0"/>
              <a:t> </a:t>
            </a:r>
            <a:r xmlns:a="http://schemas.openxmlformats.org/drawingml/2006/main">
              <a:rPr lang="ar" b="0" u="none" dirty="0"/>
              <a:t>مع</a:t>
            </a:r>
            <a:r xmlns:a="http://schemas.openxmlformats.org/drawingml/2006/main">
              <a:rPr lang="ar" b="0" u="none" spc="5" dirty="0"/>
              <a:t> </a:t>
            </a:r>
            <a:r xmlns:a="http://schemas.openxmlformats.org/drawingml/2006/main">
              <a:rPr lang="ar" b="0" u="none" dirty="0"/>
              <a:t>المجموع</a:t>
            </a:r>
            <a:r xmlns:a="http://schemas.openxmlformats.org/drawingml/2006/main">
              <a:rPr lang="ar" b="0" u="none" spc="-30" dirty="0"/>
              <a:t> </a:t>
            </a:r>
            <a:r xmlns:a="http://schemas.openxmlformats.org/drawingml/2006/main">
              <a:rPr lang="ar" b="0" u="none" dirty="0"/>
              <a:t>مشترك</a:t>
            </a:r>
            <a:r xmlns:a="http://schemas.openxmlformats.org/drawingml/2006/main">
              <a:rPr lang="ar" b="0" u="none" spc="-25" dirty="0"/>
              <a:t> </a:t>
            </a:r>
            <a:r xmlns:a="http://schemas.openxmlformats.org/drawingml/2006/main">
              <a:rPr lang="ar" b="0" u="none" spc="-5" dirty="0"/>
              <a:t>إستبدال</a:t>
            </a:r>
            <a:r xmlns:a="http://schemas.openxmlformats.org/drawingml/2006/main">
              <a:rPr lang="ar" b="0" u="none" spc="-35" dirty="0"/>
              <a:t> </a:t>
            </a:r>
            <a:r xmlns:a="http://schemas.openxmlformats.org/drawingml/2006/main">
              <a:rPr lang="ar" b="0" u="none" dirty="0">
                <a:solidFill>
                  <a:srgbClr val="FF0000"/>
                </a:solidFill>
              </a:rPr>
              <a:t>تبدأ </a:t>
            </a:r>
            <a:r xmlns:a="http://schemas.openxmlformats.org/drawingml/2006/main">
              <a:rPr lang="ar" b="0" u="none" spc="-5" dirty="0">
                <a:solidFill>
                  <a:srgbClr val="FF0000"/>
                </a:solidFill>
              </a:rPr>
              <a:t>التمشي</a:t>
            </a:r>
            <a:r xmlns:a="http://schemas.openxmlformats.org/drawingml/2006/main">
              <a:rPr lang="ar" b="0" u="none" spc="-25" dirty="0">
                <a:solidFill>
                  <a:srgbClr val="FF0000"/>
                </a:solidFill>
              </a:rPr>
              <a:t> </a:t>
            </a:r>
            <a:r xmlns:a="http://schemas.openxmlformats.org/drawingml/2006/main">
              <a:rPr lang="ar" b="0" u="none" dirty="0"/>
              <a:t>مع</a:t>
            </a:r>
            <a:r xmlns:a="http://schemas.openxmlformats.org/drawingml/2006/main">
              <a:rPr lang="ar" b="0" u="none" spc="-10" dirty="0"/>
              <a:t> </a:t>
            </a:r>
            <a:r xmlns:a="http://schemas.openxmlformats.org/drawingml/2006/main">
              <a:rPr lang="ar" b="0" u="none" dirty="0"/>
              <a:t>مشاية </a:t>
            </a:r>
            <a:r xmlns:a="http://schemas.openxmlformats.org/drawingml/2006/main">
              <a:rPr lang="ar" b="0" u="none" spc="-5" dirty="0"/>
              <a:t>أو</a:t>
            </a:r>
            <a:r xmlns:a="http://schemas.openxmlformats.org/drawingml/2006/main">
              <a:rPr lang="ar" b="0" u="none" spc="5" dirty="0"/>
              <a:t> </a:t>
            </a:r>
            <a:r xmlns:a="http://schemas.openxmlformats.org/drawingml/2006/main">
              <a:rPr lang="ar" b="0" u="none" dirty="0"/>
              <a:t>عكازات</a:t>
            </a:r>
            <a:r xmlns:a="http://schemas.openxmlformats.org/drawingml/2006/main">
              <a:rPr lang="ar" b="0" u="none" spc="-20" dirty="0"/>
              <a:t> </a:t>
            </a:r>
            <a:r xmlns:a="http://schemas.openxmlformats.org/drawingml/2006/main">
              <a:rPr lang="ar" b="0" u="none" dirty="0"/>
              <a:t>داخل</a:t>
            </a:r>
            <a:r xmlns:a="http://schemas.openxmlformats.org/drawingml/2006/main">
              <a:rPr lang="ar" b="0" u="none" spc="-20" dirty="0"/>
              <a:t> </a:t>
            </a:r>
            <a:r xmlns:a="http://schemas.openxmlformats.org/drawingml/2006/main">
              <a:rPr lang="ar" b="0" u="none" spc="-5" dirty="0"/>
              <a:t>أ</a:t>
            </a:r>
            <a:r xmlns:a="http://schemas.openxmlformats.org/drawingml/2006/main">
              <a:rPr lang="ar" b="0" u="none" spc="5" dirty="0"/>
              <a:t> </a:t>
            </a:r>
            <a:r xmlns:a="http://schemas.openxmlformats.org/drawingml/2006/main">
              <a:rPr lang="ar" b="0" u="none" spc="-5" dirty="0"/>
              <a:t>يوم</a:t>
            </a:r>
            <a:r xmlns:a="http://schemas.openxmlformats.org/drawingml/2006/main">
              <a:rPr lang="ar" b="0" u="none" dirty="0"/>
              <a:t> </a:t>
            </a:r>
            <a:r xmlns:a="http://schemas.openxmlformats.org/drawingml/2006/main">
              <a:rPr lang="ar" b="0" u="none" spc="-5" dirty="0"/>
              <a:t>بعد</a:t>
            </a:r>
            <a:r xmlns:a="http://schemas.openxmlformats.org/drawingml/2006/main">
              <a:rPr lang="ar" b="0" u="none" spc="-10" dirty="0"/>
              <a:t> </a:t>
            </a:r>
            <a:r xmlns:a="http://schemas.openxmlformats.org/drawingml/2006/main">
              <a:rPr lang="ar" b="0" u="none" spc="-30" dirty="0"/>
              <a:t>الجراحة </a:t>
            </a:r>
            <a:r xmlns:a="http://schemas.openxmlformats.org/drawingml/2006/main">
              <a:rPr lang="ar" b="0" u="none" spc="-30" dirty="0" smtClean="0"/>
              <a:t>.</a:t>
            </a:r>
            <a:endParaRPr xmlns:a="http://schemas.openxmlformats.org/drawingml/2006/main" lang="en-US" sz="2800" b="0" u="none" spc="-5" dirty="0" smtClean="0"/>
          </a:p>
          <a:p>
            <a:pPr marL="355600" marR="95250" indent="-343535" algn="just"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</a:pPr>
            <a:endParaRPr sz="2800" b="0" u="none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4773" y="461899"/>
            <a:ext cx="28536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b="0" spc="-10" dirty="0">
                <a:latin typeface="Calibri"/>
                <a:cs typeface="Calibri"/>
              </a:rPr>
              <a:t>مقدمة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5462"/>
            <a:ext cx="8097646" cy="256044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xmlns:a="http://schemas.openxmlformats.org/drawingml/2006/main" marL="355600" marR="5080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ل</a:t>
            </a:r>
            <a:r xmlns:a="http://schemas.openxmlformats.org/drawingml/2006/main"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الجهاز العضلي الهيكلي</a:t>
            </a:r>
            <a:r xmlns:a="http://schemas.openxmlformats.org/drawingml/2006/main">
              <a:rPr sz="28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مشاكل</a:t>
            </a:r>
            <a:r xmlns:a="http://schemas.openxmlformats.org/drawingml/2006/main">
              <a:rPr sz="28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2800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الاستخدام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يلقي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شعبية،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صناعي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مشترك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إستبدال،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و / أو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30" dirty="0">
                <a:latin typeface="Calibri"/>
                <a:cs typeface="Calibri"/>
              </a:rPr>
              <a:t>جراحة.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تعليم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النتائج </a:t>
            </a:r>
            <a:endParaRPr xmlns:a="http://schemas.openxmlformats.org/drawingml/2006/main" sz="2800" dirty="0">
              <a:latin typeface="Calibri"/>
              <a:cs typeface="Calibri"/>
            </a:endParaRPr>
            <a:r xmlns:a="http://schemas.openxmlformats.org/drawingml/2006/main">
              <a:rPr sz="2800" spc="-5" dirty="0">
                <a:latin typeface="Calibri"/>
                <a:cs typeface="Calibri"/>
              </a:rPr>
              <a:t>المثلى .</a:t>
            </a:r>
          </a:p>
          <a:p>
            <a:pPr xmlns:a="http://schemas.openxmlformats.org/drawingml/2006/main" marL="355600" marR="379730" indent="-343535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تقوم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بتجهيز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للتثبيت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spc="-5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u="sng" spc="-15" dirty="0">
                <a:solidFill>
                  <a:srgbClr val="FF0000"/>
                </a:solidFill>
                <a:latin typeface="Calibri"/>
                <a:cs typeface="Calibri"/>
              </a:rPr>
              <a:t>يلقي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أو </a:t>
            </a:r>
            <a:r xmlns:a="http://schemas.openxmlformats.org/drawingml/2006/main">
              <a:rPr sz="2800" u="sng" spc="-10" dirty="0">
                <a:solidFill>
                  <a:srgbClr val="FF0000"/>
                </a:solidFill>
                <a:latin typeface="Calibri"/>
                <a:cs typeface="Calibri"/>
              </a:rPr>
              <a:t>الجر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والجراحة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واستبدال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المفاصل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spc="-35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-5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متى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المشار إليها </a:t>
            </a:r>
            <a:r xmlns:a="http://schemas.openxmlformats.org/drawingml/2006/main">
              <a:rPr sz="2800" spc="-10" dirty="0" smtClean="0">
                <a:latin typeface="Calibri"/>
                <a:cs typeface="Calibri"/>
              </a:rPr>
              <a:t>.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343400"/>
            <a:ext cx="3200400" cy="23000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343400"/>
            <a:ext cx="44196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57200"/>
            <a:ext cx="6485382" cy="553998"/>
          </a:xfrm>
        </p:spPr>
        <p:txBody>
          <a:bodyPr/>
          <a:lstStyle/>
          <a:p>
            <a:r xmlns:a="http://schemas.openxmlformats.org/drawingml/2006/main">
              <a:rPr lang="ar" b="0" spc="-10" dirty="0">
                <a:latin typeface="Calibri"/>
                <a:cs typeface="Calibri"/>
              </a:rPr>
              <a:t>مقدمة</a:t>
            </a:r>
            <a:endParaRPr xmlns:a="http://schemas.openxmlformats.org/drawingml/2006/main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236" y="1328374"/>
            <a:ext cx="7891780" cy="1578894"/>
          </a:xfrm>
        </p:spPr>
        <p:txBody>
          <a:bodyPr/>
          <a:lstStyle/>
          <a:p>
            <a:pPr xmlns:a="http://schemas.openxmlformats.org/drawingml/2006/main" marL="355600" marR="196215" indent="-343535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lang="ar" b="0" u="none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مخطط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لتعظيم </a:t>
            </a:r>
            <a:r xmlns:a="http://schemas.openxmlformats.org/drawingml/2006/main">
              <a:rPr lang="ar" b="0" u="none" spc="-20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b="0" u="none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فعالية</a:t>
            </a:r>
            <a:r xmlns:a="http://schemas.openxmlformats.org/drawingml/2006/main">
              <a:rPr lang="ar" b="0" u="none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ل</a:t>
            </a:r>
            <a:r xmlns:a="http://schemas.openxmlformats.org/drawingml/2006/main">
              <a:rPr lang="ar" b="0" u="none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علاج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أشكال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و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إلى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20" dirty="0">
                <a:latin typeface="Calibri"/>
                <a:cs typeface="Calibri"/>
              </a:rPr>
              <a:t>يمنع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solidFill>
                  <a:srgbClr val="FF0000"/>
                </a:solidFill>
                <a:latin typeface="Calibri"/>
                <a:cs typeface="Calibri"/>
              </a:rPr>
              <a:t>مضاعفات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مرتبط</a:t>
            </a:r>
            <a:r xmlns:a="http://schemas.openxmlformats.org/drawingml/2006/main">
              <a:rPr lang="ar" b="0" u="none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lang="ar" b="0" u="none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كل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lang="ar" b="0" u="none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التدخلات.</a:t>
            </a:r>
            <a:endParaRPr xmlns:a="http://schemas.openxmlformats.org/drawingml/2006/main" lang="en-US" b="0" u="none" dirty="0">
              <a:latin typeface="Calibri"/>
              <a:cs typeface="Calibri"/>
            </a:endParaRPr>
          </a:p>
          <a:p>
            <a:pPr xmlns:a="http://schemas.openxmlformats.org/drawingml/2006/main" marL="355600" marR="278765" indent="-343535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lang="ar" b="0" u="none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مُدَرّس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يدير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له أو</a:t>
            </a:r>
            <a:r xmlns:a="http://schemas.openxmlformats.org/drawingml/2006/main">
              <a:rPr lang="ar" b="0" u="none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ها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20" dirty="0">
                <a:latin typeface="Calibri"/>
                <a:cs typeface="Calibri"/>
              </a:rPr>
              <a:t>رعاية</a:t>
            </a:r>
            <a:r xmlns:a="http://schemas.openxmlformats.org/drawingml/2006/main">
              <a:rPr lang="ar" b="0" u="none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latin typeface="Calibri"/>
                <a:cs typeface="Calibri"/>
              </a:rPr>
              <a:t>في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latin typeface="Calibri"/>
                <a:cs typeface="Calibri"/>
              </a:rPr>
              <a:t>بيت</a:t>
            </a:r>
            <a:r xmlns:a="http://schemas.openxmlformats.org/drawingml/2006/main">
              <a:rPr lang="ar" b="0" u="none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latin typeface="Calibri"/>
                <a:cs typeface="Calibri"/>
              </a:rPr>
              <a:t>وكيف </a:t>
            </a:r>
            <a:r xmlns:a="http://schemas.openxmlformats.org/drawingml/2006/main">
              <a:rPr lang="ar" b="0" u="none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lang="ar" b="0" u="none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5" dirty="0">
                <a:solidFill>
                  <a:srgbClr val="FF0000"/>
                </a:solidFill>
                <a:latin typeface="Calibri"/>
                <a:cs typeface="Calibri"/>
              </a:rPr>
              <a:t>بأمان </a:t>
            </a:r>
            <a:r xmlns:a="http://schemas.openxmlformats.org/drawingml/2006/main">
              <a:rPr lang="ar" b="0" u="none" spc="-20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lang="ar" b="0" u="none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10" dirty="0">
                <a:solidFill>
                  <a:srgbClr val="FF0000"/>
                </a:solidFill>
                <a:latin typeface="Calibri"/>
                <a:cs typeface="Calibri"/>
              </a:rPr>
              <a:t>سيرة ذاتية</a:t>
            </a:r>
            <a:r xmlns:a="http://schemas.openxmlformats.org/drawingml/2006/main">
              <a:rPr lang="ar" b="0" u="none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lang="ar" b="0" u="none" spc="-5" dirty="0">
                <a:solidFill>
                  <a:srgbClr val="FF0000"/>
                </a:solidFill>
                <a:latin typeface="Calibri"/>
                <a:cs typeface="Calibri"/>
              </a:rPr>
              <a:t>الأنشطة </a:t>
            </a:r>
            <a:r xmlns:a="http://schemas.openxmlformats.org/drawingml/2006/main">
              <a:rPr lang="ar" b="0" u="none" spc="-5" dirty="0" smtClean="0">
                <a:latin typeface="Calibri"/>
                <a:cs typeface="Calibri"/>
              </a:rPr>
              <a:t>.</a:t>
            </a:r>
            <a:endParaRPr xmlns:a="http://schemas.openxmlformats.org/drawingml/2006/main" lang="en-US" b="0" u="none" dirty="0">
              <a:latin typeface="Calibri"/>
              <a:cs typeface="Calibri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124200"/>
            <a:ext cx="7467600" cy="342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145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7989" y="496950"/>
            <a:ext cx="7896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4000" b="0" spc="-5" dirty="0">
                <a:latin typeface="Calibri"/>
                <a:cs typeface="Calibri"/>
              </a:rPr>
              <a:t>إدارة </a:t>
            </a:r>
            <a:r xmlns:a="http://schemas.openxmlformats.org/drawingml/2006/main">
              <a:rPr sz="4000" b="0" spc="-10" dirty="0">
                <a:latin typeface="Calibri"/>
                <a:cs typeface="Calibri"/>
              </a:rPr>
              <a:t>الرعاية</a:t>
            </a:r>
            <a:r xmlns:a="http://schemas.openxmlformats.org/drawingml/2006/main">
              <a:rPr sz="4000" b="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4000" b="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4000" b="0" spc="-25" dirty="0">
                <a:latin typeface="Calibri"/>
                <a:cs typeface="Calibri"/>
              </a:rPr>
              <a:t>_</a:t>
            </a:r>
            <a:r xmlns:a="http://schemas.openxmlformats.org/drawingml/2006/main">
              <a:rPr sz="4000" b="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4000" b="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4000" b="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000" b="0" spc="-15" dirty="0">
                <a:latin typeface="Calibri"/>
                <a:cs typeface="Calibri"/>
              </a:rPr>
              <a:t>يقذف</a:t>
            </a:r>
            <a:endParaRPr xmlns:a="http://schemas.openxmlformats.org/drawingml/2006/main" sz="4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609471"/>
            <a:ext cx="7867015" cy="4232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إن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المدلى بها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عبارة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عن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جهاز تثبيت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خارجي </a:t>
            </a: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صلب</a:t>
            </a:r>
            <a:r xmlns:a="http://schemas.openxmlformats.org/drawingml/2006/main">
              <a:rPr sz="3000" spc="-6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مصبوب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ملامح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45" dirty="0">
                <a:latin typeface="Calibri"/>
                <a:cs typeface="Calibri"/>
              </a:rPr>
              <a:t>جسم.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ال</a:t>
            </a:r>
            <a:r xmlns:a="http://schemas.openxmlformats.org/drawingml/2006/main">
              <a:rPr sz="30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أغراض </a:t>
            </a:r>
            <a:r xmlns:a="http://schemas.openxmlformats.org/drawingml/2006/main"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0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dirty="0">
                <a:solidFill>
                  <a:srgbClr val="FF0000"/>
                </a:solidFill>
                <a:latin typeface="Calibri"/>
                <a:cs typeface="Calibri"/>
              </a:rPr>
              <a:t>أ</a:t>
            </a:r>
            <a:r xmlns:a="http://schemas.openxmlformats.org/drawingml/2006/main"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يقذف</a:t>
            </a:r>
            <a:r xmlns:a="http://schemas.openxmlformats.org/drawingml/2006/main">
              <a:rPr sz="3000" b="1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5" dirty="0">
                <a:solidFill>
                  <a:srgbClr val="FF0000"/>
                </a:solidFill>
                <a:latin typeface="Calibri"/>
                <a:cs typeface="Calibri"/>
              </a:rPr>
              <a:t>نكون:</a:t>
            </a:r>
            <a:endParaRPr xmlns:a="http://schemas.openxmlformats.org/drawingml/2006/main" sz="3000" dirty="0">
              <a:solidFill>
                <a:srgbClr val="FF0000"/>
              </a:solidFill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b="1" u="sng" spc="-10" dirty="0">
                <a:latin typeface="Calibri"/>
                <a:cs typeface="Calibri"/>
              </a:rPr>
              <a:t>شل الحركة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جسد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جزء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محدد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موضع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5" dirty="0">
                <a:latin typeface="Calibri"/>
                <a:cs typeface="Calibri"/>
              </a:rPr>
              <a:t>ضع </a:t>
            </a:r>
            <a:r xmlns:a="http://schemas.openxmlformats.org/drawingml/2006/main">
              <a:rPr sz="3000" b="1" u="sng" spc="-15" dirty="0">
                <a:latin typeface="Calibri"/>
                <a:cs typeface="Calibri"/>
              </a:rPr>
              <a:t>الزي الرسمي</a:t>
            </a:r>
            <a:r xmlns:a="http://schemas.openxmlformats.org/drawingml/2006/main">
              <a:rPr sz="3000" b="1" u="sng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u="sng" spc="-15" dirty="0">
                <a:latin typeface="Calibri"/>
                <a:cs typeface="Calibri"/>
              </a:rPr>
              <a:t>ضغط</a:t>
            </a:r>
            <a:r xmlns:a="http://schemas.openxmlformats.org/drawingml/2006/main">
              <a:rPr sz="3000" b="1" u="sng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مغلف</a:t>
            </a:r>
            <a:r xmlns:a="http://schemas.openxmlformats.org/drawingml/2006/main">
              <a:rPr sz="300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منديل ناعم.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u="sng" spc="-10" dirty="0">
                <a:latin typeface="Calibri"/>
                <a:cs typeface="Calibri"/>
              </a:rPr>
              <a:t>شل الحركة</a:t>
            </a:r>
            <a:r xmlns:a="http://schemas.openxmlformats.org/drawingml/2006/main">
              <a:rPr sz="3000" u="sng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أ</a:t>
            </a:r>
            <a:r xmlns:a="http://schemas.openxmlformats.org/drawingml/2006/main">
              <a:rPr sz="3000" u="sng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u="sng" spc="-10" dirty="0">
                <a:latin typeface="Calibri"/>
                <a:cs typeface="Calibri"/>
              </a:rPr>
              <a:t>مخفض</a:t>
            </a:r>
            <a:r xmlns:a="http://schemas.openxmlformats.org/drawingml/2006/main">
              <a:rPr sz="3000" b="1" u="sng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u="sng" spc="-15" dirty="0">
                <a:latin typeface="Calibri"/>
                <a:cs typeface="Calibri"/>
              </a:rPr>
              <a:t>كسر</a:t>
            </a:r>
            <a:endParaRPr xmlns:a="http://schemas.openxmlformats.org/drawingml/2006/main" sz="3000" b="1" u="sng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u="sng" spc="-10" dirty="0">
                <a:latin typeface="Calibri"/>
                <a:cs typeface="Calibri"/>
              </a:rPr>
              <a:t>صحيح</a:t>
            </a:r>
            <a:r xmlns:a="http://schemas.openxmlformats.org/drawingml/2006/main">
              <a:rPr sz="3000" u="sng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u="sng" dirty="0">
                <a:latin typeface="Calibri"/>
                <a:cs typeface="Calibri"/>
              </a:rPr>
              <a:t>أ</a:t>
            </a:r>
            <a:r xmlns:a="http://schemas.openxmlformats.org/drawingml/2006/main">
              <a:rPr sz="3000" u="sng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u="sng" spc="-15" dirty="0">
                <a:latin typeface="Calibri"/>
                <a:cs typeface="Calibri"/>
              </a:rPr>
              <a:t>تشوه</a:t>
            </a:r>
            <a:endParaRPr xmlns:a="http://schemas.openxmlformats.org/drawingml/2006/main" sz="3000" b="1" u="sng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b="1" u="sng" spc="-5" dirty="0">
                <a:latin typeface="Calibri"/>
                <a:cs typeface="Calibri"/>
              </a:rPr>
              <a:t>يدعم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يستقر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ضعفت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المفاصل.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1" y="4305832"/>
            <a:ext cx="2611582" cy="25521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152400"/>
            <a:ext cx="27235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dirty="0">
                <a:latin typeface="Calibri"/>
                <a:cs typeface="Calibri"/>
              </a:rPr>
              <a:t>ذراع</a:t>
            </a:r>
            <a:r xmlns:a="http://schemas.openxmlformats.org/drawingml/2006/main">
              <a:rPr sz="4400" spc="-8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20" dirty="0">
                <a:latin typeface="Calibri"/>
                <a:cs typeface="Calibri"/>
              </a:rPr>
              <a:t>القضايا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1351" y="848995"/>
            <a:ext cx="6694433" cy="5991383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xmlns:a="http://schemas.openxmlformats.org/drawingml/2006/main" marL="355600" indent="-343535">
              <a:lnSpc>
                <a:spcPct val="100000"/>
              </a:lnSpc>
              <a:spcBef>
                <a:spcPts val="459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b="1" spc="-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3000" b="1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10" dirty="0">
                <a:latin typeface="Calibri"/>
                <a:cs typeface="Calibri"/>
              </a:rPr>
              <a:t>التدخلات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marR="1172210" indent="-343535">
              <a:lnSpc>
                <a:spcPts val="3240"/>
              </a:lnSpc>
              <a:spcBef>
                <a:spcPts val="76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13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السيطرة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تورم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b="1" spc="-20" dirty="0">
                <a:solidFill>
                  <a:srgbClr val="FF0000"/>
                </a:solidFill>
                <a:latin typeface="Calibri"/>
                <a:cs typeface="Calibri"/>
              </a:rPr>
              <a:t>يرفع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ال</a:t>
            </a:r>
            <a:r xmlns:a="http://schemas.openxmlformats.org/drawingml/2006/main">
              <a:rPr lang="ar" sz="300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مجمدة</a:t>
            </a:r>
            <a:r xmlns:a="http://schemas.openxmlformats.org/drawingml/2006/main">
              <a:rPr sz="3000" spc="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ذراع.</a:t>
            </a:r>
          </a:p>
          <a:p>
            <a:pPr xmlns:a="http://schemas.openxmlformats.org/drawingml/2006/main" marL="355600" marR="68580" indent="-343535">
              <a:lnSpc>
                <a:spcPts val="324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dirty="0">
                <a:latin typeface="Calibri"/>
                <a:cs typeface="Calibri"/>
              </a:rPr>
              <a:t>حبال </a:t>
            </a:r>
            <a:r xmlns:a="http://schemas.openxmlformats.org/drawingml/2006/main">
              <a:rPr sz="3000" spc="-10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يمكن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استخدامها عندما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يتنقل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r xmlns:a="http://schemas.openxmlformats.org/drawingml/2006/main">
              <a:rPr sz="3000" spc="-6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3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منع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الضغط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العمود الفقري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العنقي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أعصاب </a:t>
            </a:r>
            <a:r xmlns:a="http://schemas.openxmlformats.org/drawingml/2006/main">
              <a:rPr lang="ar" sz="3000" spc="-5" dirty="0" smtClean="0">
                <a:latin typeface="Calibri"/>
                <a:cs typeface="Calibri"/>
              </a:rPr>
              <a:t>.</a:t>
            </a:r>
          </a:p>
          <a:p>
            <a:pPr marL="12065" marR="68580">
              <a:lnSpc>
                <a:spcPts val="3240"/>
              </a:lnSpc>
              <a:spcBef>
                <a:spcPts val="725"/>
              </a:spcBef>
              <a:tabLst>
                <a:tab pos="355600" algn="l"/>
                <a:tab pos="356235" algn="l"/>
              </a:tabLst>
            </a:pPr>
            <a:endParaRPr sz="30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90000"/>
              </a:lnSpc>
              <a:spcBef>
                <a:spcPts val="67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اضطرابات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الدورة الدموية </a:t>
            </a:r>
            <a:r xmlns:a="http://schemas.openxmlformats.org/drawingml/2006/main">
              <a:rPr lang="ar" sz="3000" dirty="0" smtClean="0">
                <a:latin typeface="Calibri"/>
                <a:cs typeface="Calibri"/>
              </a:rPr>
              <a:t>في متناول اليد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قد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تصبح</a:t>
            </a:r>
            <a:r xmlns:a="http://schemas.openxmlformats.org/drawingml/2006/main">
              <a:rPr lang="ar" sz="30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 smtClean="0">
                <a:latin typeface="Calibri"/>
                <a:cs typeface="Calibri"/>
              </a:rPr>
              <a:t>واضح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مع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علامات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زرقة 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وتورم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و </a:t>
            </a:r>
            <a:r xmlns:a="http://schemas.openxmlformats.org/drawingml/2006/main">
              <a:rPr sz="3000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00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5" dirty="0" smtClean="0">
                <a:latin typeface="Calibri"/>
                <a:cs typeface="Calibri"/>
              </a:rPr>
              <a:t>عجز</a:t>
            </a:r>
            <a:r xmlns:a="http://schemas.openxmlformats.org/drawingml/2006/main">
              <a:rPr sz="3000" spc="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يتحرك</a:t>
            </a:r>
            <a:r xmlns:a="http://schemas.openxmlformats.org/drawingml/2006/main">
              <a:rPr sz="30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أصابع.</a:t>
            </a:r>
            <a:endParaRPr xmlns:a="http://schemas.openxmlformats.org/drawingml/2006/main" sz="3000" dirty="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36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0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ممرضة</a:t>
            </a:r>
            <a:r xmlns:a="http://schemas.openxmlformats.org/drawingml/2006/main">
              <a:rPr sz="30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000" spc="-20" dirty="0">
                <a:latin typeface="Calibri"/>
                <a:cs typeface="Calibri"/>
              </a:rPr>
              <a:t>يتكرر </a:t>
            </a:r>
            <a:r xmlns:a="http://schemas.openxmlformats.org/drawingml/2006/main">
              <a:rPr sz="30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000" dirty="0">
                <a:latin typeface="Calibri"/>
                <a:cs typeface="Calibri"/>
              </a:rPr>
              <a:t> فحوصات </a:t>
            </a:r>
            <a:r xmlns:a="http://schemas.openxmlformats.org/drawingml/2006/main">
              <a:rPr sz="3000" spc="-15" dirty="0">
                <a:solidFill>
                  <a:srgbClr val="FF0000"/>
                </a:solidFill>
                <a:latin typeface="Calibri"/>
                <a:cs typeface="Calibri"/>
              </a:rPr>
              <a:t>الأوعية الدموية العصبية </a:t>
            </a:r>
            <a:r xmlns:a="http://schemas.openxmlformats.org/drawingml/2006/main">
              <a:rPr sz="3000" spc="-10" dirty="0">
                <a:latin typeface="Calibri"/>
                <a:cs typeface="Calibri"/>
              </a:rPr>
              <a:t>.</a:t>
            </a:r>
            <a:endParaRPr xmlns:a="http://schemas.openxmlformats.org/drawingml/2006/main" sz="30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784" y="399545"/>
            <a:ext cx="2018596" cy="158165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850" y="2057400"/>
            <a:ext cx="2114550" cy="21621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784" y="4516487"/>
            <a:ext cx="2140116" cy="194849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71800" y="185102"/>
            <a:ext cx="24396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25" dirty="0">
                <a:latin typeface="Calibri"/>
                <a:cs typeface="Calibri"/>
              </a:rPr>
              <a:t>رجل</a:t>
            </a:r>
            <a:r xmlns:a="http://schemas.openxmlformats.org/drawingml/2006/main">
              <a:rPr sz="4400" spc="-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20" dirty="0">
                <a:latin typeface="Calibri"/>
                <a:cs typeface="Calibri"/>
              </a:rPr>
              <a:t>القضايا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802243"/>
            <a:ext cx="6705600" cy="541853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xmlns:a="http://schemas.openxmlformats.org/drawingml/2006/main" marL="355600" marR="5080" indent="-343535">
              <a:lnSpc>
                <a:spcPts val="2590"/>
              </a:lnSpc>
              <a:spcBef>
                <a:spcPts val="7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700" spc="-15" dirty="0">
                <a:latin typeface="Calibri"/>
                <a:cs typeface="Calibri"/>
              </a:rPr>
              <a:t>قد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تكون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الجبيرة 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عبارة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عن </a:t>
            </a:r>
            <a:r xmlns:a="http://schemas.openxmlformats.org/drawingml/2006/main">
              <a:rPr sz="2700" b="1" dirty="0">
                <a:latin typeface="Calibri"/>
                <a:cs typeface="Calibri"/>
              </a:rPr>
              <a:t>قالب </a:t>
            </a:r>
            <a:r xmlns:a="http://schemas.openxmlformats.org/drawingml/2006/main">
              <a:rPr sz="2700" b="1" spc="-5" dirty="0">
                <a:latin typeface="Calibri"/>
                <a:cs typeface="Calibri"/>
              </a:rPr>
              <a:t>قصير </a:t>
            </a:r>
            <a:r xmlns:a="http://schemas.openxmlformats.org/drawingml/2006/main">
              <a:rPr sz="2700" b="1" spc="-15" dirty="0" smtClean="0">
                <a:latin typeface="Calibri"/>
                <a:cs typeface="Calibri"/>
              </a:rPr>
              <a:t>يمتد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الركبة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700" spc="-6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b="1" spc="-15" dirty="0">
                <a:latin typeface="Calibri"/>
                <a:cs typeface="Calibri"/>
              </a:rPr>
              <a:t>يلقي </a:t>
            </a:r>
            <a:r xmlns:a="http://schemas.openxmlformats.org/drawingml/2006/main">
              <a:rPr sz="2700" b="1" dirty="0">
                <a:latin typeface="Calibri"/>
                <a:cs typeface="Calibri"/>
              </a:rPr>
              <a:t>الساق الطويلة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يمتد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إلى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الفخذ.</a:t>
            </a:r>
            <a:endParaRPr xmlns:a="http://schemas.openxmlformats.org/drawingml/2006/main" sz="2700" dirty="0">
              <a:latin typeface="Calibri"/>
              <a:cs typeface="Calibri"/>
            </a:endParaRPr>
          </a:p>
          <a:p>
            <a:pPr xmlns:a="http://schemas.openxmlformats.org/drawingml/2006/main" marL="355600" marR="32384" indent="-343535">
              <a:lnSpc>
                <a:spcPct val="800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700" spc="-5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تدعم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ساق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700" dirty="0">
                <a:solidFill>
                  <a:srgbClr val="FF0000"/>
                </a:solidFill>
                <a:latin typeface="Calibri"/>
                <a:cs typeface="Calibri"/>
              </a:rPr>
              <a:t>على </a:t>
            </a:r>
            <a:r xmlns:a="http://schemas.openxmlformats.org/drawingml/2006/main">
              <a:rPr sz="2700" spc="-10" dirty="0">
                <a:solidFill>
                  <a:srgbClr val="FF0000"/>
                </a:solidFill>
                <a:latin typeface="Calibri"/>
                <a:cs typeface="Calibri"/>
              </a:rPr>
              <a:t>الوسائد 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للقلب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spc="-6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مستوى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للسيطرة </a:t>
            </a:r>
            <a:r xmlns:a="http://schemas.openxmlformats.org/drawingml/2006/main">
              <a:rPr sz="2700" u="sng" spc="-20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700" u="sng" spc="-5" dirty="0">
                <a:latin typeface="Calibri"/>
                <a:cs typeface="Calibri"/>
              </a:rPr>
              <a:t>التورم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وتطبيق </a:t>
            </a:r>
            <a:r xmlns:a="http://schemas.openxmlformats.org/drawingml/2006/main">
              <a:rPr sz="2700" u="sng" spc="-10" dirty="0">
                <a:latin typeface="Calibri"/>
                <a:cs typeface="Calibri"/>
              </a:rPr>
              <a:t>كمادات </a:t>
            </a:r>
            <a:r xmlns:a="http://schemas.openxmlformats.org/drawingml/2006/main">
              <a:rPr sz="2700" u="sng" dirty="0">
                <a:latin typeface="Calibri"/>
                <a:cs typeface="Calibri"/>
              </a:rPr>
              <a:t>الثلج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المنصوص عليها</a:t>
            </a:r>
            <a:r xmlns:a="http://schemas.openxmlformats.org/drawingml/2006/main">
              <a:rPr sz="27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زيادة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موقع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الكسر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2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1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7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يومين 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.</a:t>
            </a:r>
            <a:endParaRPr xmlns:a="http://schemas.openxmlformats.org/drawingml/2006/main" sz="2700" dirty="0">
              <a:latin typeface="Calibri"/>
              <a:cs typeface="Calibri"/>
            </a:endParaRPr>
          </a:p>
          <a:p>
            <a:pPr xmlns:a="http://schemas.openxmlformats.org/drawingml/2006/main" marL="355600" marR="518159" indent="-343535">
              <a:lnSpc>
                <a:spcPct val="80000"/>
              </a:lnSpc>
              <a:spcBef>
                <a:spcPts val="64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700" u="sng" dirty="0">
                <a:latin typeface="Calibri"/>
                <a:cs typeface="Calibri"/>
              </a:rPr>
              <a:t>عندما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تعليم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رفع </a:t>
            </a:r>
            <a:r xmlns:a="http://schemas.openxmlformats.org/drawingml/2006/main">
              <a:rPr sz="2700" u="sng" dirty="0">
                <a:latin typeface="Calibri"/>
                <a:cs typeface="Calibri"/>
              </a:rPr>
              <a:t>الساق </a:t>
            </a:r>
            <a:r xmlns:a="http://schemas.openxmlformats.org/drawingml/2006/main">
              <a:rPr sz="2700" u="sng" spc="-20" dirty="0">
                <a:latin typeface="Calibri"/>
                <a:cs typeface="Calibri"/>
              </a:rPr>
              <a:t>المصبوبة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700" u="sng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u="sng" spc="-60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u="sng" spc="-10" dirty="0">
                <a:latin typeface="Calibri"/>
                <a:cs typeface="Calibri"/>
              </a:rPr>
              <a:t>جالس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.</a:t>
            </a:r>
            <a:endParaRPr xmlns:a="http://schemas.openxmlformats.org/drawingml/2006/main" sz="2700" dirty="0">
              <a:latin typeface="Calibri"/>
              <a:cs typeface="Calibri"/>
            </a:endParaRPr>
          </a:p>
          <a:p>
            <a:pPr xmlns:a="http://schemas.openxmlformats.org/drawingml/2006/main" marL="355600" marR="317500" indent="-343535">
              <a:lnSpc>
                <a:spcPct val="80000"/>
              </a:lnSpc>
              <a:spcBef>
                <a:spcPts val="65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700" spc="-5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700" dirty="0">
                <a:solidFill>
                  <a:srgbClr val="FF0000"/>
                </a:solidFill>
                <a:latin typeface="Calibri"/>
                <a:cs typeface="Calibri"/>
              </a:rPr>
              <a:t>بتقييم </a:t>
            </a:r>
            <a:r xmlns:a="http://schemas.openxmlformats.org/drawingml/2006/main">
              <a:rPr sz="2700" spc="-10" dirty="0">
                <a:solidFill>
                  <a:srgbClr val="FF0000"/>
                </a:solidFill>
                <a:latin typeface="Calibri"/>
                <a:cs typeface="Calibri"/>
              </a:rPr>
              <a:t>الدورة الدموية 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خلال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ملاحظة </a:t>
            </a:r>
            <a:r xmlns:a="http://schemas.openxmlformats.org/drawingml/2006/main">
              <a:rPr sz="2700" spc="-50" dirty="0">
                <a:latin typeface="Calibri"/>
                <a:cs typeface="Calibri"/>
              </a:rPr>
              <a:t>اللون ،</a:t>
            </a:r>
            <a:r xmlns:a="http://schemas.openxmlformats.org/drawingml/2006/main">
              <a:rPr sz="2700" spc="-6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درجة حرارة،</a:t>
            </a:r>
            <a:r xmlns:a="http://schemas.openxmlformats.org/drawingml/2006/main">
              <a:rPr sz="27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شعري</a:t>
            </a:r>
            <a:r xmlns:a="http://schemas.openxmlformats.org/drawingml/2006/main">
              <a:rPr sz="2700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اعادة تعبئه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7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مُعرض ل</a:t>
            </a:r>
            <a:r xmlns:a="http://schemas.openxmlformats.org/drawingml/2006/main">
              <a:rPr sz="27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أصابع القدم.</a:t>
            </a:r>
            <a:endParaRPr xmlns:a="http://schemas.openxmlformats.org/drawingml/2006/main" sz="2700" dirty="0">
              <a:latin typeface="Calibri"/>
              <a:cs typeface="Calibri"/>
            </a:endParaRPr>
          </a:p>
          <a:p>
            <a:pPr xmlns:a="http://schemas.openxmlformats.org/drawingml/2006/main" marL="355600" marR="356235" indent="-343535">
              <a:lnSpc>
                <a:spcPts val="2590"/>
              </a:lnSpc>
              <a:spcBef>
                <a:spcPts val="62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700" dirty="0">
                <a:latin typeface="Calibri"/>
                <a:cs typeface="Calibri"/>
              </a:rPr>
              <a:t>يتم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تقييم </a:t>
            </a:r>
            <a:r xmlns:a="http://schemas.openxmlformats.org/drawingml/2006/main">
              <a:rPr sz="2700" spc="-5" dirty="0">
                <a:solidFill>
                  <a:srgbClr val="FF0000"/>
                </a:solidFill>
                <a:latin typeface="Calibri"/>
                <a:cs typeface="Calibri"/>
              </a:rPr>
              <a:t>وظيفة العصب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خلال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مراقبة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المريض</a:t>
            </a:r>
            <a:r xmlns:a="http://schemas.openxmlformats.org/drawingml/2006/main">
              <a:rPr sz="2700" spc="-6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القدرة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تحريك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أصابع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القدم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والسؤال </a:t>
            </a:r>
            <a:r xmlns:a="http://schemas.openxmlformats.org/drawingml/2006/main">
              <a:rPr sz="2700" spc="-10" dirty="0">
                <a:latin typeface="Calibri"/>
                <a:cs typeface="Calibri"/>
              </a:rPr>
              <a:t>عن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7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spc="-5" dirty="0">
                <a:latin typeface="Calibri"/>
                <a:cs typeface="Calibri"/>
              </a:rPr>
              <a:t>الأحاسيس</a:t>
            </a:r>
            <a:r xmlns:a="http://schemas.openxmlformats.org/drawingml/2006/main">
              <a:rPr sz="2700" spc="-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700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2700" spc="-15" dirty="0">
                <a:latin typeface="Calibri"/>
                <a:cs typeface="Calibri"/>
              </a:rPr>
              <a:t>القدم.</a:t>
            </a:r>
            <a:endParaRPr xmlns:a="http://schemas.openxmlformats.org/drawingml/2006/main" sz="2700" dirty="0">
              <a:latin typeface="Calibri"/>
              <a:cs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52400"/>
            <a:ext cx="2051338" cy="2022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99" y="2362200"/>
            <a:ext cx="1822739" cy="2133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1902" y="4724848"/>
            <a:ext cx="2197798" cy="19807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120162"/>
            <a:ext cx="4507230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spc="-30" dirty="0" smtClean="0">
                <a:latin typeface="Calibri"/>
                <a:cs typeface="Calibri"/>
              </a:rPr>
              <a:t>الجسم </a:t>
            </a:r>
            <a:r xmlns:a="http://schemas.openxmlformats.org/drawingml/2006/main">
              <a:rPr lang="ar" sz="4400" spc="-30" dirty="0" smtClean="0">
                <a:latin typeface="Calibri"/>
                <a:cs typeface="Calibri"/>
              </a:rPr>
              <a:t>/ </a:t>
            </a:r>
            <a:r xmlns:a="http://schemas.openxmlformats.org/drawingml/2006/main">
              <a:rPr sz="4400" spc="-5" dirty="0" smtClean="0">
                <a:latin typeface="Calibri"/>
                <a:cs typeface="Calibri"/>
              </a:rPr>
              <a:t>التوابل</a:t>
            </a:r>
            <a:r xmlns:a="http://schemas.openxmlformats.org/drawingml/2006/main">
              <a:rPr sz="4400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4400" spc="-20" dirty="0" smtClean="0">
                <a:latin typeface="Calibri"/>
                <a:cs typeface="Calibri"/>
              </a:rPr>
              <a:t>يقذف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" y="878902"/>
            <a:ext cx="6054436" cy="5902898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xmlns:a="http://schemas.openxmlformats.org/drawingml/2006/main" marL="355600" marR="26670" indent="-343535">
              <a:lnSpc>
                <a:spcPts val="2400"/>
              </a:lnSpc>
              <a:spcBef>
                <a:spcPts val="67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0" dirty="0">
                <a:latin typeface="Calibri"/>
                <a:cs typeface="Calibri"/>
              </a:rPr>
              <a:t>القوالب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غلف</a:t>
            </a:r>
            <a:r xmlns:a="http://schemas.openxmlformats.org/drawingml/2006/main">
              <a:rPr sz="2800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صُندُوق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(جسم</a:t>
            </a:r>
            <a:r xmlns:a="http://schemas.openxmlformats.org/drawingml/2006/main">
              <a:rPr sz="2800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يقذف)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أجزاء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واحد</a:t>
            </a:r>
            <a:r xmlns:a="http://schemas.openxmlformats.org/drawingml/2006/main">
              <a:rPr lang="ar"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 smtClean="0">
                <a:solidFill>
                  <a:srgbClr val="FF0000"/>
                </a:solidFill>
                <a:latin typeface="Calibri"/>
                <a:cs typeface="Calibri"/>
              </a:rPr>
              <a:t>أو</a:t>
            </a:r>
            <a:r xmlns:a="http://schemas.openxmlformats.org/drawingml/2006/main">
              <a:rPr sz="2800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اثنين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الأطراف</a:t>
            </a:r>
            <a:r xmlns:a="http://schemas.openxmlformats.org/drawingml/2006/main">
              <a:rPr sz="28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(سبيكا</a:t>
            </a:r>
            <a:r xmlns:a="http://schemas.openxmlformats.org/drawingml/2006/main">
              <a:rPr sz="28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يلقي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)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يتطلب</a:t>
            </a:r>
            <a:r xmlns:a="http://schemas.openxmlformats.org/drawingml/2006/main">
              <a:rPr sz="2800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 smtClean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lang="ar" sz="28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 smtClean="0">
                <a:latin typeface="Calibri"/>
                <a:cs typeface="Calibri"/>
              </a:rPr>
              <a:t>الاستراتيجيات.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marR="243204" indent="-343535">
              <a:lnSpc>
                <a:spcPts val="2400"/>
              </a:lnSpc>
              <a:spcBef>
                <a:spcPts val="60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spc="-15" dirty="0">
                <a:latin typeface="Calibri"/>
                <a:cs typeface="Calibri"/>
              </a:rPr>
              <a:t>التمريض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المسؤوليات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خطة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التمركز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المساعدة في </a:t>
            </a:r>
            <a:r xmlns:a="http://schemas.openxmlformats.org/drawingml/2006/main">
              <a:rPr lang="ar" sz="2800" spc="-10" dirty="0" smtClean="0">
                <a:latin typeface="Calibri"/>
                <a:cs typeface="Calibri"/>
              </a:rPr>
              <a:t>العناية بالبشرة</a:t>
            </a:r>
            <a:r xmlns:a="http://schemas.openxmlformats.org/drawingml/2006/main">
              <a:rPr sz="2800" spc="2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0" dirty="0" smtClean="0">
                <a:latin typeface="Calibri"/>
                <a:cs typeface="Calibri"/>
              </a:rPr>
              <a:t>النظافة </a:t>
            </a:r>
            <a:r xmlns:a="http://schemas.openxmlformats.org/drawingml/2006/main">
              <a:rPr lang="ar" sz="2800" spc="-20" dirty="0" smtClean="0">
                <a:latin typeface="Calibri"/>
                <a:cs typeface="Calibri"/>
              </a:rPr>
              <a:t>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 algn="just">
              <a:lnSpc>
                <a:spcPct val="80000"/>
              </a:lnSpc>
              <a:spcBef>
                <a:spcPts val="62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2800" spc="-5" dirty="0">
                <a:latin typeface="Calibri"/>
                <a:cs typeface="Calibri"/>
              </a:rPr>
              <a:t>دعم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على </a:t>
            </a:r>
            <a:r xmlns:a="http://schemas.openxmlformats.org/drawingml/2006/main"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فراش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متين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ومرنة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،</a:t>
            </a:r>
            <a:r xmlns:a="http://schemas.openxmlformats.org/drawingml/2006/main">
              <a:rPr sz="2800" spc="-5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ضد للماء</a:t>
            </a:r>
            <a:r xmlns:a="http://schemas.openxmlformats.org/drawingml/2006/main">
              <a:rPr sz="2800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الوسائد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حتى</a:t>
            </a:r>
            <a:r xmlns:a="http://schemas.openxmlformats.org/drawingml/2006/main">
              <a:rPr sz="2800" spc="10" dirty="0">
                <a:latin typeface="Calibri"/>
                <a:cs typeface="Calibri"/>
              </a:rPr>
              <a:t> يجف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فريق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التمثيل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marR="82550" indent="-343535" algn="just">
              <a:lnSpc>
                <a:spcPct val="80000"/>
              </a:lnSpc>
              <a:spcBef>
                <a:spcPts val="60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2800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تحول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المريض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كوحدة </a:t>
            </a:r>
            <a:r xmlns:a="http://schemas.openxmlformats.org/drawingml/2006/main">
              <a:rPr sz="2800" u="sng" spc="-20" dirty="0">
                <a:latin typeface="Calibri"/>
                <a:cs typeface="Calibri"/>
              </a:rPr>
              <a:t>نحو </a:t>
            </a:r>
            <a:r xmlns:a="http://schemas.openxmlformats.org/drawingml/2006/main">
              <a:rPr sz="2800" u="sng" spc="-5" dirty="0">
                <a:latin typeface="Calibri"/>
                <a:cs typeface="Calibri"/>
              </a:rPr>
              <a:t>غير </a:t>
            </a:r>
            <a:r xmlns:a="http://schemas.openxmlformats.org/drawingml/2006/main">
              <a:rPr sz="2800" u="sng" spc="-10" dirty="0" smtClean="0">
                <a:latin typeface="Calibri"/>
                <a:cs typeface="Calibri"/>
              </a:rPr>
              <a:t>مصاب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2800" u="sng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u="sng" spc="-10" dirty="0" smtClean="0">
                <a:latin typeface="Calibri"/>
                <a:cs typeface="Calibri"/>
              </a:rPr>
              <a:t>جانب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كل </a:t>
            </a:r>
            <a:r xmlns:a="http://schemas.openxmlformats.org/drawingml/2006/main">
              <a:rPr sz="2800" spc="-15" dirty="0" smtClean="0">
                <a:latin typeface="Calibri"/>
                <a:cs typeface="Calibri"/>
              </a:rPr>
              <a:t>ساعتين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لتخفيف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الضغط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والسماح </a:t>
            </a:r>
            <a:r xmlns:a="http://schemas.openxmlformats.org/drawingml/2006/main">
              <a:rPr sz="2800" spc="-15" dirty="0">
                <a:latin typeface="Calibri"/>
                <a:cs typeface="Calibri"/>
              </a:rPr>
              <a:t>بالجبيرة</a:t>
            </a:r>
            <a:r xmlns:a="http://schemas.openxmlformats.org/drawingml/2006/main">
              <a:rPr lang="ar" sz="28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5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45" dirty="0">
                <a:latin typeface="Calibri"/>
                <a:cs typeface="Calibri"/>
              </a:rPr>
              <a:t>جاف.</a:t>
            </a:r>
            <a:endParaRPr xmlns:a="http://schemas.openxmlformats.org/drawingml/2006/main" sz="2800" dirty="0">
              <a:latin typeface="Calibri"/>
              <a:cs typeface="Calibri"/>
            </a:endParaRPr>
          </a:p>
          <a:p>
            <a:pPr xmlns:a="http://schemas.openxmlformats.org/drawingml/2006/main" marL="355600" marR="407034" indent="-343535" algn="just">
              <a:lnSpc>
                <a:spcPts val="2400"/>
              </a:lnSpc>
              <a:spcBef>
                <a:spcPts val="58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2800" spc="-15" dirty="0" smtClean="0">
                <a:latin typeface="Calibri"/>
                <a:cs typeface="Calibri"/>
              </a:rPr>
              <a:t>تقوم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الممرضة </a:t>
            </a:r>
            <a:r xmlns:a="http://schemas.openxmlformats.org/drawingml/2006/main"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بفحص </a:t>
            </a:r>
            <a:r xmlns:a="http://schemas.openxmlformats.org/drawingml/2006/main"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الجلد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حول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حواف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الجبيرة 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2800" spc="-1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 smtClean="0">
                <a:latin typeface="Calibri"/>
                <a:cs typeface="Calibri"/>
              </a:rPr>
              <a:t>مرارًا</a:t>
            </a:r>
            <a:r xmlns:a="http://schemas.openxmlformats.org/drawingml/2006/main">
              <a:rPr sz="2800" spc="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25" dirty="0">
                <a:latin typeface="Calibri"/>
                <a:cs typeface="Calibri"/>
              </a:rPr>
              <a:t>عن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العلامات</a:t>
            </a:r>
            <a:r xmlns:a="http://schemas.openxmlformats.org/drawingml/2006/main">
              <a:rPr sz="28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spc="-10" dirty="0">
                <a:latin typeface="Calibri"/>
                <a:cs typeface="Calibri"/>
              </a:rPr>
              <a:t>تهيج.</a:t>
            </a:r>
            <a:endParaRPr xmlns:a="http://schemas.openxmlformats.org/drawingml/2006/main" sz="2800" dirty="0">
              <a:latin typeface="Calibri"/>
              <a:cs typeface="Calibri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0" y="2424381"/>
            <a:ext cx="2647950" cy="222381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264" y="0"/>
            <a:ext cx="2663536" cy="22333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800600"/>
            <a:ext cx="2619375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514" y="141605"/>
            <a:ext cx="74136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4400" b="0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4400" b="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b="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4400" b="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b="0" spc="-25" dirty="0">
                <a:latin typeface="Calibri"/>
                <a:cs typeface="Calibri"/>
              </a:rPr>
              <a:t>مريض</a:t>
            </a:r>
            <a:r xmlns:a="http://schemas.openxmlformats.org/drawingml/2006/main">
              <a:rPr sz="4400" b="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b="0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4400" b="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4400" b="0" spc="-45" dirty="0">
                <a:latin typeface="Calibri"/>
                <a:cs typeface="Calibri"/>
              </a:rPr>
              <a:t>شعبية</a:t>
            </a:r>
            <a:endParaRPr xmlns:a="http://schemas.openxmlformats.org/drawingml/2006/main" sz="4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961440"/>
            <a:ext cx="8686800" cy="528696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xmlns:a="http://schemas.openxmlformats.org/drawingml/2006/main" marL="355600" marR="440055" indent="-343535">
              <a:lnSpc>
                <a:spcPts val="3460"/>
              </a:lnSpc>
              <a:spcBef>
                <a:spcPts val="535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b="1" spc="-30" dirty="0">
                <a:solidFill>
                  <a:srgbClr val="FF0000"/>
                </a:solidFill>
                <a:latin typeface="Calibri"/>
                <a:cs typeface="Calibri"/>
              </a:rPr>
              <a:t>شعبية</a:t>
            </a:r>
            <a:r xmlns:a="http://schemas.openxmlformats.org/drawingml/2006/main">
              <a:rPr sz="3200" b="1" spc="-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التطبيق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أ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سحب</a:t>
            </a:r>
            <a:r xmlns:a="http://schemas.openxmlformats.org/drawingml/2006/main">
              <a:rPr sz="3200" spc="-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5" dirty="0" smtClean="0">
                <a:latin typeface="Calibri"/>
                <a:cs typeface="Calibri"/>
              </a:rPr>
              <a:t>قوة</a:t>
            </a:r>
            <a:r xmlns:a="http://schemas.openxmlformats.org/drawingml/2006/main">
              <a:rPr lang="ar" sz="3200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منفصل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dirty="0">
                <a:latin typeface="Calibri"/>
                <a:cs typeface="Calibri"/>
              </a:rPr>
              <a:t>الجسم </a:t>
            </a:r>
            <a:r xmlns:a="http://schemas.openxmlformats.org/drawingml/2006/main">
              <a:rPr sz="3200" spc="-40" dirty="0" smtClean="0">
                <a:latin typeface="Calibri"/>
                <a:cs typeface="Calibri"/>
              </a:rPr>
              <a:t>. </a:t>
            </a:r>
            <a:endParaRPr xmlns:a="http://schemas.openxmlformats.org/drawingml/2006/main" lang="en-US" sz="3200" spc="-40" dirty="0" smtClean="0">
              <a:latin typeface="Calibri"/>
              <a:cs typeface="Calibri"/>
            </a:endParaRPr>
            <a:r xmlns:a="http://schemas.openxmlformats.org/drawingml/2006/main">
              <a:rPr sz="3200" spc="-40" dirty="0">
                <a:latin typeface="Calibri"/>
                <a:cs typeface="Calibri"/>
              </a:rPr>
              <a:t>_</a:t>
            </a:r>
          </a:p>
          <a:p>
            <a:pPr marL="12065" marR="440055">
              <a:lnSpc>
                <a:spcPts val="3460"/>
              </a:lnSpc>
              <a:spcBef>
                <a:spcPts val="535"/>
              </a:spcBef>
              <a:tabLst>
                <a:tab pos="355600" algn="l"/>
                <a:tab pos="356235" algn="l"/>
              </a:tabLst>
            </a:pPr>
            <a:endParaRPr lang="en-US" sz="3200" spc="-40" dirty="0">
              <a:latin typeface="Calibri"/>
              <a:cs typeface="Calibri"/>
            </a:endParaRPr>
          </a:p>
          <a:p>
            <a:pPr marL="12065" marR="440055">
              <a:lnSpc>
                <a:spcPts val="3460"/>
              </a:lnSpc>
              <a:spcBef>
                <a:spcPts val="535"/>
              </a:spcBef>
              <a:tabLst>
                <a:tab pos="355600" algn="l"/>
                <a:tab pos="356235" algn="l"/>
              </a:tabLst>
            </a:pPr>
            <a:endParaRPr sz="3200" dirty="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90000"/>
              </a:lnSpc>
              <a:spcBef>
                <a:spcPts val="710"/>
              </a:spcBef>
              <a:buFont typeface="Arial MT"/>
              <a:buChar char="•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3200" b="1" spc="-35" dirty="0">
                <a:solidFill>
                  <a:srgbClr val="FF0000"/>
                </a:solidFill>
                <a:latin typeface="Calibri"/>
                <a:cs typeface="Calibri"/>
              </a:rPr>
              <a:t>شعبية</a:t>
            </a:r>
            <a:r xmlns:a="http://schemas.openxmlformats.org/drawingml/2006/main"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يستخدم </a:t>
            </a:r>
            <a:r xmlns:a="http://schemas.openxmlformats.org/drawingml/2006/main">
              <a:rPr sz="3200" b="1" spc="-5" dirty="0">
                <a:solidFill>
                  <a:srgbClr val="FF0000"/>
                </a:solidFill>
                <a:latin typeface="Calibri"/>
                <a:cs typeface="Calibri"/>
              </a:rPr>
              <a:t>_</a:t>
            </a:r>
            <a:r xmlns:a="http://schemas.openxmlformats.org/drawingml/2006/main">
              <a:rPr sz="3200" b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b="1" spc="-20" dirty="0">
                <a:solidFill>
                  <a:srgbClr val="FF0000"/>
                </a:solidFill>
                <a:latin typeface="Calibri"/>
                <a:cs typeface="Calibri"/>
              </a:rPr>
              <a:t>ل</a:t>
            </a:r>
            <a:r xmlns:a="http://schemas.openxmlformats.org/drawingml/2006/main">
              <a:rPr sz="3200" b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قلل</a:t>
            </a:r>
            <a:r xmlns:a="http://schemas.openxmlformats.org/drawingml/2006/main">
              <a:rPr sz="3200" u="sng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عضلة</a:t>
            </a:r>
            <a:r xmlns:a="http://schemas.openxmlformats.org/drawingml/2006/main">
              <a:rPr sz="3200" u="sng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تشنجات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.</a:t>
            </a:r>
            <a:r xmlns:a="http://schemas.openxmlformats.org/drawingml/2006/main">
              <a:rPr lang="ar" sz="3200" spc="-2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 smtClean="0">
                <a:latin typeface="Calibri"/>
                <a:cs typeface="Calibri"/>
              </a:rPr>
              <a:t>تقليل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،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dirty="0">
                <a:latin typeface="Calibri"/>
                <a:cs typeface="Calibri"/>
              </a:rPr>
              <a:t>محاذاة و</a:t>
            </a:r>
            <a:r xmlns:a="http://schemas.openxmlformats.org/drawingml/2006/main">
              <a:rPr sz="3200" u="sng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شل الحركة</a:t>
            </a:r>
            <a:r xmlns:a="http://schemas.openxmlformats.org/drawingml/2006/main">
              <a:rPr sz="3200" u="sng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5" dirty="0">
                <a:latin typeface="Calibri"/>
                <a:cs typeface="Calibri"/>
              </a:rPr>
              <a:t>كسور </a:t>
            </a:r>
            <a:r xmlns:a="http://schemas.openxmlformats.org/drawingml/2006/main">
              <a:rPr sz="3200" spc="-15" dirty="0">
                <a:latin typeface="Calibri"/>
                <a:cs typeface="Calibri"/>
              </a:rPr>
              <a:t>.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lang="ar" sz="3200" spc="-2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 smtClean="0">
                <a:latin typeface="Calibri"/>
                <a:cs typeface="Calibri"/>
              </a:rPr>
              <a:t>يقلل</a:t>
            </a:r>
            <a:r xmlns:a="http://schemas.openxmlformats.org/drawingml/2006/main">
              <a:rPr sz="3200" u="sng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5" dirty="0" smtClean="0">
                <a:latin typeface="Calibri"/>
                <a:cs typeface="Calibri"/>
              </a:rPr>
              <a:t>تشوه </a:t>
            </a:r>
            <a:r xmlns:a="http://schemas.openxmlformats.org/drawingml/2006/main">
              <a:rPr lang="ar" sz="3200" spc="-15" dirty="0" smtClean="0">
                <a:latin typeface="Calibri"/>
                <a:cs typeface="Calibri"/>
              </a:rPr>
              <a:t>. و</a:t>
            </a:r>
            <a:r xmlns:a="http://schemas.openxmlformats.org/drawingml/2006/main">
              <a:rPr sz="3200" spc="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 smtClean="0">
                <a:latin typeface="Calibri"/>
                <a:cs typeface="Calibri"/>
              </a:rPr>
              <a:t>يزيد</a:t>
            </a:r>
            <a:r xmlns:a="http://schemas.openxmlformats.org/drawingml/2006/main">
              <a:rPr sz="3200" u="sng" spc="-2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 smtClean="0">
                <a:latin typeface="Calibri"/>
                <a:cs typeface="Calibri"/>
              </a:rPr>
              <a:t>فضاء</a:t>
            </a:r>
            <a:r xmlns:a="http://schemas.openxmlformats.org/drawingml/2006/main">
              <a:rPr lang="ar" sz="3200" u="sng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0" dirty="0" smtClean="0">
                <a:latin typeface="Calibri"/>
                <a:cs typeface="Calibri"/>
              </a:rPr>
              <a:t>بين</a:t>
            </a:r>
            <a:r xmlns:a="http://schemas.openxmlformats.org/drawingml/2006/main">
              <a:rPr sz="3200" u="sng" spc="-2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5" dirty="0">
                <a:latin typeface="Calibri"/>
                <a:cs typeface="Calibri"/>
              </a:rPr>
              <a:t>معارضة</a:t>
            </a:r>
            <a:r xmlns:a="http://schemas.openxmlformats.org/drawingml/2006/main">
              <a:rPr sz="3200" u="sng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spc="-10" dirty="0">
                <a:latin typeface="Calibri"/>
                <a:cs typeface="Calibri"/>
              </a:rPr>
              <a:t>الأسطح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.</a:t>
            </a:r>
            <a:endParaRPr xmlns:a="http://schemas.openxmlformats.org/drawingml/2006/main" sz="3200" dirty="0">
              <a:latin typeface="Calibri"/>
              <a:cs typeface="Calibri"/>
            </a:endParaRPr>
          </a:p>
          <a:p>
            <a:pPr xmlns:a="http://schemas.openxmlformats.org/drawingml/2006/main" marL="355600" marR="122555" indent="-343535" algn="just">
              <a:lnSpc>
                <a:spcPct val="90000"/>
              </a:lnSpc>
              <a:spcBef>
                <a:spcPts val="770"/>
              </a:spcBef>
              <a:buFont typeface="Arial MT"/>
              <a:buChar char="•"/>
              <a:tabLst>
                <a:tab pos="356235" algn="l"/>
              </a:tabLst>
              <a:bidi/>
            </a:pPr>
            <a:r xmlns:a="http://schemas.openxmlformats.org/drawingml/2006/main">
              <a:rPr sz="3200" spc="-45" dirty="0">
                <a:latin typeface="Calibri"/>
                <a:cs typeface="Calibri"/>
              </a:rPr>
              <a:t>في </a:t>
            </a:r>
            <a:r xmlns:a="http://schemas.openxmlformats.org/drawingml/2006/main">
              <a:rPr sz="3200" u="sng" spc="-10" dirty="0" smtClean="0">
                <a:solidFill>
                  <a:srgbClr val="FF0000"/>
                </a:solidFill>
                <a:latin typeface="Calibri"/>
                <a:cs typeface="Calibri"/>
              </a:rPr>
              <a:t>بعض </a:t>
            </a:r>
            <a:r xmlns:a="http://schemas.openxmlformats.org/drawingml/2006/main">
              <a:rPr sz="3200" u="sng" spc="-5" dirty="0">
                <a:solidFill>
                  <a:srgbClr val="FF0000"/>
                </a:solidFill>
                <a:latin typeface="Calibri"/>
                <a:cs typeface="Calibri"/>
              </a:rPr>
              <a:t>الأحيان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،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يجب </a:t>
            </a:r>
            <a:r xmlns:a="http://schemas.openxmlformats.org/drawingml/2006/main">
              <a:rPr sz="3200" spc="-25" dirty="0">
                <a:latin typeface="Calibri"/>
                <a:cs typeface="Calibri"/>
              </a:rPr>
              <a:t>تطبيق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الجر </a:t>
            </a:r>
            <a:r xmlns:a="http://schemas.openxmlformats.org/drawingml/2006/main">
              <a:rPr sz="3200" u="sng" dirty="0">
                <a:solidFill>
                  <a:srgbClr val="FF0000"/>
                </a:solidFill>
                <a:latin typeface="Calibri"/>
                <a:cs typeface="Calibri"/>
              </a:rPr>
              <a:t>في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المزيد</a:t>
            </a:r>
            <a:r xmlns:a="http://schemas.openxmlformats.org/drawingml/2006/main">
              <a:rPr lang="ar" sz="3200" u="sng" spc="-10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sz="3200" u="sng" dirty="0" smtClean="0">
                <a:solidFill>
                  <a:srgbClr val="FF0000"/>
                </a:solidFill>
                <a:latin typeface="Calibri"/>
                <a:cs typeface="Calibri"/>
              </a:rPr>
              <a:t>من </a:t>
            </a:r>
            <a:r xmlns:a="http://schemas.openxmlformats.org/drawingml/2006/main">
              <a:rPr sz="3200" u="sng" spc="-10" dirty="0">
                <a:solidFill>
                  <a:srgbClr val="FF0000"/>
                </a:solidFill>
                <a:latin typeface="Calibri"/>
                <a:cs typeface="Calibri"/>
              </a:rPr>
              <a:t>اتجاه </a:t>
            </a:r>
            <a:r xmlns:a="http://schemas.openxmlformats.org/drawingml/2006/main">
              <a:rPr sz="3200" u="sng" dirty="0">
                <a:solidFill>
                  <a:srgbClr val="FF0000"/>
                </a:solidFill>
                <a:latin typeface="Calibri"/>
                <a:cs typeface="Calibri"/>
              </a:rPr>
              <a:t>واحد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20" dirty="0">
                <a:latin typeface="Calibri"/>
                <a:cs typeface="Calibri"/>
              </a:rPr>
              <a:t>لتحقيق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الخط </a:t>
            </a:r>
            <a:r xmlns:a="http://schemas.openxmlformats.org/drawingml/2006/main">
              <a:rPr sz="3200" spc="-10" dirty="0">
                <a:latin typeface="Calibri"/>
                <a:cs typeface="Calibri"/>
              </a:rPr>
              <a:t>المطلوب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_</a:t>
            </a:r>
            <a:r xmlns:a="http://schemas.openxmlformats.org/drawingml/2006/main">
              <a:rPr lang="ar" sz="3200" spc="-5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 smtClean="0">
                <a:latin typeface="Calibri"/>
                <a:cs typeface="Calibri"/>
              </a:rPr>
              <a:t>ل</a:t>
            </a:r>
            <a:r xmlns:a="http://schemas.openxmlformats.org/drawingml/2006/main">
              <a:rPr sz="3200" spc="-10" dirty="0" smtClean="0">
                <a:latin typeface="Calibri"/>
                <a:cs typeface="Calibri"/>
              </a:rPr>
              <a:t> </a:t>
            </a:r>
            <a:r xmlns:a="http://schemas.openxmlformats.org/drawingml/2006/main">
              <a:rPr sz="3200" spc="-5" dirty="0">
                <a:latin typeface="Calibri"/>
                <a:cs typeface="Calibri"/>
              </a:rPr>
              <a:t>يحذب.</a:t>
            </a:r>
            <a:endParaRPr xmlns:a="http://schemas.openxmlformats.org/drawingml/2006/main" sz="3200" dirty="0">
              <a:latin typeface="Calibri"/>
              <a:cs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524000"/>
            <a:ext cx="4191000" cy="1600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1371</Words>
  <Application>Microsoft Office PowerPoint</Application>
  <PresentationFormat>On-screen Show (4:3)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 MT</vt:lpstr>
      <vt:lpstr>Calibri</vt:lpstr>
      <vt:lpstr>Times New Roman</vt:lpstr>
      <vt:lpstr>Office Theme</vt:lpstr>
      <vt:lpstr>Musculoskeletal care modalities</vt:lpstr>
      <vt:lpstr>Learning Objectives</vt:lpstr>
      <vt:lpstr>Introduction</vt:lpstr>
      <vt:lpstr>Introduction</vt:lpstr>
      <vt:lpstr>Managing Care of the Patient in a Cast</vt:lpstr>
      <vt:lpstr>ARM CASTS</vt:lpstr>
      <vt:lpstr>LEG CASTS</vt:lpstr>
      <vt:lpstr>BODY/SPICA CAST</vt:lpstr>
      <vt:lpstr>Managing the Patient in Traction</vt:lpstr>
      <vt:lpstr>PowerPoint Presentation</vt:lpstr>
      <vt:lpstr>SKELETAL TRACTION</vt:lpstr>
      <vt:lpstr>Nursing Interventions</vt:lpstr>
      <vt:lpstr>MONITORING POTENTIAL COMPLICATIONS</vt:lpstr>
      <vt:lpstr>MONITORING AND MANAGING  POTENTIAL COMPLICATIONS</vt:lpstr>
      <vt:lpstr>MONITORING AND MANAGING  POTENTIAL COMPLICATIONS</vt:lpstr>
      <vt:lpstr>Managing the Patient Undergoing  Orthopedic Surgery</vt:lpstr>
      <vt:lpstr>JOINT REPLACEMENT</vt:lpstr>
      <vt:lpstr>TOTAL HIP REPLACEMENT</vt:lpstr>
      <vt:lpstr>TOTAL KNEE REPLACEMENT</vt:lpstr>
      <vt:lpstr>Joint replacement/  Nursing Interventions</vt:lpstr>
      <vt:lpstr>Joint replacement/  Nursing Interventions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Musculoskeletal system treatment modalities</dc:title>
  <dc:creator>khaled</dc:creator>
  <cp:lastModifiedBy>Mohammad</cp:lastModifiedBy>
  <cp:revision>10</cp:revision>
  <dcterms:created xsi:type="dcterms:W3CDTF">2022-11-09T15:26:41Z</dcterms:created>
  <dcterms:modified xsi:type="dcterms:W3CDTF">2022-11-09T16:44:19Z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2022-11-09T00:00:00Z</vt:filetime>
  </property>
</Properties>
</file>