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2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29" r:id="rId44"/>
    <p:sldId id="299" r:id="rId45"/>
    <p:sldId id="300" r:id="rId46"/>
    <p:sldId id="301" r:id="rId47"/>
    <p:sldId id="302" r:id="rId48"/>
    <p:sldId id="303" r:id="rId49"/>
    <p:sldId id="304" r:id="rId50"/>
    <p:sldId id="331" r:id="rId51"/>
    <p:sldId id="305" r:id="rId52"/>
    <p:sldId id="332" r:id="rId53"/>
    <p:sldId id="306" r:id="rId54"/>
    <p:sldId id="333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30" r:id="rId73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26489" y="2145868"/>
            <a:ext cx="5891021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0086" y="107949"/>
            <a:ext cx="6643827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291566"/>
            <a:ext cx="8339455" cy="471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096" y="1189685"/>
            <a:ext cx="6386703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إدارة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من المرضى</a:t>
            </a:r>
            <a:r xmlns:a="http://schemas.openxmlformats.org/drawingml/2006/main">
              <a:rPr spc="-985" dirty="0"/>
              <a:t> </a:t>
            </a:r>
            <a:r xmlns:a="http://schemas.openxmlformats.org/drawingml/2006/main">
              <a:rPr spc="-20" dirty="0"/>
              <a:t>مع </a:t>
            </a:r>
            <a:r xmlns:a="http://schemas.openxmlformats.org/drawingml/2006/main">
              <a:rPr spc="-5" dirty="0"/>
              <a:t>الجهاز العضلي الهيكلي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الاضطرابات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3657600"/>
            <a:ext cx="6657595" cy="175496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865"/>
              </a:spcBef>
              <a:bidi/>
            </a:pP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بواسطة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algn="ctr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د </a:t>
            </a:r>
            <a:r xmlns:a="http://schemas.openxmlformats.org/drawingml/2006/main">
              <a:rPr sz="3200" b="1" spc="-280" dirty="0">
                <a:latin typeface="Times New Roman"/>
                <a:cs typeface="Times New Roman"/>
              </a:rPr>
              <a:t>ص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.</a:t>
            </a:r>
            <a:r xmlns:a="http://schemas.openxmlformats.org/drawingml/2006/main">
              <a:rPr sz="3200" b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ش </a:t>
            </a:r>
            <a:r xmlns:a="http://schemas.openxmlformats.org/drawingml/2006/main">
              <a:rPr sz="3200" b="1" spc="-10" dirty="0">
                <a:latin typeface="Times New Roman"/>
                <a:cs typeface="Times New Roman"/>
              </a:rPr>
              <a:t>الشعر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200" b="1" spc="-2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أ </a:t>
            </a: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-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الغابي 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ق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algn="ctr">
              <a:lnSpc>
                <a:spcPct val="100000"/>
              </a:lnSpc>
              <a:spcBef>
                <a:spcPts val="495"/>
              </a:spcBef>
              <a:bidi/>
            </a:pP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مُراجع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بواسطة</a:t>
            </a:r>
            <a:r xmlns:a="http://schemas.openxmlformats.org/drawingml/2006/main">
              <a:rPr sz="32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spc="-65" dirty="0">
                <a:latin typeface="Times New Roman"/>
                <a:cs typeface="Times New Roman"/>
              </a:rPr>
              <a:t>دكتور.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3200" b="1" spc="-5" dirty="0" smtClean="0">
                <a:latin typeface="Times New Roman"/>
                <a:cs typeface="Times New Roman"/>
              </a:rPr>
              <a:t>محمد </a:t>
            </a:r>
            <a:r xmlns:a="http://schemas.openxmlformats.org/drawingml/2006/main">
              <a:rPr lang="ar" sz="3200" b="1" spc="-5" dirty="0" err="1" smtClean="0">
                <a:latin typeface="Times New Roman"/>
                <a:cs typeface="Times New Roman"/>
              </a:rPr>
              <a:t>النعيم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701" y="461899"/>
            <a:ext cx="4006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1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4400" b="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تشخبص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26567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09245" marR="755650" indent="-309245">
              <a:lnSpc>
                <a:spcPct val="100000"/>
              </a:lnSpc>
              <a:spcBef>
                <a:spcPts val="105"/>
              </a:spcBef>
              <a:buChar char="•"/>
              <a:tabLst>
                <a:tab pos="30924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الآلام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الحادة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ذات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الصلة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الجهاز العضلي الهيكلي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مشاكل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9245" marR="5080" indent="-309245">
              <a:lnSpc>
                <a:spcPct val="100000"/>
              </a:lnSpc>
              <a:spcBef>
                <a:spcPts val="770"/>
              </a:spcBef>
              <a:buChar char="•"/>
              <a:tabLst>
                <a:tab pos="30924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ضعف السمع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إمكانية التنقل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ألم،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تشنجات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وتناقصت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المرونة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9245" marR="20320" indent="-309245">
              <a:lnSpc>
                <a:spcPct val="100000"/>
              </a:lnSpc>
              <a:spcBef>
                <a:spcPts val="765"/>
              </a:spcBef>
              <a:buChar char="•"/>
              <a:tabLst>
                <a:tab pos="30924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ناقص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المعرفة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ذات الصلة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خلف-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المحافظة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التقنيات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علم الميكانيكا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9245" marR="619760" indent="-309245">
              <a:lnSpc>
                <a:spcPct val="100000"/>
              </a:lnSpc>
              <a:spcBef>
                <a:spcPts val="770"/>
              </a:spcBef>
              <a:buChar char="•"/>
              <a:tabLst>
                <a:tab pos="30924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غير متوازن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تَغذِيَة: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المتطلبات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ذات الصلة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بدانة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262" y="461899"/>
            <a:ext cx="7639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التنفيذ / الراحة</a:t>
            </a:r>
            <a:r xmlns:a="http://schemas.openxmlformats.org/drawingml/2006/main">
              <a:rPr sz="4400" b="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65" dirty="0">
                <a:latin typeface="Calibri"/>
                <a:cs typeface="Calibri"/>
              </a:rPr>
              <a:t>ألم: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7052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27432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4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يخفّف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ألم،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ممرضة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الضغط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عضلات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الظهر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للتغيير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موضع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مرارًا.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المقررة ،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الممرضة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يقيم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إجابة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دواء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</a:p>
          <a:p>
            <a:pPr xmlns:a="http://schemas.openxmlformats.org/drawingml/2006/main" marL="355600" marR="694055" indent="-3435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تطبيق ذاتي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متقطع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حرارة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بارد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الألم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044" y="192150"/>
            <a:ext cx="61353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026160" marR="5080" indent="-1014094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spc="-10" dirty="0">
                <a:latin typeface="Calibri"/>
                <a:cs typeface="Calibri"/>
              </a:rPr>
              <a:t>تطبيق/</a:t>
            </a:r>
            <a:r xmlns:a="http://schemas.openxmlformats.org/drawingml/2006/main">
              <a:rPr b="0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b="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إمكانية التنقل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1052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3048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يجب تغيير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الموقف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ببطء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حمل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خارج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المساعدة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مطلوب.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التواء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حركات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التنافر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يتم تجنبها.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23876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ينصح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الجلوس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واقفا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المشي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فترات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طويلة</a:t>
            </a: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الراحة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والأنشطة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تدريجيًا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استأنفت 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برنامج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التمرين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بدأت.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7" y="192150"/>
            <a:ext cx="80391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757805" marR="5080" indent="-274574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spc="-10" dirty="0">
                <a:latin typeface="Calibri"/>
                <a:cs typeface="Calibri"/>
              </a:rPr>
              <a:t>التنفيذ /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الجسم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المناسب</a:t>
            </a:r>
            <a:r xmlns:a="http://schemas.openxmlformats.org/drawingml/2006/main">
              <a:rPr b="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علم الميكانيكا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5147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16129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تدرس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يقف،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يجلس،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كذب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يرفع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 وجه صحيح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170497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الذي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يلبس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كعوب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شجع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يتغير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كعوب.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7797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يجب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ينام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مع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الجانب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الركبتين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والوركين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انثناء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ممرضة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ترشد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آمن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طريق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يرفع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أشياء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875" y="1440180"/>
            <a:ext cx="6556248" cy="3977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8013" y="2481833"/>
            <a:ext cx="5885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>
                <a:latin typeface="Calibri"/>
                <a:cs typeface="Calibri"/>
              </a:rPr>
              <a:t>الأيض</a:t>
            </a:r>
            <a:r xmlns:a="http://schemas.openxmlformats.org/drawingml/2006/main">
              <a:rPr sz="44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عظم</a:t>
            </a:r>
            <a:r xmlns:a="http://schemas.openxmlformats.org/drawingml/2006/main">
              <a:rPr sz="44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5" dirty="0">
                <a:latin typeface="Calibri"/>
                <a:cs typeface="Calibri"/>
              </a:rPr>
              <a:t>الاضطرابات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1161" y="3797655"/>
            <a:ext cx="274256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50165">
              <a:lnSpc>
                <a:spcPct val="12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b="1" spc="-15" dirty="0">
                <a:solidFill>
                  <a:srgbClr val="888888"/>
                </a:solidFill>
                <a:latin typeface="Calibri"/>
                <a:cs typeface="Calibri"/>
              </a:rPr>
              <a:t>هشاشة العظام</a:t>
            </a:r>
            <a:r xmlns:a="http://schemas.openxmlformats.org/drawingml/2006/main">
              <a:rPr sz="3200" b="1" spc="-7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888888"/>
                </a:solidFill>
                <a:latin typeface="Calibri"/>
                <a:cs typeface="Calibri"/>
              </a:rPr>
              <a:t>O </a:t>
            </a:r>
            <a:r xmlns:a="http://schemas.openxmlformats.org/drawingml/2006/main">
              <a:rPr sz="3200" b="1" spc="-35" dirty="0">
                <a:solidFill>
                  <a:srgbClr val="888888"/>
                </a:solidFill>
                <a:latin typeface="Calibri"/>
                <a:cs typeface="Calibri"/>
              </a:rPr>
              <a:t>S </a:t>
            </a:r>
            <a:r xmlns:a="http://schemas.openxmlformats.org/drawingml/2006/main">
              <a:rPr sz="3200" b="1" spc="-5" dirty="0">
                <a:solidFill>
                  <a:srgbClr val="888888"/>
                </a:solidFill>
                <a:latin typeface="Calibri"/>
                <a:cs typeface="Calibri"/>
              </a:rPr>
              <a:t>T </a:t>
            </a:r>
            <a:r xmlns:a="http://schemas.openxmlformats.org/drawingml/2006/main">
              <a:rPr sz="3200" b="1" spc="-65" dirty="0">
                <a:solidFill>
                  <a:srgbClr val="888888"/>
                </a:solidFill>
                <a:latin typeface="Calibri"/>
                <a:cs typeface="Calibri"/>
              </a:rPr>
              <a:t>E </a:t>
            </a:r>
            <a:r xmlns:a="http://schemas.openxmlformats.org/drawingml/2006/main">
              <a:rPr sz="3200" b="1" spc="-5" dirty="0">
                <a:solidFill>
                  <a:srgbClr val="888888"/>
                </a:solidFill>
                <a:latin typeface="Calibri"/>
                <a:cs typeface="Calibri"/>
              </a:rPr>
              <a:t>OMAL </a:t>
            </a:r>
            <a:r xmlns:a="http://schemas.openxmlformats.org/drawingml/2006/main">
              <a:rPr sz="3200" b="1" spc="-30" dirty="0">
                <a:solidFill>
                  <a:srgbClr val="888888"/>
                </a:solidFill>
                <a:latin typeface="Calibri"/>
                <a:cs typeface="Calibri"/>
              </a:rPr>
              <a:t>A </a:t>
            </a:r>
            <a:r xmlns:a="http://schemas.openxmlformats.org/drawingml/2006/main">
              <a:rPr sz="3200" b="1" spc="-5" dirty="0">
                <a:solidFill>
                  <a:srgbClr val="888888"/>
                </a:solidFill>
                <a:latin typeface="Calibri"/>
                <a:cs typeface="Calibri"/>
              </a:rPr>
              <a:t>CIA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61899"/>
            <a:ext cx="51041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ماذا</a:t>
            </a:r>
            <a:r xmlns:a="http://schemas.openxmlformats.org/drawingml/2006/main">
              <a:rPr sz="4400"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1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4400"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15" dirty="0">
                <a:latin typeface="Calibri"/>
                <a:cs typeface="Calibri"/>
              </a:rPr>
              <a:t>هشاشة العظام؟</a:t>
            </a:r>
            <a:endParaRPr xmlns:a="http://schemas.openxmlformats.org/drawingml/2006/main"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73592"/>
            <a:ext cx="5257800" cy="3782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خسارة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تمعدن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عظم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ts val="269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تتميز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انخفاض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كثافة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عظم،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تناقص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قوة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الناتج</a:t>
            </a:r>
            <a:r xmlns:a="http://schemas.openxmlformats.org/drawingml/2006/main">
              <a:rPr sz="3200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حالة هشة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عظام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(خسارة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تمعدن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عظم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).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494030" indent="-343535">
              <a:lnSpc>
                <a:spcPct val="80000"/>
              </a:lnSpc>
              <a:spcBef>
                <a:spcPts val="61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50٪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النساء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30-45٪ من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الرجال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سن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50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spc="-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هشاشة العظام / هشاشة العظام.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34794"/>
            <a:ext cx="3587810" cy="2348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4536381"/>
            <a:ext cx="4066309" cy="229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598" y="496950"/>
            <a:ext cx="7593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>
                <a:latin typeface="Calibri"/>
                <a:cs typeface="Calibri"/>
              </a:rPr>
              <a:t>تقدير</a:t>
            </a:r>
            <a:r xmlns:a="http://schemas.openxmlformats.org/drawingml/2006/main">
              <a:rPr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5" dirty="0">
                <a:latin typeface="Calibri"/>
                <a:cs typeface="Calibri"/>
              </a:rPr>
              <a:t>والتشخيص </a:t>
            </a:r>
            <a:r xmlns:a="http://schemas.openxmlformats.org/drawingml/2006/main">
              <a:rPr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5" dirty="0">
                <a:latin typeface="Calibri"/>
                <a:cs typeface="Calibri"/>
              </a:rPr>
              <a:t>الموجودات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5041"/>
            <a:ext cx="7266940" cy="30473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التصوير بالموجات فوق الصوتية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CT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مسح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مزدوج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الأشعة السينية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قياس الامتصاص</a:t>
            </a:r>
            <a:r xmlns:a="http://schemas.openxmlformats.org/drawingml/2006/main">
              <a:rPr sz="28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(DEXA)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756285" lvl="1" indent="-287020">
              <a:lnSpc>
                <a:spcPct val="100000"/>
              </a:lnSpc>
              <a:spcBef>
                <a:spcPts val="320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2400" spc="-40" dirty="0">
                <a:latin typeface="Calibri"/>
                <a:cs typeface="Calibri"/>
              </a:rPr>
              <a:t>"ذهب</a:t>
            </a:r>
            <a:r xmlns:a="http://schemas.openxmlformats.org/drawingml/2006/main">
              <a:rPr sz="24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معيار"</a:t>
            </a:r>
            <a:endParaRPr xmlns:a="http://schemas.openxmlformats.org/drawingml/2006/main" sz="2400" dirty="0">
              <a:latin typeface="Calibri"/>
              <a:cs typeface="Calibri"/>
            </a:endParaRPr>
          </a:p>
          <a:p>
            <a:pPr xmlns:a="http://schemas.openxmlformats.org/drawingml/2006/main" marL="756285" lvl="1" indent="-287020">
              <a:lnSpc>
                <a:spcPct val="100000"/>
              </a:lnSpc>
              <a:spcBef>
                <a:spcPts val="290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كعب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ساعد: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سهل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أقل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موثوقية</a:t>
            </a:r>
            <a:endParaRPr xmlns:a="http://schemas.openxmlformats.org/drawingml/2006/main" sz="2400" dirty="0">
              <a:latin typeface="Calibri"/>
              <a:cs typeface="Calibri"/>
            </a:endParaRPr>
          </a:p>
          <a:p>
            <a:pPr xmlns:a="http://schemas.openxmlformats.org/drawingml/2006/main" marL="756285" lvl="1" indent="-287020">
              <a:lnSpc>
                <a:spcPct val="100000"/>
              </a:lnSpc>
              <a:spcBef>
                <a:spcPts val="285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الورك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: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علاقة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مستقبل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كسر </a:t>
            </a:r>
            <a:endParaRPr xmlns:a="http://schemas.openxmlformats.org/drawingml/2006/main" sz="2400" dirty="0">
              <a:latin typeface="Calibri"/>
              <a:cs typeface="Calibri"/>
            </a:endParaRPr>
            <a:r xmlns:a="http://schemas.openxmlformats.org/drawingml/2006/main">
              <a:rPr sz="2400" spc="-5" dirty="0">
                <a:latin typeface="Calibri"/>
                <a:cs typeface="Calibri"/>
              </a:rPr>
              <a:t>الورك</a:t>
            </a:r>
          </a:p>
          <a:p>
            <a:pPr xmlns:a="http://schemas.openxmlformats.org/drawingml/2006/main" marL="756285" lvl="1" indent="-287020">
              <a:lnSpc>
                <a:spcPct val="100000"/>
              </a:lnSpc>
              <a:spcBef>
                <a:spcPts val="290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2400" spc="-2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العمود الفقري: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يتنبأ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كسور </a:t>
            </a:r>
            <a:endParaRPr xmlns:a="http://schemas.openxmlformats.org/drawingml/2006/main" sz="2400" dirty="0">
              <a:latin typeface="Calibri"/>
              <a:cs typeface="Calibri"/>
            </a:endParaRPr>
            <a:r xmlns:a="http://schemas.openxmlformats.org/drawingml/2006/main">
              <a:rPr sz="2400" spc="-10" dirty="0">
                <a:latin typeface="Calibri"/>
                <a:cs typeface="Calibri"/>
              </a:rPr>
              <a:t>العمود الفقري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461899"/>
            <a:ext cx="4982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4400" b="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إدارة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1" y="1295400"/>
            <a:ext cx="3810000" cy="482119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البيفوسفونيت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469900">
              <a:lnSpc>
                <a:spcPct val="100000"/>
              </a:lnSpc>
              <a:spcBef>
                <a:spcPts val="690"/>
              </a:spcBef>
              <a:bidi/>
            </a:pPr>
            <a:r xmlns:a="http://schemas.openxmlformats.org/drawingml/2006/main">
              <a:rPr sz="2800" spc="-5" dirty="0">
                <a:latin typeface="Arial MT"/>
                <a:cs typeface="Arial MT"/>
              </a:rPr>
              <a:t>-</a:t>
            </a:r>
            <a:r xmlns:a="http://schemas.openxmlformats.org/drawingml/2006/main">
              <a:rPr sz="2800" spc="-105" dirty="0">
                <a:latin typeface="Arial MT"/>
                <a:cs typeface="Arial MT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أليندرونات: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فوساماكس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كالسيتونين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32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كميات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الكالسيوم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فيتامين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د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كسر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إدارة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1295400"/>
            <a:ext cx="4800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742312"/>
            <a:ext cx="825563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* البيفوسفونيت</a:t>
            </a:r>
            <a:r xmlns:a="http://schemas.openxmlformats.org/drawingml/2006/main">
              <a:rPr sz="2800" b="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(فوساماكس</a:t>
            </a:r>
            <a:r xmlns:a="http://schemas.openxmlformats.org/drawingml/2006/main">
              <a:rPr sz="2800" b="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)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b="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تدار </a:t>
            </a:r>
            <a:r xmlns:a="http://schemas.openxmlformats.org/drawingml/2006/main">
              <a:rPr sz="2800" spc="-5" dirty="0"/>
              <a:t>على</a:t>
            </a:r>
            <a:r xmlns:a="http://schemas.openxmlformats.org/drawingml/2006/main">
              <a:rPr sz="2800" spc="20" dirty="0"/>
              <a:t> </a:t>
            </a:r>
            <a:r xmlns:a="http://schemas.openxmlformats.org/drawingml/2006/main">
              <a:rPr sz="2800" spc="-5" dirty="0"/>
              <a:t>الناشئة</a:t>
            </a:r>
            <a:r xmlns:a="http://schemas.openxmlformats.org/drawingml/2006/main">
              <a:rPr sz="2800" spc="-685" dirty="0"/>
              <a:t> </a:t>
            </a:r>
            <a:r xmlns:a="http://schemas.openxmlformats.org/drawingml/2006/main">
              <a:rPr sz="2800" spc="-5" dirty="0"/>
              <a:t>في ال</a:t>
            </a:r>
            <a:r xmlns:a="http://schemas.openxmlformats.org/drawingml/2006/main">
              <a:rPr sz="2800" dirty="0"/>
              <a:t> </a:t>
            </a:r>
            <a:r xmlns:a="http://schemas.openxmlformats.org/drawingml/2006/main">
              <a:rPr sz="2800" spc="-5" dirty="0"/>
              <a:t>صباح</a:t>
            </a:r>
            <a:r xmlns:a="http://schemas.openxmlformats.org/drawingml/2006/main">
              <a:rPr sz="2800" spc="25" dirty="0"/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b="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كامل 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زجاج</a:t>
            </a:r>
            <a:r xmlns:a="http://schemas.openxmlformats.org/drawingml/2006/main">
              <a:rPr sz="2800" b="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b="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ماء</a:t>
            </a:r>
            <a:r xmlns:a="http://schemas.openxmlformats.org/drawingml/2006/main">
              <a:rPr sz="2800" b="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على</a:t>
            </a:r>
            <a:r xmlns:a="http://schemas.openxmlformats.org/drawingml/2006/main">
              <a:rPr sz="2800" b="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10" dirty="0">
                <a:latin typeface="Times New Roman"/>
                <a:cs typeface="Times New Roman"/>
              </a:rPr>
              <a:t>فارغة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10" dirty="0">
                <a:latin typeface="Times New Roman"/>
                <a:cs typeface="Times New Roman"/>
              </a:rPr>
              <a:t>المعدة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يبقى</a:t>
            </a:r>
            <a:r xmlns:a="http://schemas.openxmlformats.org/drawingml/2006/main">
              <a:rPr sz="2800" b="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تستقيم</a:t>
            </a:r>
            <a:r xmlns:a="http://schemas.openxmlformats.org/drawingml/2006/main">
              <a:rPr sz="2800" b="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b="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30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دقائق</a:t>
            </a:r>
            <a:r xmlns:a="http://schemas.openxmlformats.org/drawingml/2006/main">
              <a:rPr sz="2800" b="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spc="-5" dirty="0">
                <a:latin typeface="Times New Roman"/>
                <a:cs typeface="Times New Roman"/>
              </a:rPr>
              <a:t>بعد 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أخذ</a:t>
            </a:r>
            <a:r xmlns:a="http://schemas.openxmlformats.org/drawingml/2006/main">
              <a:rPr sz="2800" b="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dirty="0">
                <a:latin typeface="Times New Roman"/>
                <a:cs typeface="Times New Roman"/>
              </a:rPr>
              <a:t>هو - هي.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3875988"/>
            <a:ext cx="79597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tabLst>
                <a:tab pos="6978015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*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منع</a:t>
            </a:r>
            <a:r xmlns:a="http://schemas.openxmlformats.org/drawingml/2006/main">
              <a:rPr sz="2800" b="1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قرحة المعدة</a:t>
            </a:r>
            <a:r xmlns:a="http://schemas.openxmlformats.org/drawingml/2006/main">
              <a:rPr sz="28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فم</a:t>
            </a:r>
            <a:r xmlns:a="http://schemas.openxmlformats.org/drawingml/2006/main">
              <a:rPr sz="28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b="1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المريء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: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يقضي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تستقيم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30-60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دقائق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بعد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 الأخذ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فوساماكس.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04935" y="6464985"/>
            <a:ext cx="1028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24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xmlns:a="http://schemas.openxmlformats.org/drawingml/2006/main"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608" y="340817"/>
            <a:ext cx="4733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تعلُّم</a:t>
            </a:r>
            <a:r xmlns:a="http://schemas.openxmlformats.org/drawingml/2006/main">
              <a:rPr sz="4400" spc="-65" dirty="0"/>
              <a:t> </a:t>
            </a:r>
            <a:r xmlns:a="http://schemas.openxmlformats.org/drawingml/2006/main">
              <a:rPr sz="4400" dirty="0"/>
              <a:t>أهداف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152400" y="1038047"/>
            <a:ext cx="8839200" cy="538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عند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الانتهاء</a:t>
            </a:r>
            <a:r xmlns:a="http://schemas.openxmlformats.org/drawingml/2006/main">
              <a:rPr sz="28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من هذه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المحاضرة ،</a:t>
            </a:r>
            <a:r xmlns:a="http://schemas.openxmlformats.org/drawingml/2006/main">
              <a:rPr sz="28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الطلاب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سوف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تكون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قادرة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ل: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000" dirty="0">
                <a:latin typeface="Calibri"/>
                <a:cs typeface="Calibri"/>
              </a:rPr>
              <a:t>استخدم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إطار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خلف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ألم.</a:t>
            </a:r>
            <a:endParaRPr xmlns:a="http://schemas.openxmlformats.org/drawingml/2006/main" sz="2000" dirty="0">
              <a:latin typeface="Calibri"/>
              <a:cs typeface="Calibri"/>
            </a:endParaRPr>
          </a:p>
          <a:p>
            <a:pPr xmlns:a="http://schemas.openxmlformats.org/drawingml/2006/main" marL="469900" marR="101600" indent="-457834">
              <a:lnSpc>
                <a:spcPct val="80000"/>
              </a:lnSpc>
              <a:spcBef>
                <a:spcPts val="434"/>
              </a:spcBef>
              <a:buAutoNum type="arabicPeriod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يصف</a:t>
            </a:r>
            <a:r xmlns:a="http://schemas.openxmlformats.org/drawingml/2006/main">
              <a:rPr sz="20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إعادة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التأهيل</a:t>
            </a:r>
            <a:r xmlns:a="http://schemas.openxmlformats.org/drawingml/2006/main">
              <a:rPr sz="2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خلف</a:t>
            </a:r>
            <a:r xmlns:a="http://schemas.openxmlformats.org/drawingml/2006/main">
              <a:rPr sz="2000" spc="-3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ألم.</a:t>
            </a:r>
            <a:endParaRPr xmlns:a="http://schemas.openxmlformats.org/drawingml/2006/main" sz="2000" dirty="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صف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الدواء</a:t>
            </a:r>
            <a:r xmlns:a="http://schemas.openxmlformats.org/drawingml/2006/main">
              <a:rPr sz="20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مُعَالَجَة</a:t>
            </a:r>
            <a:r xmlns:a="http://schemas.openxmlformats.org/drawingml/2006/main">
              <a:rPr sz="20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برنامج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للمريض</a:t>
            </a:r>
            <a:r xmlns:a="http://schemas.openxmlformats.org/drawingml/2006/main">
              <a:rPr sz="2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مع 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باجيت</a:t>
            </a:r>
            <a:r xmlns:a="http://schemas.openxmlformats.org/drawingml/2006/main">
              <a:rPr sz="20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مرض.</a:t>
            </a:r>
          </a:p>
          <a:p>
            <a:pPr xmlns:a="http://schemas.openxmlformats.org/drawingml/2006/main" marL="527685" indent="-515620">
              <a:lnSpc>
                <a:spcPts val="1945"/>
              </a:lnSpc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استخدم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عملية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مثل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إطار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20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التهاب العظم والنقي</a:t>
            </a:r>
            <a:r xmlns:a="http://schemas.openxmlformats.org/drawingml/2006/main">
              <a:rPr sz="20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و</a:t>
            </a:r>
          </a:p>
          <a:p>
            <a:pPr xmlns:a="http://schemas.openxmlformats.org/drawingml/2006/main" marL="527685">
              <a:lnSpc>
                <a:spcPts val="1945"/>
              </a:lnSpc>
              <a:bidi/>
            </a:pPr>
            <a:r xmlns:a="http://schemas.openxmlformats.org/drawingml/2006/main">
              <a:rPr sz="2000" dirty="0">
                <a:latin typeface="Times New Roman"/>
                <a:cs typeface="Times New Roman"/>
              </a:rPr>
              <a:t>هشاشة العظام.</a:t>
            </a:r>
          </a:p>
          <a:p>
            <a:pPr xmlns:a="http://schemas.openxmlformats.org/drawingml/2006/main" marL="527685" indent="-515620">
              <a:lnSpc>
                <a:spcPct val="100000"/>
              </a:lnSpc>
              <a:buAutoNum type="arabicPeriod" startAt="5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استخدم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عملية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مثل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إطار للرعاية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ورم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2000" spc="-2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000" dirty="0">
              <a:latin typeface="Times New Roman"/>
              <a:cs typeface="Times New Roman"/>
            </a:endParaRPr>
          </a:p>
          <a:p>
            <a:pPr xmlns:a="http://schemas.openxmlformats.org/drawingml/2006/main" marL="527685" marR="233045" indent="-515620">
              <a:lnSpc>
                <a:spcPct val="8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dirty="0">
                <a:latin typeface="Times New Roman"/>
                <a:cs typeface="Times New Roman"/>
              </a:rPr>
              <a:t>حدد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السريرية</a:t>
            </a:r>
            <a:r xmlns:a="http://schemas.openxmlformats.org/drawingml/2006/main">
              <a:rPr sz="2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المظاهر</a:t>
            </a:r>
            <a:r xmlns:a="http://schemas.openxmlformats.org/drawingml/2006/main">
              <a:rPr sz="20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والطوارئ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إدارة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000" spc="-434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مع كسر.</a:t>
            </a:r>
          </a:p>
          <a:p>
            <a:pPr xmlns:a="http://schemas.openxmlformats.org/drawingml/2006/main" marL="527685" indent="-515620">
              <a:lnSpc>
                <a:spcPts val="1945"/>
              </a:lnSpc>
              <a:buAutoNum type="arabicPeriod" startAt="5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صف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المبادئ</a:t>
            </a:r>
            <a:r xmlns:a="http://schemas.openxmlformats.org/drawingml/2006/main">
              <a:rPr sz="20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وطرق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الحد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من الكسر ،</a:t>
            </a:r>
            <a:r xmlns:a="http://schemas.openxmlformats.org/drawingml/2006/main">
              <a:rPr sz="20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0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تجميد</a:t>
            </a:r>
          </a:p>
          <a:p>
            <a:pPr xmlns:a="http://schemas.openxmlformats.org/drawingml/2006/main" marL="527685">
              <a:lnSpc>
                <a:spcPts val="1945"/>
              </a:lnSpc>
              <a:bidi/>
            </a:pPr>
            <a:r xmlns:a="http://schemas.openxmlformats.org/drawingml/2006/main">
              <a:rPr sz="20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إدارة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كسور.</a:t>
            </a: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5"/>
              </a:spcBef>
              <a:buAutoNum type="arabicPeriod" startAt="8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استخدم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عملية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مثل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إطار العمل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2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المريض</a:t>
            </a:r>
            <a:r xmlns:a="http://schemas.openxmlformats.org/drawingml/2006/main">
              <a:rPr sz="2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كسر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بسيط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527685" marR="5080" indent="-515620">
              <a:lnSpc>
                <a:spcPct val="80000"/>
              </a:lnSpc>
              <a:spcBef>
                <a:spcPts val="430"/>
              </a:spcBef>
              <a:buAutoNum type="arabicPeriod" startAt="8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وصف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الوقاية من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وإدارة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المضاعفات </a:t>
            </a:r>
            <a:r xmlns:a="http://schemas.openxmlformats.org/drawingml/2006/main">
              <a:rPr sz="2000" spc="-5" dirty="0">
                <a:latin typeface="Times New Roman"/>
                <a:cs typeface="Times New Roman"/>
              </a:rPr>
              <a:t>الفورية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والمتأخرة</a:t>
            </a:r>
            <a:r xmlns:a="http://schemas.openxmlformats.org/drawingml/2006/main">
              <a:rPr sz="2000" spc="-434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000" dirty="0">
                <a:latin typeface="Times New Roman"/>
                <a:cs typeface="Times New Roman"/>
              </a:rPr>
              <a:t>كسور.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03122"/>
            <a:ext cx="7755890" cy="517207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xmlns:a="http://schemas.openxmlformats.org/drawingml/2006/main" marL="2379345">
              <a:lnSpc>
                <a:spcPct val="100000"/>
              </a:lnSpc>
              <a:spcBef>
                <a:spcPts val="115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إدارة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5" dirty="0">
                <a:latin typeface="Calibri"/>
                <a:cs typeface="Calibri"/>
              </a:rPr>
              <a:t>التمريض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32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التشخيص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116205" indent="-343535">
              <a:lnSpc>
                <a:spcPts val="3460"/>
              </a:lnSpc>
              <a:spcBef>
                <a:spcPts val="81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المعرفة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الناقصة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هشاشة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العظام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نظام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0" dirty="0">
                <a:latin typeface="Calibri"/>
                <a:cs typeface="Calibri"/>
              </a:rPr>
              <a:t>العلاج</a:t>
            </a:r>
          </a:p>
          <a:p>
            <a:pPr xmlns:a="http://schemas.openxmlformats.org/drawingml/2006/main" marL="355600" marR="549275" indent="-343535">
              <a:lnSpc>
                <a:spcPts val="346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الآلام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الحادة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كسر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والعضلات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تشنج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19050" indent="-343535">
              <a:lnSpc>
                <a:spcPts val="346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خطر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الإمساك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الجمود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علوص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(معوي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إعاقة)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ts val="346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للإصابة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الكسور ذات الصلة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هشاشة العظام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461899"/>
            <a:ext cx="3053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4400" b="0" spc="-40" dirty="0">
                <a:latin typeface="Calibri"/>
                <a:cs typeface="Calibri"/>
              </a:rPr>
              <a:t>توجد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تغييرات </a:t>
            </a:r>
            <a:r xmlns:a="http://schemas.openxmlformats.org/drawingml/2006/main">
              <a:rPr sz="4400" b="0" spc="-5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spc="3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spc="-5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spc="-3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_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7765415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68135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معرفة: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تعزيز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التفاهم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هشاشة العظام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حمية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 smtClean="0">
                <a:latin typeface="Calibri"/>
                <a:cs typeface="Calibri"/>
              </a:rPr>
              <a:t>ألم </a:t>
            </a:r>
            <a:r xmlns:a="http://schemas.openxmlformats.org/drawingml/2006/main">
              <a:rPr sz="3200" i="1" spc="-10" dirty="0" smtClean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يرقي</a:t>
            </a:r>
            <a:r xmlns:a="http://schemas.openxmlformats.org/drawingml/2006/main">
              <a:rPr sz="32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ملائم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 smtClean="0">
                <a:latin typeface="Calibri"/>
                <a:cs typeface="Calibri"/>
              </a:rPr>
              <a:t>عادات </a:t>
            </a:r>
            <a:endParaRPr xmlns:a="http://schemas.openxmlformats.org/drawingml/2006/main" lang="en-US" sz="3200" b="1" dirty="0" smtClean="0">
              <a:latin typeface="Calibri"/>
              <a:cs typeface="Calibri"/>
            </a:endParaRPr>
            <a:r xmlns:a="http://schemas.openxmlformats.org/drawingml/2006/main">
              <a:rPr sz="3200" b="1" spc="-10" dirty="0">
                <a:latin typeface="Calibri"/>
                <a:cs typeface="Calibri"/>
              </a:rPr>
              <a:t>الأمعاء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3200" b="1" spc="-20" dirty="0">
                <a:cs typeface="Calibri"/>
              </a:rPr>
              <a:t>يمنع</a:t>
            </a:r>
            <a:r xmlns:a="http://schemas.openxmlformats.org/drawingml/2006/main">
              <a:rPr lang="ar" sz="3200" b="1" spc="-25" dirty="0">
                <a:cs typeface="Calibri"/>
              </a:rPr>
              <a:t> </a:t>
            </a:r>
            <a:r xmlns:a="http://schemas.openxmlformats.org/drawingml/2006/main">
              <a:rPr lang="ar" sz="3200" b="1" dirty="0">
                <a:cs typeface="Calibri"/>
              </a:rPr>
              <a:t>إصابة</a:t>
            </a:r>
            <a:r xmlns:a="http://schemas.openxmlformats.org/drawingml/2006/main">
              <a:rPr lang="ar" sz="3200" b="1" spc="-25" dirty="0">
                <a:cs typeface="Calibri"/>
              </a:rPr>
              <a:t> </a:t>
            </a:r>
            <a:r xmlns:a="http://schemas.openxmlformats.org/drawingml/2006/main">
              <a:rPr lang="ar" sz="3200" b="1" spc="-5" dirty="0">
                <a:cs typeface="Calibri"/>
              </a:rPr>
              <a:t>(الشروع في</a:t>
            </a:r>
            <a:r xmlns:a="http://schemas.openxmlformats.org/drawingml/2006/main">
              <a:rPr lang="ar" sz="3200" b="1" spc="-45" dirty="0">
                <a:cs typeface="Calibri"/>
              </a:rPr>
              <a:t> </a:t>
            </a:r>
            <a:r xmlns:a="http://schemas.openxmlformats.org/drawingml/2006/main">
              <a:rPr lang="ar" sz="3200" b="1" spc="-15" dirty="0">
                <a:cs typeface="Calibri"/>
              </a:rPr>
              <a:t>يسقط</a:t>
            </a:r>
            <a:r xmlns:a="http://schemas.openxmlformats.org/drawingml/2006/main">
              <a:rPr lang="ar" sz="3200" b="1" spc="-10" dirty="0">
                <a:cs typeface="Calibri"/>
              </a:rPr>
              <a:t> </a:t>
            </a:r>
            <a:r xmlns:a="http://schemas.openxmlformats.org/drawingml/2006/main">
              <a:rPr lang="ar" sz="3200" b="1" spc="-5" dirty="0">
                <a:cs typeface="Calibri"/>
              </a:rPr>
              <a:t>احتياطات)</a:t>
            </a:r>
            <a:endParaRPr xmlns:a="http://schemas.openxmlformats.org/drawingml/2006/main" lang="en-US" sz="3200" dirty="0"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3200" b="1" spc="-10" dirty="0">
                <a:cs typeface="Calibri"/>
              </a:rPr>
              <a:t>مراقبة </a:t>
            </a:r>
            <a:r xmlns:a="http://schemas.openxmlformats.org/drawingml/2006/main">
              <a:rPr lang="ar" sz="3200" b="1" spc="-20" dirty="0">
                <a:cs typeface="Calibri"/>
              </a:rPr>
              <a:t>_</a:t>
            </a:r>
            <a:r xmlns:a="http://schemas.openxmlformats.org/drawingml/2006/main">
              <a:rPr lang="ar" sz="3200" b="1" spc="10" dirty="0">
                <a:cs typeface="Calibri"/>
              </a:rPr>
              <a:t> </a:t>
            </a:r>
            <a:r xmlns:a="http://schemas.openxmlformats.org/drawingml/2006/main">
              <a:rPr lang="ar" sz="3200" b="1" spc="-30" dirty="0">
                <a:cs typeface="Calibri"/>
              </a:rPr>
              <a:t>سمين</a:t>
            </a:r>
            <a:r xmlns:a="http://schemas.openxmlformats.org/drawingml/2006/main">
              <a:rPr lang="ar" sz="3200" b="1" spc="-20" dirty="0">
                <a:cs typeface="Calibri"/>
              </a:rPr>
              <a:t> </a:t>
            </a:r>
            <a:r xmlns:a="http://schemas.openxmlformats.org/drawingml/2006/main">
              <a:rPr lang="ar" sz="3200" b="1" spc="-5" dirty="0">
                <a:cs typeface="Calibri"/>
              </a:rPr>
              <a:t>الانصمام.</a:t>
            </a:r>
            <a:endParaRPr xmlns:a="http://schemas.openxmlformats.org/drawingml/2006/main" lang="en-US" sz="3200" dirty="0"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3200" b="1" spc="-10" dirty="0">
                <a:cs typeface="Calibri"/>
              </a:rPr>
              <a:t>يرقي</a:t>
            </a:r>
            <a:r xmlns:a="http://schemas.openxmlformats.org/drawingml/2006/main">
              <a:rPr lang="ar" sz="3200" b="1" spc="-50" dirty="0">
                <a:cs typeface="Calibri"/>
              </a:rPr>
              <a:t> </a:t>
            </a:r>
            <a:r xmlns:a="http://schemas.openxmlformats.org/drawingml/2006/main">
              <a:rPr lang="ar" sz="3200" b="1" dirty="0">
                <a:cs typeface="Calibri"/>
              </a:rPr>
              <a:t>تَغذِيَة</a:t>
            </a:r>
            <a:endParaRPr xmlns:a="http://schemas.openxmlformats.org/drawingml/2006/main" lang="en-US" sz="3200" dirty="0">
              <a:cs typeface="Calibri"/>
            </a:endParaRPr>
          </a:p>
          <a:p>
            <a:pPr xmlns:a="http://schemas.openxmlformats.org/drawingml/2006/main" marL="756285" marR="5080" indent="-287020">
              <a:lnSpc>
                <a:spcPct val="100000"/>
              </a:lnSpc>
              <a:spcBef>
                <a:spcPts val="685"/>
              </a:spcBef>
              <a:bidi/>
            </a:pPr>
            <a:r xmlns:a="http://schemas.openxmlformats.org/drawingml/2006/main">
              <a:rPr lang="ar" sz="2800" spc="-5" dirty="0">
                <a:latin typeface="Arial MT"/>
                <a:cs typeface="Arial MT"/>
              </a:rPr>
              <a:t>- </a:t>
            </a:r>
            <a:r xmlns:a="http://schemas.openxmlformats.org/drawingml/2006/main">
              <a:rPr lang="ar" sz="2800" i="1" spc="-5" dirty="0">
                <a:cs typeface="Calibri"/>
              </a:rPr>
              <a:t>الإكثار </a:t>
            </a:r>
            <a:r xmlns:a="http://schemas.openxmlformats.org/drawingml/2006/main">
              <a:rPr lang="ar" sz="2800" i="1" dirty="0">
                <a:cs typeface="Calibri"/>
              </a:rPr>
              <a:t>من </a:t>
            </a:r>
            <a:r xmlns:a="http://schemas.openxmlformats.org/drawingml/2006/main">
              <a:rPr lang="ar" sz="2800" i="1" spc="-30" dirty="0">
                <a:cs typeface="Calibri"/>
              </a:rPr>
              <a:t>تناول </a:t>
            </a:r>
            <a:r xmlns:a="http://schemas.openxmlformats.org/drawingml/2006/main">
              <a:rPr lang="ar" sz="2800" i="1" spc="-10" dirty="0">
                <a:cs typeface="Calibri"/>
              </a:rPr>
              <a:t>الكالسيوم </a:t>
            </a:r>
            <a:r xmlns:a="http://schemas.openxmlformats.org/drawingml/2006/main">
              <a:rPr lang="ar" sz="2800" i="1" spc="-10" dirty="0">
                <a:cs typeface="Calibri"/>
              </a:rPr>
              <a:t>ومكملاته</a:t>
            </a:r>
            <a:r xmlns:a="http://schemas.openxmlformats.org/drawingml/2006/main">
              <a:rPr lang="ar" sz="2800" i="1" spc="-620" dirty="0">
                <a:cs typeface="Calibri"/>
              </a:rPr>
              <a:t> </a:t>
            </a:r>
            <a:r xmlns:a="http://schemas.openxmlformats.org/drawingml/2006/main">
              <a:rPr lang="ar" sz="2800" i="1" spc="-10" dirty="0" smtClean="0">
                <a:cs typeface="Calibri"/>
              </a:rPr>
              <a:t>ملائم</a:t>
            </a:r>
            <a:endParaRPr xmlns:a="http://schemas.openxmlformats.org/drawingml/2006/main" lang="en-US" sz="28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595" y="229648"/>
            <a:ext cx="3113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يا </a:t>
            </a:r>
            <a:r xmlns:a="http://schemas.openxmlformats.org/drawingml/2006/main">
              <a:rPr sz="4400" b="0" spc="-45" dirty="0">
                <a:latin typeface="Calibri"/>
                <a:cs typeface="Calibri"/>
              </a:rPr>
              <a:t>إلهي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spc="1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_</a:t>
            </a:r>
            <a:endParaRPr xmlns:a="http://schemas.openxmlformats.org/drawingml/2006/main"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25" y="935283"/>
            <a:ext cx="8610600" cy="3070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17907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مرض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العظام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الأيضي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تتميز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غير كافٍ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تمعدن </a:t>
            </a:r>
            <a:endParaRPr xmlns:a="http://schemas.openxmlformats.org/drawingml/2006/main" sz="3200" dirty="0">
              <a:solidFill>
                <a:srgbClr val="FF0000"/>
              </a:solidFill>
              <a:latin typeface="Calibri"/>
              <a:cs typeface="Calibri"/>
            </a:endParaRP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العظام</a:t>
            </a: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تليين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العظام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>
                <a:latin typeface="Calibri"/>
                <a:cs typeface="Calibri"/>
              </a:rPr>
              <a:t>ضعف السمع</a:t>
            </a:r>
            <a:r xmlns:a="http://schemas.openxmlformats.org/drawingml/2006/main">
              <a:rPr sz="3200" u="sng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5" dirty="0">
                <a:latin typeface="Calibri"/>
                <a:cs typeface="Calibri"/>
              </a:rPr>
              <a:t>عظم</a:t>
            </a:r>
            <a:r xmlns:a="http://schemas.openxmlformats.org/drawingml/2006/main">
              <a:rPr sz="3200" u="sng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>
                <a:latin typeface="Calibri"/>
                <a:cs typeface="Calibri"/>
              </a:rPr>
              <a:t>الاسْتِقْلاب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بالدرجة الأولى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حق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غير كافٍ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متاح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الفوسفات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والكالسيوم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فيتامين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 smtClean="0">
                <a:solidFill>
                  <a:srgbClr val="FF0000"/>
                </a:solidFill>
                <a:latin typeface="Calibri"/>
                <a:cs typeface="Calibri"/>
              </a:rPr>
              <a:t>د</a:t>
            </a:r>
            <a:r xmlns:a="http://schemas.openxmlformats.org/drawingml/2006/main">
              <a:rPr lang="ar" sz="3200" spc="-40" dirty="0" smtClean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 xmlns:a="http://schemas.openxmlformats.org/drawingml/2006/main">
              <a:rPr sz="3200" spc="-40" dirty="0" smtClean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 xmlns:a="http://schemas.openxmlformats.org/drawingml/2006/main">
              <a:rPr lang="ar" sz="3200" spc="-40" dirty="0" smtClean="0">
                <a:solidFill>
                  <a:srgbClr val="FF0000"/>
                </a:solidFill>
                <a:latin typeface="Calibri"/>
                <a:cs typeface="Calibri"/>
              </a:rPr>
              <a:t>الكساح</a:t>
            </a:r>
            <a:r xmlns:a="http://schemas.openxmlformats.org/drawingml/2006/main">
              <a:rPr lang="ar" sz="3200" spc="-4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xmlns:a="http://schemas.openxmlformats.org/drawingml/2006/main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3581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4014400"/>
            <a:ext cx="5433984" cy="289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278" y="461899"/>
            <a:ext cx="2409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45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م </a:t>
            </a:r>
            <a:r xmlns:a="http://schemas.openxmlformats.org/drawingml/2006/main">
              <a:rPr sz="4400" b="0" spc="-2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4400" b="0" spc="-50" dirty="0">
                <a:latin typeface="Calibri"/>
                <a:cs typeface="Calibri"/>
              </a:rPr>
              <a:t>oms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_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3242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يؤثر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العظام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وضعف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العضلات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بشكل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شائع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 أسفل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الظهر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والحوض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والوركين ،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أرجل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والضلوع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812800" marR="188595" lvl="1" indent="-343535">
              <a:spcBef>
                <a:spcPts val="765"/>
              </a:spcBef>
              <a:buFont typeface="Arial MT"/>
              <a:buChar char="•"/>
              <a:tabLst>
                <a:tab pos="447040" algn="l"/>
                <a:tab pos="44767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قد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أسوأ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ليلة،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نادرًا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مرتاح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بالكامل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استراحة.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93980" indent="-3435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تمايل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مشية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المشي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أبطأ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صعب.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1604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Cau </a:t>
            </a:r>
            <a:r xmlns:a="http://schemas.openxmlformats.org/drawingml/2006/main">
              <a:rPr sz="4400" b="0" spc="10" dirty="0">
                <a:latin typeface="Calibri"/>
                <a:cs typeface="Calibri"/>
              </a:rPr>
              <a:t>s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es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8025130" cy="3980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265" marR="758825" indent="-457200">
              <a:lnSpc>
                <a:spcPct val="80000"/>
              </a:lnSpc>
              <a:spcBef>
                <a:spcPts val="720"/>
              </a:spcBef>
              <a:buFont typeface="Wingdings" panose="05000000000000000000" pitchFamily="2" charset="2"/>
              <a:buChar char="v"/>
              <a:tabLst>
                <a:tab pos="440690" algn="l"/>
                <a:tab pos="441325" algn="l"/>
              </a:tabLst>
              <a:bidi/>
            </a:pPr>
            <a:r xmlns:a="http://schemas.openxmlformats.org/drawingml/2006/main">
              <a:rPr sz="3000" spc="-15" dirty="0" smtClean="0">
                <a:latin typeface="Calibri"/>
                <a:cs typeface="Calibri"/>
              </a:rPr>
              <a:t>الجهاز الهضمي</a:t>
            </a:r>
            <a:r xmlns:a="http://schemas.openxmlformats.org/drawingml/2006/main">
              <a:rPr sz="3000" spc="-2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الاضطرابات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العمليات الجراحية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(أ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بطانة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الأمعاء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التالفة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تمتص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المغذيات بشكل جيد 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ويمكن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يؤدي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إلى فيتامين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د 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نقص).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469265" marR="5080" indent="-457200">
              <a:lnSpc>
                <a:spcPct val="80000"/>
              </a:lnSpc>
              <a:spcBef>
                <a:spcPts val="720"/>
              </a:spcBef>
              <a:buFont typeface="Wingdings" panose="05000000000000000000" pitchFamily="2" charset="2"/>
              <a:buChar char="v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الكلوي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(تنشيط فيتامين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د).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نقص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فيتامين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المنشط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يسبب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نقص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تمعدن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العظام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3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الكالسيوم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خارج الخلية</a:t>
            </a:r>
            <a:r xmlns:a="http://schemas.openxmlformats.org/drawingml/2006/main">
              <a:rPr sz="3000" spc="-6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فوسفات.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469265" indent="-45720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بفرط نشاط جارات الدرق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469265" indent="-45720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نقص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873" y="461899"/>
            <a:ext cx="4299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التشخيص</a:t>
            </a:r>
            <a:r xmlns:a="http://schemas.openxmlformats.org/drawingml/2006/main">
              <a:rPr sz="4400" b="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الموجودات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623175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مستويات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منخفضة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الكالسيوم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كبير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يسقط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فوسفات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الأشعة السينية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عظم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خزعة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195" y="755649"/>
            <a:ext cx="5739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40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15" dirty="0">
                <a:latin typeface="Calibri"/>
                <a:cs typeface="Calibri"/>
              </a:rPr>
              <a:t>تلين العظام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804784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الكامنة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سبب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زائدة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فيتامين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والكالسيوم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عادة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مُستَحسَن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25781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مقبض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بلطف؛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كسور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يعالج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الألم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عدم ارتياح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636" y="355549"/>
            <a:ext cx="5045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4400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إدارة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07414"/>
            <a:ext cx="8025130" cy="3830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32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التشخيصات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34671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الآلام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الحادة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ضعف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ممكن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كسر.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19431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معرفة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العجز: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حوالي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المرض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إجراءات العلاج.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إزعاج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مفهوم الذات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متعلق 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تورم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الساقين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والعمود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الفقري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تشوه.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466470"/>
            <a:ext cx="50368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4400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التدخلات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58213"/>
            <a:ext cx="788289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215900" indent="-203835">
              <a:lnSpc>
                <a:spcPts val="3829"/>
              </a:lnSpc>
              <a:spcBef>
                <a:spcPts val="105"/>
              </a:spcBef>
              <a:buSzPct val="96875"/>
              <a:buChar char="•"/>
              <a:tabLst>
                <a:tab pos="2165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يعطي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فيتامين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د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مكملات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215900" indent="-203835">
              <a:lnSpc>
                <a:spcPts val="3829"/>
              </a:lnSpc>
              <a:buSzPct val="96875"/>
              <a:buChar char="•"/>
              <a:tabLst>
                <a:tab pos="2165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يفحص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جلد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احمرار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972819">
              <a:lnSpc>
                <a:spcPts val="3820"/>
              </a:lnSpc>
              <a:spcBef>
                <a:spcPts val="170"/>
              </a:spcBef>
              <a:buSzPct val="96875"/>
              <a:buChar char="•"/>
              <a:tabLst>
                <a:tab pos="2165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شاشة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مستوى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يعطي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المسكنات.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215900" indent="-203835">
              <a:lnSpc>
                <a:spcPts val="3710"/>
              </a:lnSpc>
              <a:buSzPct val="96875"/>
              <a:buChar char="•"/>
              <a:tabLst>
                <a:tab pos="2165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يشرح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جميع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العلاجات 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الاختبارات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إجراء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buSzPct val="96875"/>
              <a:buChar char="•"/>
              <a:tabLst>
                <a:tab pos="32829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الدعم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العاطفي</a:t>
            </a:r>
            <a:r xmlns:a="http://schemas.openxmlformats.org/drawingml/2006/main">
              <a:rPr sz="32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للعملاء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عائلة.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5798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الجهاز العضلي الهيكلي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الالتهابات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853282"/>
            <a:ext cx="8481186" cy="448007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5"/>
              </a:spcBef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التهاب العظم والنقي: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81026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التهاب العظم والنقي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عدوى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عظم.</a:t>
            </a:r>
            <a:r xmlns:a="http://schemas.openxmlformats.org/drawingml/2006/main">
              <a:rPr sz="2800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يصبح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مُصاب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بواحد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ثلاثة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أساليب: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546100" marR="48260" indent="-88900">
              <a:lnSpc>
                <a:spcPts val="4029"/>
              </a:lnSpc>
              <a:spcBef>
                <a:spcPts val="250"/>
              </a:spcBef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1-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امتداد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عدوى (على سبيل المثال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مُصاب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قرحة)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endParaRPr xmlns:a="http://schemas.openxmlformats.org/drawingml/2006/main" lang="en-US" sz="2800" spc="-685" dirty="0" smtClean="0">
              <a:latin typeface="Times New Roman"/>
              <a:cs typeface="Times New Roman"/>
            </a:endParaRPr>
          </a:p>
          <a:p>
            <a:pPr xmlns:a="http://schemas.openxmlformats.org/drawingml/2006/main" marL="546100" marR="48260" indent="-88900">
              <a:lnSpc>
                <a:spcPts val="4029"/>
              </a:lnSpc>
              <a:spcBef>
                <a:spcPts val="250"/>
              </a:spcBef>
              <a:bidi/>
            </a:pP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2-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العظم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المباشر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تلوث اشعاعى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جراحة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العظام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800" spc="-5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كسر</a:t>
            </a:r>
          </a:p>
          <a:p>
            <a:pPr xmlns:a="http://schemas.openxmlformats.org/drawingml/2006/main" marL="355600" marR="5080" indent="1905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3-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err="1">
                <a:latin typeface="Times New Roman"/>
                <a:cs typeface="Times New Roman"/>
              </a:rPr>
              <a:t>دموي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(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منقول بالدم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)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الانتشار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مواقع أخرى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العدوى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(مثل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اللوزتين المصابة 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الأسنان المصابة ،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العلوية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تنفسي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الالتهابات).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876425" marR="5080" indent="-186436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pc="-15" dirty="0"/>
              <a:t>الجهاز العضلي الهيكلي </a:t>
            </a:r>
            <a:r xmlns:a="http://schemas.openxmlformats.org/drawingml/2006/main">
              <a:rPr spc="-5" dirty="0"/>
              <a:t>المشترك</a:t>
            </a:r>
            <a:r xmlns:a="http://schemas.openxmlformats.org/drawingml/2006/main">
              <a:rPr spc="-980" dirty="0"/>
              <a:t> </a:t>
            </a:r>
            <a:r xmlns:a="http://schemas.openxmlformats.org/drawingml/2006/main">
              <a:rPr spc="-15" dirty="0"/>
              <a:t>مشاكل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200" y="3886200"/>
            <a:ext cx="4800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5400" b="1" spc="-5" dirty="0">
                <a:solidFill>
                  <a:srgbClr val="FF0000"/>
                </a:solidFill>
                <a:latin typeface="Calibri"/>
                <a:cs typeface="Calibri"/>
              </a:rPr>
              <a:t>قليل</a:t>
            </a:r>
            <a:r xmlns:a="http://schemas.openxmlformats.org/drawingml/2006/main">
              <a:rPr sz="5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5400" b="1" spc="-5" dirty="0">
                <a:solidFill>
                  <a:srgbClr val="FF0000"/>
                </a:solidFill>
                <a:latin typeface="Calibri"/>
                <a:cs typeface="Calibri"/>
              </a:rPr>
              <a:t>خلف</a:t>
            </a:r>
            <a:r xmlns:a="http://schemas.openxmlformats.org/drawingml/2006/main">
              <a:rPr sz="5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5400" b="1" spc="-5" dirty="0">
                <a:solidFill>
                  <a:srgbClr val="FF0000"/>
                </a:solidFill>
                <a:latin typeface="Calibri"/>
                <a:cs typeface="Calibri"/>
              </a:rPr>
              <a:t>ألم</a:t>
            </a:r>
            <a:endParaRPr xmlns:a="http://schemas.openxmlformats.org/drawingml/2006/main" sz="5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6673"/>
            <a:ext cx="5257800" cy="384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3422536" cy="33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1684"/>
            <a:ext cx="4013439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384"/>
            <a:ext cx="3886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605" y="328625"/>
            <a:ext cx="3258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التهاب العظم والنقي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152400" y="1064933"/>
            <a:ext cx="5257800" cy="505651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b="1" u="sng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3200" b="1" u="sng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u="sng" dirty="0">
                <a:latin typeface="Times New Roman"/>
                <a:cs typeface="Times New Roman"/>
              </a:rPr>
              <a:t>عوامل:</a:t>
            </a:r>
            <a:endParaRPr xmlns:a="http://schemas.openxmlformats.org/drawingml/2006/main" sz="3200" u="sng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سيء</a:t>
            </a:r>
            <a:r xmlns:a="http://schemas.openxmlformats.org/drawingml/2006/main">
              <a:rPr sz="32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تتغذى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كبير.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3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ضعف السمع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منيع</a:t>
            </a:r>
            <a:r xmlns:a="http://schemas.openxmlformats.org/drawingml/2006/main">
              <a:rPr sz="32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أنظمة</a:t>
            </a:r>
          </a:p>
          <a:p>
            <a:pPr xmlns:a="http://schemas.openxmlformats.org/drawingml/2006/main" marL="355600" marR="508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مرض مزمن (مثل مرض السكري والروماتويد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التهاب المفاصل)،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تقويم العظام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بعد الجراحة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جراحي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جرح.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219200"/>
            <a:ext cx="3733800" cy="509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298" y="374345"/>
            <a:ext cx="3611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الفيزيولوجيا المرضية </a:t>
            </a:r>
            <a:r xmlns:a="http://schemas.openxmlformats.org/drawingml/2006/main">
              <a:rPr dirty="0"/>
              <a:t>o </a:t>
            </a:r>
            <a:r xmlns:a="http://schemas.openxmlformats.org/drawingml/2006/main">
              <a:rPr spc="-5" dirty="0"/>
              <a:t>lo </a:t>
            </a:r>
            <a:r xmlns:a="http://schemas.openxmlformats.org/drawingml/2006/main">
              <a:rPr spc="5" dirty="0"/>
              <a:t>g </a:t>
            </a:r>
            <a:r xmlns:a="http://schemas.openxmlformats.org/drawingml/2006/main"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20756"/>
            <a:ext cx="8310245" cy="325473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xmlns:a="http://schemas.openxmlformats.org/drawingml/2006/main" marL="355600" marR="671195" indent="-342900">
              <a:lnSpc>
                <a:spcPts val="3360"/>
              </a:lnSpc>
              <a:spcBef>
                <a:spcPts val="360"/>
              </a:spcBef>
              <a:buSzPct val="9491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950" i="1" spc="25" dirty="0">
                <a:latin typeface="Times New Roman"/>
                <a:cs typeface="Times New Roman"/>
              </a:rPr>
              <a:t>S </a:t>
            </a:r>
            <a:r xmlns:a="http://schemas.openxmlformats.org/drawingml/2006/main">
              <a:rPr sz="2950" i="1" spc="15" dirty="0">
                <a:latin typeface="Times New Roman"/>
                <a:cs typeface="Times New Roman"/>
              </a:rPr>
              <a:t>t </a:t>
            </a:r>
            <a:r xmlns:a="http://schemas.openxmlformats.org/drawingml/2006/main">
              <a:rPr sz="2950" i="1" spc="-130" dirty="0">
                <a:latin typeface="Times New Roman"/>
                <a:cs typeface="Times New Roman"/>
              </a:rPr>
              <a:t>ap </a:t>
            </a:r>
            <a:r xmlns:a="http://schemas.openxmlformats.org/drawingml/2006/main">
              <a:rPr sz="2950" i="1" spc="-125" dirty="0">
                <a:latin typeface="Times New Roman"/>
                <a:cs typeface="Times New Roman"/>
              </a:rPr>
              <a:t>h </a:t>
            </a:r>
            <a:r xmlns:a="http://schemas.openxmlformats.org/drawingml/2006/main">
              <a:rPr sz="2950" i="1" spc="25" dirty="0">
                <a:latin typeface="Times New Roman"/>
                <a:cs typeface="Times New Roman"/>
              </a:rPr>
              <a:t>y </a:t>
            </a:r>
            <a:r xmlns:a="http://schemas.openxmlformats.org/drawingml/2006/main">
              <a:rPr sz="2950" i="1" spc="20" dirty="0">
                <a:latin typeface="Times New Roman"/>
                <a:cs typeface="Times New Roman"/>
              </a:rPr>
              <a:t>l </a:t>
            </a:r>
            <a:r xmlns:a="http://schemas.openxmlformats.org/drawingml/2006/main">
              <a:rPr sz="2950" i="1" spc="-75" dirty="0">
                <a:latin typeface="Times New Roman"/>
                <a:cs typeface="Times New Roman"/>
              </a:rPr>
              <a:t>oco </a:t>
            </a:r>
            <a:r xmlns:a="http://schemas.openxmlformats.org/drawingml/2006/main">
              <a:rPr sz="2950" i="1" spc="-70" dirty="0">
                <a:latin typeface="Times New Roman"/>
                <a:cs typeface="Times New Roman"/>
              </a:rPr>
              <a:t>ccus</a:t>
            </a:r>
            <a:r xmlns:a="http://schemas.openxmlformats.org/drawingml/2006/main">
              <a:rPr sz="29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90" dirty="0">
                <a:latin typeface="Times New Roman"/>
                <a:cs typeface="Times New Roman"/>
              </a:rPr>
              <a:t>au </a:t>
            </a:r>
            <a:r xmlns:a="http://schemas.openxmlformats.org/drawingml/2006/main">
              <a:rPr sz="2950" i="1" spc="-145" dirty="0">
                <a:latin typeface="Times New Roman"/>
                <a:cs typeface="Times New Roman"/>
              </a:rPr>
              <a:t>r </a:t>
            </a:r>
            <a:r xmlns:a="http://schemas.openxmlformats.org/drawingml/2006/main">
              <a:rPr sz="2950" i="1" spc="-70" dirty="0">
                <a:latin typeface="Times New Roman"/>
                <a:cs typeface="Times New Roman"/>
              </a:rPr>
              <a:t>eus</a:t>
            </a:r>
            <a:r xmlns:a="http://schemas.openxmlformats.org/drawingml/2006/main">
              <a:rPr sz="29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45" dirty="0">
                <a:latin typeface="Times New Roman"/>
                <a:cs typeface="Times New Roman"/>
              </a:rPr>
              <a:t>c </a:t>
            </a:r>
            <a:r xmlns:a="http://schemas.openxmlformats.org/drawingml/2006/main">
              <a:rPr sz="2950" i="1" spc="-175" dirty="0">
                <a:latin typeface="Times New Roman"/>
                <a:cs typeface="Times New Roman"/>
              </a:rPr>
              <a:t>a </a:t>
            </a:r>
            <a:r xmlns:a="http://schemas.openxmlformats.org/drawingml/2006/main">
              <a:rPr sz="2950" i="1" spc="-80" dirty="0">
                <a:latin typeface="Times New Roman"/>
                <a:cs typeface="Times New Roman"/>
              </a:rPr>
              <a:t>u </a:t>
            </a:r>
            <a:r xmlns:a="http://schemas.openxmlformats.org/drawingml/2006/main">
              <a:rPr sz="2950" i="1" spc="-50" dirty="0">
                <a:latin typeface="Times New Roman"/>
                <a:cs typeface="Times New Roman"/>
              </a:rPr>
              <a:t>s </a:t>
            </a:r>
            <a:r xmlns:a="http://schemas.openxmlformats.org/drawingml/2006/main">
              <a:rPr sz="2950" i="1" spc="-65" dirty="0">
                <a:latin typeface="Times New Roman"/>
                <a:cs typeface="Times New Roman"/>
              </a:rPr>
              <a:t>es</a:t>
            </a:r>
            <a:r xmlns:a="http://schemas.openxmlformats.org/drawingml/2006/main">
              <a:rPr sz="2950" i="1" spc="-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95" dirty="0">
                <a:latin typeface="Times New Roman"/>
                <a:cs typeface="Times New Roman"/>
              </a:rPr>
              <a:t>70٪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6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75" dirty="0">
                <a:latin typeface="Times New Roman"/>
                <a:cs typeface="Times New Roman"/>
              </a:rPr>
              <a:t>80 </a:t>
            </a:r>
            <a:r xmlns:a="http://schemas.openxmlformats.org/drawingml/2006/main">
              <a:rPr sz="2950" i="1" spc="-130" dirty="0">
                <a:latin typeface="Times New Roman"/>
                <a:cs typeface="Times New Roman"/>
              </a:rPr>
              <a:t>٪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75" dirty="0">
                <a:latin typeface="Times New Roman"/>
                <a:cs typeface="Times New Roman"/>
              </a:rPr>
              <a:t>س </a:t>
            </a:r>
            <a:r xmlns:a="http://schemas.openxmlformats.org/drawingml/2006/main">
              <a:rPr sz="2950" i="1" spc="1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80" dirty="0">
                <a:latin typeface="Times New Roman"/>
                <a:cs typeface="Times New Roman"/>
              </a:rPr>
              <a:t>الالتهابات 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. </a:t>
            </a:r>
            <a:endParaRPr xmlns:a="http://schemas.openxmlformats.org/drawingml/2006/main" sz="2950" dirty="0">
              <a:latin typeface="Times New Roman"/>
              <a:cs typeface="Times New Roman"/>
            </a:endParaRPr>
            <a:r xmlns:a="http://schemas.openxmlformats.org/drawingml/2006/main">
              <a:rPr sz="2950" i="1" spc="-7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950" i="1" spc="-55" dirty="0">
                <a:latin typeface="Times New Roman"/>
                <a:cs typeface="Times New Roman"/>
              </a:rPr>
              <a:t>_</a:t>
            </a:r>
          </a:p>
          <a:p>
            <a:pPr xmlns:a="http://schemas.openxmlformats.org/drawingml/2006/main" marL="355600" marR="5080" indent="-342900">
              <a:lnSpc>
                <a:spcPts val="336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كثيرا ما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توجد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الكائنات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المسببة للأمراض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الأخرى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التهاب العظم والنقي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يشمل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14" dirty="0">
                <a:latin typeface="Times New Roman"/>
                <a:cs typeface="Times New Roman"/>
              </a:rPr>
              <a:t>بروتيوس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3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9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95" dirty="0">
                <a:latin typeface="Times New Roman"/>
                <a:cs typeface="Times New Roman"/>
              </a:rPr>
              <a:t>الزائفة</a:t>
            </a:r>
            <a:r xmlns:a="http://schemas.openxmlformats.org/drawingml/2006/main">
              <a:rPr sz="29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65" dirty="0">
                <a:latin typeface="Times New Roman"/>
                <a:cs typeface="Times New Roman"/>
              </a:rPr>
              <a:t>صِنف</a:t>
            </a:r>
            <a:r xmlns:a="http://schemas.openxmlformats.org/drawingml/2006/main">
              <a:rPr sz="2950" i="1" spc="-7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3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9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95" dirty="0">
                <a:latin typeface="Times New Roman"/>
                <a:cs typeface="Times New Roman"/>
              </a:rPr>
              <a:t>الإشريكية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55" dirty="0">
                <a:latin typeface="Times New Roman"/>
                <a:cs typeface="Times New Roman"/>
              </a:rPr>
              <a:t>القولونية.</a:t>
            </a:r>
            <a:endParaRPr xmlns:a="http://schemas.openxmlformats.org/drawingml/2006/main" sz="295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الأولي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إجابة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عدوى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: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1-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التهاب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2-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زيادة</a:t>
            </a:r>
            <a:r xmlns:a="http://schemas.openxmlformats.org/drawingml/2006/main">
              <a:rPr sz="2800" spc="-2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3-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وذمة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 </a:t>
            </a:r>
            <a:endParaRPr xmlns:a="http://schemas.openxmlformats.org/drawingml/2006/main" sz="2800" dirty="0">
              <a:latin typeface="Times New Roman"/>
              <a:cs typeface="Times New Roman"/>
            </a:endParaRP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0"/>
            <a:ext cx="8991600" cy="217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476" y="254253"/>
            <a:ext cx="4560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/>
              <a:t>مرضي</a:t>
            </a:r>
            <a:r xmlns:a="http://schemas.openxmlformats.org/drawingml/2006/main">
              <a:rPr sz="3600" spc="-55" dirty="0"/>
              <a:t> </a:t>
            </a:r>
            <a:r xmlns:a="http://schemas.openxmlformats.org/drawingml/2006/main">
              <a:rPr sz="3600" dirty="0"/>
              <a:t>المظاهر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011681"/>
            <a:ext cx="5864859" cy="5793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متى</a:t>
            </a:r>
            <a:r xmlns:a="http://schemas.openxmlformats.org/drawingml/2006/main">
              <a:rPr sz="28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عدوى</a:t>
            </a:r>
            <a:r xmlns:a="http://schemas.openxmlformats.org/drawingml/2006/main">
              <a:rPr sz="2800" b="1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b="1" spc="-5" dirty="0" smtClean="0">
                <a:latin typeface="Times New Roman"/>
                <a:cs typeface="Times New Roman"/>
              </a:rPr>
              <a:t>المنقولة </a:t>
            </a:r>
            <a:r xmlns:a="http://schemas.openxmlformats.org/drawingml/2006/main">
              <a:rPr sz="2800" b="1" spc="-5" dirty="0" smtClean="0">
                <a:latin typeface="Times New Roman"/>
                <a:cs typeface="Times New Roman"/>
              </a:rPr>
              <a:t>بالدم </a:t>
            </a:r>
            <a:r xmlns:a="http://schemas.openxmlformats.org/drawingml/2006/main">
              <a:rPr sz="2800" b="1" dirty="0" smtClean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بداية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عادة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مفاجئ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يحدث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غالبًا مع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المظاهر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السريرية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تسمم الدم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(على سبيل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المثال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قشعريرة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عالي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حمى،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نبض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سريع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عام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توعك).</a:t>
            </a:r>
            <a:endParaRPr xmlns:a="http://schemas.openxmlformats.org/drawingml/2006/main" lang="en-US" sz="2800" spc="-5" dirty="0" smtClean="0">
              <a:latin typeface="Times New Roman"/>
              <a:cs typeface="Times New Roman"/>
            </a:endParaRPr>
          </a:p>
          <a:p>
            <a:pPr xmlns:a="http://schemas.openxmlformats.org/drawingml/2006/main" marL="355600" marR="120205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تصبح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المنطقة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المصابة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مؤلمة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ومتورمة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وشديدة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ليّن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اللمسة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 </a:t>
            </a:r>
            <a:endParaRPr xmlns:a="http://schemas.openxmlformats.org/drawingml/2006/main" sz="2800" dirty="0">
              <a:latin typeface="Times New Roman"/>
              <a:cs typeface="Times New Roman"/>
            </a:endParaRP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_</a:t>
            </a:r>
          </a:p>
          <a:p>
            <a:pPr xmlns:a="http://schemas.openxmlformats.org/drawingml/2006/main" marL="355600" marR="6223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8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b="1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مزمن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التهاب العظم والنقي</a:t>
            </a:r>
            <a:r xmlns:a="http://schemas.openxmlformats.org/drawingml/2006/main">
              <a:rPr sz="28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هدايا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تجفيف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الجيوب الأنفية بشكل مستمر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يتكرر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فترات</a:t>
            </a:r>
            <a:r xmlns:a="http://schemas.openxmlformats.org/drawingml/2006/main">
              <a:rPr sz="2800" spc="-1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ألم والتهاب وتورم.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3962400"/>
            <a:ext cx="2634568" cy="141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11681"/>
            <a:ext cx="2935224" cy="2816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51921"/>
            <a:ext cx="3505200" cy="142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336245"/>
            <a:ext cx="7897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/>
              <a:t>تقدير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التشخيص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الموجودات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635" y="1471427"/>
            <a:ext cx="8235315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121285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مبكر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الأشعة السينية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الموجودات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يوضح</a:t>
            </a:r>
            <a:r xmlns:a="http://schemas.openxmlformats.org/drawingml/2006/main">
              <a:rPr sz="30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3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 smtClean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lang="ar" sz="30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 smtClean="0">
                <a:latin typeface="Times New Roman"/>
                <a:cs typeface="Times New Roman"/>
              </a:rPr>
              <a:t>تورم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النظائر المشعة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 smtClean="0">
                <a:latin typeface="Times New Roman"/>
                <a:cs typeface="Times New Roman"/>
              </a:rPr>
              <a:t>بمسح </a:t>
            </a:r>
            <a:r xmlns:a="http://schemas.openxmlformats.org/drawingml/2006/main">
              <a:rPr lang="ar" sz="3000" dirty="0">
                <a:latin typeface="Times New Roman"/>
                <a:cs typeface="Times New Roman"/>
              </a:rPr>
              <a:t>…. </a:t>
            </a:r>
            <a:r xmlns:a="http://schemas.openxmlformats.org/drawingml/2006/main">
              <a:rPr lang="ar" sz="3000" dirty="0">
                <a:solidFill>
                  <a:srgbClr val="FF0000"/>
                </a:solidFill>
                <a:latin typeface="Times New Roman"/>
                <a:cs typeface="Times New Roman"/>
              </a:rPr>
              <a:t>التصوير النووي</a:t>
            </a:r>
            <a:endParaRPr xmlns:a="http://schemas.openxmlformats.org/drawingml/2006/main" sz="3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مغناطيسي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صدى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التصوير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(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التصوير بالرنين المغناطيسي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) </a:t>
            </a:r>
            <a:r xmlns:a="http://schemas.openxmlformats.org/drawingml/2006/main">
              <a:rPr lang="ar" sz="3000" dirty="0" smtClean="0">
                <a:latin typeface="Times New Roman"/>
                <a:cs typeface="Times New Roman"/>
              </a:rPr>
              <a:t>يساعد</a:t>
            </a:r>
            <a:r xmlns:a="http://schemas.openxmlformats.org/drawingml/2006/main">
              <a:rPr sz="3000" spc="1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 smtClean="0">
                <a:latin typeface="Times New Roman"/>
                <a:cs typeface="Times New Roman"/>
              </a:rPr>
              <a:t>مبكر</a:t>
            </a:r>
            <a:r xmlns:a="http://schemas.openxmlformats.org/drawingml/2006/main">
              <a:rPr lang="ar" sz="30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 smtClean="0">
                <a:latin typeface="Times New Roman"/>
                <a:cs typeface="Times New Roman"/>
              </a:rPr>
              <a:t>التشخيص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169545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تكشف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دراسات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الدم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مرتفع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خلايا الدم البيضاء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المستويات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مرتفع</a:t>
            </a:r>
            <a:r xmlns:a="http://schemas.openxmlformats.org/drawingml/2006/main">
              <a:rPr sz="30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الترسيب</a:t>
            </a:r>
            <a:r xmlns:a="http://schemas.openxmlformats.org/drawingml/2006/main">
              <a:rPr sz="3000" spc="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معدل.</a:t>
            </a:r>
          </a:p>
          <a:p>
            <a:pPr xmlns:a="http://schemas.openxmlformats.org/drawingml/2006/main" marL="355600" marR="214629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ثقافة </a:t>
            </a:r>
            <a:r xmlns:a="http://schemas.openxmlformats.org/drawingml/2006/main">
              <a:rPr sz="3000" spc="-50" dirty="0">
                <a:latin typeface="Times New Roman"/>
                <a:cs typeface="Times New Roman"/>
              </a:rPr>
              <a:t>الجرح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والدم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الدراسات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إجراء</a:t>
            </a:r>
            <a:r xmlns:a="http://schemas.openxmlformats.org/drawingml/2006/main">
              <a:rPr sz="30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 smtClean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lang="ar" sz="30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 smtClean="0">
                <a:latin typeface="Times New Roman"/>
                <a:cs typeface="Times New Roman"/>
              </a:rPr>
              <a:t>تعريف</a:t>
            </a:r>
            <a:r xmlns:a="http://schemas.openxmlformats.org/drawingml/2006/main">
              <a:rPr sz="3000" spc="2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ملائم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مضاد حيوي</a:t>
            </a:r>
            <a:r xmlns:a="http://schemas.openxmlformats.org/drawingml/2006/main">
              <a:rPr sz="30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25" dirty="0">
                <a:latin typeface="Times New Roman"/>
                <a:cs typeface="Times New Roman"/>
              </a:rPr>
              <a:t>مُعَالَجَة.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073" y="340817"/>
            <a:ext cx="2625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/>
              <a:t>وقاية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086358"/>
            <a:ext cx="8142605" cy="3916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اختياري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تقويم العظام</a:t>
            </a:r>
            <a:r xmlns:a="http://schemas.openxmlformats.org/drawingml/2006/main">
              <a:rPr sz="30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يجب 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الجراحة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مؤجل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لو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لديه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حاضِر</a:t>
            </a:r>
            <a:r xmlns:a="http://schemas.openxmlformats.org/drawingml/2006/main">
              <a:rPr sz="30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عدوى.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حذر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انتباه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مدفوع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أو.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وقائي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مضادات حيوية.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374650" indent="-3429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البولية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القسطرة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تتم إزالة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المصارف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أقرب وقت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مثل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ممكن</a:t>
            </a:r>
          </a:p>
          <a:p>
            <a:pPr xmlns:a="http://schemas.openxmlformats.org/drawingml/2006/main" marL="355600" marR="125412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العقيم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بعد الجراحة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جرح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يقلل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الرعاية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حدوث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التهاب العظم والنقي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374345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طبي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01547"/>
            <a:ext cx="8096884" cy="4879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مضاد حيوي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مُعَالَجَة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يعتمد على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على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الثقافات.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داعمة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عامة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(مثل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الترطيب ، واتباع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نظام غذائي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عالي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البروتين)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تؤسس.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المنطقة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يجمد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المصاب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10795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60" dirty="0">
                <a:latin typeface="Times New Roman"/>
                <a:cs typeface="Times New Roman"/>
              </a:rPr>
              <a:t>دافيء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ينقع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الرطب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توصف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يزيد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الدوران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جراحي</a:t>
            </a:r>
            <a:r xmlns:a="http://schemas.openxmlformats.org/drawingml/2006/main">
              <a:rPr sz="3200" b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إدارة: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marL="355600" marR="217804" indent="-3429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مُصاب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جراحيا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مُعرض ل،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صديدي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وإزالة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المواد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الميتة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وتروى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المنطقة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معقم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محلول ملحي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الحل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المريض مع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التهاب العظم والنقي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885"/>
              </a:spcBef>
              <a:bidi/>
            </a:pPr>
            <a:r xmlns:a="http://schemas.openxmlformats.org/drawingml/2006/main">
              <a:rPr dirty="0"/>
              <a:t>تقدير</a:t>
            </a:r>
          </a:p>
          <a:p>
            <a:pPr xmlns:a="http://schemas.openxmlformats.org/drawingml/2006/main" marL="355600" marR="449580" indent="-3429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علامات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أعراض</a:t>
            </a:r>
            <a:r xmlns:a="http://schemas.openxmlformats.org/drawingml/2006/main">
              <a:rPr sz="2800" b="0" u="none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(على سبيل المثال ، ألم موضعي ،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تورم ،</a:t>
            </a:r>
            <a:r xmlns:a="http://schemas.openxmlformats.org/drawingml/2006/main">
              <a:rPr sz="2800" b="0" u="none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التهاب احمرارى للجلد،</a:t>
            </a:r>
            <a:r xmlns:a="http://schemas.openxmlformats.org/drawingml/2006/main">
              <a:rPr sz="2800" b="0" u="none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حمى)</a:t>
            </a:r>
            <a:r xmlns:a="http://schemas.openxmlformats.org/drawingml/2006/main">
              <a:rPr sz="2800" b="0" u="none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b="0" u="none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الصرف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المتكرر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b="0" u="none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مُصاب</a:t>
            </a:r>
            <a:r xmlns:a="http://schemas.openxmlformats.org/drawingml/2006/main">
              <a:rPr sz="2800" b="0" u="none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الجيوب الأنفية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المصحوبة بألم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وتورم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وانخفاض الدرجة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30" dirty="0">
                <a:latin typeface="Times New Roman"/>
                <a:cs typeface="Times New Roman"/>
              </a:rPr>
              <a:t>حمى.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الممرضة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يقيم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0" u="none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للمخاطر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العوامل (مثل كبار السن</a:t>
            </a:r>
            <a:r xmlns:a="http://schemas.openxmlformats.org/drawingml/2006/main">
              <a:rPr sz="2800" b="0" u="none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العمر </a:t>
            </a:r>
            <a:r xmlns:a="http://schemas.openxmlformats.org/drawingml/2006/main">
              <a:rPr sz="2800" b="0" u="none" spc="-25" dirty="0">
                <a:latin typeface="Times New Roman"/>
                <a:cs typeface="Times New Roman"/>
              </a:rPr>
              <a:t>والسكري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) 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ولإصابة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سابقة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عدوى،</a:t>
            </a:r>
            <a:r xmlns:a="http://schemas.openxmlformats.org/drawingml/2006/main">
              <a:rPr sz="2800" b="0" u="none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تقويم العظام</a:t>
            </a:r>
            <a:r xmlns:a="http://schemas.openxmlformats.org/drawingml/2006/main">
              <a:rPr sz="2800" b="0" u="none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30" dirty="0">
                <a:latin typeface="Times New Roman"/>
                <a:cs typeface="Times New Roman"/>
              </a:rPr>
              <a:t>جراحة.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68643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صديدي</a:t>
            </a:r>
            <a:r xmlns:a="http://schemas.openxmlformats.org/drawingml/2006/main">
              <a:rPr sz="2800" b="0" u="none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تصريف المياه</a:t>
            </a:r>
            <a:r xmlns:a="http://schemas.openxmlformats.org/drawingml/2006/main">
              <a:rPr sz="2800" b="0" u="none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b="0" u="none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جدير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بالذكر.</a:t>
            </a:r>
            <a:r xmlns:a="http://schemas.openxmlformats.org/drawingml/2006/main">
              <a:rPr sz="2800" b="0" u="none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800" b="0" u="none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0" u="none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لديه</a:t>
            </a:r>
            <a:r xmlns:a="http://schemas.openxmlformats.org/drawingml/2006/main">
              <a:rPr sz="2800" b="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800" b="0" u="none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مرتفع</a:t>
            </a:r>
            <a:r xmlns:a="http://schemas.openxmlformats.org/drawingml/2006/main">
              <a:rPr sz="2800" b="0" u="none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0" u="none" spc="-5" dirty="0">
                <a:latin typeface="Times New Roman"/>
                <a:cs typeface="Times New Roman"/>
              </a:rPr>
              <a:t>درجة حرارة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ts val="4755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ts val="4755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المريض مع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التهاب العظم والنقي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9956"/>
            <a:ext cx="8117205" cy="45345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95"/>
              </a:spcBef>
              <a:bidi/>
            </a:pPr>
            <a:r xmlns:a="http://schemas.openxmlformats.org/drawingml/2006/main">
              <a:rPr sz="29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9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التشخيصات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95"/>
              </a:spcBef>
              <a:bidi/>
            </a:pPr>
            <a:r xmlns:a="http://schemas.openxmlformats.org/drawingml/2006/main">
              <a:rPr sz="2900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التشخيصات</a:t>
            </a:r>
            <a:r xmlns:a="http://schemas.openxmlformats.org/drawingml/2006/main">
              <a:rPr sz="29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مع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التهاب العظم والنقي: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  <a:p>
            <a:pPr xmlns:a="http://schemas.openxmlformats.org/drawingml/2006/main" marL="212090" indent="-200025">
              <a:lnSpc>
                <a:spcPct val="100000"/>
              </a:lnSpc>
              <a:spcBef>
                <a:spcPts val="695"/>
              </a:spcBef>
              <a:buChar char="•"/>
              <a:tabLst>
                <a:tab pos="212725" algn="l"/>
              </a:tabLst>
              <a:bidi/>
            </a:pPr>
            <a:r xmlns:a="http://schemas.openxmlformats.org/drawingml/2006/main">
              <a:rPr sz="2900" dirty="0">
                <a:latin typeface="Times New Roman"/>
                <a:cs typeface="Times New Roman"/>
              </a:rPr>
              <a:t>الم حاد</a:t>
            </a:r>
            <a:r xmlns:a="http://schemas.openxmlformats.org/drawingml/2006/main">
              <a:rPr sz="29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9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للالتهاب </a:t>
            </a:r>
            <a:r xmlns:a="http://schemas.openxmlformats.org/drawingml/2006/main">
              <a:rPr sz="2900" spc="-1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9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وتورم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  <a:p>
            <a:pPr xmlns:a="http://schemas.openxmlformats.org/drawingml/2006/main" marL="190500" marR="617220" indent="-178435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33679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إعاقة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جسدية</a:t>
            </a:r>
            <a:r xmlns:a="http://schemas.openxmlformats.org/drawingml/2006/main">
              <a:rPr sz="29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ذات الصلة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بالتنقل</a:t>
            </a:r>
            <a:r xmlns:a="http://schemas.openxmlformats.org/drawingml/2006/main">
              <a:rPr sz="29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للألم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واستخدام</a:t>
            </a:r>
            <a:r xmlns:a="http://schemas.openxmlformats.org/drawingml/2006/main">
              <a:rPr sz="2900" spc="-7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10" dirty="0">
                <a:latin typeface="Times New Roman"/>
                <a:cs typeface="Times New Roman"/>
              </a:rPr>
              <a:t>تجميد</a:t>
            </a:r>
            <a:r xmlns:a="http://schemas.openxmlformats.org/drawingml/2006/main">
              <a:rPr sz="29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الأجهزة،</a:t>
            </a:r>
            <a:r xmlns:a="http://schemas.openxmlformats.org/drawingml/2006/main">
              <a:rPr sz="29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9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تحمل الوزن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محددات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  <a:p>
            <a:pPr xmlns:a="http://schemas.openxmlformats.org/drawingml/2006/main" marL="233679" marR="1266190" indent="-233679">
              <a:lnSpc>
                <a:spcPct val="100000"/>
              </a:lnSpc>
              <a:spcBef>
                <a:spcPts val="700"/>
              </a:spcBef>
              <a:buChar char="•"/>
              <a:tabLst>
                <a:tab pos="233679" algn="l"/>
              </a:tabLst>
              <a:bidi/>
            </a:pPr>
            <a:r xmlns:a="http://schemas.openxmlformats.org/drawingml/2006/main">
              <a:rPr sz="2900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امتداد</a:t>
            </a:r>
            <a:r xmlns:a="http://schemas.openxmlformats.org/drawingml/2006/main">
              <a:rPr sz="29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عدوى:</a:t>
            </a:r>
            <a:r xmlns:a="http://schemas.openxmlformats.org/drawingml/2006/main">
              <a:rPr sz="29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خراج</a:t>
            </a:r>
            <a:r xmlns:a="http://schemas.openxmlformats.org/drawingml/2006/main">
              <a:rPr sz="2900" spc="-7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تشكيل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  <a:p>
            <a:pPr xmlns:a="http://schemas.openxmlformats.org/drawingml/2006/main" marL="233679" indent="-220979">
              <a:lnSpc>
                <a:spcPct val="100000"/>
              </a:lnSpc>
              <a:spcBef>
                <a:spcPts val="695"/>
              </a:spcBef>
              <a:buChar char="•"/>
              <a:tabLst>
                <a:tab pos="233679" algn="l"/>
              </a:tabLst>
              <a:bidi/>
            </a:pPr>
            <a:r xmlns:a="http://schemas.openxmlformats.org/drawingml/2006/main">
              <a:rPr sz="2900" dirty="0">
                <a:latin typeface="Times New Roman"/>
                <a:cs typeface="Times New Roman"/>
              </a:rPr>
              <a:t>ناقص</a:t>
            </a:r>
            <a:r xmlns:a="http://schemas.openxmlformats.org/drawingml/2006/main">
              <a:rPr sz="29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معرفة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9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dirty="0">
                <a:latin typeface="Times New Roman"/>
                <a:cs typeface="Times New Roman"/>
              </a:rPr>
              <a:t>للعلاج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9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00" spc="-5" dirty="0">
                <a:latin typeface="Times New Roman"/>
                <a:cs typeface="Times New Roman"/>
              </a:rPr>
              <a:t>حمية</a:t>
            </a:r>
            <a:endParaRPr xmlns:a="http://schemas.openxmlformats.org/drawingml/2006/main" sz="2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46" y="496950"/>
            <a:ext cx="76619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spc="-1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العملية / التمريض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تدخل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698"/>
            <a:ext cx="7805420" cy="4278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459"/>
              </a:spcBef>
              <a:bidi/>
            </a:pPr>
            <a:r xmlns:a="http://schemas.openxmlformats.org/drawingml/2006/main"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3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360"/>
              </a:spcBef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1-</a:t>
            </a:r>
            <a:r xmlns:a="http://schemas.openxmlformats.org/drawingml/2006/main">
              <a:rPr sz="30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تسكين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الآلام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متأثر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جزء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يجمد.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marR="333375" indent="-343535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الطرف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يجب أن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التعامل معها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عظيم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والوداعة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marR="1026160" indent="-343535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ارتفاع</a:t>
            </a:r>
            <a:r xmlns:a="http://schemas.openxmlformats.org/drawingml/2006/main">
              <a:rPr sz="30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تورم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وما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يرتبط بها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عدم ارتياح.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خاضع للسيطرة</a:t>
            </a:r>
            <a:r xmlns:a="http://schemas.openxmlformats.org/drawingml/2006/main">
              <a:rPr sz="30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المنصوص عليها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المسكنات</a:t>
            </a:r>
            <a:r xmlns:a="http://schemas.openxmlformats.org/drawingml/2006/main">
              <a:rPr sz="30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ألم آخر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تقليص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التقنيات.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515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4400" b="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خلف</a:t>
            </a:r>
            <a:r xmlns:a="http://schemas.openxmlformats.org/drawingml/2006/main">
              <a:rPr sz="4400" b="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ألم/</a:t>
            </a:r>
            <a:r xmlns:a="http://schemas.openxmlformats.org/drawingml/2006/main">
              <a:rPr sz="4400" b="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solidFill>
                  <a:srgbClr val="FF0000"/>
                </a:solidFill>
                <a:latin typeface="Calibri"/>
                <a:cs typeface="Calibri"/>
              </a:rPr>
              <a:t>الأسباب</a:t>
            </a:r>
            <a:endParaRPr xmlns:a="http://schemas.openxmlformats.org/drawingml/2006/main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771" y="1158494"/>
            <a:ext cx="5214430" cy="5409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  <a:tab pos="461454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بَصِير</a:t>
            </a:r>
            <a:r xmlns:a="http://schemas.openxmlformats.org/drawingml/2006/main">
              <a:rPr sz="36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القطنية العجزية</a:t>
            </a:r>
            <a:r xmlns:a="http://schemas.openxmlformats.org/drawingml/2006/main">
              <a:rPr sz="36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 smtClean="0">
                <a:latin typeface="Calibri"/>
                <a:cs typeface="Calibri"/>
              </a:rPr>
              <a:t>شري </a:t>
            </a:r>
            <a:r xmlns:a="http://schemas.openxmlformats.org/drawingml/2006/main">
              <a:rPr sz="3600" spc="-5" dirty="0" smtClean="0">
                <a:latin typeface="Calibri"/>
                <a:cs typeface="Calibri"/>
              </a:rPr>
              <a:t>أو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قطني عجزي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غير </a:t>
            </a:r>
            <a:r xmlns:a="http://schemas.openxmlformats.org/drawingml/2006/main">
              <a:rPr lang="ar" sz="3600" spc="-20" dirty="0" smtClean="0">
                <a:latin typeface="Calibri"/>
                <a:cs typeface="Calibri"/>
              </a:rPr>
              <a:t>مستقر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 smtClean="0">
                <a:latin typeface="Calibri"/>
                <a:cs typeface="Calibri"/>
              </a:rPr>
              <a:t>رباط</a:t>
            </a:r>
            <a:r xmlns:a="http://schemas.openxmlformats.org/drawingml/2006/main">
              <a:rPr sz="3600" spc="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وضعيف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عضلات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بين الفقرات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قرص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مشاكل</a:t>
            </a:r>
            <a:endParaRPr xmlns:a="http://schemas.openxmlformats.org/drawingml/2006/main" sz="36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عدم المساواة</a:t>
            </a:r>
            <a:r xmlns:a="http://schemas.openxmlformats.org/drawingml/2006/main">
              <a:rPr sz="36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طول </a:t>
            </a:r>
            <a:endParaRPr xmlns:a="http://schemas.openxmlformats.org/drawingml/2006/main" sz="3600" dirty="0">
              <a:latin typeface="Calibri"/>
              <a:cs typeface="Calibri"/>
            </a:endParaRPr>
            <a:r xmlns:a="http://schemas.openxmlformats.org/drawingml/2006/main">
              <a:rPr sz="3600" spc="-5" dirty="0">
                <a:latin typeface="Calibri"/>
                <a:cs typeface="Calibri"/>
              </a:rPr>
              <a:t>الساق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اضطرابات </a:t>
            </a:r>
            <a:endParaRPr xmlns:a="http://schemas.openxmlformats.org/drawingml/2006/main" sz="3600" dirty="0">
              <a:latin typeface="Calibri"/>
              <a:cs typeface="Calibri"/>
            </a:endParaRPr>
            <a:r xmlns:a="http://schemas.openxmlformats.org/drawingml/2006/main">
              <a:rPr sz="3600" spc="-5" dirty="0">
                <a:latin typeface="Calibri"/>
                <a:cs typeface="Calibri"/>
              </a:rPr>
              <a:t>الكلى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خلف الصفاق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الأورام</a:t>
            </a:r>
            <a:endParaRPr xmlns:a="http://schemas.openxmlformats.org/drawingml/2006/main" sz="36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52" y="500697"/>
            <a:ext cx="1924050" cy="230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35" y="3034732"/>
            <a:ext cx="1892613" cy="344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5" y="1447800"/>
            <a:ext cx="1801851" cy="3549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46" y="5017996"/>
            <a:ext cx="2385761" cy="186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ts val="4755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ts val="4755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المريض مع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التهاب العظم والنقي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83309"/>
            <a:ext cx="8075295" cy="39522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2-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التحسين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بدني</a:t>
            </a:r>
            <a:r xmlns:a="http://schemas.openxmlformats.org/drawingml/2006/main">
              <a:rPr sz="2800" b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إمكانية التنقل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يقيد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النشاط 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تجنب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ضغط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على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العظم.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13843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ممرضة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يشجع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ممتلىء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مشاركة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الترويج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عام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الرفاه.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3-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ضبط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معد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عملية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ممرضة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الشاشات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إجابة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مضاد حيوي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مُعَالَجَة.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70"/>
              </a:spcBef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4-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تعزيز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بيت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الرعاية المجتمعية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294" y="512191"/>
            <a:ext cx="2915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عظم</a:t>
            </a:r>
            <a:r xmlns:a="http://schemas.openxmlformats.org/drawingml/2006/main">
              <a:rPr spc="-155" dirty="0"/>
              <a:t> </a:t>
            </a:r>
            <a:r xmlns:a="http://schemas.openxmlformats.org/drawingml/2006/main">
              <a:rPr spc="-65" dirty="0"/>
              <a:t>الأورام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0853"/>
            <a:ext cx="8027034" cy="341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31242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الأورام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الجهاز العضلي الهيكلي</a:t>
            </a:r>
            <a:r xmlns:a="http://schemas.openxmlformats.org/drawingml/2006/main">
              <a:rPr sz="30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نظام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أنواع مختلفة..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انهم قد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أورام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المتنقل</a:t>
            </a:r>
            <a:r xmlns:a="http://schemas.openxmlformats.org/drawingml/2006/main">
              <a:rPr sz="3000" spc="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الأورام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السرطانات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في مكان آخر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في ال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جسم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(على سبيل المثال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صدر،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الرئة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والبروستاتا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كلية).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  <a:p>
            <a:pPr xmlns:a="http://schemas.openxmlformats.org/drawingml/2006/main" marL="355600" marR="45974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المتنقل</a:t>
            </a:r>
            <a:r xmlns:a="http://schemas.openxmlformats.org/drawingml/2006/main">
              <a:rPr sz="30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أورام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العظام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هم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أكثر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شائع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أورام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682" y="298145"/>
            <a:ext cx="2802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عظم</a:t>
            </a:r>
            <a:r xmlns:a="http://schemas.openxmlformats.org/drawingml/2006/main">
              <a:rPr spc="-75" dirty="0"/>
              <a:t> </a:t>
            </a:r>
            <a:r xmlns:a="http://schemas.openxmlformats.org/drawingml/2006/main">
              <a:rPr spc="-5" dirty="0"/>
              <a:t>الأورام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584" y="840039"/>
            <a:ext cx="4587432" cy="4257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10858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الأورام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الحميدة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30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أكثر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شائع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الخبيثة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أورام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حميدة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الابتدائية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الأورام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التابع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الجهاز العضلي الهيكلي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نظام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يشمل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ورم عظمي غضروفي ،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والعظام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كيس </a:t>
            </a:r>
            <a:r xmlns:a="http://schemas.openxmlformats.org/drawingml/2006/main">
              <a:rPr sz="3000" spc="-5" dirty="0" smtClean="0">
                <a:latin typeface="Times New Roman"/>
                <a:cs typeface="Times New Roman"/>
              </a:rPr>
              <a:t>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67250"/>
            <a:ext cx="3490980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212273"/>
            <a:ext cx="3810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86" y="107949"/>
            <a:ext cx="6643827" cy="615553"/>
          </a:xfrm>
        </p:spPr>
        <p:txBody>
          <a:bodyPr/>
          <a:lstStyle/>
          <a:p>
            <a:r xmlns:a="http://schemas.openxmlformats.org/drawingml/2006/main">
              <a:rPr lang="ar" spc="-5" dirty="0"/>
              <a:t>عظم</a:t>
            </a:r>
            <a:r xmlns:a="http://schemas.openxmlformats.org/drawingml/2006/main">
              <a:rPr lang="ar" spc="-75" dirty="0"/>
              <a:t> </a:t>
            </a:r>
            <a:r xmlns:a="http://schemas.openxmlformats.org/drawingml/2006/main">
              <a:rPr lang="ar" spc="-5" dirty="0"/>
              <a:t>الأورام</a:t>
            </a:r>
            <a:endParaRPr xmlns:a="http://schemas.openxmlformats.org/drawingml/2006/main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40" y="1291566"/>
            <a:ext cx="8339455" cy="2551981"/>
          </a:xfrm>
        </p:spPr>
        <p:txBody>
          <a:bodyPr/>
          <a:lstStyle/>
          <a:p>
            <a:pPr xmlns:a="http://schemas.openxmlformats.org/drawingml/2006/main" marL="355600" marR="1059180" indent="-34353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b="0" u="none" spc="-5" dirty="0"/>
              <a:t>خبيث</a:t>
            </a:r>
            <a:r xmlns:a="http://schemas.openxmlformats.org/drawingml/2006/main">
              <a:rPr lang="ar" b="0" u="none" spc="25" dirty="0"/>
              <a:t> </a:t>
            </a:r>
            <a:r xmlns:a="http://schemas.openxmlformats.org/drawingml/2006/main">
              <a:rPr lang="ar" b="0" u="none" spc="-5" dirty="0"/>
              <a:t>أساسي</a:t>
            </a:r>
            <a:r xmlns:a="http://schemas.openxmlformats.org/drawingml/2006/main">
              <a:rPr lang="ar" b="0" u="none" spc="25" dirty="0"/>
              <a:t> </a:t>
            </a:r>
            <a:r xmlns:a="http://schemas.openxmlformats.org/drawingml/2006/main">
              <a:rPr lang="ar" b="0" u="none" spc="-5" dirty="0"/>
              <a:t>الجهاز العضلي الهيكلي</a:t>
            </a:r>
            <a:r xmlns:a="http://schemas.openxmlformats.org/drawingml/2006/main">
              <a:rPr lang="ar" b="0" u="none" spc="55" dirty="0"/>
              <a:t> </a:t>
            </a:r>
            <a:r xmlns:a="http://schemas.openxmlformats.org/drawingml/2006/main">
              <a:rPr lang="ar" b="0" u="none" spc="-5" dirty="0"/>
              <a:t>الأورام</a:t>
            </a:r>
            <a:r xmlns:a="http://schemas.openxmlformats.org/drawingml/2006/main">
              <a:rPr lang="ar" b="0" u="none" spc="-735" dirty="0"/>
              <a:t> </a:t>
            </a:r>
            <a:r xmlns:a="http://schemas.openxmlformats.org/drawingml/2006/main">
              <a:rPr lang="ar" b="0" u="none" spc="-5" dirty="0"/>
              <a:t>يشمل</a:t>
            </a:r>
            <a:r xmlns:a="http://schemas.openxmlformats.org/drawingml/2006/main">
              <a:rPr lang="ar" b="0" u="none" spc="25" dirty="0"/>
              <a:t> </a:t>
            </a:r>
            <a:r xmlns:a="http://schemas.openxmlformats.org/drawingml/2006/main">
              <a:rPr lang="ar" b="0" u="none" spc="-5" dirty="0"/>
              <a:t>الساركوما العظمية.</a:t>
            </a:r>
            <a:endParaRPr xmlns:a="http://schemas.openxmlformats.org/drawingml/2006/main" lang="en-US" b="0" u="none" dirty="0"/>
          </a:p>
          <a:p>
            <a:pPr xmlns:a="http://schemas.openxmlformats.org/drawingml/2006/main" marL="355600" marR="60198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b="0" u="none" spc="-5" dirty="0"/>
              <a:t>الأنسجة </a:t>
            </a:r>
            <a:r xmlns:a="http://schemas.openxmlformats.org/drawingml/2006/main">
              <a:rPr lang="ar" b="0" u="none" dirty="0"/>
              <a:t>الرخوة</a:t>
            </a:r>
            <a:r xmlns:a="http://schemas.openxmlformats.org/drawingml/2006/main">
              <a:rPr lang="ar" b="0" u="none" spc="10" dirty="0"/>
              <a:t> </a:t>
            </a:r>
            <a:r xmlns:a="http://schemas.openxmlformats.org/drawingml/2006/main">
              <a:rPr lang="ar" b="0" u="none" spc="-5" dirty="0"/>
              <a:t>الأورام اللحمية</a:t>
            </a:r>
            <a:r xmlns:a="http://schemas.openxmlformats.org/drawingml/2006/main">
              <a:rPr lang="ar" b="0" u="none" spc="15" dirty="0"/>
              <a:t> </a:t>
            </a:r>
            <a:r xmlns:a="http://schemas.openxmlformats.org/drawingml/2006/main">
              <a:rPr lang="ar" b="0" u="none" spc="-5" dirty="0"/>
              <a:t>يشمل</a:t>
            </a:r>
            <a:r xmlns:a="http://schemas.openxmlformats.org/drawingml/2006/main">
              <a:rPr lang="ar" b="0" u="none" spc="40" dirty="0"/>
              <a:t> </a:t>
            </a:r>
            <a:r xmlns:a="http://schemas.openxmlformats.org/drawingml/2006/main">
              <a:rPr lang="ar" b="0" u="none" spc="-5" dirty="0" err="1"/>
              <a:t>ساركوما شحمية </a:t>
            </a:r>
            <a:r xmlns:a="http://schemas.openxmlformats.org/drawingml/2006/main">
              <a:rPr lang="ar" b="0" u="none" spc="-5" dirty="0"/>
              <a:t>،</a:t>
            </a:r>
            <a:r xmlns:a="http://schemas.openxmlformats.org/drawingml/2006/main">
              <a:rPr lang="ar" b="0" u="none" spc="40" dirty="0"/>
              <a:t> </a:t>
            </a:r>
            <a:r xmlns:a="http://schemas.openxmlformats.org/drawingml/2006/main">
              <a:rPr lang="ar" b="0" u="none" dirty="0"/>
              <a:t>و</a:t>
            </a:r>
            <a:r xmlns:a="http://schemas.openxmlformats.org/drawingml/2006/main">
              <a:rPr lang="ar" b="0" u="none" spc="-735" dirty="0"/>
              <a:t> </a:t>
            </a:r>
            <a:r xmlns:a="http://schemas.openxmlformats.org/drawingml/2006/main">
              <a:rPr lang="ar" b="0" u="none" spc="-5" dirty="0"/>
              <a:t>الساركوما العضلية المخططة.</a:t>
            </a:r>
            <a:endParaRPr xmlns:a="http://schemas.openxmlformats.org/drawingml/2006/main" lang="en-US" b="0" u="none" dirty="0"/>
          </a:p>
          <a:p>
            <a:endParaRPr lang="en-US" b="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495800" cy="3034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3674938"/>
            <a:ext cx="3716740" cy="23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989" y="328625"/>
            <a:ext cx="5511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مرضي</a:t>
            </a:r>
            <a:r xmlns:a="http://schemas.openxmlformats.org/drawingml/2006/main">
              <a:rPr sz="4400" spc="-55" dirty="0"/>
              <a:t> </a:t>
            </a:r>
            <a:r xmlns:a="http://schemas.openxmlformats.org/drawingml/2006/main">
              <a:rPr sz="4400" dirty="0"/>
              <a:t>المظاهر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229829"/>
            <a:ext cx="7893050" cy="45510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ألم،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تورم،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محدود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حركة،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وزن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خسارة.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عظمي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كتلة</a:t>
            </a:r>
            <a:r xmlns:a="http://schemas.openxmlformats.org/drawingml/2006/main">
              <a:rPr sz="2800" b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b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كن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443865" indent="-4318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43865" algn="l"/>
                <a:tab pos="4445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واضح محسوس ملموس،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ليّن،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مُثَبَّت،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زيادة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درجة حرارة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الجلد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فوق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الكتلة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والأوردة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انتفاخ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412445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طبي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38453"/>
            <a:ext cx="791400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هدف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ورم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علاج</a:t>
            </a:r>
            <a:r xmlns:a="http://schemas.openxmlformats.org/drawingml/2006/main">
              <a:rPr sz="30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يزيل</a:t>
            </a:r>
            <a:r xmlns:a="http://schemas.openxmlformats.org/drawingml/2006/main">
              <a:rPr sz="3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ورم </a:t>
            </a:r>
            <a:r xmlns:a="http://schemas.openxmlformats.org/drawingml/2006/main">
              <a:rPr sz="3000" spc="-30" dirty="0">
                <a:latin typeface="Times New Roman"/>
                <a:cs typeface="Times New Roman"/>
              </a:rPr>
              <a:t>.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هذا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تنجز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بواسطة: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جراحي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استئصال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العلاج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الإشعاعي</a:t>
            </a:r>
          </a:p>
          <a:p>
            <a:pPr xmlns:a="http://schemas.openxmlformats.org/drawingml/2006/main" marL="355600" marR="367665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العلاج الكيميائي</a:t>
            </a:r>
            <a:r xmlns:a="http://schemas.openxmlformats.org/drawingml/2006/main">
              <a:rPr sz="30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(قبل الجراحة ،</a:t>
            </a:r>
            <a:r xmlns:a="http://schemas.openxmlformats.org/drawingml/2006/main">
              <a:rPr sz="3000" spc="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أثناء العملية ،</a:t>
            </a:r>
            <a:r xmlns:a="http://schemas.openxmlformats.org/drawingml/2006/main">
              <a:rPr sz="3000" spc="7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بعد الجراحة).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285953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طبي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86053"/>
            <a:ext cx="8338184" cy="3964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25717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إعادة تأهيل</a:t>
            </a:r>
            <a:r xmlns:a="http://schemas.openxmlformats.org/drawingml/2006/main">
              <a:rPr sz="3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للاستعادة 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وظيفة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وتقليل</a:t>
            </a:r>
            <a:r xmlns:a="http://schemas.openxmlformats.org/drawingml/2006/main">
              <a:rPr sz="3400" spc="-8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للمضاعفات 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العلاج الكيميائي</a:t>
            </a:r>
            <a:r xmlns:a="http://schemas.openxmlformats.org/drawingml/2006/main">
              <a:rPr sz="34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يمنع</a:t>
            </a:r>
            <a:r xmlns:a="http://schemas.openxmlformats.org/drawingml/2006/main">
              <a:rPr sz="3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ورم خبيث.</a:t>
            </a:r>
            <a:endParaRPr xmlns:a="http://schemas.openxmlformats.org/drawingml/2006/main" sz="34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1778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العلاج الكيميائي</a:t>
            </a:r>
            <a:r xmlns:a="http://schemas.openxmlformats.org/drawingml/2006/main">
              <a:rPr sz="34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بدأت</a:t>
            </a:r>
            <a:r xmlns:a="http://schemas.openxmlformats.org/drawingml/2006/main">
              <a:rPr sz="34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قبل</a:t>
            </a:r>
            <a:r xmlns:a="http://schemas.openxmlformats.org/drawingml/2006/main">
              <a:rPr sz="34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واصلت</a:t>
            </a:r>
            <a:r xmlns:a="http://schemas.openxmlformats.org/drawingml/2006/main">
              <a:rPr sz="3400" spc="-8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بعد</a:t>
            </a:r>
            <a:r xmlns:a="http://schemas.openxmlformats.org/drawingml/2006/main">
              <a:rPr sz="34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35" dirty="0">
                <a:latin typeface="Times New Roman"/>
                <a:cs typeface="Times New Roman"/>
              </a:rPr>
              <a:t>جراحة.</a:t>
            </a:r>
            <a:endParaRPr xmlns:a="http://schemas.openxmlformats.org/drawingml/2006/main" sz="34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أورام الأنسجة</a:t>
            </a:r>
            <a:r xmlns:a="http://schemas.openxmlformats.org/drawingml/2006/main">
              <a:rPr sz="34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علاجهم</a:t>
            </a:r>
            <a:r xmlns:a="http://schemas.openxmlformats.org/drawingml/2006/main">
              <a:rPr sz="3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3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إشعاع</a:t>
            </a:r>
            <a:r xmlns:a="http://schemas.openxmlformats.org/drawingml/2006/main">
              <a:rPr sz="3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8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5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00" spc="-20" dirty="0">
                <a:latin typeface="Times New Roman"/>
                <a:cs typeface="Times New Roman"/>
              </a:rPr>
              <a:t>العلاج الكيميائي.</a:t>
            </a:r>
            <a:endParaRPr xmlns:a="http://schemas.openxmlformats.org/drawingml/2006/main"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عظم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ورم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52499"/>
            <a:ext cx="8223884" cy="45986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820"/>
              </a:spcBef>
              <a:bidi/>
            </a:pPr>
            <a:r xmlns:a="http://schemas.openxmlformats.org/drawingml/2006/main"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تقدير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ممرضة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يسأل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30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عن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بداية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دورة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الأعراض.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67945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على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المادية</a:t>
            </a:r>
            <a:r xmlns:a="http://schemas.openxmlformats.org/drawingml/2006/main">
              <a:rPr sz="30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فحص،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ممرضة بلطف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يتحسس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كتلة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يلاحظ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لها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مقاس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الرقة والحنان.</a:t>
            </a:r>
          </a:p>
          <a:p>
            <a:pPr xmlns:a="http://schemas.openxmlformats.org/drawingml/2006/main" marL="355600" marR="133985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تقدير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عصبية وعائية</a:t>
            </a:r>
            <a:r xmlns:a="http://schemas.openxmlformats.org/drawingml/2006/main"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حالة</a:t>
            </a:r>
            <a:r xmlns:a="http://schemas.openxmlformats.org/drawingml/2006/main"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&amp; يتراوح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7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حركة</a:t>
            </a:r>
            <a:r xmlns:a="http://schemas.openxmlformats.org/drawingml/2006/main"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التابع</a:t>
            </a:r>
            <a:r xmlns:a="http://schemas.openxmlformats.org/drawingml/2006/main"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Times New Roman"/>
                <a:cs typeface="Times New Roman"/>
              </a:rPr>
              <a:t>الطرف </a:t>
            </a:r>
            <a:r xmlns:a="http://schemas.openxmlformats.org/drawingml/2006/main">
              <a:rPr sz="3000" spc="-2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0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3175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ممرضة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تقيم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0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25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30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إمكانية التنقل</a:t>
            </a:r>
            <a:r xmlns:a="http://schemas.openxmlformats.org/drawingml/2006/main">
              <a:rPr sz="30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والقدرة 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000" spc="-7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0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يؤدي</a:t>
            </a:r>
            <a:r xmlns:a="http://schemas.openxmlformats.org/drawingml/2006/main">
              <a:rPr sz="3000" spc="-1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Times New Roman"/>
                <a:cs typeface="Times New Roman"/>
              </a:rPr>
              <a:t>ADLs.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ts val="4755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ts val="4755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عظم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ورم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89546"/>
            <a:ext cx="8329295" cy="44653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25"/>
              </a:spcBef>
              <a:bidi/>
            </a:pP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تشخبص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190500" marR="615950" indent="-178435">
              <a:lnSpc>
                <a:spcPct val="100000"/>
              </a:lnSpc>
              <a:spcBef>
                <a:spcPts val="630"/>
              </a:spcBef>
              <a:buChar char="•"/>
              <a:tabLst>
                <a:tab pos="21082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المعرفة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الناقصة</a:t>
            </a:r>
            <a:r xmlns:a="http://schemas.openxmlformats.org/drawingml/2006/main">
              <a:rPr sz="26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مرض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عملية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&amp; ال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علاجي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حمية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192405" indent="-180340">
              <a:lnSpc>
                <a:spcPct val="100000"/>
              </a:lnSpc>
              <a:spcBef>
                <a:spcPts val="625"/>
              </a:spcBef>
              <a:buChar char="•"/>
              <a:tabLst>
                <a:tab pos="193040" algn="l"/>
              </a:tabLst>
              <a:bidi/>
            </a:pP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بَصِير</a:t>
            </a:r>
            <a:r xmlns:a="http://schemas.openxmlformats.org/drawingml/2006/main"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مزمن</a:t>
            </a:r>
            <a:r xmlns:a="http://schemas.openxmlformats.org/drawingml/2006/main">
              <a:rPr sz="2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لعلم الأمراض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عملية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جراحة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210820" marR="960755" indent="-210820">
              <a:lnSpc>
                <a:spcPct val="100000"/>
              </a:lnSpc>
              <a:spcBef>
                <a:spcPts val="625"/>
              </a:spcBef>
              <a:buChar char="•"/>
              <a:tabLst>
                <a:tab pos="21082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خطر </a:t>
            </a: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الاصابة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: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مرضي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ورم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ورم خبيث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190500" marR="81280" indent="-178435">
              <a:lnSpc>
                <a:spcPct val="100000"/>
              </a:lnSpc>
              <a:spcBef>
                <a:spcPts val="625"/>
              </a:spcBef>
              <a:buChar char="•"/>
              <a:tabLst>
                <a:tab pos="210820" algn="l"/>
              </a:tabLst>
              <a:bidi/>
            </a:pPr>
            <a:r xmlns:a="http://schemas.openxmlformats.org/drawingml/2006/main"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غير فعال</a:t>
            </a:r>
            <a:r xmlns:a="http://schemas.openxmlformats.org/drawingml/2006/main"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التأقلم</a:t>
            </a:r>
            <a:r xmlns:a="http://schemas.openxmlformats.org/drawingml/2006/main"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الخوف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مجهول،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تصور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مرحلة المرض،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&amp; غير كافٍ</a:t>
            </a:r>
            <a:r xmlns:a="http://schemas.openxmlformats.org/drawingml/2006/main">
              <a:rPr sz="26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يدعم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نظام</a:t>
            </a:r>
          </a:p>
          <a:p>
            <a:pPr xmlns:a="http://schemas.openxmlformats.org/drawingml/2006/main" marL="190500" marR="396875" indent="-178435">
              <a:lnSpc>
                <a:spcPct val="100000"/>
              </a:lnSpc>
              <a:spcBef>
                <a:spcPts val="625"/>
              </a:spcBef>
              <a:buChar char="•"/>
              <a:tabLst>
                <a:tab pos="21082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تدني احترام الذات الظرفي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ذات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الصلة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خسارة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جسم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جزء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تغيير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في دور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أداء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algn="ctr">
              <a:lnSpc>
                <a:spcPts val="4755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 </a:t>
            </a:r>
            <a:r xmlns:a="http://schemas.openxmlformats.org/drawingml/2006/main">
              <a:rPr spc="-15" dirty="0"/>
              <a:t>:</a:t>
            </a:r>
          </a:p>
          <a:p>
            <a:pPr xmlns:a="http://schemas.openxmlformats.org/drawingml/2006/main" algn="ctr">
              <a:lnSpc>
                <a:spcPts val="4755"/>
              </a:lnSpc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عظم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ورم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5709"/>
            <a:ext cx="7745095" cy="408445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تعزيز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التفاهم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المرض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عملية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نظام العلاج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التخفيف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ألم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منع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مرضي</a:t>
            </a:r>
            <a:r xmlns:a="http://schemas.openxmlformats.org/drawingml/2006/main"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كسر</a:t>
            </a:r>
            <a:endParaRPr xmlns:a="http://schemas.openxmlformats.org/drawingml/2006/main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تعزيز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التأقلم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مهارات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تعزيز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احترام الذات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يراقب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والإدارة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محتمل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مضاعفات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638670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800" spc="-10" dirty="0">
                <a:solidFill>
                  <a:srgbClr val="FF0000"/>
                </a:solidFill>
                <a:latin typeface="Calibri"/>
                <a:cs typeface="Calibri"/>
              </a:rPr>
              <a:t>مرضي</a:t>
            </a:r>
            <a:r xmlns:a="http://schemas.openxmlformats.org/drawingml/2006/main">
              <a:rPr sz="4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800" spc="-20" dirty="0">
                <a:solidFill>
                  <a:srgbClr val="FF0000"/>
                </a:solidFill>
                <a:latin typeface="Calibri"/>
                <a:cs typeface="Calibri"/>
              </a:rPr>
              <a:t>المظاهر</a:t>
            </a:r>
            <a:endParaRPr xmlns:a="http://schemas.openxmlformats.org/drawingml/2006/main" sz="4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99" y="1511020"/>
            <a:ext cx="5867401" cy="485068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بَصِير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الظهر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المزمن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تعب.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31877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يشع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الساق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وتقترح</a:t>
            </a:r>
            <a:r xmlns:a="http://schemas.openxmlformats.org/drawingml/2006/main">
              <a:rPr lang="ar"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 smtClean="0">
                <a:latin typeface="Calibri"/>
                <a:cs typeface="Calibri"/>
              </a:rPr>
              <a:t>عصب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جذر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تورط.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  <a:tab pos="175577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تغيير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5" dirty="0">
                <a:latin typeface="Calibri"/>
                <a:cs typeface="Calibri"/>
              </a:rPr>
              <a:t>مشية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25" dirty="0" smtClean="0">
                <a:latin typeface="Calibri"/>
                <a:cs typeface="Calibri"/>
              </a:rPr>
              <a:t>ردود الفعل </a:t>
            </a:r>
            <a:r xmlns:a="http://schemas.openxmlformats.org/drawingml/2006/main">
              <a:rPr lang="ar" sz="3200" u="sng" spc="-25" dirty="0" smtClean="0">
                <a:latin typeface="Calibri"/>
                <a:cs typeface="Calibri"/>
              </a:rPr>
              <a:t>(0 ، +1 ، + 2 ، + 3 ، +4) </a:t>
            </a:r>
            <a:r xmlns:a="http://schemas.openxmlformats.org/drawingml/2006/main">
              <a:rPr sz="3200" spc="-25" dirty="0" smtClean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رجل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طول،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رجل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5" dirty="0">
                <a:latin typeface="Calibri"/>
                <a:cs typeface="Calibri"/>
              </a:rPr>
              <a:t>القوة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الحركية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5" dirty="0">
                <a:latin typeface="Calibri"/>
                <a:cs typeface="Calibri"/>
              </a:rPr>
              <a:t>حسي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تصور.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15" y="1153911"/>
            <a:ext cx="2466975" cy="1921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800"/>
            <a:ext cx="2827291" cy="311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0650"/>
            <a:ext cx="5257800" cy="67373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650"/>
            <a:ext cx="3886200" cy="63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282" y="417017"/>
            <a:ext cx="2345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Fractu </a:t>
            </a:r>
            <a:r xmlns:a="http://schemas.openxmlformats.org/drawingml/2006/main">
              <a:rPr sz="4400" spc="-90" dirty="0"/>
              <a:t>r </a:t>
            </a:r>
            <a:r xmlns:a="http://schemas.openxmlformats.org/drawingml/2006/main">
              <a:rPr sz="4400" dirty="0"/>
              <a:t>es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316177"/>
            <a:ext cx="8315959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600" spc="-1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spc="-10" dirty="0">
                <a:latin typeface="Times New Roman"/>
                <a:cs typeface="Times New Roman"/>
              </a:rPr>
              <a:t>كسر:</a:t>
            </a:r>
            <a:r xmlns:a="http://schemas.openxmlformats.org/drawingml/2006/main">
              <a:rPr sz="2600" b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استراحة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استمرارية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ويعرف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حسب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لها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يكتب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حد.</a:t>
            </a:r>
          </a:p>
          <a:p>
            <a:pPr xmlns:a="http://schemas.openxmlformats.org/drawingml/2006/main" marL="355600" marR="10922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كسور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يحدث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متى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يخضع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للتأكيد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أكبر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هو - هي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يستطيع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تمتص.</a:t>
            </a:r>
          </a:p>
          <a:p>
            <a:pPr xmlns:a="http://schemas.openxmlformats.org/drawingml/2006/main" marL="355600" marR="862330" indent="-3429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كسور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تسبب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بواسطة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مباشر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u="sng" dirty="0">
                <a:latin typeface="Times New Roman"/>
                <a:cs typeface="Times New Roman"/>
              </a:rPr>
              <a:t>ضربات</a:t>
            </a:r>
            <a:r xmlns:a="http://schemas.openxmlformats.org/drawingml/2006/main">
              <a:rPr sz="2600" u="sng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u="sng" dirty="0">
                <a:latin typeface="Times New Roman"/>
                <a:cs typeface="Times New Roman"/>
              </a:rPr>
              <a:t>سحق</a:t>
            </a:r>
            <a:r xmlns:a="http://schemas.openxmlformats.org/drawingml/2006/main">
              <a:rPr sz="2600" u="sng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u="sng" dirty="0">
                <a:latin typeface="Times New Roman"/>
                <a:cs typeface="Times New Roman"/>
              </a:rPr>
              <a:t>القوات،</a:t>
            </a:r>
            <a:r xmlns:a="http://schemas.openxmlformats.org/drawingml/2006/main">
              <a:rPr sz="2600" u="sng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u="sng" dirty="0">
                <a:latin typeface="Times New Roman"/>
                <a:cs typeface="Times New Roman"/>
              </a:rPr>
              <a:t>حركات التواء مفاجئة ، وحتى </a:t>
            </a:r>
            <a:r xmlns:a="http://schemas.openxmlformats.org/drawingml/2006/main">
              <a:rPr sz="2600" u="sng" dirty="0">
                <a:latin typeface="Times New Roman"/>
                <a:cs typeface="Times New Roman"/>
              </a:rPr>
              <a:t>تقلصات </a:t>
            </a:r>
            <a:r xmlns:a="http://schemas.openxmlformats.org/drawingml/2006/main">
              <a:rPr sz="2600" u="sng" spc="-5" dirty="0">
                <a:latin typeface="Times New Roman"/>
                <a:cs typeface="Times New Roman"/>
              </a:rPr>
              <a:t>عضلية شديدة </a:t>
            </a:r>
            <a:r xmlns:a="http://schemas.openxmlformats.org/drawingml/2006/main">
              <a:rPr sz="2600" dirty="0" smtClean="0">
                <a:latin typeface="Times New Roman"/>
                <a:cs typeface="Times New Roman"/>
              </a:rPr>
              <a:t>.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2391"/>
            <a:ext cx="3365499" cy="298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01560"/>
            <a:ext cx="4419600" cy="237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40" y="1291566"/>
            <a:ext cx="8339455" cy="2954655"/>
          </a:xfrm>
        </p:spPr>
        <p:txBody>
          <a:bodyPr/>
          <a:lstStyle/>
          <a:p>
            <a:r xmlns:a="http://schemas.openxmlformats.org/drawingml/2006/main">
              <a:rPr lang="ar" b="0" u="none" dirty="0"/>
              <a:t>عندما </a:t>
            </a:r>
            <a:r xmlns:a="http://schemas.openxmlformats.org/drawingml/2006/main">
              <a:rPr lang="ar" b="0" u="none" dirty="0"/>
              <a:t>ينكسر </a:t>
            </a:r>
            <a:r xmlns:a="http://schemas.openxmlformats.org/drawingml/2006/main">
              <a:rPr lang="ar" b="0" u="none" spc="5" dirty="0"/>
              <a:t>العظم ، </a:t>
            </a:r>
            <a:r xmlns:a="http://schemas.openxmlformats.org/drawingml/2006/main">
              <a:rPr lang="ar" b="0" u="none" spc="-5" dirty="0"/>
              <a:t>تكون الهياكل المجاورة أيضًا</a:t>
            </a:r>
            <a:r xmlns:a="http://schemas.openxmlformats.org/drawingml/2006/main">
              <a:rPr lang="ar" b="0" u="none" dirty="0"/>
              <a:t> </a:t>
            </a:r>
            <a:r xmlns:a="http://schemas.openxmlformats.org/drawingml/2006/main">
              <a:rPr lang="ar" b="0" u="none" spc="-10" dirty="0"/>
              <a:t>المتضررة ، مما أدى إلى وذمة </a:t>
            </a:r>
            <a:r xmlns:a="http://schemas.openxmlformats.org/drawingml/2006/main">
              <a:rPr lang="ar" b="0" u="none" spc="-5" dirty="0"/>
              <a:t>الأنسجة </a:t>
            </a:r>
            <a:r xmlns:a="http://schemas.openxmlformats.org/drawingml/2006/main">
              <a:rPr lang="ar" b="0" u="none" dirty="0"/>
              <a:t>الرخوة </a:t>
            </a:r>
            <a:r xmlns:a="http://schemas.openxmlformats.org/drawingml/2006/main">
              <a:rPr lang="ar" b="0" u="none" dirty="0"/>
              <a:t>، نزيف في</a:t>
            </a:r>
            <a:r xmlns:a="http://schemas.openxmlformats.org/drawingml/2006/main">
              <a:rPr lang="ar" b="0" u="none" spc="-635" dirty="0"/>
              <a:t> </a:t>
            </a:r>
            <a:r xmlns:a="http://schemas.openxmlformats.org/drawingml/2006/main">
              <a:rPr lang="ar" b="0" u="none" dirty="0"/>
              <a:t>العضلات </a:t>
            </a:r>
            <a:r xmlns:a="http://schemas.openxmlformats.org/drawingml/2006/main">
              <a:rPr lang="ar" b="0" u="none" spc="5" dirty="0"/>
              <a:t>والمفاصل </a:t>
            </a:r>
            <a:r xmlns:a="http://schemas.openxmlformats.org/drawingml/2006/main">
              <a:rPr lang="ar" b="0" u="none" dirty="0"/>
              <a:t>، خلع المفاصل ، تمزق الأوتار ،</a:t>
            </a:r>
            <a:r xmlns:a="http://schemas.openxmlformats.org/drawingml/2006/main">
              <a:rPr lang="ar" b="0" u="none" spc="5" dirty="0"/>
              <a:t> </a:t>
            </a:r>
            <a:r xmlns:a="http://schemas.openxmlformats.org/drawingml/2006/main">
              <a:rPr lang="ar" b="0" u="none" dirty="0"/>
              <a:t>مقطوع</a:t>
            </a:r>
            <a:r xmlns:a="http://schemas.openxmlformats.org/drawingml/2006/main">
              <a:rPr lang="ar" b="0" u="none" spc="-15" dirty="0"/>
              <a:t> </a:t>
            </a:r>
            <a:r xmlns:a="http://schemas.openxmlformats.org/drawingml/2006/main">
              <a:rPr lang="ar" b="0" u="none" dirty="0"/>
              <a:t>الأعصاب</a:t>
            </a:r>
            <a:r xmlns:a="http://schemas.openxmlformats.org/drawingml/2006/main">
              <a:rPr lang="ar" b="0" u="none" spc="-20" dirty="0"/>
              <a:t> </a:t>
            </a:r>
            <a:r xmlns:a="http://schemas.openxmlformats.org/drawingml/2006/main">
              <a:rPr lang="ar" b="0" u="none" dirty="0"/>
              <a:t>&amp;</a:t>
            </a:r>
            <a:r xmlns:a="http://schemas.openxmlformats.org/drawingml/2006/main">
              <a:rPr lang="ar" b="0" u="none" spc="-10" dirty="0"/>
              <a:t> </a:t>
            </a:r>
            <a:r xmlns:a="http://schemas.openxmlformats.org/drawingml/2006/main">
              <a:rPr lang="ar" b="0" u="none" dirty="0"/>
              <a:t>تالف</a:t>
            </a:r>
            <a:r xmlns:a="http://schemas.openxmlformats.org/drawingml/2006/main">
              <a:rPr lang="ar" b="0" u="none" spc="-5" dirty="0"/>
              <a:t> </a:t>
            </a:r>
            <a:r xmlns:a="http://schemas.openxmlformats.org/drawingml/2006/main">
              <a:rPr lang="ar" b="0" u="none" dirty="0"/>
              <a:t>دم</a:t>
            </a:r>
            <a:r xmlns:a="http://schemas.openxmlformats.org/drawingml/2006/main">
              <a:rPr lang="ar" b="0" u="none" spc="-25" dirty="0"/>
              <a:t> </a:t>
            </a:r>
            <a:r xmlns:a="http://schemas.openxmlformats.org/drawingml/2006/main">
              <a:rPr lang="ar" b="0" u="none" dirty="0"/>
              <a:t>أوعية.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5" y="3810001"/>
            <a:ext cx="411636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18512"/>
            <a:ext cx="4222748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374345"/>
            <a:ext cx="4069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65" dirty="0"/>
              <a:t>أنواع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10" dirty="0"/>
              <a:t>كسور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45216"/>
            <a:ext cx="8332470" cy="35977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ts val="3240"/>
              </a:lnSpc>
              <a:spcBef>
                <a:spcPts val="355"/>
              </a:spcBef>
              <a:buSzPct val="94736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50" i="1" spc="-55" dirty="0">
                <a:latin typeface="Times New Roman"/>
                <a:cs typeface="Times New Roman"/>
              </a:rPr>
              <a:t>خلل: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229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8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فيها 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229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شظية</a:t>
            </a:r>
            <a:r xmlns:a="http://schemas.openxmlformats.org/drawingml/2006/main">
              <a:rPr sz="2850"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50" i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20" dirty="0">
                <a:latin typeface="Times New Roman"/>
                <a:cs typeface="Times New Roman"/>
              </a:rPr>
              <a:t>لديه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كان</a:t>
            </a:r>
            <a:r xmlns:a="http://schemas.openxmlformats.org/drawingml/2006/main">
              <a:rPr sz="2850" i="1" spc="-69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انسحبت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من قبل</a:t>
            </a:r>
            <a:r xmlns:a="http://schemas.openxmlformats.org/drawingml/2006/main">
              <a:rPr sz="27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7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رباط</a:t>
            </a:r>
            <a:r xmlns:a="http://schemas.openxmlformats.org/drawingml/2006/main">
              <a:rPr sz="27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أو وتر</a:t>
            </a:r>
            <a:r xmlns:a="http://schemas.openxmlformats.org/drawingml/2006/main">
              <a:rPr sz="27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7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إنه</a:t>
            </a:r>
            <a:r xmlns:a="http://schemas.openxmlformats.org/drawingml/2006/main">
              <a:rPr sz="27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>
                <a:latin typeface="Times New Roman"/>
                <a:cs typeface="Times New Roman"/>
              </a:rPr>
              <a:t>مرفق</a:t>
            </a:r>
            <a:endParaRPr xmlns:a="http://schemas.openxmlformats.org/drawingml/2006/main" sz="27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5244" indent="-342900">
              <a:lnSpc>
                <a:spcPts val="3240"/>
              </a:lnSpc>
              <a:spcBef>
                <a:spcPts val="650"/>
              </a:spcBef>
              <a:buSzPct val="94736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مفتت: </a:t>
            </a:r>
            <a:r xmlns:a="http://schemas.openxmlformats.org/drawingml/2006/main">
              <a:rPr sz="2850" i="1" spc="-229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50" i="1" spc="-2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00" dirty="0">
                <a:latin typeface="Times New Roman"/>
                <a:cs typeface="Times New Roman"/>
              </a:rPr>
              <a:t>الكسر 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الذي </a:t>
            </a:r>
            <a:r xmlns:a="http://schemas.openxmlformats.org/drawingml/2006/main">
              <a:rPr sz="2850" i="1" spc="-120" dirty="0">
                <a:latin typeface="Times New Roman"/>
                <a:cs typeface="Times New Roman"/>
              </a:rPr>
              <a:t>ينقسم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فيه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العظم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7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85" dirty="0">
                <a:latin typeface="Times New Roman"/>
                <a:cs typeface="Times New Roman"/>
              </a:rPr>
              <a:t>عديد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 smtClean="0">
                <a:latin typeface="Times New Roman"/>
                <a:cs typeface="Times New Roman"/>
              </a:rPr>
              <a:t>فتات</a:t>
            </a:r>
            <a:endParaRPr xmlns:a="http://schemas.openxmlformats.org/drawingml/2006/main" sz="27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130810" indent="-342900">
              <a:lnSpc>
                <a:spcPts val="3240"/>
              </a:lnSpc>
              <a:spcBef>
                <a:spcPts val="650"/>
              </a:spcBef>
              <a:buSzPct val="94736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50" i="1" spc="-100" dirty="0">
                <a:latin typeface="Times New Roman"/>
                <a:cs typeface="Times New Roman"/>
              </a:rPr>
              <a:t>ج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س </a:t>
            </a:r>
            <a:r xmlns:a="http://schemas.openxmlformats.org/drawingml/2006/main">
              <a:rPr sz="2850" i="1" spc="25" dirty="0">
                <a:latin typeface="Times New Roman"/>
                <a:cs typeface="Times New Roman"/>
              </a:rPr>
              <a:t>م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الجنيه </a:t>
            </a:r>
            <a:r xmlns:a="http://schemas.openxmlformats.org/drawingml/2006/main">
              <a:rPr sz="2850" i="1" spc="-200" dirty="0">
                <a:latin typeface="Times New Roman"/>
                <a:cs typeface="Times New Roman"/>
              </a:rPr>
              <a:t>: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229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95" dirty="0">
                <a:latin typeface="Times New Roman"/>
                <a:cs typeface="Times New Roman"/>
              </a:rPr>
              <a:t>إذا </a:t>
            </a:r>
            <a:r xmlns:a="http://schemas.openxmlformats.org/drawingml/2006/main">
              <a:rPr sz="2850" i="1" spc="-170" dirty="0">
                <a:latin typeface="Times New Roman"/>
                <a:cs typeface="Times New Roman"/>
              </a:rPr>
              <a:t>لم 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يكن </a:t>
            </a:r>
            <a:r xmlns:a="http://schemas.openxmlformats.org/drawingml/2006/main">
              <a:rPr sz="2850" i="1" spc="-165" dirty="0">
                <a:latin typeface="Times New Roman"/>
                <a:cs typeface="Times New Roman"/>
              </a:rPr>
              <a:t>لديك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أي </a:t>
            </a:r>
            <a:r xmlns:a="http://schemas.openxmlformats.org/drawingml/2006/main">
              <a:rPr sz="2850" i="1" spc="-30" dirty="0">
                <a:latin typeface="Times New Roman"/>
                <a:cs typeface="Times New Roman"/>
              </a:rPr>
              <a:t>شيء </a:t>
            </a:r>
            <a:r xmlns:a="http://schemas.openxmlformats.org/drawingml/2006/main">
              <a:rPr sz="2850" i="1" spc="-35" dirty="0">
                <a:latin typeface="Times New Roman"/>
                <a:cs typeface="Times New Roman"/>
              </a:rPr>
              <a:t>آخر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14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د </a:t>
            </a:r>
            <a:r xmlns:a="http://schemas.openxmlformats.org/drawingml/2006/main">
              <a:rPr sz="2850" i="1" spc="-114" dirty="0">
                <a:latin typeface="Times New Roman"/>
                <a:cs typeface="Times New Roman"/>
              </a:rPr>
              <a:t>amage</a:t>
            </a:r>
            <a:r xmlns:a="http://schemas.openxmlformats.org/drawingml/2006/main">
              <a:rPr sz="28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10" dirty="0">
                <a:latin typeface="Times New Roman"/>
                <a:cs typeface="Times New Roman"/>
              </a:rPr>
              <a:t>آل </a:t>
            </a:r>
            <a:r xmlns:a="http://schemas.openxmlformats.org/drawingml/2006/main">
              <a:rPr sz="2850" i="1" spc="-100" dirty="0">
                <a:latin typeface="Times New Roman"/>
                <a:cs typeface="Times New Roman"/>
              </a:rPr>
              <a:t>س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أنا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n </a:t>
            </a:r>
            <a:r xmlns:a="http://schemas.openxmlformats.org/drawingml/2006/main">
              <a:rPr sz="2850" i="1" spc="90" dirty="0">
                <a:latin typeface="Times New Roman"/>
                <a:cs typeface="Times New Roman"/>
              </a:rPr>
              <a:t>v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o </a:t>
            </a:r>
            <a:r xmlns:a="http://schemas.openxmlformats.org/drawingml/2006/main">
              <a:rPr sz="2850" i="1" spc="15" dirty="0">
                <a:latin typeface="Times New Roman"/>
                <a:cs typeface="Times New Roman"/>
              </a:rPr>
              <a:t>l </a:t>
            </a:r>
            <a:r xmlns:a="http://schemas.openxmlformats.org/drawingml/2006/main">
              <a:rPr sz="2850" i="1" spc="35" dirty="0">
                <a:latin typeface="Times New Roman"/>
                <a:cs typeface="Times New Roman"/>
              </a:rPr>
              <a:t>v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es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الجلد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5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2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4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>
                <a:latin typeface="Times New Roman"/>
                <a:cs typeface="Times New Roman"/>
              </a:rPr>
              <a:t>مخاطي</a:t>
            </a:r>
            <a:r xmlns:a="http://schemas.openxmlformats.org/drawingml/2006/main">
              <a:rPr sz="27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>
                <a:latin typeface="Times New Roman"/>
                <a:cs typeface="Times New Roman"/>
              </a:rPr>
              <a:t>أغشية.</a:t>
            </a:r>
            <a:r xmlns:a="http://schemas.openxmlformats.org/drawingml/2006/main">
              <a:rPr sz="27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أيضًا</a:t>
            </a:r>
            <a:r xmlns:a="http://schemas.openxmlformats.org/drawingml/2006/main">
              <a:rPr sz="27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مُسَمًّى</a:t>
            </a:r>
            <a:r xmlns:a="http://schemas.openxmlformats.org/drawingml/2006/main">
              <a:rPr sz="27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7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كسر </a:t>
            </a:r>
            <a:endParaRPr xmlns:a="http://schemas.openxmlformats.org/drawingml/2006/main" sz="2700" dirty="0">
              <a:solidFill>
                <a:srgbClr val="FF0000"/>
              </a:solidFill>
              <a:latin typeface="Times New Roman"/>
              <a:cs typeface="Times New Roman"/>
            </a:endParaRPr>
            <a:r xmlns:a="http://schemas.openxmlformats.org/drawingml/2006/main"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مفتوح</a:t>
            </a:r>
          </a:p>
          <a:p>
            <a:pPr xmlns:a="http://schemas.openxmlformats.org/drawingml/2006/main" marL="355600" marR="1362075" indent="-342900">
              <a:lnSpc>
                <a:spcPts val="3240"/>
              </a:lnSpc>
              <a:spcBef>
                <a:spcPts val="650"/>
              </a:spcBef>
              <a:buSzPct val="94736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50" i="1" spc="-80" dirty="0">
                <a:latin typeface="Times New Roman"/>
                <a:cs typeface="Times New Roman"/>
              </a:rPr>
              <a:t>مقارنة </a:t>
            </a:r>
            <a:r xmlns:a="http://schemas.openxmlformats.org/drawingml/2006/main">
              <a:rPr sz="2850" i="1" spc="-50" dirty="0">
                <a:latin typeface="Times New Roman"/>
                <a:cs typeface="Times New Roman"/>
              </a:rPr>
              <a:t>بين </a:t>
            </a:r>
            <a:r xmlns:a="http://schemas.openxmlformats.org/drawingml/2006/main">
              <a:rPr sz="2850" i="1" spc="-200" dirty="0">
                <a:latin typeface="Times New Roman"/>
                <a:cs typeface="Times New Roman"/>
              </a:rPr>
              <a:t>: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229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90" dirty="0">
                <a:latin typeface="Times New Roman"/>
                <a:cs typeface="Times New Roman"/>
              </a:rPr>
              <a:t>و </a:t>
            </a:r>
            <a:r xmlns:a="http://schemas.openxmlformats.org/drawingml/2006/main">
              <a:rPr sz="2850" i="1" spc="-150" dirty="0">
                <a:latin typeface="Times New Roman"/>
                <a:cs typeface="Times New Roman"/>
              </a:rPr>
              <a:t>راك </a:t>
            </a:r>
            <a:r xmlns:a="http://schemas.openxmlformats.org/drawingml/2006/main">
              <a:rPr sz="2850" i="1" spc="-85" dirty="0">
                <a:latin typeface="Times New Roman"/>
                <a:cs typeface="Times New Roman"/>
              </a:rPr>
              <a:t>ت </a:t>
            </a:r>
            <a:r xmlns:a="http://schemas.openxmlformats.org/drawingml/2006/main">
              <a:rPr sz="2850" i="1" spc="-160" dirty="0">
                <a:latin typeface="Times New Roman"/>
                <a:cs typeface="Times New Roman"/>
              </a:rPr>
              <a:t>ر </a:t>
            </a:r>
            <a:r xmlns:a="http://schemas.openxmlformats.org/drawingml/2006/main">
              <a:rPr sz="2850" i="1" spc="-120" dirty="0">
                <a:latin typeface="Times New Roman"/>
                <a:cs typeface="Times New Roman"/>
              </a:rPr>
              <a:t>ه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35" dirty="0">
                <a:latin typeface="Times New Roman"/>
                <a:cs typeface="Times New Roman"/>
              </a:rPr>
              <a:t>ج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ح </a:t>
            </a:r>
            <a:r xmlns:a="http://schemas.openxmlformats.org/drawingml/2006/main">
              <a:rPr sz="2850" i="1" spc="-3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ب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س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ني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150" dirty="0">
                <a:latin typeface="Times New Roman"/>
                <a:cs typeface="Times New Roman"/>
              </a:rPr>
              <a:t>ح </a:t>
            </a:r>
            <a:r xmlns:a="http://schemas.openxmlformats.org/drawingml/2006/main">
              <a:rPr sz="2850" i="1" spc="-145" dirty="0">
                <a:latin typeface="Times New Roman"/>
                <a:cs typeface="Times New Roman"/>
              </a:rPr>
              <a:t>أ 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ث</a:t>
            </a:r>
            <a:r xmlns:a="http://schemas.openxmlformats.org/drawingml/2006/main">
              <a:rPr sz="28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50" i="1" spc="-75" dirty="0">
                <a:latin typeface="Times New Roman"/>
                <a:cs typeface="Times New Roman"/>
              </a:rPr>
              <a:t>ب </a:t>
            </a:r>
            <a:r xmlns:a="http://schemas.openxmlformats.org/drawingml/2006/main">
              <a:rPr sz="2850" i="1" spc="-65" dirty="0">
                <a:latin typeface="Times New Roman"/>
                <a:cs typeface="Times New Roman"/>
              </a:rPr>
              <a:t>ه </a:t>
            </a:r>
            <a:r xmlns:a="http://schemas.openxmlformats.org/drawingml/2006/main">
              <a:rPr sz="2850" i="1" spc="-55" dirty="0">
                <a:latin typeface="Times New Roman"/>
                <a:cs typeface="Times New Roman"/>
              </a:rPr>
              <a:t>أون </a:t>
            </a:r>
            <a:r xmlns:a="http://schemas.openxmlformats.org/drawingml/2006/main">
              <a:rPr sz="2850" i="1" spc="-70" dirty="0">
                <a:latin typeface="Times New Roman"/>
                <a:cs typeface="Times New Roman"/>
              </a:rPr>
              <a:t>مضغوط</a:t>
            </a:r>
            <a:r xmlns:a="http://schemas.openxmlformats.org/drawingml/2006/main">
              <a:rPr sz="28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(مرئي</a:t>
            </a:r>
            <a:r xmlns:a="http://schemas.openxmlformats.org/drawingml/2006/main">
              <a:rPr sz="27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7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00" spc="-5" dirty="0">
                <a:latin typeface="Times New Roman"/>
                <a:cs typeface="Times New Roman"/>
              </a:rPr>
              <a:t>كسور </a:t>
            </a:r>
            <a:r xmlns:a="http://schemas.openxmlformats.org/drawingml/2006/main">
              <a:rPr sz="2700" dirty="0">
                <a:latin typeface="Times New Roman"/>
                <a:cs typeface="Times New Roman"/>
              </a:rPr>
              <a:t>العمود الفقري </a:t>
            </a:r>
            <a:r xmlns:a="http://schemas.openxmlformats.org/drawingml/2006/main">
              <a:rPr sz="2700" spc="-5" dirty="0" smtClean="0">
                <a:latin typeface="Times New Roman"/>
                <a:cs typeface="Times New Roman"/>
              </a:rPr>
              <a:t>)</a:t>
            </a:r>
            <a:endParaRPr xmlns:a="http://schemas.openxmlformats.org/drawingml/2006/main" sz="27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82318"/>
            <a:ext cx="2895600" cy="2223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37" y="4782318"/>
            <a:ext cx="3305013" cy="213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77" y="4333736"/>
            <a:ext cx="2356773" cy="252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40" y="1291566"/>
            <a:ext cx="8339455" cy="3403496"/>
          </a:xfrm>
        </p:spPr>
        <p:txBody>
          <a:bodyPr/>
          <a:lstStyle/>
          <a:p>
            <a:pPr xmlns:a="http://schemas.openxmlformats.org/drawingml/2006/main" marL="355600" marR="64769" indent="-342900">
              <a:lnSpc>
                <a:spcPts val="3120"/>
              </a:lnSpc>
              <a:spcBef>
                <a:spcPts val="350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b="0" u="none" spc="-80" dirty="0">
                <a:solidFill>
                  <a:srgbClr val="FF0000"/>
                </a:solidFill>
              </a:rPr>
              <a:t>الاكتئاب </a:t>
            </a:r>
            <a:r xmlns:a="http://schemas.openxmlformats.org/drawingml/2006/main">
              <a:rPr lang="ar" b="0" u="none" spc="-80" dirty="0"/>
              <a:t>: كسر يتم فيه تحريك الشظايا إلى الداخل (يُلاحظ كثيرًا في كسور الجمجمة وعظام الوجه)</a:t>
            </a:r>
          </a:p>
          <a:p>
            <a:pPr xmlns:a="http://schemas.openxmlformats.org/drawingml/2006/main" marL="355600" marR="64769" indent="-342900">
              <a:lnSpc>
                <a:spcPts val="3120"/>
              </a:lnSpc>
              <a:spcBef>
                <a:spcPts val="350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b="0" i="1" u="none" spc="-80" dirty="0">
                <a:solidFill>
                  <a:srgbClr val="FF0000"/>
                </a:solidFill>
              </a:rPr>
              <a:t>جرينستيك </a:t>
            </a:r>
            <a:r xmlns:a="http://schemas.openxmlformats.org/drawingml/2006/main">
              <a:rPr lang="ar" b="0" i="1" u="none" spc="-80" dirty="0"/>
              <a:t>:</a:t>
            </a:r>
            <a:r xmlns:a="http://schemas.openxmlformats.org/drawingml/2006/main">
              <a:rPr lang="ar" b="0" i="1" u="none" spc="-55" dirty="0"/>
              <a:t> </a:t>
            </a:r>
            <a:r xmlns:a="http://schemas.openxmlformats.org/drawingml/2006/main">
              <a:rPr lang="ar" b="0" i="1" u="none" spc="-220" dirty="0"/>
              <a:t>أ</a:t>
            </a:r>
            <a:r xmlns:a="http://schemas.openxmlformats.org/drawingml/2006/main">
              <a:rPr lang="ar" b="0" i="1" u="none" spc="-35" dirty="0"/>
              <a:t> </a:t>
            </a:r>
            <a:r xmlns:a="http://schemas.openxmlformats.org/drawingml/2006/main">
              <a:rPr lang="ar" b="0" i="1" u="none" spc="-100" dirty="0"/>
              <a:t>كسر</a:t>
            </a:r>
            <a:r xmlns:a="http://schemas.openxmlformats.org/drawingml/2006/main">
              <a:rPr lang="ar" b="0" i="1" u="none" spc="-55" dirty="0"/>
              <a:t> </a:t>
            </a:r>
            <a:r xmlns:a="http://schemas.openxmlformats.org/drawingml/2006/main">
              <a:rPr lang="ar" b="0" i="1" u="none" spc="-60" dirty="0"/>
              <a:t>في</a:t>
            </a:r>
            <a:r xmlns:a="http://schemas.openxmlformats.org/drawingml/2006/main">
              <a:rPr lang="ar" b="0" i="1" u="none" spc="-35" dirty="0"/>
              <a:t> </a:t>
            </a:r>
            <a:r xmlns:a="http://schemas.openxmlformats.org/drawingml/2006/main">
              <a:rPr lang="ar" b="0" i="1" u="none" spc="-40" dirty="0"/>
              <a:t>أيّ</a:t>
            </a:r>
            <a:r xmlns:a="http://schemas.openxmlformats.org/drawingml/2006/main">
              <a:rPr lang="ar" b="0" i="1" u="none" spc="-60" dirty="0"/>
              <a:t> </a:t>
            </a:r>
            <a:r xmlns:a="http://schemas.openxmlformats.org/drawingml/2006/main">
              <a:rPr lang="ar" b="0" i="1" u="none" spc="-70" dirty="0"/>
              <a:t>واحد</a:t>
            </a:r>
            <a:r xmlns:a="http://schemas.openxmlformats.org/drawingml/2006/main">
              <a:rPr lang="ar" b="0" i="1" u="none" spc="-50" dirty="0"/>
              <a:t> </a:t>
            </a:r>
            <a:r xmlns:a="http://schemas.openxmlformats.org/drawingml/2006/main">
              <a:rPr lang="ar" b="0" i="1" u="none" spc="-65" dirty="0"/>
              <a:t>جانب</a:t>
            </a:r>
            <a:r xmlns:a="http://schemas.openxmlformats.org/drawingml/2006/main">
              <a:rPr lang="ar" b="0" i="1" u="none" spc="-35" dirty="0"/>
              <a:t> </a:t>
            </a:r>
            <a:r xmlns:a="http://schemas.openxmlformats.org/drawingml/2006/main">
              <a:rPr lang="ar" b="0" i="1" u="none" spc="15" dirty="0"/>
              <a:t>ل</a:t>
            </a:r>
            <a:r xmlns:a="http://schemas.openxmlformats.org/drawingml/2006/main">
              <a:rPr lang="ar" b="0" i="1" u="none" spc="-35" dirty="0"/>
              <a:t> </a:t>
            </a:r>
            <a:r xmlns:a="http://schemas.openxmlformats.org/drawingml/2006/main">
              <a:rPr lang="ar" b="0" i="1" u="none" spc="-220" dirty="0"/>
              <a:t>أ</a:t>
            </a:r>
            <a:r xmlns:a="http://schemas.openxmlformats.org/drawingml/2006/main">
              <a:rPr lang="ar" b="0" i="1" u="none" spc="-45" dirty="0"/>
              <a:t> </a:t>
            </a:r>
            <a:r xmlns:a="http://schemas.openxmlformats.org/drawingml/2006/main">
              <a:rPr lang="ar" b="0" i="1" u="none" spc="-70" dirty="0"/>
              <a:t>عظم</a:t>
            </a:r>
            <a:r xmlns:a="http://schemas.openxmlformats.org/drawingml/2006/main">
              <a:rPr lang="ar" b="0" i="1" u="none" spc="-55" dirty="0"/>
              <a:t> </a:t>
            </a:r>
            <a:r xmlns:a="http://schemas.openxmlformats.org/drawingml/2006/main">
              <a:rPr lang="ar" b="0" i="1" u="none" spc="-50" dirty="0"/>
              <a:t>يكون</a:t>
            </a:r>
            <a:r xmlns:a="http://schemas.openxmlformats.org/drawingml/2006/main">
              <a:rPr lang="ar" b="0" i="1" u="none" spc="-35" dirty="0"/>
              <a:t> </a:t>
            </a:r>
            <a:r xmlns:a="http://schemas.openxmlformats.org/drawingml/2006/main">
              <a:rPr lang="ar" b="0" i="1" u="none" spc="-70" dirty="0"/>
              <a:t>مكسور</a:t>
            </a:r>
            <a:r xmlns:a="http://schemas.openxmlformats.org/drawingml/2006/main">
              <a:rPr lang="ar" b="0" i="1" u="none" spc="-670" dirty="0"/>
              <a:t> </a:t>
            </a:r>
            <a:r xmlns:a="http://schemas.openxmlformats.org/drawingml/2006/main">
              <a:rPr lang="ar" b="0" i="1" u="none" spc="-114" dirty="0"/>
              <a:t>&amp;</a:t>
            </a:r>
            <a:r xmlns:a="http://schemas.openxmlformats.org/drawingml/2006/main">
              <a:rPr lang="ar" b="0" i="1" u="none" spc="-45" dirty="0"/>
              <a:t> </a:t>
            </a:r>
            <a:r xmlns:a="http://schemas.openxmlformats.org/drawingml/2006/main">
              <a:rPr lang="ar" b="0" i="1" u="none" spc="-60" dirty="0"/>
              <a:t>ال</a:t>
            </a:r>
            <a:r xmlns:a="http://schemas.openxmlformats.org/drawingml/2006/main">
              <a:rPr lang="ar" b="0" i="1" u="none" spc="-45" dirty="0"/>
              <a:t> </a:t>
            </a:r>
            <a:r xmlns:a="http://schemas.openxmlformats.org/drawingml/2006/main">
              <a:rPr lang="ar" b="0" u="none" dirty="0"/>
              <a:t>آخر</a:t>
            </a:r>
            <a:r xmlns:a="http://schemas.openxmlformats.org/drawingml/2006/main">
              <a:rPr lang="ar" b="0" u="none" spc="-25" dirty="0"/>
              <a:t> </a:t>
            </a:r>
            <a:r xmlns:a="http://schemas.openxmlformats.org/drawingml/2006/main">
              <a:rPr lang="ar" b="0" u="none" spc="-5" dirty="0"/>
              <a:t>الجانب </a:t>
            </a:r>
            <a:r xmlns:a="http://schemas.openxmlformats.org/drawingml/2006/main">
              <a:rPr lang="ar" b="0" u="none" dirty="0"/>
              <a:t>_</a:t>
            </a:r>
            <a:r xmlns:a="http://schemas.openxmlformats.org/drawingml/2006/main">
              <a:rPr lang="ar" b="0" u="none" spc="-5" dirty="0"/>
              <a:t> </a:t>
            </a:r>
            <a:r xmlns:a="http://schemas.openxmlformats.org/drawingml/2006/main">
              <a:rPr lang="ar" b="0" u="none" dirty="0"/>
              <a:t>عازمة</a:t>
            </a:r>
          </a:p>
          <a:p>
            <a:pPr xmlns:a="http://schemas.openxmlformats.org/drawingml/2006/main" marL="355600" marR="5080" indent="-342900">
              <a:lnSpc>
                <a:spcPts val="3120"/>
              </a:lnSpc>
              <a:spcBef>
                <a:spcPts val="625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b="0" i="1" u="none" spc="-85" dirty="0">
                <a:solidFill>
                  <a:srgbClr val="FF0000"/>
                </a:solidFill>
              </a:rPr>
              <a:t>متأثر </a:t>
            </a:r>
            <a:r xmlns:a="http://schemas.openxmlformats.org/drawingml/2006/main">
              <a:rPr lang="ar" b="0" i="1" u="none" spc="-85" dirty="0"/>
              <a:t>:</a:t>
            </a:r>
            <a:r xmlns:a="http://schemas.openxmlformats.org/drawingml/2006/main">
              <a:rPr lang="ar" b="0" i="1" u="none" spc="-40" dirty="0"/>
              <a:t> </a:t>
            </a:r>
            <a:r xmlns:a="http://schemas.openxmlformats.org/drawingml/2006/main">
              <a:rPr lang="ar" b="0" i="1" u="none" spc="-220" dirty="0"/>
              <a:t>أ</a:t>
            </a:r>
            <a:r xmlns:a="http://schemas.openxmlformats.org/drawingml/2006/main">
              <a:rPr lang="ar" b="0" i="1" u="none" spc="-45" dirty="0"/>
              <a:t> </a:t>
            </a:r>
            <a:r xmlns:a="http://schemas.openxmlformats.org/drawingml/2006/main">
              <a:rPr lang="ar" b="0" i="1" u="none" spc="-100" dirty="0"/>
              <a:t>كسر</a:t>
            </a:r>
            <a:r xmlns:a="http://schemas.openxmlformats.org/drawingml/2006/main">
              <a:rPr lang="ar" b="0" i="1" u="none" spc="-55" dirty="0"/>
              <a:t> </a:t>
            </a:r>
            <a:r xmlns:a="http://schemas.openxmlformats.org/drawingml/2006/main">
              <a:rPr lang="ar" b="0" i="1" u="none" spc="-60" dirty="0"/>
              <a:t>فيها </a:t>
            </a:r>
            <a:r xmlns:a="http://schemas.openxmlformats.org/drawingml/2006/main">
              <a:rPr lang="ar" b="0" i="1" u="none" spc="-40" dirty="0"/>
              <a:t>_</a:t>
            </a:r>
            <a:r xmlns:a="http://schemas.openxmlformats.org/drawingml/2006/main">
              <a:rPr lang="ar" b="0" i="1" u="none" spc="-60" dirty="0"/>
              <a:t> </a:t>
            </a:r>
            <a:r xmlns:a="http://schemas.openxmlformats.org/drawingml/2006/main">
              <a:rPr lang="ar" b="0" i="1" u="none" spc="-220" dirty="0"/>
              <a:t>أ</a:t>
            </a:r>
            <a:r xmlns:a="http://schemas.openxmlformats.org/drawingml/2006/main">
              <a:rPr lang="ar" b="0" i="1" u="none" spc="-40" dirty="0"/>
              <a:t> </a:t>
            </a:r>
            <a:r xmlns:a="http://schemas.openxmlformats.org/drawingml/2006/main">
              <a:rPr lang="ar" b="0" i="1" u="none" spc="-70" dirty="0"/>
              <a:t>عظم</a:t>
            </a:r>
            <a:r xmlns:a="http://schemas.openxmlformats.org/drawingml/2006/main">
              <a:rPr lang="ar" b="0" i="1" u="none" spc="-65" dirty="0"/>
              <a:t> </a:t>
            </a:r>
            <a:r xmlns:a="http://schemas.openxmlformats.org/drawingml/2006/main">
              <a:rPr lang="ar" b="0" i="1" u="none" spc="-70" dirty="0"/>
              <a:t>شظية</a:t>
            </a:r>
            <a:r xmlns:a="http://schemas.openxmlformats.org/drawingml/2006/main">
              <a:rPr lang="ar" b="0" i="1" u="none" spc="-40" dirty="0"/>
              <a:t> </a:t>
            </a:r>
            <a:r xmlns:a="http://schemas.openxmlformats.org/drawingml/2006/main">
              <a:rPr lang="ar" b="0" i="1" u="none" spc="-60" dirty="0"/>
              <a:t>يكون</a:t>
            </a:r>
            <a:r xmlns:a="http://schemas.openxmlformats.org/drawingml/2006/main">
              <a:rPr lang="ar" b="0" i="1" u="none" spc="-40" dirty="0"/>
              <a:t> </a:t>
            </a:r>
            <a:r xmlns:a="http://schemas.openxmlformats.org/drawingml/2006/main">
              <a:rPr lang="ar" b="0" i="1" u="none" spc="-65" dirty="0"/>
              <a:t>تحركها</a:t>
            </a:r>
            <a:r xmlns:a="http://schemas.openxmlformats.org/drawingml/2006/main">
              <a:rPr lang="ar" b="0" i="1" u="none" spc="-45" dirty="0"/>
              <a:t> </a:t>
            </a:r>
            <a:r xmlns:a="http://schemas.openxmlformats.org/drawingml/2006/main">
              <a:rPr lang="ar" b="0" i="1" u="none" spc="-60" dirty="0"/>
              <a:t>داخل</a:t>
            </a:r>
            <a:r xmlns:a="http://schemas.openxmlformats.org/drawingml/2006/main">
              <a:rPr lang="ar" b="0" i="1" u="none" spc="-670" dirty="0"/>
              <a:t> </a:t>
            </a:r>
            <a:r xmlns:a="http://schemas.openxmlformats.org/drawingml/2006/main">
              <a:rPr lang="ar" b="0" i="1" u="none" spc="-125" dirty="0"/>
              <a:t>و </a:t>
            </a:r>
            <a:r xmlns:a="http://schemas.openxmlformats.org/drawingml/2006/main">
              <a:rPr lang="ar" b="0" i="1" u="none" spc="-120" dirty="0"/>
              <a:t>هناك </a:t>
            </a:r>
            <a:r xmlns:a="http://schemas.openxmlformats.org/drawingml/2006/main">
              <a:rPr lang="ar" b="0" i="1" u="none" spc="-95" dirty="0"/>
              <a:t>_</a:t>
            </a:r>
            <a:r xmlns:a="http://schemas.openxmlformats.org/drawingml/2006/main">
              <a:rPr lang="ar" b="0" i="1" u="none" spc="-75" dirty="0"/>
              <a:t> </a:t>
            </a:r>
            <a:r xmlns:a="http://schemas.openxmlformats.org/drawingml/2006/main">
              <a:rPr lang="ar" b="0" u="none" dirty="0"/>
              <a:t>ب </a:t>
            </a:r>
            <a:r xmlns:a="http://schemas.openxmlformats.org/drawingml/2006/main">
              <a:rPr lang="ar" b="0" u="none" spc="5" dirty="0"/>
              <a:t>س </a:t>
            </a:r>
            <a:r xmlns:a="http://schemas.openxmlformats.org/drawingml/2006/main">
              <a:rPr lang="ar" b="0" u="none" dirty="0"/>
              <a:t>ني</a:t>
            </a:r>
            <a:r xmlns:a="http://schemas.openxmlformats.org/drawingml/2006/main">
              <a:rPr lang="ar" b="0" u="none" spc="-30" dirty="0"/>
              <a:t> </a:t>
            </a:r>
            <a:r xmlns:a="http://schemas.openxmlformats.org/drawingml/2006/main">
              <a:rPr lang="ar" b="0" u="none" dirty="0"/>
              <a:t>f </a:t>
            </a:r>
            <a:r xmlns:a="http://schemas.openxmlformats.org/drawingml/2006/main">
              <a:rPr lang="ar" b="0" u="none" spc="-10" dirty="0"/>
              <a:t>r </a:t>
            </a:r>
            <a:r xmlns:a="http://schemas.openxmlformats.org/drawingml/2006/main">
              <a:rPr lang="ar" b="0" u="none" dirty="0"/>
              <a:t>ag </a:t>
            </a:r>
            <a:r xmlns:a="http://schemas.openxmlformats.org/drawingml/2006/main">
              <a:rPr lang="ar" b="0" u="none" spc="-15" dirty="0"/>
              <a:t>m </a:t>
            </a:r>
            <a:r xmlns:a="http://schemas.openxmlformats.org/drawingml/2006/main">
              <a:rPr lang="ar" b="0" u="none" dirty="0"/>
              <a:t>ent</a:t>
            </a:r>
          </a:p>
          <a:p>
            <a:endParaRPr lang="en-US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0800" y="4419599"/>
            <a:ext cx="2438400" cy="2534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24350"/>
            <a:ext cx="24955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625" y="290525"/>
            <a:ext cx="4479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65" dirty="0"/>
              <a:t>أنواع</a:t>
            </a:r>
            <a:r xmlns:a="http://schemas.openxmlformats.org/drawingml/2006/main">
              <a:rPr sz="4400" spc="-20" dirty="0"/>
              <a:t> </a:t>
            </a:r>
            <a:r xmlns:a="http://schemas.openxmlformats.org/drawingml/2006/main">
              <a:rPr sz="4400" dirty="0"/>
              <a:t>ل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spc="-10" dirty="0"/>
              <a:t>كسور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222075"/>
            <a:ext cx="8309609" cy="311348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75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50" i="1" spc="-85" dirty="0" smtClean="0">
                <a:latin typeface="Times New Roman"/>
                <a:cs typeface="Times New Roman"/>
              </a:rPr>
              <a:t>مائل </a:t>
            </a:r>
            <a:r xmlns:a="http://schemas.openxmlformats.org/drawingml/2006/main">
              <a:rPr sz="2750" i="1" spc="-85" dirty="0">
                <a:latin typeface="Times New Roman"/>
                <a:cs typeface="Times New Roman"/>
              </a:rPr>
              <a:t>: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22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7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00" dirty="0">
                <a:latin typeface="Times New Roman"/>
                <a:cs typeface="Times New Roman"/>
              </a:rPr>
              <a:t>تحدث</a:t>
            </a:r>
            <a:r xmlns:a="http://schemas.openxmlformats.org/drawingml/2006/main">
              <a:rPr sz="2750" i="1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3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50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7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95" dirty="0">
                <a:latin typeface="Times New Roman"/>
                <a:cs typeface="Times New Roman"/>
              </a:rPr>
              <a:t>زاوية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14" dirty="0">
                <a:latin typeface="Times New Roman"/>
                <a:cs typeface="Times New Roman"/>
              </a:rPr>
              <a:t>عير</a:t>
            </a:r>
            <a:r xmlns:a="http://schemas.openxmlformats.org/drawingml/2006/main">
              <a:rPr sz="2750" i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7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عظم</a:t>
            </a:r>
            <a:endParaRPr xmlns:a="http://schemas.openxmlformats.org/drawingml/2006/main" sz="2750" dirty="0">
              <a:latin typeface="Times New Roman"/>
              <a:cs typeface="Times New Roman"/>
            </a:endParaRPr>
          </a:p>
          <a:p>
            <a:pPr xmlns:a="http://schemas.openxmlformats.org/drawingml/2006/main" marL="355600" marR="43180" indent="-342900">
              <a:lnSpc>
                <a:spcPct val="96800"/>
              </a:lnSpc>
              <a:spcBef>
                <a:spcPts val="550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50" i="1" spc="-105" dirty="0">
                <a:latin typeface="Times New Roman"/>
                <a:cs typeface="Times New Roman"/>
              </a:rPr>
              <a:t>مرضي:</a:t>
            </a:r>
            <a:r xmlns:a="http://schemas.openxmlformats.org/drawingml/2006/main">
              <a:rPr sz="2750" i="1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22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95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90" dirty="0">
                <a:latin typeface="Times New Roman"/>
                <a:cs typeface="Times New Roman"/>
              </a:rPr>
              <a:t>يحدث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85" dirty="0">
                <a:latin typeface="Times New Roman"/>
                <a:cs typeface="Times New Roman"/>
              </a:rPr>
              <a:t>خلال</a:t>
            </a:r>
            <a:r xmlns:a="http://schemas.openxmlformats.org/drawingml/2006/main">
              <a:rPr sz="2750" i="1" spc="-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50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80" dirty="0">
                <a:latin typeface="Times New Roman"/>
                <a:cs typeface="Times New Roman"/>
              </a:rPr>
              <a:t>منطقة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750" i="1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8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(على سبيل المثال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هشاشة العظام،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كيس،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باجيت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مرض،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ورم)؛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يستطيع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يحدث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بدون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صدمة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سقوط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402590" indent="-342900">
              <a:lnSpc>
                <a:spcPts val="3120"/>
              </a:lnSpc>
              <a:spcBef>
                <a:spcPts val="725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بسيط: </a:t>
            </a:r>
            <a:r xmlns:a="http://schemas.openxmlformats.org/drawingml/2006/main">
              <a:rPr sz="2750" i="1" spc="-22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750" i="1" spc="-2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00" dirty="0">
                <a:latin typeface="Times New Roman"/>
                <a:cs typeface="Times New Roman"/>
              </a:rPr>
              <a:t>الكسر </a:t>
            </a:r>
            <a:r xmlns:a="http://schemas.openxmlformats.org/drawingml/2006/main">
              <a:rPr sz="2750" i="1" spc="-95" dirty="0">
                <a:latin typeface="Times New Roman"/>
                <a:cs typeface="Times New Roman"/>
              </a:rPr>
              <a:t>الذي لا يزال محتجزًا ؛ </a:t>
            </a:r>
            <a:r xmlns:a="http://schemas.openxmlformats.org/drawingml/2006/main">
              <a:rPr sz="2750" i="1" spc="-65" dirty="0">
                <a:latin typeface="Times New Roman"/>
                <a:cs typeface="Times New Roman"/>
              </a:rPr>
              <a:t>لا </a:t>
            </a:r>
            <a:r xmlns:a="http://schemas.openxmlformats.org/drawingml/2006/main">
              <a:rPr sz="2750" i="1" spc="-100" dirty="0">
                <a:latin typeface="Times New Roman"/>
                <a:cs typeface="Times New Roman"/>
              </a:rPr>
              <a:t>ينكسر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750" i="1" spc="-6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25" dirty="0">
                <a:latin typeface="Times New Roman"/>
                <a:cs typeface="Times New Roman"/>
              </a:rPr>
              <a:t>جلد</a:t>
            </a:r>
            <a:endParaRPr xmlns:a="http://schemas.openxmlformats.org/drawingml/2006/main" sz="275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75"/>
              </a:spcBef>
              <a:buSzPct val="94545"/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50" i="1" dirty="0">
                <a:latin typeface="Times New Roman"/>
                <a:cs typeface="Times New Roman"/>
              </a:rPr>
              <a:t>S </a:t>
            </a:r>
            <a:r xmlns:a="http://schemas.openxmlformats.org/drawingml/2006/main">
              <a:rPr sz="2750" i="1" spc="10" dirty="0">
                <a:latin typeface="Times New Roman"/>
                <a:cs typeface="Times New Roman"/>
              </a:rPr>
              <a:t>p </a:t>
            </a:r>
            <a:r xmlns:a="http://schemas.openxmlformats.org/drawingml/2006/main">
              <a:rPr sz="2750" i="1" spc="-135" dirty="0">
                <a:latin typeface="Times New Roman"/>
                <a:cs typeface="Times New Roman"/>
              </a:rPr>
              <a:t>ir </a:t>
            </a:r>
            <a:r xmlns:a="http://schemas.openxmlformats.org/drawingml/2006/main">
              <a:rPr sz="2750" i="1" spc="-210" dirty="0">
                <a:latin typeface="Times New Roman"/>
                <a:cs typeface="Times New Roman"/>
              </a:rPr>
              <a:t>a </a:t>
            </a:r>
            <a:r xmlns:a="http://schemas.openxmlformats.org/drawingml/2006/main">
              <a:rPr sz="2750" i="1" spc="-120" dirty="0">
                <a:latin typeface="Times New Roman"/>
                <a:cs typeface="Times New Roman"/>
              </a:rPr>
              <a:t>l:</a:t>
            </a:r>
            <a:r xmlns:a="http://schemas.openxmlformats.org/drawingml/2006/main">
              <a:rPr sz="27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22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85" dirty="0">
                <a:latin typeface="Times New Roman"/>
                <a:cs typeface="Times New Roman"/>
              </a:rPr>
              <a:t>و </a:t>
            </a:r>
            <a:r xmlns:a="http://schemas.openxmlformats.org/drawingml/2006/main">
              <a:rPr sz="2750" i="1" spc="-150" dirty="0">
                <a:latin typeface="Times New Roman"/>
                <a:cs typeface="Times New Roman"/>
              </a:rPr>
              <a:t>راك </a:t>
            </a:r>
            <a:r xmlns:a="http://schemas.openxmlformats.org/drawingml/2006/main">
              <a:rPr sz="2750" i="1" spc="-110" dirty="0">
                <a:latin typeface="Times New Roman"/>
                <a:cs typeface="Times New Roman"/>
              </a:rPr>
              <a:t>تي 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يو </a:t>
            </a:r>
            <a:r xmlns:a="http://schemas.openxmlformats.org/drawingml/2006/main">
              <a:rPr sz="2750" i="1" spc="-135" dirty="0">
                <a:latin typeface="Times New Roman"/>
                <a:cs typeface="Times New Roman"/>
              </a:rPr>
              <a:t>ري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95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dirty="0">
                <a:latin typeface="Times New Roman"/>
                <a:cs typeface="Times New Roman"/>
              </a:rPr>
              <a:t>ر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ث </a:t>
            </a:r>
            <a:r xmlns:a="http://schemas.openxmlformats.org/drawingml/2006/main">
              <a:rPr sz="2750" i="1" spc="5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750" i="1" spc="-50" dirty="0">
                <a:latin typeface="Times New Roman"/>
                <a:cs typeface="Times New Roman"/>
              </a:rPr>
              <a:t>ts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160" dirty="0">
                <a:latin typeface="Times New Roman"/>
                <a:cs typeface="Times New Roman"/>
              </a:rPr>
              <a:t>ar </a:t>
            </a:r>
            <a:r xmlns:a="http://schemas.openxmlformats.org/drawingml/2006/main">
              <a:rPr sz="2750" i="1" spc="-175" dirty="0">
                <a:latin typeface="Times New Roman"/>
                <a:cs typeface="Times New Roman"/>
              </a:rPr>
              <a:t>o 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un </a:t>
            </a:r>
            <a:r xmlns:a="http://schemas.openxmlformats.org/drawingml/2006/main">
              <a:rPr sz="2750" i="1" spc="-75" dirty="0">
                <a:latin typeface="Times New Roman"/>
                <a:cs typeface="Times New Roman"/>
              </a:rPr>
              <a:t>d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الفتحة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750" i="1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6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7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750" i="1" spc="-70" dirty="0">
                <a:latin typeface="Times New Roman"/>
                <a:cs typeface="Times New Roman"/>
              </a:rPr>
              <a:t>بون </a:t>
            </a:r>
            <a:r xmlns:a="http://schemas.openxmlformats.org/drawingml/2006/main">
              <a:rPr sz="2750" i="1" spc="-65" dirty="0">
                <a:latin typeface="Times New Roman"/>
                <a:cs typeface="Times New Roman"/>
              </a:rPr>
              <a:t>ه</a:t>
            </a:r>
            <a:endParaRPr xmlns:a="http://schemas.openxmlformats.org/drawingml/2006/main" sz="275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" y="4369513"/>
            <a:ext cx="20574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43400"/>
            <a:ext cx="181927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69512"/>
            <a:ext cx="2901949" cy="248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625" y="328625"/>
            <a:ext cx="4479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65" dirty="0"/>
              <a:t>أنواع</a:t>
            </a:r>
            <a:r xmlns:a="http://schemas.openxmlformats.org/drawingml/2006/main">
              <a:rPr sz="4400" spc="-20" dirty="0"/>
              <a:t> </a:t>
            </a:r>
            <a:r xmlns:a="http://schemas.openxmlformats.org/drawingml/2006/main">
              <a:rPr sz="4400" dirty="0"/>
              <a:t>ل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spc="-10" dirty="0"/>
              <a:t>كسور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33794"/>
            <a:ext cx="7984490" cy="38874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85"/>
              </a:spcBef>
              <a:buSzPct val="94915"/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950" i="1" spc="-105" dirty="0">
                <a:latin typeface="Times New Roman"/>
                <a:cs typeface="Times New Roman"/>
              </a:rPr>
              <a:t>مستعرض:</a:t>
            </a:r>
            <a:r xmlns:a="http://schemas.openxmlformats.org/drawingml/2006/main">
              <a:rPr sz="29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23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950" i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05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950" i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00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5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00" dirty="0">
                <a:latin typeface="Times New Roman"/>
                <a:cs typeface="Times New Roman"/>
              </a:rPr>
              <a:t>مستقيم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125" dirty="0">
                <a:latin typeface="Times New Roman"/>
                <a:cs typeface="Times New Roman"/>
              </a:rPr>
              <a:t>عير</a:t>
            </a:r>
            <a:r xmlns:a="http://schemas.openxmlformats.org/drawingml/2006/main">
              <a:rPr sz="2950" i="1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6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9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950" i="1" spc="-70" dirty="0">
                <a:latin typeface="Times New Roman"/>
                <a:cs typeface="Times New Roman"/>
              </a:rPr>
              <a:t>عظم.</a:t>
            </a:r>
            <a:endParaRPr xmlns:a="http://schemas.openxmlformats.org/drawingml/2006/main" sz="295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443865" algn="l"/>
                <a:tab pos="4445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كسور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متدرج حسب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التالي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معايير: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931544" lvl="1" indent="-38608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93218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الصف الأول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ينظف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جرح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أقل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1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طويل.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817244" marR="85725" lvl="1" indent="-27178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93218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الصف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الثاني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أكبر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جرح بدون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شاسِع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ضرر.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817244" marR="328295" lvl="1" indent="-27178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93218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الدرجة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الثالثة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شديدة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التلوث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، واسعة الانتشار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ناعم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ضرر،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أشد.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625" y="328625"/>
            <a:ext cx="4479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65" dirty="0"/>
              <a:t>أنواع</a:t>
            </a:r>
            <a:r xmlns:a="http://schemas.openxmlformats.org/drawingml/2006/main">
              <a:rPr sz="4400" spc="-20" dirty="0"/>
              <a:t> </a:t>
            </a:r>
            <a:r xmlns:a="http://schemas.openxmlformats.org/drawingml/2006/main">
              <a:rPr sz="4400" dirty="0"/>
              <a:t>ل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spc="-10" dirty="0"/>
              <a:t>كسور</a:t>
            </a:r>
            <a:endParaRPr xmlns:a="http://schemas.openxmlformats.org/drawingml/2006/main"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303451"/>
            <a:ext cx="6019800" cy="48230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374345"/>
            <a:ext cx="5063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مرضي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المظاهر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29829"/>
            <a:ext cx="8099425" cy="44653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5"/>
              </a:spcBef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مرضي</a:t>
            </a:r>
            <a:r xmlns:a="http://schemas.openxmlformats.org/drawingml/2006/main">
              <a:rPr sz="2800" b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المظاهر</a:t>
            </a:r>
            <a:r xmlns:a="http://schemas.openxmlformats.org/drawingml/2006/main">
              <a:rPr sz="2800" b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كسر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5" dirty="0">
                <a:latin typeface="Times New Roman"/>
                <a:cs typeface="Times New Roman"/>
              </a:rPr>
              <a:t>نكون: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939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الألم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مستمر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يزيد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خطورة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حتى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شظايا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ثابتة) 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خسارة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وظيفة،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تشوه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تقصير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الطرف.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كريبيتوس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(تسبب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بواسطة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فرك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فتات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ضد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بعضها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البعض) ،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تورم موضعي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تلون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438353"/>
            <a:ext cx="660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dirty="0"/>
              <a:t>طارئ</a:t>
            </a:r>
            <a:r xmlns:a="http://schemas.openxmlformats.org/drawingml/2006/main">
              <a:rPr sz="3200" spc="-35" dirty="0"/>
              <a:t> </a:t>
            </a:r>
            <a:r xmlns:a="http://schemas.openxmlformats.org/drawingml/2006/main">
              <a:rPr sz="3200" dirty="0"/>
              <a:t>إدارة</a:t>
            </a:r>
            <a:r xmlns:a="http://schemas.openxmlformats.org/drawingml/2006/main">
              <a:rPr sz="3200" spc="-35" dirty="0"/>
              <a:t> </a:t>
            </a:r>
            <a:r xmlns:a="http://schemas.openxmlformats.org/drawingml/2006/main">
              <a:rPr sz="3200" dirty="0"/>
              <a:t>ل</a:t>
            </a:r>
            <a:r xmlns:a="http://schemas.openxmlformats.org/drawingml/2006/main">
              <a:rPr sz="3200" spc="-20" dirty="0"/>
              <a:t> </a:t>
            </a:r>
            <a:r xmlns:a="http://schemas.openxmlformats.org/drawingml/2006/main">
              <a:rPr sz="3200" spc="-5" dirty="0"/>
              <a:t>كسور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459740" y="1316177"/>
            <a:ext cx="8039734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104139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 المهم شل حركة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جزء الجسم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قبل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انتقل.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التجبير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المناسب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المفاصل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مجاور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للكسر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تقييم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كفاية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نضح الأنسجة المحيطية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69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عصب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وظيفة.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4965" marR="408940" indent="-342900" algn="just">
              <a:lnSpc>
                <a:spcPct val="97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950" i="1" spc="-50" dirty="0">
                <a:latin typeface="Times New Roman"/>
                <a:cs typeface="Times New Roman"/>
              </a:rPr>
              <a:t>حالة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وجود </a:t>
            </a:r>
            <a:r xmlns:a="http://schemas.openxmlformats.org/drawingml/2006/main">
              <a:rPr sz="2950" i="1" spc="-235" dirty="0">
                <a:latin typeface="Times New Roman"/>
                <a:cs typeface="Times New Roman"/>
              </a:rPr>
              <a:t>كسر </a:t>
            </a:r>
            <a:r xmlns:a="http://schemas.openxmlformats.org/drawingml/2006/main">
              <a:rPr sz="2950" i="1" spc="-75" dirty="0">
                <a:latin typeface="Times New Roman"/>
                <a:cs typeface="Times New Roman"/>
              </a:rPr>
              <a:t>مفتوح </a:t>
            </a:r>
            <a:r xmlns:a="http://schemas.openxmlformats.org/drawingml/2006/main">
              <a:rPr sz="2950" i="1" spc="-9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950" i="1" spc="-5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950" i="1" spc="-70" dirty="0">
                <a:latin typeface="Times New Roman"/>
                <a:cs typeface="Times New Roman"/>
              </a:rPr>
              <a:t>تغطية </a:t>
            </a:r>
            <a:r xmlns:a="http://schemas.openxmlformats.org/drawingml/2006/main">
              <a:rPr sz="2950" i="1" spc="-60" dirty="0">
                <a:latin typeface="Times New Roman"/>
                <a:cs typeface="Times New Roman"/>
              </a:rPr>
              <a:t>الجرح </a:t>
            </a:r>
            <a:r xmlns:a="http://schemas.openxmlformats.org/drawingml/2006/main">
              <a:rPr sz="2950" i="1" spc="-30" dirty="0">
                <a:latin typeface="Times New Roman"/>
                <a:cs typeface="Times New Roman"/>
              </a:rPr>
              <a:t>بـ</a:t>
            </a:r>
            <a:r xmlns:a="http://schemas.openxmlformats.org/drawingml/2006/main">
              <a:rPr sz="2950" i="1" spc="-725" dirty="0">
                <a:latin typeface="Times New Roman"/>
                <a:cs typeface="Times New Roman"/>
              </a:rPr>
              <a:t> ضمادة </a:t>
            </a:r>
            <a:r xmlns:a="http://schemas.openxmlformats.org/drawingml/2006/main">
              <a:rPr sz="2950" i="1" spc="-100" dirty="0">
                <a:latin typeface="Times New Roman"/>
                <a:cs typeface="Times New Roman"/>
              </a:rPr>
              <a:t>نظيفة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(معقمة) لمنع تلوث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أعمق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مناديل.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لا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محاولة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مصنوع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كسر.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765" y="197311"/>
            <a:ext cx="542569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 smtClean="0">
                <a:solidFill>
                  <a:srgbClr val="FF0000"/>
                </a:solidFill>
                <a:latin typeface="Calibri"/>
                <a:cs typeface="Calibri"/>
              </a:rPr>
              <a:t>التشخيص</a:t>
            </a:r>
            <a:r xmlns:a="http://schemas.openxmlformats.org/drawingml/2006/main">
              <a:rPr sz="4400" spc="-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5" dirty="0" smtClean="0">
                <a:solidFill>
                  <a:srgbClr val="FF0000"/>
                </a:solidFill>
                <a:latin typeface="Calibri"/>
                <a:cs typeface="Calibri"/>
              </a:rPr>
              <a:t>الموجودات</a:t>
            </a:r>
            <a:endParaRPr xmlns:a="http://schemas.openxmlformats.org/drawingml/2006/main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282887"/>
            <a:ext cx="5867400" cy="48096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xmlns:a="http://schemas.openxmlformats.org/drawingml/2006/main" marL="355600" marR="572770" indent="-343535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b="1" dirty="0">
                <a:latin typeface="Calibri"/>
                <a:cs typeface="Calibri"/>
              </a:rPr>
              <a:t>تاريخ 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مركز</a:t>
            </a:r>
            <a:r xmlns:a="http://schemas.openxmlformats.org/drawingml/2006/main">
              <a:rPr sz="30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20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فحص،</a:t>
            </a:r>
            <a:r xmlns:a="http://schemas.openxmlformats.org/drawingml/2006/main">
              <a:rPr sz="3000" b="1" spc="-6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مشتمل:</a:t>
            </a:r>
            <a:endParaRPr xmlns:a="http://schemas.openxmlformats.org/drawingml/2006/main" sz="3000" b="1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خلف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فحص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اختبار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الجهاز العصبي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(ردود الفعل ،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 smtClean="0">
                <a:latin typeface="Calibri"/>
                <a:cs typeface="Calibri"/>
              </a:rPr>
              <a:t>حسي </a:t>
            </a:r>
            <a:r xmlns:a="http://schemas.openxmlformats.org/drawingml/2006/main">
              <a:rPr lang="ar" sz="3000" spc="-5" dirty="0" smtClean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1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 smtClean="0">
                <a:latin typeface="Calibri"/>
                <a:cs typeface="Calibri"/>
              </a:rPr>
              <a:t>محرك</a:t>
            </a:r>
            <a:r xmlns:a="http://schemas.openxmlformats.org/drawingml/2006/main">
              <a:rPr lang="ar" sz="30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 smtClean="0">
                <a:latin typeface="Calibri"/>
                <a:cs typeface="Calibri"/>
              </a:rPr>
              <a:t>ضعف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).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25" dirty="0">
                <a:latin typeface="Calibri"/>
                <a:cs typeface="Calibri"/>
              </a:rPr>
              <a:t>الأشعة السينية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العمود الفقري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المقطعي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الأنسجة الرخوة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الآفات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التصوير بالرنين المغناطيسي: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علم الأمراض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EMG: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يقيم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عصب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جذر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962400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16" y="810196"/>
            <a:ext cx="193357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336" y="313689"/>
            <a:ext cx="6036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dirty="0"/>
              <a:t>طبي</a:t>
            </a:r>
            <a:r xmlns:a="http://schemas.openxmlformats.org/drawingml/2006/main">
              <a:rPr sz="3200" spc="-30" dirty="0"/>
              <a:t> </a:t>
            </a:r>
            <a:r xmlns:a="http://schemas.openxmlformats.org/drawingml/2006/main">
              <a:rPr sz="3200" dirty="0"/>
              <a:t>إدارة</a:t>
            </a:r>
            <a:r xmlns:a="http://schemas.openxmlformats.org/drawingml/2006/main">
              <a:rPr sz="3200" spc="-50" dirty="0"/>
              <a:t> </a:t>
            </a:r>
            <a:r xmlns:a="http://schemas.openxmlformats.org/drawingml/2006/main">
              <a:rPr sz="3200" dirty="0"/>
              <a:t>ل</a:t>
            </a:r>
            <a:r xmlns:a="http://schemas.openxmlformats.org/drawingml/2006/main">
              <a:rPr sz="3200" spc="-30" dirty="0"/>
              <a:t> </a:t>
            </a:r>
            <a:r xmlns:a="http://schemas.openxmlformats.org/drawingml/2006/main">
              <a:rPr sz="3200" spc="-5" dirty="0"/>
              <a:t>كسور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089405"/>
            <a:ext cx="8363584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68834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التخفيض المغلق: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عن طريق جلب العظام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شظايا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إلى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بدل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خلال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تلاعب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ودليل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شعبية.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109283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الأشعة السينية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مُقتَنىً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يؤكد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شظايا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بشكل صحيح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محاذاة.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11557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شعبية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(جلد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الهيكل العظمي)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مستخدم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تأثير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تخفيض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والشلل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تخفيض:</a:t>
            </a:r>
            <a:r xmlns:a="http://schemas.openxmlformats.org/drawingml/2006/main">
              <a:rPr sz="2400" b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بعض</a:t>
            </a:r>
            <a:r xmlns:a="http://schemas.openxmlformats.org/drawingml/2006/main">
              <a:rPr sz="2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كسور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يتطلب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تخفيض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خلال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عملية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جراحية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يقترب،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شظايا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مخفض.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56197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داخلي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تثبيت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الأجهزة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(معدني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دبابيس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وأسلاك ومسامير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لوحات،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المسامير أو القضبان)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لتثبيت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شظايا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العظام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فيها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موضع.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512191"/>
            <a:ext cx="4753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37146"/>
            <a:ext cx="8243570" cy="43859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25"/>
              </a:spcBef>
              <a:bidi/>
            </a:pP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6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مع </a:t>
            </a: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مغلق</a:t>
            </a:r>
            <a:r xmlns:a="http://schemas.openxmlformats.org/drawingml/2006/main">
              <a:rPr sz="26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كسور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576580" indent="-3429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يشجع المرضى على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العودة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إلى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أنشطتهم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المعتادة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بسرعة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بقدر الإمكان.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65405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يعلم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المرضى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كيف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ليتحكم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تورم</a:t>
            </a:r>
            <a:r xmlns:a="http://schemas.openxmlformats.org/drawingml/2006/main">
              <a:rPr sz="26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&amp;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مرتبط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كسر.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14478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من المهم 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تعليم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التمارين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للحفاظ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على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صحة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غير متأثر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عضلات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يزيد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قوة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عضلات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ضروري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نقل.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يشمل تعليم المريض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الرعاية الذاتية ،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ومعلومات الأدوية ،</a:t>
            </a:r>
            <a:r xmlns:a="http://schemas.openxmlformats.org/drawingml/2006/main">
              <a:rPr sz="2600" spc="-6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يراقب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محتمل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مضاعفات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292353"/>
            <a:ext cx="428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dirty="0"/>
              <a:t>التمريض</a:t>
            </a:r>
            <a:r xmlns:a="http://schemas.openxmlformats.org/drawingml/2006/main">
              <a:rPr sz="3600" spc="-80" dirty="0"/>
              <a:t> </a:t>
            </a:r>
            <a:r xmlns:a="http://schemas.openxmlformats.org/drawingml/2006/main">
              <a:rPr sz="3600" dirty="0"/>
              <a:t>إدارة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932662"/>
            <a:ext cx="8375650" cy="45440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25"/>
              </a:spcBef>
              <a:bidi/>
            </a:pP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6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sz="2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كسور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ممرضة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يدير التيتانوس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الوقاية</a:t>
            </a:r>
            <a:r xmlns:a="http://schemas.openxmlformats.org/drawingml/2006/main">
              <a:rPr sz="26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إذا دعت.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الري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التنضير.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609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توصف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المضادات الحيوية عن طريق الوريد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للوقاية أو العلاج</a:t>
            </a:r>
            <a:r xmlns:a="http://schemas.openxmlformats.org/drawingml/2006/main">
              <a:rPr sz="2600" spc="-6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عدوى.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جرح</a:t>
            </a:r>
            <a:r xmlns:a="http://schemas.openxmlformats.org/drawingml/2006/main">
              <a:rPr sz="2600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مثقف..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36576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مع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الكسور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المفتوحة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تترك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الجروح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شديدة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التلوث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غير مخاط.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بعد التأكد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عدم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وجود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عدوى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يقوم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جرح</a:t>
            </a:r>
            <a:r xmlns:a="http://schemas.openxmlformats.org/drawingml/2006/main">
              <a:rPr sz="26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مغلق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بواسطة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التطعيم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الجلد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رفرف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172" y="514553"/>
            <a:ext cx="6374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5" dirty="0"/>
              <a:t>كسر</a:t>
            </a:r>
            <a:r xmlns:a="http://schemas.openxmlformats.org/drawingml/2006/main">
              <a:rPr sz="3200" spc="-50" dirty="0"/>
              <a:t> </a:t>
            </a:r>
            <a:r xmlns:a="http://schemas.openxmlformats.org/drawingml/2006/main">
              <a:rPr sz="3200" dirty="0"/>
              <a:t>شفاء</a:t>
            </a:r>
            <a:r xmlns:a="http://schemas.openxmlformats.org/drawingml/2006/main">
              <a:rPr sz="3200" spc="-45" dirty="0"/>
              <a:t> </a:t>
            </a:r>
            <a:r xmlns:a="http://schemas.openxmlformats.org/drawingml/2006/main">
              <a:rPr sz="3200" dirty="0"/>
              <a:t>و</a:t>
            </a:r>
            <a:r xmlns:a="http://schemas.openxmlformats.org/drawingml/2006/main">
              <a:rPr sz="3200" spc="-40" dirty="0"/>
              <a:t> </a:t>
            </a:r>
            <a:r xmlns:a="http://schemas.openxmlformats.org/drawingml/2006/main">
              <a:rPr sz="3200" dirty="0"/>
              <a:t>المضاعفات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35709"/>
            <a:ext cx="6292215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العوامل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التي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تعزيز التئام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الكسور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الشلل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فتات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0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عظم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الحد الأقصى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شظية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اتصال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كافٍ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إمداد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0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سليم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تَغذِيَة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تمرين: الوزن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تحمل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لفترة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طويلة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عظام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81025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58166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الهرمونات: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نمو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هرمون</a:t>
            </a:r>
            <a:r xmlns:a="http://schemas.openxmlformats.org/drawingml/2006/main">
              <a:rPr sz="28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كالسيتونين.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83540" y="600583"/>
            <a:ext cx="7002145" cy="482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41097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الكسر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المضاعفات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عوامل</a:t>
            </a:r>
            <a:r xmlns:a="http://schemas.openxmlformats.org/drawingml/2006/main">
              <a:rPr sz="2800" b="1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تعيق</a:t>
            </a:r>
            <a:r xmlns:a="http://schemas.openxmlformats.org/drawingml/2006/main">
              <a:rPr sz="28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شفاء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76910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67754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شاسِع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محلي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صدمة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76910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67754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غير كافٍ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تجميد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76910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67754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فضاء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بين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فتات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76910" indent="-213995">
              <a:lnSpc>
                <a:spcPct val="100000"/>
              </a:lnSpc>
              <a:spcBef>
                <a:spcPts val="670"/>
              </a:spcBef>
              <a:buChar char="•"/>
              <a:tabLst>
                <a:tab pos="67754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الأيض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مرض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(على سبيل المثال ، مرض 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باجيت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)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57225" indent="-194310">
              <a:lnSpc>
                <a:spcPct val="100000"/>
              </a:lnSpc>
              <a:spcBef>
                <a:spcPts val="675"/>
              </a:spcBef>
              <a:buChar char="•"/>
              <a:tabLst>
                <a:tab pos="657860" algn="l"/>
              </a:tabLst>
              <a:bidi/>
            </a:pP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لا وعائي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التنخر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57225" indent="-194310">
              <a:lnSpc>
                <a:spcPct val="100000"/>
              </a:lnSpc>
              <a:spcBef>
                <a:spcPts val="670"/>
              </a:spcBef>
              <a:buChar char="•"/>
              <a:tabLst>
                <a:tab pos="65786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عمر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(كبار السن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يشفي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أكثر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ببطء)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676910" indent="-213995">
              <a:lnSpc>
                <a:spcPct val="100000"/>
              </a:lnSpc>
              <a:spcBef>
                <a:spcPts val="675"/>
              </a:spcBef>
              <a:buChar char="•"/>
              <a:tabLst>
                <a:tab pos="67754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عدوى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83540" y="394842"/>
            <a:ext cx="8601710" cy="54622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xmlns:a="http://schemas.openxmlformats.org/drawingml/2006/main" marL="2658110" marR="1630680" indent="-1247140">
              <a:lnSpc>
                <a:spcPts val="3300"/>
              </a:lnSpc>
              <a:spcBef>
                <a:spcPts val="254"/>
              </a:spcBef>
              <a:bidi/>
            </a:pP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الكسر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المضاعفات</a:t>
            </a:r>
            <a:r xmlns:a="http://schemas.openxmlformats.org/drawingml/2006/main">
              <a:rPr sz="2800" b="1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5" dirty="0">
                <a:latin typeface="Times New Roman"/>
                <a:cs typeface="Times New Roman"/>
              </a:rPr>
              <a:t>(مبكرًا ومتأخرًا)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29845" indent="-34290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المضاعفات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كسور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يسقط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اثنين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الفئات - في وقت مبكر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تأخير.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3302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المضاعفات المبكرة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الصدمة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والانصمام الدهني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والمقصورة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متلازمة الوريد العميق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تجلط الدم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الجلطات الدموية (الرئوية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الانصمام)،</a:t>
            </a:r>
            <a:r xmlns:a="http://schemas.openxmlformats.org/drawingml/2006/main">
              <a:rPr sz="28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نشرها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داخل الأوعية الدموية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تجلط الدم ،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&amp;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عدوى.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443865" algn="l"/>
                <a:tab pos="4445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تشمل </a:t>
            </a:r>
            <a:r xmlns:a="http://schemas.openxmlformats.org/drawingml/2006/main"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المضاعفات المتأخرة تأخر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الاتحاد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وعدم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الالتحام ،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ونخر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الأوعية الدموية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العظام 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ورد فعل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داخلي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أجهزة التثبيت ،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متلازمة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الألم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الإقليمية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المعقدة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عضوية التغذية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التعظم.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497" y="417017"/>
            <a:ext cx="5761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سمين</a:t>
            </a:r>
            <a:r xmlns:a="http://schemas.openxmlformats.org/drawingml/2006/main">
              <a:rPr sz="4400" spc="-30" dirty="0"/>
              <a:t> </a:t>
            </a:r>
            <a:r xmlns:a="http://schemas.openxmlformats.org/drawingml/2006/main">
              <a:rPr sz="4400" dirty="0"/>
              <a:t>الانصمام</a:t>
            </a:r>
            <a:r xmlns:a="http://schemas.openxmlformats.org/drawingml/2006/main">
              <a:rPr sz="4400" spc="-55" dirty="0"/>
              <a:t> </a:t>
            </a:r>
            <a:r xmlns:a="http://schemas.openxmlformats.org/drawingml/2006/main">
              <a:rPr sz="4400" spc="-10" dirty="0"/>
              <a:t>متلازمة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70101"/>
            <a:ext cx="790194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80264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بعد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كسر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لفترة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طويلة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عظام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أو الحوض</a:t>
            </a:r>
            <a:r xmlns:a="http://schemas.openxmlformats.org/drawingml/2006/main">
              <a:rPr sz="25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سمين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الصمات</a:t>
            </a:r>
            <a:r xmlns:a="http://schemas.openxmlformats.org/drawingml/2006/main">
              <a:rPr sz="2500" spc="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500" spc="-6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يطور.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marR="93980" indent="-34353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سمين</a:t>
            </a:r>
            <a:r xmlns:a="http://schemas.openxmlformats.org/drawingml/2006/main">
              <a:rPr sz="25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الصمات</a:t>
            </a:r>
            <a:r xmlns:a="http://schemas.openxmlformats.org/drawingml/2006/main">
              <a:rPr sz="25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تسد</a:t>
            </a:r>
            <a:r xmlns:a="http://schemas.openxmlformats.org/drawingml/2006/main">
              <a:rPr sz="25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صغير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أوعية</a:t>
            </a:r>
            <a:r xmlns:a="http://schemas.openxmlformats.org/drawingml/2006/main">
              <a:rPr sz="25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إمداد</a:t>
            </a:r>
            <a:r xmlns:a="http://schemas.openxmlformats.org/drawingml/2006/main">
              <a:rPr sz="2500" spc="-6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الرئتين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مخ،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الكلى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آخر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الأعضاء.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بداية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أعراض</a:t>
            </a:r>
            <a:r xmlns:a="http://schemas.openxmlformats.org/drawingml/2006/main">
              <a:rPr sz="2500" spc="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سريع،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تحدث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500" spc="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72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ساعات.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marR="7747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تنفسي</a:t>
            </a:r>
            <a:r xmlns:a="http://schemas.openxmlformats.org/drawingml/2006/main">
              <a:rPr sz="2500" spc="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محنة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إجابة</a:t>
            </a:r>
            <a:r xmlns:a="http://schemas.openxmlformats.org/drawingml/2006/main">
              <a:rPr sz="25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يشمل</a:t>
            </a:r>
            <a:r xmlns:a="http://schemas.openxmlformats.org/drawingml/2006/main">
              <a:rPr sz="2500" spc="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تسرع النفس ،</a:t>
            </a:r>
            <a:r xmlns:a="http://schemas.openxmlformats.org/drawingml/2006/main">
              <a:rPr sz="2500" spc="-6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ضيق التنفس،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صدر</a:t>
            </a:r>
            <a:r xmlns:a="http://schemas.openxmlformats.org/drawingml/2006/main">
              <a:rPr sz="25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ألم،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سعال،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عدم انتظام دقات القلب.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الشرايين</a:t>
            </a:r>
            <a:r xmlns:a="http://schemas.openxmlformats.org/drawingml/2006/main">
              <a:rPr sz="2500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غاز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يعرض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PaO2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أقل</a:t>
            </a:r>
            <a:r xmlns:a="http://schemas.openxmlformats.org/drawingml/2006/main">
              <a:rPr sz="25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5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60</a:t>
            </a:r>
            <a:r xmlns:a="http://schemas.openxmlformats.org/drawingml/2006/main">
              <a:rPr sz="25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5" dirty="0">
                <a:latin typeface="Times New Roman"/>
                <a:cs typeface="Times New Roman"/>
              </a:rPr>
              <a:t>مم زئبق ،.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بَصِير</a:t>
            </a:r>
            <a:r xmlns:a="http://schemas.openxmlformats.org/drawingml/2006/main">
              <a:rPr sz="25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رئوي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الوذمة،</a:t>
            </a:r>
            <a:r xmlns:a="http://schemas.openxmlformats.org/drawingml/2006/main">
              <a:rPr sz="2500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قلب</a:t>
            </a:r>
            <a:r xmlns:a="http://schemas.openxmlformats.org/drawingml/2006/main">
              <a:rPr sz="25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فشل</a:t>
            </a:r>
            <a:r xmlns:a="http://schemas.openxmlformats.org/drawingml/2006/main">
              <a:rPr sz="25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يطور.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دماغي</a:t>
            </a:r>
            <a:r xmlns:a="http://schemas.openxmlformats.org/drawingml/2006/main">
              <a:rPr sz="25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الاضطرابات:</a:t>
            </a:r>
            <a:r xmlns:a="http://schemas.openxmlformats.org/drawingml/2006/main">
              <a:rPr sz="2500" spc="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صداع،</a:t>
            </a:r>
            <a:r xmlns:a="http://schemas.openxmlformats.org/drawingml/2006/main">
              <a:rPr sz="25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ارتباك</a:t>
            </a:r>
            <a:r xmlns:a="http://schemas.openxmlformats.org/drawingml/2006/main">
              <a:rPr sz="25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500" spc="-10" dirty="0">
                <a:latin typeface="Times New Roman"/>
                <a:cs typeface="Times New Roman"/>
              </a:rPr>
              <a:t>غيبوبة</a:t>
            </a:r>
            <a:endParaRPr xmlns:a="http://schemas.openxmlformats.org/drawingml/2006/main"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629" y="285953"/>
            <a:ext cx="287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11681"/>
            <a:ext cx="7954645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توفير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الدعم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التنفسي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بالأكسجين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عالي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تركيزات.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ميكانيكي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تنفس.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443865" indent="-4318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43865" algn="l"/>
                <a:tab pos="444500" algn="l"/>
                <a:tab pos="289242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الستيرويدات القشرية: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يعامل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التهاب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الرئة.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7213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  <a:tab pos="63500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الأدوية 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الفعالة في الأوعية الدموية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لدعم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القلب والأوعية الدموية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وظيفة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منع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انخفاض ضغط الدم ،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وصدمة.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3086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سائل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دقيق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المدخول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والإخراج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تسهل السجلات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مناسب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سائل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إستبدال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مُعَالَجَة.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1916" y="378917"/>
            <a:ext cx="5897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حجرة</a:t>
            </a:r>
            <a:r xmlns:a="http://schemas.openxmlformats.org/drawingml/2006/main">
              <a:rPr sz="4400" spc="-100" dirty="0"/>
              <a:t> </a:t>
            </a:r>
            <a:r xmlns:a="http://schemas.openxmlformats.org/drawingml/2006/main">
              <a:rPr sz="4400" spc="-10" dirty="0"/>
              <a:t>متلازمة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316177"/>
            <a:ext cx="8317865" cy="4769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1714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متلازمة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الحيز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هي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اختلاط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يتطور</a:t>
            </a:r>
            <a:r xmlns:a="http://schemas.openxmlformats.org/drawingml/2006/main">
              <a:rPr sz="2800" u="sng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متى</a:t>
            </a:r>
            <a:r xmlns:a="http://schemas.openxmlformats.org/drawingml/2006/main">
              <a:rPr sz="2800" u="sng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u="sng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نضح</a:t>
            </a:r>
            <a:r xmlns:a="http://schemas.openxmlformats.org/drawingml/2006/main">
              <a:rPr sz="2800" u="sng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u="sng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العضلات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تقليله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2921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يشكو المريض من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خفقان عميق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وشديد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ألم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أيّ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تسيطر عليها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بواسطة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المواد الأفيونية.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هذا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للألم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تسبب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بواسطة:</a:t>
            </a:r>
          </a:p>
          <a:p>
            <a:pPr xmlns:a="http://schemas.openxmlformats.org/drawingml/2006/main" marL="355600" marR="1586865" lvl="1" indent="102235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956944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عضلة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اللفافة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أيضا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ضيق </a:t>
            </a:r>
            <a:r xmlns:a="http://schemas.openxmlformats.org/drawingml/2006/main">
              <a:rPr lang="a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يقذف</a:t>
            </a:r>
            <a:r xmlns:a="http://schemas.openxmlformats.org/drawingml/2006/main">
              <a:rPr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ضيقة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962025" lvl="1" indent="-504825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962660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الوذمة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نزف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10" dirty="0" smtClean="0">
                <a:latin typeface="Times New Roman"/>
                <a:cs typeface="Times New Roman"/>
              </a:rPr>
              <a:t>الموقع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 </a:t>
            </a:r>
            <a:endParaRPr xmlns:a="http://schemas.openxmlformats.org/drawingml/2006/main" sz="2800" dirty="0">
              <a:latin typeface="Times New Roman"/>
              <a:cs typeface="Times New Roman"/>
            </a:endParaRP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_</a:t>
            </a: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الساعد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رجل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عضلة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مقصورات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متضمن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في أغلب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الأحيان.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374345"/>
            <a:ext cx="7897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/>
              <a:t>تقدير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التشخيص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الموجودات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63777"/>
            <a:ext cx="854964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18415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متكرر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تقييم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عصبية وعائية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وظيفة.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حسي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تشمل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حالات العجز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تنمل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يتم تقييم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الحركة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عن طريق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مطالبة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بتحريك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أصابعه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أصابع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القاصي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محتمل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مشكلة.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لا</a:t>
            </a:r>
            <a:r xmlns:a="http://schemas.openxmlformats.org/drawingml/2006/main">
              <a:rPr sz="2800" u="sng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spc="-10" dirty="0">
                <a:latin typeface="Times New Roman"/>
                <a:cs typeface="Times New Roman"/>
              </a:rPr>
              <a:t>حركة</a:t>
            </a:r>
            <a:r xmlns:a="http://schemas.openxmlformats.org/drawingml/2006/main">
              <a:rPr sz="2800" u="sng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85" dirty="0">
                <a:latin typeface="Times New Roman"/>
                <a:cs typeface="Times New Roman"/>
              </a:rPr>
              <a:t>( </a:t>
            </a:r>
            <a:r xmlns:a="http://schemas.openxmlformats.org/drawingml/2006/main">
              <a:rPr sz="2950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شلل </a:t>
            </a:r>
            <a:r xmlns:a="http://schemas.openxmlformats.org/drawingml/2006/main">
              <a:rPr sz="2950" i="1" spc="-85" dirty="0">
                <a:latin typeface="Times New Roman"/>
                <a:cs typeface="Times New Roman"/>
              </a:rPr>
              <a:t>)</a:t>
            </a:r>
            <a:r xmlns:a="http://schemas.openxmlformats.org/drawingml/2006/main">
              <a:rPr sz="29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وتقترح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عصب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ضرر.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427990" indent="-3429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يتم تقييم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الدورة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الدموية الطرفية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خلال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تقييم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اللون ،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درجة حرارة،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شعري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اعادة تعبئه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الوقت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والتورم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نبضات.</a:t>
            </a:r>
          </a:p>
          <a:p>
            <a:pPr xmlns:a="http://schemas.openxmlformats.org/drawingml/2006/main" marL="355600" marR="135064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مزرق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(أزرق مشوب)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مسمار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سرير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يقترح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الأوردة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احتقان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الوذمة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غامض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الحضور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الشرايين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نبض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4" y="461899"/>
            <a:ext cx="36705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Mana </a:t>
            </a:r>
            <a:r xmlns:a="http://schemas.openxmlformats.org/drawingml/2006/main"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g </a:t>
            </a:r>
            <a:r xmlns:a="http://schemas.openxmlformats.org/drawingml/2006/main"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eme </a:t>
            </a:r>
            <a:r xmlns:a="http://schemas.openxmlformats.org/drawingml/2006/main"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 xmlns:a="http://schemas.openxmlformats.org/drawingml/2006/main"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123" y="1320567"/>
            <a:ext cx="8633586" cy="38709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معظم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الظهر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5" dirty="0">
                <a:latin typeface="Calibri"/>
                <a:cs typeface="Calibri"/>
              </a:rPr>
              <a:t>محدودة ذاتيا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ويقرر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4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أسابيع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u="sng" spc="-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200" b="1" u="sng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spc="-15" dirty="0">
                <a:latin typeface="Calibri"/>
                <a:cs typeface="Calibri"/>
              </a:rPr>
              <a:t>يركز</a:t>
            </a:r>
            <a:r xmlns:a="http://schemas.openxmlformats.org/drawingml/2006/main">
              <a:rPr sz="3200" b="1" u="sng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spc="-5" dirty="0">
                <a:latin typeface="Calibri"/>
                <a:cs typeface="Calibri"/>
              </a:rPr>
              <a:t>على:</a:t>
            </a:r>
            <a:endParaRPr xmlns:a="http://schemas.openxmlformats.org/drawingml/2006/main" sz="3200" b="1" u="sng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تسكين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الآلام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عدم ارتياح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(مضادات الالتهاب غير الستيروئيدية).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أحيانا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مرخيات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المواد الأفيونية.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18669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  <a:tab pos="44767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الحرارة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البرودة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مُعَالَجَة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مرارًا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يوفر</a:t>
            </a:r>
            <a:r xmlns:a="http://schemas.openxmlformats.org/drawingml/2006/main">
              <a:rPr lang="ar" sz="3200" spc="-1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مؤقت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اِرتِياح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أعراض.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56862"/>
            <a:ext cx="3657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374345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طبي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65605"/>
            <a:ext cx="8684260" cy="5414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يتم التحكم في متلازمة الحيز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عن طريق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ارتفاع 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الطرف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يطلق</a:t>
            </a:r>
            <a:r xmlns:a="http://schemas.openxmlformats.org/drawingml/2006/main"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تقييدي</a:t>
            </a:r>
            <a:r xmlns:a="http://schemas.openxmlformats.org/drawingml/2006/main"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الأجهزة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(الضمادات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يقذف)،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بضع اللفافة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-59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ضروري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يخفّف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ضيقة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اللفافة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العضلية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4000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بعد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بضع اللفافة ، لا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خياطة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الجرح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تركه </a:t>
            </a:r>
            <a:r xmlns:a="http://schemas.openxmlformats.org/drawingml/2006/main">
              <a:rPr sz="2800" u="sng" dirty="0" smtClean="0">
                <a:latin typeface="Times New Roman"/>
                <a:cs typeface="Times New Roman"/>
              </a:rPr>
              <a:t>مفتوحًا</a:t>
            </a:r>
            <a:r xmlns:a="http://schemas.openxmlformats.org/drawingml/2006/main">
              <a:rPr lang="ar" sz="2800" u="sng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 smtClean="0">
                <a:latin typeface="Times New Roman"/>
                <a:cs typeface="Times New Roman"/>
              </a:rPr>
              <a:t>للسماح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للأنسجة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العضلية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بالتمدد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؛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إنه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مغطى </a:t>
            </a:r>
            <a:r xmlns:a="http://schemas.openxmlformats.org/drawingml/2006/main">
              <a:rPr sz="2800" u="sng" spc="-5" dirty="0">
                <a:latin typeface="Times New Roman"/>
                <a:cs typeface="Times New Roman"/>
              </a:rPr>
              <a:t>برطب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ومعقم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u="sng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محلول ملحي</a:t>
            </a:r>
            <a:r xmlns:a="http://schemas.openxmlformats.org/drawingml/2006/main">
              <a:rPr sz="2800" u="sng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u="sng" dirty="0">
                <a:latin typeface="Times New Roman"/>
                <a:cs typeface="Times New Roman"/>
              </a:rPr>
              <a:t>الضمادات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7620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الطرف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مشقوق</a:t>
            </a:r>
            <a:r xmlns:a="http://schemas.openxmlformats.org/drawingml/2006/main"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وظيفي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موضع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مرتفع</a:t>
            </a:r>
            <a:r xmlns:a="http://schemas.openxmlformats.org/drawingml/2006/main"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8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سلبي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ذاكرة للقراءة فقط</a:t>
            </a:r>
            <a:r xmlns:a="http://schemas.openxmlformats.org/drawingml/2006/main"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تمارين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عادة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إجراء،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61785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متى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تورم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قرر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3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منديل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نضح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كان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استعادة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الجرح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هجين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مغلق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340817"/>
            <a:ext cx="4880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آخر</a:t>
            </a:r>
            <a:r xmlns:a="http://schemas.openxmlformats.org/drawingml/2006/main">
              <a:rPr sz="4400" spc="-130" dirty="0"/>
              <a:t> </a:t>
            </a:r>
            <a:r xmlns:a="http://schemas.openxmlformats.org/drawingml/2006/main">
              <a:rPr sz="4400" dirty="0"/>
              <a:t>مضاعفات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168273"/>
            <a:ext cx="7788909" cy="3245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الوريد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العميق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تجلط الدم ( </a:t>
            </a:r>
            <a:r xmlns:a="http://schemas.openxmlformats.org/drawingml/2006/main"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DVT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)</a:t>
            </a:r>
            <a:endParaRPr xmlns:a="http://schemas.openxmlformats.org/drawingml/2006/main" sz="24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8509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جراحي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داخلي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تثبيت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الكسور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يحمل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lang="ar" sz="24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عدوى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sz="2400" dirty="0" smtClean="0">
                <a:latin typeface="Times New Roman"/>
                <a:cs typeface="Times New Roman"/>
              </a:rPr>
              <a:t>تأخر </a:t>
            </a:r>
            <a:r xmlns:a="http://schemas.openxmlformats.org/drawingml/2006/main">
              <a:rPr lang="a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يترافق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الاتحاد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مع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الإلهاء (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الشد</a:t>
            </a:r>
            <a:r xmlns:a="http://schemas.openxmlformats.org/drawingml/2006/main">
              <a:rPr lang="ar" sz="24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بصرف النظر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)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شظايا العظام ،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نظامي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محلي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عدوى،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فقير</a:t>
            </a:r>
            <a:r xmlns:a="http://schemas.openxmlformats.org/drawingml/2006/main">
              <a:rPr lang="ar" sz="24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التغذية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50609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الأوعية الدموية</a:t>
            </a:r>
            <a:r xmlns:a="http://schemas.openxmlformats.org/drawingml/2006/main">
              <a:rPr sz="2400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التنخر</a:t>
            </a:r>
            <a:r xmlns:a="http://schemas.openxmlformats.org/drawingml/2006/main"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يحدث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متى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عظم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يخسر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إنه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إمداد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يموت</a:t>
            </a:r>
            <a:endParaRPr xmlns:a="http://schemas.openxmlformats.org/drawingml/2006/main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54" y="76200"/>
            <a:ext cx="4266045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7795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033" y="461899"/>
            <a:ext cx="4029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2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4400" b="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10" dirty="0">
                <a:latin typeface="Calibri"/>
                <a:cs typeface="Calibri"/>
              </a:rPr>
              <a:t>تعليم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755255" cy="39281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يُعدِّل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نشاط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أنماط: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التواء ،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الانحناء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رفع،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الوصول 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ضغط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يتم تجنب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الظهر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83883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مُدَرّس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غير المكان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مرارًا.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سرير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يوصى </a:t>
            </a:r>
            <a:endParaRPr xmlns:a="http://schemas.openxmlformats.org/drawingml/2006/main" sz="3200" dirty="0">
              <a:latin typeface="Calibri"/>
              <a:cs typeface="Calibri"/>
            </a:endParaRPr>
            <a:r xmlns:a="http://schemas.openxmlformats.org/drawingml/2006/main">
              <a:rPr sz="3200" spc="-25" dirty="0">
                <a:latin typeface="Calibri"/>
                <a:cs typeface="Calibri"/>
              </a:rPr>
              <a:t>بالباقي .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الوزن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للسمنة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الأشخاص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5317" y="192150"/>
            <a:ext cx="329120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31165" marR="5080" indent="-4191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b="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تقدير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8030"/>
            <a:ext cx="7772400" cy="41871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يصف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ألم.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مراقبة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وضعية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مشية.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ts val="324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الفحص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البدني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تقوم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الممرضة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بتقييم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منحنى،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أي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رجل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طول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تناقض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206375" indent="-343535">
              <a:lnSpc>
                <a:spcPts val="324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الممرضة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تحسس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عضلات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الشوكي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ملحوظات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تشنج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وحنان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_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149225" indent="-343535">
              <a:lnSpc>
                <a:spcPct val="9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الممرضة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بتقييم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تورط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العصب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تقييم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ردود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الأوتار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العميقة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والأحاسيس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قوة.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3342</Words>
  <Application>Microsoft Office PowerPoint</Application>
  <PresentationFormat>On-screen Show (4:3)</PresentationFormat>
  <Paragraphs>441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 MT</vt:lpstr>
      <vt:lpstr>Calibri</vt:lpstr>
      <vt:lpstr>Times New Roman</vt:lpstr>
      <vt:lpstr>Wingdings</vt:lpstr>
      <vt:lpstr>Office Theme</vt:lpstr>
      <vt:lpstr>Management of Patients  With Musculoskeletal  Disorders</vt:lpstr>
      <vt:lpstr>Learning objectives</vt:lpstr>
      <vt:lpstr>Common Musculoskeletal  Problems</vt:lpstr>
      <vt:lpstr>Low back pain/ Causes</vt:lpstr>
      <vt:lpstr>Clinical manifestations</vt:lpstr>
      <vt:lpstr>Diagnostic findings</vt:lpstr>
      <vt:lpstr>Management</vt:lpstr>
      <vt:lpstr>Patient education</vt:lpstr>
      <vt:lpstr>Nursing process  Assessment</vt:lpstr>
      <vt:lpstr>Nursing diagnosis</vt:lpstr>
      <vt:lpstr>Implementation/RELIEVING PAIN:</vt:lpstr>
      <vt:lpstr>Implementation/ IMPROVING  PHYSICAL MOBILITY</vt:lpstr>
      <vt:lpstr>Implementation/ USING PROPER BODY  MECHANICS</vt:lpstr>
      <vt:lpstr>PowerPoint Presentation</vt:lpstr>
      <vt:lpstr>PowerPoint Presentation</vt:lpstr>
      <vt:lpstr>What is Osteoporosis?</vt:lpstr>
      <vt:lpstr>Assessment and Diagnostic Findings</vt:lpstr>
      <vt:lpstr>Medical management</vt:lpstr>
      <vt:lpstr>*Biphosphonates (Fosamax ) are administered on arising  in the morning with a full glass of water on an empty  stomach and remain upright for 30 minutes after taking it.</vt:lpstr>
      <vt:lpstr>PowerPoint Presentation</vt:lpstr>
      <vt:lpstr>Interventions</vt:lpstr>
      <vt:lpstr>Osteomalacia</vt:lpstr>
      <vt:lpstr>Symptoms</vt:lpstr>
      <vt:lpstr>Causes</vt:lpstr>
      <vt:lpstr>Diagnostic findings</vt:lpstr>
      <vt:lpstr>Treatment of Osteomalacia</vt:lpstr>
      <vt:lpstr>Nursing Management</vt:lpstr>
      <vt:lpstr>Nursing interventions</vt:lpstr>
      <vt:lpstr>Musculoskeletal Infections</vt:lpstr>
      <vt:lpstr>PowerPoint Presentation</vt:lpstr>
      <vt:lpstr>Osteomyelitis</vt:lpstr>
      <vt:lpstr>Pathophysiology</vt:lpstr>
      <vt:lpstr>Clinical Manifestations</vt:lpstr>
      <vt:lpstr>Assessment and Diagnostic Findings</vt:lpstr>
      <vt:lpstr>Prevention</vt:lpstr>
      <vt:lpstr>Medical Management</vt:lpstr>
      <vt:lpstr>Nursing process: The patient with osteomyelitis</vt:lpstr>
      <vt:lpstr>Nursing process: The patient with osteomyelitis</vt:lpstr>
      <vt:lpstr>Nursing process/nursing intervention</vt:lpstr>
      <vt:lpstr>Nursing process: The patient with osteomyelitis</vt:lpstr>
      <vt:lpstr>Bone Tumors</vt:lpstr>
      <vt:lpstr>Bone tumors</vt:lpstr>
      <vt:lpstr>Bone tumors</vt:lpstr>
      <vt:lpstr>Clinical manifestations</vt:lpstr>
      <vt:lpstr>Medical Management</vt:lpstr>
      <vt:lpstr>Medical Management</vt:lpstr>
      <vt:lpstr>Nursing process: The patient with a bone tumor</vt:lpstr>
      <vt:lpstr>Nursing process: The patient with a bone tumor</vt:lpstr>
      <vt:lpstr>Nursing process: The patient with a bone tumor</vt:lpstr>
      <vt:lpstr>PowerPoint Presentation</vt:lpstr>
      <vt:lpstr>Fractures</vt:lpstr>
      <vt:lpstr>PowerPoint Presentation</vt:lpstr>
      <vt:lpstr>Types of Fractures</vt:lpstr>
      <vt:lpstr>PowerPoint Presentation</vt:lpstr>
      <vt:lpstr>Types of Fractures</vt:lpstr>
      <vt:lpstr>Types of Fractures</vt:lpstr>
      <vt:lpstr>Types of Fractures</vt:lpstr>
      <vt:lpstr>Clinical Manifestations</vt:lpstr>
      <vt:lpstr>Emergency Management of Fractures</vt:lpstr>
      <vt:lpstr>Medical Management of Fractures</vt:lpstr>
      <vt:lpstr>Nursing Management</vt:lpstr>
      <vt:lpstr>Nursing Management</vt:lpstr>
      <vt:lpstr>Fracture Healing and Complications</vt:lpstr>
      <vt:lpstr>PowerPoint Presentation</vt:lpstr>
      <vt:lpstr>PowerPoint Presentation</vt:lpstr>
      <vt:lpstr>Fat embolism syndrome</vt:lpstr>
      <vt:lpstr>Management</vt:lpstr>
      <vt:lpstr>Compartment syndrome</vt:lpstr>
      <vt:lpstr>Assessment and Diagnostic Findings</vt:lpstr>
      <vt:lpstr>Medical Management</vt:lpstr>
      <vt:lpstr>Other complications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Patients With Musculoskeletal Disorders</dc:title>
  <dc:creator>khaled</dc:creator>
  <cp:lastModifiedBy>Mohammad</cp:lastModifiedBy>
  <cp:revision>30</cp:revision>
  <dcterms:created xsi:type="dcterms:W3CDTF">2022-10-25T02:28:48Z</dcterms:created>
  <dcterms:modified xsi:type="dcterms:W3CDTF">2022-11-06T06:54:02Z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2022-10-25T00:00:00Z</vt:filetime>
  </property>
</Properties>
</file>